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256" r:id="rId6"/>
    <p:sldId id="12553" r:id="rId7"/>
    <p:sldId id="12556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215" d="100"/>
          <a:sy n="215" d="100"/>
        </p:scale>
        <p:origin x="234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8/7/2025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8/7/2025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SA1 drafting call</a:t>
            </a:r>
          </a:p>
          <a:p>
            <a:pPr algn="ctr">
              <a:defRPr/>
            </a:pPr>
            <a:r>
              <a:rPr lang="en-GB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05.August.2025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altLang="nl-NL" sz="2000" dirty="0">
                <a:latin typeface="+mj-lt"/>
              </a:rPr>
              <a:t>SA1 Chair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Drafting call 05.08.2025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5609-1BDD-4B45-AE0B-660890EFDFCB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EFE2A-EBE6-4FE6-B606-182534116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3257"/>
            <a:ext cx="7886700" cy="3263504"/>
          </a:xfrm>
        </p:spPr>
        <p:txBody>
          <a:bodyPr/>
          <a:lstStyle/>
          <a:p>
            <a:r>
              <a:rPr lang="en-US" altLang="nl-NL" sz="1800" dirty="0"/>
              <a:t>6G – 4G interworking</a:t>
            </a:r>
          </a:p>
          <a:p>
            <a:pPr lvl="1"/>
            <a:r>
              <a:rPr lang="en-US" altLang="nl-NL" sz="1400" dirty="0"/>
              <a:t>S1-253034</a:t>
            </a:r>
          </a:p>
          <a:p>
            <a:pPr lvl="1"/>
            <a:r>
              <a:rPr lang="en-US" altLang="nl-NL" sz="1400" dirty="0"/>
              <a:t>S1-253028</a:t>
            </a:r>
          </a:p>
          <a:p>
            <a:r>
              <a:rPr lang="en-US" altLang="nl-NL" sz="1800" dirty="0"/>
              <a:t>Trustworthiness – usage of Annex</a:t>
            </a:r>
          </a:p>
          <a:p>
            <a:pPr lvl="1"/>
            <a:r>
              <a:rPr lang="en-US" altLang="nl-NL" sz="1400" dirty="0"/>
              <a:t>S1-253029</a:t>
            </a:r>
          </a:p>
          <a:p>
            <a:pPr lvl="1"/>
            <a:r>
              <a:rPr lang="en-US" altLang="nl-NL" sz="1400" dirty="0"/>
              <a:t>S1-253030</a:t>
            </a:r>
          </a:p>
          <a:p>
            <a:pPr lvl="1"/>
            <a:r>
              <a:rPr lang="en-US" altLang="nl-NL" sz="1400" dirty="0"/>
              <a:t>S1-253031</a:t>
            </a:r>
          </a:p>
          <a:p>
            <a:r>
              <a:rPr lang="en-US" altLang="nl-NL" sz="1800" dirty="0"/>
              <a:t>Restructuring of the TR 22.870</a:t>
            </a:r>
          </a:p>
          <a:p>
            <a:pPr lvl="1"/>
            <a:r>
              <a:rPr lang="en-US" altLang="nl-NL" sz="1400" dirty="0"/>
              <a:t>S1-253025</a:t>
            </a:r>
          </a:p>
          <a:p>
            <a:pPr lvl="1"/>
            <a:r>
              <a:rPr lang="en-US" altLang="nl-NL" sz="1400" dirty="0"/>
              <a:t>S1-253026</a:t>
            </a:r>
          </a:p>
          <a:p>
            <a:pPr lvl="1"/>
            <a:r>
              <a:rPr lang="en-US" altLang="nl-NL" sz="1400" dirty="0"/>
              <a:t>S1-253027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493783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2E79-39F6-73BA-045F-455C1EBE3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CF2A4-E0AD-D733-0D8A-4FDDA5CFAC1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Ways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C57EF-EE99-8FA5-40C3-24EDEF492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0790"/>
            <a:ext cx="7886700" cy="3263504"/>
          </a:xfrm>
        </p:spPr>
        <p:txBody>
          <a:bodyPr/>
          <a:lstStyle/>
          <a:p>
            <a:r>
              <a:rPr lang="en-US" altLang="nl-NL" sz="1800" dirty="0"/>
              <a:t>6G – 4G interworking</a:t>
            </a:r>
          </a:p>
          <a:p>
            <a:pPr marL="0" indent="0">
              <a:buNone/>
            </a:pPr>
            <a:r>
              <a:rPr lang="nl-NL" sz="1200" dirty="0"/>
              <a:t>Agreement on: </a:t>
            </a:r>
          </a:p>
          <a:p>
            <a:pPr marL="0" indent="0">
              <a:buNone/>
            </a:pPr>
            <a:r>
              <a:rPr lang="en-GB" sz="1200" dirty="0">
                <a:highlight>
                  <a:srgbClr val="00FF00"/>
                </a:highlight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Subject to operator’s policy, the 6G system shall support mobility between the core network of the 6G system and the EPC with minimum impact to the user experience (e.g. QoS, </a:t>
            </a:r>
            <a:r>
              <a:rPr lang="en-GB" sz="1200" dirty="0" err="1">
                <a:highlight>
                  <a:srgbClr val="00FF00"/>
                </a:highlight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QoE</a:t>
            </a:r>
            <a:r>
              <a:rPr lang="en-GB" sz="1200" dirty="0">
                <a:highlight>
                  <a:srgbClr val="00FF00"/>
                </a:highlight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). </a:t>
            </a:r>
            <a:endParaRPr lang="es-ES" sz="1200" dirty="0">
              <a:highlight>
                <a:srgbClr val="00FF00"/>
              </a:highlight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buNone/>
            </a:pPr>
            <a:r>
              <a:rPr lang="en-GB" sz="1200" dirty="0">
                <a:highlight>
                  <a:srgbClr val="00FF00"/>
                </a:highlight>
                <a:latin typeface="Calibri" panose="020F0502020204030204" pitchFamily="34" charset="0"/>
              </a:rPr>
              <a:t>NOTE 1: </a:t>
            </a:r>
            <a:r>
              <a:rPr lang="en-US" sz="1200" dirty="0">
                <a:highlight>
                  <a:srgbClr val="00FF00"/>
                </a:highlight>
                <a:latin typeface="Calibri" panose="020F0502020204030204" pitchFamily="34" charset="0"/>
              </a:rPr>
              <a:t>This requirement is expected to have minimal, if any, impact on the EPC</a:t>
            </a:r>
            <a:r>
              <a:rPr lang="en-GB" sz="1200" dirty="0">
                <a:highlight>
                  <a:srgbClr val="00FF00"/>
                </a:highlight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nl-NL" sz="1200" dirty="0"/>
              <a:t>More discussions needed if to add additional note and if to have further limitations. Please continue the email discussion started from Jesus Martin/ Telefonica on the SA1 mailing list.</a:t>
            </a:r>
            <a:endParaRPr lang="en-US" altLang="nl-NL" sz="1200" dirty="0"/>
          </a:p>
          <a:p>
            <a:r>
              <a:rPr lang="en-US" altLang="nl-NL" sz="1800" dirty="0"/>
              <a:t>Trustworthiness – usage of Annex</a:t>
            </a:r>
          </a:p>
          <a:p>
            <a:pPr lvl="1"/>
            <a:r>
              <a:rPr lang="en-US" sz="1200" dirty="0"/>
              <a:t>Guidance: Usage of annex for concept study and alignment with downstream groups seems useful.</a:t>
            </a:r>
          </a:p>
          <a:p>
            <a:pPr lvl="1"/>
            <a:r>
              <a:rPr lang="en-US" altLang="nl-NL" sz="1200" dirty="0"/>
              <a:t>Concept needs further clarification. Comments received from Erik, Manmeet, Mona, Daniel, Shuang.</a:t>
            </a:r>
          </a:p>
          <a:p>
            <a:r>
              <a:rPr lang="en-US" altLang="nl-NL" sz="1800" dirty="0"/>
              <a:t>Restructuring of the TR 22.870</a:t>
            </a:r>
          </a:p>
          <a:p>
            <a:pPr lvl="1"/>
            <a:r>
              <a:rPr lang="en-US" altLang="nl-NL" sz="1200" dirty="0"/>
              <a:t>S1-253025 – No major concerns with two options about section 5 and one preference for option 2. Concerns about clause 6 proposal. Francesco will prepare input for SA1#111.</a:t>
            </a:r>
          </a:p>
          <a:p>
            <a:pPr lvl="1"/>
            <a:r>
              <a:rPr lang="en-US" altLang="nl-NL" sz="1200" dirty="0"/>
              <a:t>S1-253026 – Please provide your further input to solve the editorial issues to the SA1 mailing list.</a:t>
            </a:r>
          </a:p>
          <a:p>
            <a:pPr lvl="1"/>
            <a:r>
              <a:rPr lang="en-US" altLang="nl-NL" sz="1200" dirty="0"/>
              <a:t>S1-253027 – Two concerns with the proposed approach to split clause 6.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1927757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248</Words>
  <Application>Microsoft Office PowerPoint</Application>
  <PresentationFormat>Bildschirmpräsentation (16:9)</PresentationFormat>
  <Paragraphs>33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ＭＳ Ｐゴシック</vt:lpstr>
      <vt:lpstr>Aptos</vt:lpstr>
      <vt:lpstr>Arial</vt:lpstr>
      <vt:lpstr>Calibri</vt:lpstr>
      <vt:lpstr>Times New Roman</vt:lpstr>
      <vt:lpstr>Office Theme</vt:lpstr>
      <vt:lpstr>Custom Design</vt:lpstr>
      <vt:lpstr>PowerPoint-Präsentation</vt:lpstr>
      <vt:lpstr>Topics</vt:lpstr>
      <vt:lpstr>Ways forward</vt:lpstr>
      <vt:lpstr>PowerPoint-Präsentation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2264</cp:revision>
  <cp:lastPrinted>2017-02-24T12:37:51Z</cp:lastPrinted>
  <dcterms:created xsi:type="dcterms:W3CDTF">2008-08-30T09:32:10Z</dcterms:created>
  <dcterms:modified xsi:type="dcterms:W3CDTF">2025-08-07T16:29:33Z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