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  <p:sldMasterId id="2147484162" r:id="rId5"/>
  </p:sldMasterIdLst>
  <p:notesMasterIdLst>
    <p:notesMasterId r:id="rId9"/>
  </p:notesMasterIdLst>
  <p:handoutMasterIdLst>
    <p:handoutMasterId r:id="rId10"/>
  </p:handoutMasterIdLst>
  <p:sldIdLst>
    <p:sldId id="1256" r:id="rId6"/>
    <p:sldId id="12553" r:id="rId7"/>
    <p:sldId id="12555" r:id="rId8"/>
  </p:sldIdLst>
  <p:sldSz cx="9144000" cy="5143500" type="screen16x9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1pPr>
    <a:lvl2pPr marL="4556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2pPr>
    <a:lvl3pPr marL="9128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3pPr>
    <a:lvl4pPr marL="13700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4pPr>
    <a:lvl5pPr marL="18272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lain Sultan" initials="" lastIdx="5" clrIdx="0"/>
  <p:cmAuthor id="2" name="Almodovar Chico, J.L. (José)" initials="ACJ(" lastIdx="1" clrIdx="1">
    <p:extLst>
      <p:ext uri="{19B8F6BF-5375-455C-9EA6-DF929625EA0E}">
        <p15:presenceInfo xmlns:p15="http://schemas.microsoft.com/office/powerpoint/2012/main" userId="S::jose.almodovarchico@tno.nl::a62dfe5c-12c3-4ea4-b533-3fdccedcaee5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C000"/>
    <a:srgbClr val="B6BEC8"/>
    <a:srgbClr val="BFBFBF"/>
    <a:srgbClr val="00CC00"/>
    <a:srgbClr val="00B0F0"/>
    <a:srgbClr val="339933"/>
    <a:srgbClr val="632523"/>
    <a:srgbClr val="00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723" autoAdjust="0"/>
    <p:restoredTop sz="91922"/>
  </p:normalViewPr>
  <p:slideViewPr>
    <p:cSldViewPr snapToGrid="0">
      <p:cViewPr varScale="1">
        <p:scale>
          <a:sx n="215" d="100"/>
          <a:sy n="215" d="100"/>
        </p:scale>
        <p:origin x="234" y="90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60" d="100"/>
          <a:sy n="60" d="100"/>
        </p:scale>
        <p:origin x="3274" y="67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commentAuthors" Target="commentAuthors.xml"/><Relationship Id="rId5" Type="http://schemas.openxmlformats.org/officeDocument/2006/relationships/slideMaster" Target="slideMasters/slideMaster2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E070E03D-D76C-4318-8FF4-F26D8873D892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874AA89C-3F01-4C48-A290-D9327075C775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fld id="{BA3E045A-302B-4CEA-9CA8-DEEA0CB971B5}" type="datetime1">
              <a:rPr lang="en-US" altLang="en-US"/>
              <a:pPr>
                <a:defRPr/>
              </a:pPr>
              <a:t>7/1/2025</a:t>
            </a:fld>
            <a:endParaRPr lang="en-US" altLang="en-US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8CFE2C06-4ADB-4571-B1BE-2A744603F661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91C4346A-A86B-4BD6-BA71-EA42A4A046C0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D768B6B2-77E3-4ED7-B8EB-F92BD9BA41BF}" type="slidenum">
              <a:rPr lang="en-GB" altLang="en-US"/>
              <a:pPr>
                <a:defRPr/>
              </a:pPr>
              <a:t>‹Nr.›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7D26F054-0EB1-451B-89D4-66ACD5129D59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4B5875A0-0A69-4E62-B328-888C48E9AFDE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fld id="{5A6DB14E-3985-41CA-9F2E-7EC2C8348711}" type="datetime1">
              <a:rPr lang="en-US" altLang="en-US"/>
              <a:pPr>
                <a:defRPr/>
              </a:pPr>
              <a:t>7/1/2025</a:t>
            </a:fld>
            <a:endParaRPr lang="en-US" altLang="en-US"/>
          </a:p>
        </p:txBody>
      </p:sp>
      <p:sp>
        <p:nvSpPr>
          <p:cNvPr id="5124" name="Rectangle 4">
            <a:extLst>
              <a:ext uri="{FF2B5EF4-FFF2-40B4-BE49-F238E27FC236}">
                <a16:creationId xmlns:a16="http://schemas.microsoft.com/office/drawing/2014/main" id="{A96EF1BB-0622-4BCE-BABA-EC4AF8B3A66B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6BB5E932-E6F8-4F6E-84E3-B0BC32912BFA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2F7CD1F9-BEFF-4C5B-8CD7-D332B679B8D8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9A75F2D7-5FE9-43A3-B166-6F9FBC4DD22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21FBFF58-1BFD-46E1-9878-B87483523780}" type="slidenum">
              <a:rPr lang="en-GB" altLang="en-US"/>
              <a:pPr>
                <a:defRPr/>
              </a:pPr>
              <a:t>‹Nr.›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ＭＳ Ｐゴシック" charset="0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5pPr>
    <a:lvl6pPr marL="2285740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888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036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184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7">
            <a:extLst>
              <a:ext uri="{FF2B5EF4-FFF2-40B4-BE49-F238E27FC236}">
                <a16:creationId xmlns:a16="http://schemas.microsoft.com/office/drawing/2014/main" id="{A828FC1E-4BBF-D4D6-0BF3-81092DE93E6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0A4C2D9B-7C67-492C-B5BC-9B6BCAE8B1A9}" type="slidenum">
              <a:rPr lang="en-GB" altLang="en-US" smtClean="0"/>
              <a:pPr>
                <a:spcBef>
                  <a:spcPct val="0"/>
                </a:spcBef>
              </a:pPr>
              <a:t>1</a:t>
            </a:fld>
            <a:endParaRPr lang="en-GB" altLang="en-US"/>
          </a:p>
        </p:txBody>
      </p:sp>
      <p:sp>
        <p:nvSpPr>
          <p:cNvPr id="8195" name="Rectangle 2">
            <a:extLst>
              <a:ext uri="{FF2B5EF4-FFF2-40B4-BE49-F238E27FC236}">
                <a16:creationId xmlns:a16="http://schemas.microsoft.com/office/drawing/2014/main" id="{31B43EFA-384B-FE3B-DC23-3FEED81488F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8196" name="Rectangle 3">
            <a:extLst>
              <a:ext uri="{FF2B5EF4-FFF2-40B4-BE49-F238E27FC236}">
                <a16:creationId xmlns:a16="http://schemas.microsoft.com/office/drawing/2014/main" id="{014CB07E-141C-AAF0-E481-8606D609422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>
            <a:extLst>
              <a:ext uri="{FF2B5EF4-FFF2-40B4-BE49-F238E27FC236}">
                <a16:creationId xmlns:a16="http://schemas.microsoft.com/office/drawing/2014/main" id="{16B15D26-C6C7-434B-BD59-624736011C6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63" y="0"/>
            <a:ext cx="3859212" cy="474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7852" y="2859161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148" indent="0" algn="ctr">
              <a:buNone/>
              <a:defRPr/>
            </a:lvl2pPr>
            <a:lvl3pPr marL="914296" indent="0" algn="ctr">
              <a:buNone/>
              <a:defRPr/>
            </a:lvl3pPr>
            <a:lvl4pPr marL="1371444" indent="0" algn="ctr">
              <a:buNone/>
              <a:defRPr/>
            </a:lvl4pPr>
            <a:lvl5pPr marL="1828592" indent="0" algn="ctr">
              <a:buNone/>
              <a:defRPr/>
            </a:lvl5pPr>
            <a:lvl6pPr marL="2285740" indent="0" algn="ctr">
              <a:buNone/>
              <a:defRPr/>
            </a:lvl6pPr>
            <a:lvl7pPr marL="2742888" indent="0" algn="ctr">
              <a:buNone/>
              <a:defRPr/>
            </a:lvl7pPr>
            <a:lvl8pPr marL="3200036" indent="0" algn="ctr">
              <a:buNone/>
              <a:defRPr/>
            </a:lvl8pPr>
            <a:lvl9pPr marL="3657184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30211986"/>
      </p:ext>
    </p:extLst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A2890775-E49D-40F6-B9D2-E3BC7F8D19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C50E58-191B-48C6-92D5-F6D3EF6FD4D8}" type="datetimeFigureOut">
              <a:rPr lang="en-GB"/>
              <a:pPr>
                <a:defRPr/>
              </a:pPr>
              <a:t>01/07/2025</a:t>
            </a:fld>
            <a:endParaRPr lang="en-GB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174DB100-7DBB-4A7D-A8B6-CD2E851192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BDF59460-51BF-49D6-93C5-FDB993420C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D1CB9F-5737-444B-8D79-FFF1E02DFD7E}" type="slidenum">
              <a:rPr lang="en-GB" altLang="en-US"/>
              <a:pPr>
                <a:defRPr/>
              </a:pPr>
              <a:t>‹Nr.›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898512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43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79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27CD4D5A-B34D-4A37-B813-9E982A0302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FD2812-CE65-496C-84CB-0DF1D16B3D06}" type="datetimeFigureOut">
              <a:rPr lang="en-GB"/>
              <a:pPr>
                <a:defRPr/>
              </a:pPr>
              <a:t>01/07/2025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472615EA-7418-429B-AB75-58E4ADFE23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F782B588-17D1-4772-87BC-9DC3E89CB6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0F22DB-E4DD-47DB-A459-68467CDFB70E}" type="slidenum">
              <a:rPr lang="en-GB" altLang="en-US"/>
              <a:pPr>
                <a:defRPr/>
              </a:pPr>
              <a:t>‹Nr.›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53155717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900"/>
            <a:ext cx="5486400" cy="6032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FA91B84D-D405-49DE-A0AC-5FF0C12F31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4731B5-983D-47F9-B790-A52246ACD90D}" type="datetimeFigureOut">
              <a:rPr lang="en-GB"/>
              <a:pPr>
                <a:defRPr/>
              </a:pPr>
              <a:t>01/07/2025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A8080ADE-6DD1-42A0-9E1B-C557F7AD2C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0BC68E40-2483-4E3F-A76F-9397B0EB4D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F33BBF-42C6-416F-8006-1CDCBD1C7F7E}" type="slidenum">
              <a:rPr lang="en-GB" altLang="en-US"/>
              <a:pPr>
                <a:defRPr/>
              </a:pPr>
              <a:t>‹Nr.›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90052321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6DAE232-8503-4E62-89EC-46ABD41D2B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DF89C5-7A71-40F0-8A92-6021451623A3}" type="datetimeFigureOut">
              <a:rPr lang="en-GB"/>
              <a:pPr>
                <a:defRPr/>
              </a:pPr>
              <a:t>01/07/2025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114D50-AB66-4C89-978A-87DB9E489C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AB803B0-7DEA-48BE-AA32-2FA1B69D86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DDB2AA-5844-48DB-8BCD-670B935E7590}" type="slidenum">
              <a:rPr lang="en-GB" altLang="en-US"/>
              <a:pPr>
                <a:defRPr/>
              </a:pPr>
              <a:t>‹Nr.›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68777503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23E1D39-D275-4936-BA4C-052A7DDDFE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BD2712-012D-472F-AA3E-982F326CC648}" type="datetimeFigureOut">
              <a:rPr lang="en-GB"/>
              <a:pPr>
                <a:defRPr/>
              </a:pPr>
              <a:t>01/07/2025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BCC0FFA-2FFB-4A2B-8B69-27604E68DA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FB99295-2B06-4566-87EA-515848FA63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B7AE6C-8E27-4B1B-AAD2-B9C45D2C191F}" type="slidenum">
              <a:rPr lang="en-GB" altLang="en-US"/>
              <a:pPr>
                <a:defRPr/>
              </a:pPr>
              <a:t>‹Nr.›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4057611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42861" indent="-342861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11718045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86151165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A8712A9-777F-4E68-B61F-C1F7B8D8AD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1F53F3-8BBC-4D96-85A3-2203779B5913}" type="datetimeFigureOut">
              <a:rPr lang="en-GB"/>
              <a:pPr>
                <a:defRPr/>
              </a:pPr>
              <a:t>01/07/2025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48F4A13-00FE-4FA4-A78E-2268850B20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2C7913C-763C-4CA0-BC3C-7BF33A1525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17E381-F0F8-4D06-B974-01167FDB79B4}" type="slidenum">
              <a:rPr lang="en-GB" altLang="en-US"/>
              <a:pPr>
                <a:defRPr/>
              </a:pPr>
              <a:t>‹Nr.›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9639628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AD167A7-7A9A-4E5D-BDC1-E422CAAE94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AFDA26-29B8-4C4D-9D29-6A9FA33452D4}" type="datetimeFigureOut">
              <a:rPr lang="en-GB"/>
              <a:pPr>
                <a:defRPr/>
              </a:pPr>
              <a:t>01/07/2025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4B40153-32F2-483A-9975-F21B1D474C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4F80F39-D585-4E43-B5B2-EDF3614B3F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5FE4BF-11F9-4460-95F1-153FF1332A69}" type="slidenum">
              <a:rPr lang="en-GB" altLang="en-US"/>
              <a:pPr>
                <a:defRPr/>
              </a:pPr>
              <a:t>‹Nr.›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402340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0223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79638"/>
            <a:ext cx="7772400" cy="112553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41951C1-222D-4F7D-8470-17DA9C0AE1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5D345C-069A-4494-B81D-77CEA48DFA9F}" type="datetimeFigureOut">
              <a:rPr lang="en-GB"/>
              <a:pPr>
                <a:defRPr/>
              </a:pPr>
              <a:t>01/07/2025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5B26148-CBD4-49E5-ACF4-45CDBFBB65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07DE002-742D-4733-970E-BAA1D3A21D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9DB0A1-061D-4FE8-B7D7-DCE7BB0B9778}" type="slidenum">
              <a:rPr lang="en-GB" altLang="en-US"/>
              <a:pPr>
                <a:defRPr/>
              </a:pPr>
              <a:t>‹Nr.›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7470728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4A7D66B7-1FB0-444C-B8CD-ADE616C043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E6621A-4DA5-45BE-B090-002B7C2F2A0F}" type="datetimeFigureOut">
              <a:rPr lang="en-GB"/>
              <a:pPr>
                <a:defRPr/>
              </a:pPr>
              <a:t>01/07/2025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11F52F54-2824-442D-ADFE-A1BC949C16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4D95D1B7-8CE4-4846-82AF-76D39C494B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C98519-8083-41EA-AC1D-B41FA6EE6931}" type="slidenum">
              <a:rPr lang="en-GB" altLang="en-US"/>
              <a:pPr>
                <a:defRPr/>
              </a:pPr>
              <a:t>‹Nr.›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0682531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C0F8AEF4-831E-4A64-8F24-C9DCB1C108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1156E3-9073-4A0C-96CD-6099BA9542F1}" type="datetimeFigureOut">
              <a:rPr lang="en-GB"/>
              <a:pPr>
                <a:defRPr/>
              </a:pPr>
              <a:t>01/07/2025</a:t>
            </a:fld>
            <a:endParaRPr lang="en-GB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71637D30-8700-45DC-9A86-100EB40E08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04154504-CDE0-46AF-BE6C-5AB5D6196E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103CE2-4587-4FA0-8327-C8DBA55B8E82}" type="slidenum">
              <a:rPr lang="en-GB" altLang="en-US"/>
              <a:pPr>
                <a:defRPr/>
              </a:pPr>
              <a:t>‹Nr.›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8868979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8F8D3742-83D4-4ADB-89F8-A734EA2CB8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5B776F-5C49-4F6B-B683-FD1C029FF8C5}" type="datetimeFigureOut">
              <a:rPr lang="en-GB"/>
              <a:pPr>
                <a:defRPr/>
              </a:pPr>
              <a:t>01/07/2025</a:t>
            </a:fld>
            <a:endParaRPr lang="en-GB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660338CA-D066-4457-A0E6-532D3AE4ED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0047F058-1DF4-4390-8AA5-FB5FA9C872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76C38C-171F-4F0F-9E31-D5B5F708A734}" type="slidenum">
              <a:rPr lang="en-GB" altLang="en-US"/>
              <a:pPr>
                <a:defRPr/>
              </a:pPr>
              <a:t>‹Nr.›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2884757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04B65263-4898-4AA5-93AC-9E47DC438C7F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88950" y="171450"/>
            <a:ext cx="6827838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368470D2-68D6-40B5-A83D-077113D15BDA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85775" y="1090613"/>
            <a:ext cx="8388350" cy="3622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030" name="Rectangle 15">
            <a:extLst>
              <a:ext uri="{FF2B5EF4-FFF2-40B4-BE49-F238E27FC236}">
                <a16:creationId xmlns:a16="http://schemas.microsoft.com/office/drawing/2014/main" id="{D5DFDEEE-D95B-4E44-B134-57FAC10EA6A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86225" y="2478088"/>
            <a:ext cx="974725" cy="246062"/>
          </a:xfrm>
          <a:prstGeom prst="rect">
            <a:avLst/>
          </a:prstGeom>
          <a:noFill/>
          <a:ln>
            <a:noFill/>
          </a:ln>
        </p:spPr>
        <p:txBody>
          <a:bodyPr wrap="none" lIns="91430" tIns="45715" rIns="91430" bIns="45715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pic>
        <p:nvPicPr>
          <p:cNvPr id="1029" name="Picture 10">
            <a:extLst>
              <a:ext uri="{FF2B5EF4-FFF2-40B4-BE49-F238E27FC236}">
                <a16:creationId xmlns:a16="http://schemas.microsoft.com/office/drawing/2014/main" id="{2BDFFA0D-4C90-4615-9591-339CE5E0C56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3963" y="207703"/>
            <a:ext cx="1187450" cy="690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3" name="Oval 11">
            <a:extLst>
              <a:ext uri="{FF2B5EF4-FFF2-40B4-BE49-F238E27FC236}">
                <a16:creationId xmlns:a16="http://schemas.microsoft.com/office/drawing/2014/main" id="{F3CDA226-4204-45C3-B1ED-AAA8653311ED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08975" y="4773613"/>
            <a:ext cx="609600" cy="314325"/>
          </a:xfrm>
          <a:prstGeom prst="ellipse">
            <a:avLst/>
          </a:prstGeom>
          <a:solidFill>
            <a:schemeClr val="bg1">
              <a:alpha val="50195"/>
            </a:schemeClr>
          </a:solidFill>
          <a:ln>
            <a:noFill/>
          </a:ln>
        </p:spPr>
        <p:txBody>
          <a:bodyPr lIns="91430" tIns="45715" rIns="91430" bIns="45715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defRPr/>
            </a:pPr>
            <a:fld id="{77FE5E64-1B22-47D7-8F30-97BD9965721F}" type="slidenum">
              <a:rPr lang="en-GB" altLang="en-US" b="1" smtClean="0"/>
              <a:pPr algn="ctr">
                <a:defRPr/>
              </a:pPr>
              <a:t>‹Nr.›</a:t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960" r:id="rId1"/>
    <p:sldLayoutId id="2147485947" r:id="rId2"/>
    <p:sldLayoutId id="2147485948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MS PGothic" panose="020B0600070205080204" pitchFamily="34" charset="-128"/>
          <a:cs typeface="ＭＳ Ｐゴシック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5pPr>
      <a:lvl6pPr marL="457148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296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444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592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1313" indent="-341313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MS PGothic" panose="020B0600070205080204" pitchFamily="34" charset="-128"/>
          <a:cs typeface="ＭＳ Ｐゴシック" charset="0"/>
        </a:defRPr>
      </a:lvl1pPr>
      <a:lvl2pPr marL="741363" indent="-284163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MS PGothic" panose="020B0600070205080204" pitchFamily="34" charset="-128"/>
        </a:defRPr>
      </a:lvl2pPr>
      <a:lvl3pPr marL="11414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3pPr>
      <a:lvl4pPr marL="15986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4pPr>
      <a:lvl5pPr marL="20558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  <a:ea typeface="MS PGothic" panose="020B0600070205080204" pitchFamily="34" charset="-128"/>
        </a:defRPr>
      </a:lvl5pPr>
      <a:lvl6pPr marL="2514314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462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8610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5758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4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2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8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3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4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>
            <a:extLst>
              <a:ext uri="{FF2B5EF4-FFF2-40B4-BE49-F238E27FC236}">
                <a16:creationId xmlns:a16="http://schemas.microsoft.com/office/drawing/2014/main" id="{EA2AADE0-0205-4539-B10B-2865152E234F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2051" name="Text Placeholder 2">
            <a:extLst>
              <a:ext uri="{FF2B5EF4-FFF2-40B4-BE49-F238E27FC236}">
                <a16:creationId xmlns:a16="http://schemas.microsoft.com/office/drawing/2014/main" id="{A5E8F27B-D6E4-447E-998C-753657E2A437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200150"/>
            <a:ext cx="8229600" cy="339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F7F1E65-F681-48F4-82A6-FB808590B6F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fld id="{874BFD84-C571-465E-8244-8935590BAE87}" type="datetimeFigureOut">
              <a:rPr lang="en-GB"/>
              <a:pPr>
                <a:defRPr/>
              </a:pPr>
              <a:t>01/07/2025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A0D45E1-BADB-45EC-852D-0F011D85D01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E38771-79B0-4EC6-9ABC-DE452CA987A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9A238AC0-1168-43A2-8E67-0AB94C36458C}" type="slidenum">
              <a:rPr lang="en-GB" altLang="en-US"/>
              <a:pPr>
                <a:defRPr/>
              </a:pPr>
              <a:t>‹Nr.›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949" r:id="rId1"/>
    <p:sldLayoutId id="2147485950" r:id="rId2"/>
    <p:sldLayoutId id="2147485951" r:id="rId3"/>
    <p:sldLayoutId id="2147485952" r:id="rId4"/>
    <p:sldLayoutId id="2147485953" r:id="rId5"/>
    <p:sldLayoutId id="2147485954" r:id="rId6"/>
    <p:sldLayoutId id="2147485955" r:id="rId7"/>
    <p:sldLayoutId id="2147485956" r:id="rId8"/>
    <p:sldLayoutId id="2147485957" r:id="rId9"/>
    <p:sldLayoutId id="2147485958" r:id="rId10"/>
    <p:sldLayoutId id="21474859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>
            <a:extLst>
              <a:ext uri="{FF2B5EF4-FFF2-40B4-BE49-F238E27FC236}">
                <a16:creationId xmlns:a16="http://schemas.microsoft.com/office/drawing/2014/main" id="{D66E9357-C26F-E53F-8F25-15AA78429A9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5800" y="1924050"/>
            <a:ext cx="7772400" cy="1295400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normAutofit/>
          </a:bodyPr>
          <a:lstStyle/>
          <a:p>
            <a:pPr algn="ctr">
              <a:defRPr/>
            </a:pPr>
            <a:r>
              <a:rPr lang="en-GB" sz="4000" b="1" i="1" kern="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ＭＳ Ｐゴシック" charset="0"/>
                <a:cs typeface="ＭＳ Ｐゴシック" charset="0"/>
              </a:rPr>
              <a:t>SA1 drafting call</a:t>
            </a:r>
          </a:p>
          <a:p>
            <a:pPr algn="ctr">
              <a:defRPr/>
            </a:pPr>
            <a:r>
              <a:rPr lang="en-GB" sz="2800" b="1" i="1" kern="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ＭＳ Ｐゴシック" charset="0"/>
                <a:cs typeface="ＭＳ Ｐゴシック" charset="0"/>
              </a:rPr>
              <a:t>01.July.2025</a:t>
            </a:r>
          </a:p>
        </p:txBody>
      </p:sp>
      <p:sp>
        <p:nvSpPr>
          <p:cNvPr id="7171" name="Subtitle 6">
            <a:extLst>
              <a:ext uri="{FF2B5EF4-FFF2-40B4-BE49-F238E27FC236}">
                <a16:creationId xmlns:a16="http://schemas.microsoft.com/office/drawing/2014/main" id="{E48F4C2E-F028-D0DB-99E2-8E3F980705C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71600" y="3742238"/>
            <a:ext cx="6400800" cy="130598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nl-NL" sz="2400" dirty="0">
                <a:latin typeface="+mj-lt"/>
              </a:rPr>
              <a:t>Vasil Aleksiev</a:t>
            </a:r>
          </a:p>
          <a:p>
            <a:pPr>
              <a:lnSpc>
                <a:spcPct val="80000"/>
              </a:lnSpc>
              <a:spcAft>
                <a:spcPts val="800"/>
              </a:spcAft>
            </a:pPr>
            <a:r>
              <a:rPr lang="en-US" altLang="nl-NL" sz="2000" dirty="0">
                <a:latin typeface="+mj-lt"/>
              </a:rPr>
              <a:t>SA1 Chair</a:t>
            </a:r>
          </a:p>
          <a:p>
            <a:pPr>
              <a:lnSpc>
                <a:spcPct val="80000"/>
              </a:lnSpc>
            </a:pPr>
            <a:endParaRPr lang="en-US" altLang="nl-NL" sz="16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</a:pPr>
            <a:endParaRPr lang="en-US" altLang="nl-NL" sz="1800" dirty="0">
              <a:latin typeface="Arial" panose="020B0604020202020204" pitchFamily="34" charset="0"/>
            </a:endParaRPr>
          </a:p>
        </p:txBody>
      </p:sp>
      <p:sp>
        <p:nvSpPr>
          <p:cNvPr id="7172" name="AutoShape 14">
            <a:extLst>
              <a:ext uri="{FF2B5EF4-FFF2-40B4-BE49-F238E27FC236}">
                <a16:creationId xmlns:a16="http://schemas.microsoft.com/office/drawing/2014/main" id="{D90E2CD6-455B-190F-D55F-55A64BDE65CE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39" y="4779964"/>
            <a:ext cx="6169025" cy="242887"/>
          </a:xfrm>
          <a:prstGeom prst="homePlate">
            <a:avLst>
              <a:gd name="adj" fmla="val 91600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5" rIns="91430" bIns="45715"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000">
              <a:latin typeface="Arial" panose="020B0604020202020204" pitchFamily="34" charset="0"/>
            </a:endParaRPr>
          </a:p>
        </p:txBody>
      </p:sp>
      <p:sp>
        <p:nvSpPr>
          <p:cNvPr id="7173" name="TextBox 5">
            <a:extLst>
              <a:ext uri="{FF2B5EF4-FFF2-40B4-BE49-F238E27FC236}">
                <a16:creationId xmlns:a16="http://schemas.microsoft.com/office/drawing/2014/main" id="{B1137736-AD02-A3E6-721C-B1A3A3F41EC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958" y="4759293"/>
            <a:ext cx="7084684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5" rIns="91430" bIns="45715"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GB" altLang="en-US" sz="1000" dirty="0">
                <a:solidFill>
                  <a:schemeClr val="bg1"/>
                </a:solidFill>
                <a:latin typeface="Arial" panose="020B0604020202020204" pitchFamily="34" charset="0"/>
              </a:rPr>
              <a:t>Drafting call 01.07.2025</a:t>
            </a:r>
          </a:p>
        </p:txBody>
      </p:sp>
      <p:sp>
        <p:nvSpPr>
          <p:cNvPr id="7174" name="Rectangle 16">
            <a:extLst>
              <a:ext uri="{FF2B5EF4-FFF2-40B4-BE49-F238E27FC236}">
                <a16:creationId xmlns:a16="http://schemas.microsoft.com/office/drawing/2014/main" id="{532D3FB1-F52B-A6B8-3AAE-C7C0681950B2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32040" y="4832785"/>
            <a:ext cx="824244" cy="215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5" rIns="91430" bIns="45715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800" dirty="0">
                <a:latin typeface="Arial" panose="020B0604020202020204" pitchFamily="34" charset="0"/>
              </a:rPr>
              <a:t>© 3GPP 2025</a:t>
            </a: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375609-1BDD-4B45-AE0B-660890EFDFCB}"/>
              </a:ext>
            </a:extLst>
          </p:cNvPr>
          <p:cNvSpPr>
            <a:spLocks noGrp="1"/>
          </p:cNvSpPr>
          <p:nvPr>
            <p:ph type="title"/>
          </p:nvPr>
        </p:nvSpPr>
        <p:spPr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ctr" anchorCtr="0" compatLnSpc="1">
            <a:prstTxWarp prst="textNoShape">
              <a:avLst/>
            </a:prstTxWarp>
          </a:bodyPr>
          <a:lstStyle/>
          <a:p>
            <a:pPr algn="l"/>
            <a:r>
              <a:rPr lang="en-GB" b="1" dirty="0"/>
              <a:t>Topics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F1EFE2A-EBE6-4FE6-B606-18253411656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193257"/>
            <a:ext cx="7886700" cy="3263504"/>
          </a:xfrm>
        </p:spPr>
        <p:txBody>
          <a:bodyPr/>
          <a:lstStyle/>
          <a:p>
            <a:r>
              <a:rPr lang="en-US" sz="1800" dirty="0"/>
              <a:t>SID proposal “</a:t>
            </a:r>
            <a:r>
              <a:rPr lang="en-GB" sz="1800" dirty="0"/>
              <a:t>5G Requirements Simplification for 6G</a:t>
            </a:r>
            <a:r>
              <a:rPr lang="en-GB" sz="1800" b="1" dirty="0">
                <a:effectLst/>
                <a:latin typeface="Arial" panose="020B0604020202020204" pitchFamily="34" charset="0"/>
                <a:ea typeface="Batang" panose="02030600000101010101" pitchFamily="18" charset="-127"/>
              </a:rPr>
              <a:t>”</a:t>
            </a:r>
            <a:r>
              <a:rPr lang="en-US" sz="1800" dirty="0"/>
              <a:t> (S1-252961) gathering more potential support, comments on ways forward, e.g. </a:t>
            </a:r>
          </a:p>
          <a:p>
            <a:pPr marL="0" indent="0">
              <a:buNone/>
            </a:pPr>
            <a:r>
              <a:rPr lang="en-US" sz="1800" dirty="0"/>
              <a:t>	- revising 5G requirements never implemented</a:t>
            </a:r>
          </a:p>
          <a:p>
            <a:pPr marL="0" indent="0">
              <a:buNone/>
            </a:pPr>
            <a:r>
              <a:rPr lang="en-US" sz="1800" dirty="0"/>
              <a:t>	- revising 5G requirements implemented but never adopted</a:t>
            </a:r>
          </a:p>
          <a:p>
            <a:r>
              <a:rPr lang="en-US" sz="1800" dirty="0"/>
              <a:t>3GPP 6G study status – topics to be handled (</a:t>
            </a:r>
            <a:r>
              <a:rPr lang="en-US" sz="1800" dirty="0" err="1"/>
              <a:t>xls</a:t>
            </a:r>
            <a:r>
              <a:rPr lang="en-US" sz="1800" dirty="0"/>
              <a:t> file)</a:t>
            </a:r>
          </a:p>
          <a:p>
            <a:pPr marL="0" indent="0">
              <a:buNone/>
            </a:pPr>
            <a:endParaRPr lang="en-GB" sz="1350" dirty="0"/>
          </a:p>
        </p:txBody>
      </p:sp>
    </p:spTree>
    <p:extLst>
      <p:ext uri="{BB962C8B-B14F-4D97-AF65-F5344CB8AC3E}">
        <p14:creationId xmlns:p14="http://schemas.microsoft.com/office/powerpoint/2010/main" val="49378351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1C7D54-BD93-22AC-55A6-6390F94026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3165" y="197428"/>
            <a:ext cx="6827838" cy="857250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  <a:noAutofit/>
          </a:bodyPr>
          <a:lstStyle/>
          <a:p>
            <a:pPr algn="l"/>
            <a:r>
              <a:rPr lang="en-US" b="1" dirty="0"/>
              <a:t>Next steps</a:t>
            </a:r>
            <a:endParaRPr lang="nl-NL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CC7E53B-3695-4757-6821-FE49E3EF709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9156" y="902027"/>
            <a:ext cx="8065126" cy="4044045"/>
          </a:xfrm>
        </p:spPr>
        <p:txBody>
          <a:bodyPr/>
          <a:lstStyle/>
          <a:p>
            <a:r>
              <a:rPr lang="en-US" sz="1800" dirty="0"/>
              <a:t>Erik will prepare a revision of S1-252961 SID “</a:t>
            </a:r>
            <a:r>
              <a:rPr lang="en-GB" sz="1800" dirty="0"/>
              <a:t>5G Requirements Simplification for 6G</a:t>
            </a:r>
            <a:r>
              <a:rPr lang="en-GB" sz="1800" b="1" dirty="0">
                <a:effectLst/>
                <a:latin typeface="Arial" panose="020B0604020202020204" pitchFamily="34" charset="0"/>
                <a:ea typeface="Batang" panose="02030600000101010101" pitchFamily="18" charset="-127"/>
              </a:rPr>
              <a:t>” </a:t>
            </a:r>
            <a:r>
              <a:rPr lang="en-US" sz="1800" dirty="0"/>
              <a:t>and DP for further discussion focusing on first part of the justification.</a:t>
            </a:r>
          </a:p>
          <a:p>
            <a:r>
              <a:rPr lang="en-US" sz="1800" dirty="0"/>
              <a:t>Please contact the 6G SID rapporteurs (with SA1 mailing list in CC) if you decide to address some of the open issues presented (the </a:t>
            </a:r>
            <a:r>
              <a:rPr lang="en-US" sz="1800" dirty="0" err="1"/>
              <a:t>xls</a:t>
            </a:r>
            <a:r>
              <a:rPr lang="en-US" sz="1800" dirty="0"/>
              <a:t> file) until 10 of July. Please use tag </a:t>
            </a:r>
            <a:r>
              <a:rPr lang="de-AT" sz="1800" dirty="0"/>
              <a:t>"[22.870 Volunteer]„ in </a:t>
            </a:r>
            <a:r>
              <a:rPr lang="de-AT" sz="1800" dirty="0" err="1"/>
              <a:t>the</a:t>
            </a:r>
            <a:r>
              <a:rPr lang="de-AT" sz="1800" dirty="0"/>
              <a:t> </a:t>
            </a:r>
            <a:r>
              <a:rPr lang="de-AT" sz="1800" dirty="0" err="1"/>
              <a:t>subject</a:t>
            </a:r>
            <a:r>
              <a:rPr lang="de-AT" sz="1800" dirty="0"/>
              <a:t> </a:t>
            </a:r>
            <a:r>
              <a:rPr lang="de-AT" sz="1800" dirty="0" err="1"/>
              <a:t>field</a:t>
            </a:r>
            <a:r>
              <a:rPr lang="en-US" sz="1800" dirty="0"/>
              <a:t>.</a:t>
            </a:r>
          </a:p>
          <a:p>
            <a:r>
              <a:rPr lang="en-US" sz="1800" dirty="0"/>
              <a:t>For editorial ones like missing references please send your proposals (with SA1 mailing list </a:t>
            </a:r>
            <a:r>
              <a:rPr lang="en-US" sz="1800"/>
              <a:t>in CC) </a:t>
            </a:r>
            <a:r>
              <a:rPr lang="en-US" sz="1800" dirty="0"/>
              <a:t>to the rapporteurs so that they can address them in one contribution. Please use tag </a:t>
            </a:r>
            <a:r>
              <a:rPr lang="de-AT" sz="1800" dirty="0"/>
              <a:t>"[22.870 </a:t>
            </a:r>
            <a:r>
              <a:rPr lang="de-AT" sz="1800" dirty="0" err="1"/>
              <a:t>Cleanup</a:t>
            </a:r>
            <a:r>
              <a:rPr lang="de-AT" sz="1800" dirty="0"/>
              <a:t>]" in </a:t>
            </a:r>
            <a:r>
              <a:rPr lang="de-AT" sz="1800" dirty="0" err="1"/>
              <a:t>the</a:t>
            </a:r>
            <a:r>
              <a:rPr lang="de-AT" sz="1800" dirty="0"/>
              <a:t> </a:t>
            </a:r>
            <a:r>
              <a:rPr lang="de-AT" sz="1800" dirty="0" err="1"/>
              <a:t>subject</a:t>
            </a:r>
            <a:r>
              <a:rPr lang="de-AT" sz="1800" dirty="0"/>
              <a:t> </a:t>
            </a:r>
            <a:r>
              <a:rPr lang="de-AT" sz="1800" dirty="0" err="1"/>
              <a:t>field</a:t>
            </a:r>
            <a:r>
              <a:rPr lang="en-US" sz="1800" dirty="0"/>
              <a:t>.</a:t>
            </a:r>
          </a:p>
          <a:p>
            <a:r>
              <a:rPr lang="en-US" sz="1800" dirty="0"/>
              <a:t>Use the version 0.3.1 to provide your contributions to the August meeting</a:t>
            </a:r>
          </a:p>
          <a:p>
            <a:r>
              <a:rPr lang="en-US" sz="1800" dirty="0"/>
              <a:t>Drafting call on 5</a:t>
            </a:r>
            <a:r>
              <a:rPr lang="en-US" sz="1800" baseline="30000" dirty="0"/>
              <a:t>th</a:t>
            </a:r>
            <a:r>
              <a:rPr lang="en-US" sz="1800" dirty="0"/>
              <a:t> of August (listed topics are subject to update):</a:t>
            </a:r>
          </a:p>
          <a:p>
            <a:pPr marL="1527137" lvl="1" indent="-196845"/>
            <a:r>
              <a:rPr lang="en-US" altLang="nl-NL" sz="1800" dirty="0"/>
              <a:t>6G – 4G interworking</a:t>
            </a:r>
          </a:p>
          <a:p>
            <a:pPr marL="1527137" lvl="1" indent="-196845"/>
            <a:r>
              <a:rPr lang="en-US" altLang="nl-NL" sz="1800" dirty="0"/>
              <a:t>Trustworthiness – usage of Annex</a:t>
            </a:r>
          </a:p>
          <a:p>
            <a:pPr marL="1527137" lvl="1" indent="-196845"/>
            <a:r>
              <a:rPr lang="en-US" altLang="nl-NL" sz="1800" dirty="0"/>
              <a:t>Restructuring of the TR 22.870</a:t>
            </a:r>
          </a:p>
          <a:p>
            <a:pPr marL="0" indent="0">
              <a:buNone/>
            </a:pP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039275015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0347D341463BF439568C262687005F6" ma:contentTypeVersion="13" ma:contentTypeDescription="Create a new document." ma:contentTypeScope="" ma:versionID="ad2cf2490f0c719e3ee4922923800c9e">
  <xsd:schema xmlns:xsd="http://www.w3.org/2001/XMLSchema" xmlns:xs="http://www.w3.org/2001/XMLSchema" xmlns:p="http://schemas.microsoft.com/office/2006/metadata/properties" xmlns:ns3="2ca8e41a-b3d0-462f-857c-48a93d48cc9b" xmlns:ns4="199dcaf0-96ce-4e65-9ae8-79a6ae4aa63e" targetNamespace="http://schemas.microsoft.com/office/2006/metadata/properties" ma:root="true" ma:fieldsID="54b66be8fa2c69c44067c6665534d727" ns3:_="" ns4:_="">
    <xsd:import namespace="2ca8e41a-b3d0-462f-857c-48a93d48cc9b"/>
    <xsd:import namespace="199dcaf0-96ce-4e65-9ae8-79a6ae4aa63e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MediaServiceLocation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ca8e41a-b3d0-462f-857c-48a93d48cc9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99dcaf0-96ce-4e65-9ae8-79a6ae4aa63e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2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9028EA06-5405-43DA-BDDC-3946B20DBF66}">
  <ds:schemaRefs>
    <ds:schemaRef ds:uri="http://schemas.microsoft.com/office/2006/documentManagement/types"/>
    <ds:schemaRef ds:uri="http://schemas.microsoft.com/office/infopath/2007/PartnerControls"/>
    <ds:schemaRef ds:uri="2ca8e41a-b3d0-462f-857c-48a93d48cc9b"/>
    <ds:schemaRef ds:uri="http://schemas.microsoft.com/office/2006/metadata/properties"/>
    <ds:schemaRef ds:uri="http://purl.org/dc/terms/"/>
    <ds:schemaRef ds:uri="http://purl.org/dc/elements/1.1/"/>
    <ds:schemaRef ds:uri="http://www.w3.org/XML/1998/namespace"/>
    <ds:schemaRef ds:uri="http://schemas.openxmlformats.org/package/2006/metadata/core-properties"/>
    <ds:schemaRef ds:uri="199dcaf0-96ce-4e65-9ae8-79a6ae4aa63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D0DE101F-A034-4B5A-BEBB-E4455608FEA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ca8e41a-b3d0-462f-857c-48a93d48cc9b"/>
    <ds:schemaRef ds:uri="199dcaf0-96ce-4e65-9ae8-79a6ae4aa63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06BFF7F3-058C-41E7-936D-0DECAAB96F9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235</Words>
  <Application>Microsoft Office PowerPoint</Application>
  <PresentationFormat>Bildschirmpräsentation (16:9)</PresentationFormat>
  <Paragraphs>21</Paragraphs>
  <Slides>3</Slides>
  <Notes>1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2</vt:i4>
      </vt:variant>
      <vt:variant>
        <vt:lpstr>Folientitel</vt:lpstr>
      </vt:variant>
      <vt:variant>
        <vt:i4>3</vt:i4>
      </vt:variant>
    </vt:vector>
  </HeadingPairs>
  <TitlesOfParts>
    <vt:vector size="8" baseType="lpstr">
      <vt:lpstr>Arial</vt:lpstr>
      <vt:lpstr>Calibri</vt:lpstr>
      <vt:lpstr>Times New Roman</vt:lpstr>
      <vt:lpstr>Office Theme</vt:lpstr>
      <vt:lpstr>Custom Design</vt:lpstr>
      <vt:lpstr>PowerPoint-Präsentation</vt:lpstr>
      <vt:lpstr>Topics</vt:lpstr>
      <vt:lpstr>Next steps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dc:description>© 2009  All rights reserved</dc:description>
  <cp:lastModifiedBy>Aleksiev, Vasil</cp:lastModifiedBy>
  <cp:revision>2255</cp:revision>
  <cp:lastPrinted>2017-02-24T12:37:51Z</cp:lastPrinted>
  <dcterms:created xsi:type="dcterms:W3CDTF">2008-08-30T09:32:10Z</dcterms:created>
  <dcterms:modified xsi:type="dcterms:W3CDTF">2025-07-01T14:49:05Z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0x01010050347D341463BF439568C262687005F6</vt:lpwstr>
  </property>
  <property fmtid="{D5CDD505-2E9C-101B-9397-08002B2CF9AE}" pid="3" name="MSIP_Label_55339bf0-f345-473a-9ec8-6ca7c8197055_Enabled">
    <vt:lpwstr>true</vt:lpwstr>
  </property>
  <property fmtid="{D5CDD505-2E9C-101B-9397-08002B2CF9AE}" pid="4" name="MSIP_Label_55339bf0-f345-473a-9ec8-6ca7c8197055_SetDate">
    <vt:lpwstr>2025-06-17T14:55:17Z</vt:lpwstr>
  </property>
  <property fmtid="{D5CDD505-2E9C-101B-9397-08002B2CF9AE}" pid="5" name="MSIP_Label_55339bf0-f345-473a-9ec8-6ca7c8197055_Method">
    <vt:lpwstr>Privileged</vt:lpwstr>
  </property>
  <property fmtid="{D5CDD505-2E9C-101B-9397-08002B2CF9AE}" pid="6" name="MSIP_Label_55339bf0-f345-473a-9ec8-6ca7c8197055_Name">
    <vt:lpwstr>OFFEN</vt:lpwstr>
  </property>
  <property fmtid="{D5CDD505-2E9C-101B-9397-08002B2CF9AE}" pid="7" name="MSIP_Label_55339bf0-f345-473a-9ec8-6ca7c8197055_SiteId">
    <vt:lpwstr>d313b56f-f400-44d3-8403-4b468b3d8ded</vt:lpwstr>
  </property>
  <property fmtid="{D5CDD505-2E9C-101B-9397-08002B2CF9AE}" pid="8" name="MSIP_Label_55339bf0-f345-473a-9ec8-6ca7c8197055_ActionId">
    <vt:lpwstr>34c4e57c-f234-4553-8cce-eff6b2d9a08a</vt:lpwstr>
  </property>
  <property fmtid="{D5CDD505-2E9C-101B-9397-08002B2CF9AE}" pid="9" name="MSIP_Label_55339bf0-f345-473a-9ec8-6ca7c8197055_ContentBits">
    <vt:lpwstr>0</vt:lpwstr>
  </property>
  <property fmtid="{D5CDD505-2E9C-101B-9397-08002B2CF9AE}" pid="10" name="MSIP_Label_55339bf0-f345-473a-9ec8-6ca7c8197055_Tag">
    <vt:lpwstr>10, 0, 1, 1</vt:lpwstr>
  </property>
</Properties>
</file>