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10"/>
  </p:notesMasterIdLst>
  <p:handoutMasterIdLst>
    <p:handoutMasterId r:id="rId11"/>
  </p:handoutMasterIdLst>
  <p:sldIdLst>
    <p:sldId id="1163" r:id="rId6"/>
    <p:sldId id="1222" r:id="rId7"/>
    <p:sldId id="1227" r:id="rId8"/>
    <p:sldId id="1105" r:id="rId9"/>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 id="2" name="Almodovar Chico, J.L. (José)" initials="ACJ(" lastIdx="1" clrIdx="1">
    <p:extLst>
      <p:ext uri="{19B8F6BF-5375-455C-9EA6-DF929625EA0E}">
        <p15:presenceInfo xmlns:p15="http://schemas.microsoft.com/office/powerpoint/2012/main" userId="S::jose.almodovarchico@tno.nl::a62dfe5c-12c3-4ea4-b533-3fdccedcaee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000"/>
    <a:srgbClr val="B6BEC8"/>
    <a:srgbClr val="BFBFBF"/>
    <a:srgbClr val="00CC00"/>
    <a:srgbClr val="00B0F0"/>
    <a:srgbClr val="339933"/>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887" autoAdjust="0"/>
    <p:restoredTop sz="91922"/>
  </p:normalViewPr>
  <p:slideViewPr>
    <p:cSldViewPr snapToGrid="0">
      <p:cViewPr varScale="1">
        <p:scale>
          <a:sx n="74" d="100"/>
          <a:sy n="74" d="100"/>
        </p:scale>
        <p:origin x="72" y="408"/>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E070E03D-D76C-4318-8FF4-F26D8873D892}"/>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874AA89C-3F01-4C48-A290-D9327075C775}"/>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A3E045A-302B-4CEA-9CA8-DEEA0CB971B5}" type="datetime1">
              <a:rPr lang="en-US" altLang="en-US"/>
              <a:pPr>
                <a:defRPr/>
              </a:pPr>
              <a:t>8/13/2025</a:t>
            </a:fld>
            <a:endParaRPr lang="en-US" altLang="en-US"/>
          </a:p>
        </p:txBody>
      </p:sp>
      <p:sp>
        <p:nvSpPr>
          <p:cNvPr id="9220" name="Rectangle 4">
            <a:extLst>
              <a:ext uri="{FF2B5EF4-FFF2-40B4-BE49-F238E27FC236}">
                <a16:creationId xmlns:a16="http://schemas.microsoft.com/office/drawing/2014/main" id="{8CFE2C06-4ADB-4571-B1BE-2A744603F661}"/>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91C4346A-A86B-4BD6-BA71-EA42A4A046C0}"/>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D768B6B2-77E3-4ED7-B8EB-F92BD9BA41BF}"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D26F054-0EB1-451B-89D4-66ACD5129D5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4B5875A0-0A69-4E62-B328-888C48E9AFD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5A6DB14E-3985-41CA-9F2E-7EC2C8348711}" type="datetime1">
              <a:rPr lang="en-US" altLang="en-US"/>
              <a:pPr>
                <a:defRPr/>
              </a:pPr>
              <a:t>8/13/2025</a:t>
            </a:fld>
            <a:endParaRPr lang="en-US" altLang="en-US"/>
          </a:p>
        </p:txBody>
      </p:sp>
      <p:sp>
        <p:nvSpPr>
          <p:cNvPr id="5124" name="Rectangle 4">
            <a:extLst>
              <a:ext uri="{FF2B5EF4-FFF2-40B4-BE49-F238E27FC236}">
                <a16:creationId xmlns:a16="http://schemas.microsoft.com/office/drawing/2014/main" id="{A96EF1BB-0622-4BCE-BABA-EC4AF8B3A66B}"/>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6BB5E932-E6F8-4F6E-84E3-B0BC32912BFA}"/>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2F7CD1F9-BEFF-4C5B-8CD7-D332B679B8D8}"/>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9A75F2D7-5FE9-43A3-B166-6F9FBC4DD229}"/>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1FBFF58-1BFD-46E1-9878-B8748352378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A828FC1E-4BBF-D4D6-0BF3-81092DE93E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1</a:t>
            </a:fld>
            <a:endParaRPr lang="en-GB" altLang="en-US"/>
          </a:p>
        </p:txBody>
      </p:sp>
      <p:sp>
        <p:nvSpPr>
          <p:cNvPr id="8195" name="Rectangle 2">
            <a:extLst>
              <a:ext uri="{FF2B5EF4-FFF2-40B4-BE49-F238E27FC236}">
                <a16:creationId xmlns:a16="http://schemas.microsoft.com/office/drawing/2014/main" id="{31B43EFA-384B-FE3B-DC23-3FEED81488F8}"/>
              </a:ext>
            </a:extLst>
          </p:cNvPr>
          <p:cNvSpPr>
            <a:spLocks noGrp="1" noRot="1" noChangeAspect="1" noChangeArrowheads="1" noTextEdit="1"/>
          </p:cNvSpPr>
          <p:nvPr>
            <p:ph type="sldImg"/>
          </p:nvPr>
        </p:nvSpPr>
        <p:spPr>
          <a:xfrm>
            <a:off x="88900" y="742950"/>
            <a:ext cx="6621463" cy="3725863"/>
          </a:xfrm>
          <a:ln/>
        </p:spPr>
      </p:sp>
      <p:sp>
        <p:nvSpPr>
          <p:cNvPr id="8196" name="Rectangle 3">
            <a:extLst>
              <a:ext uri="{FF2B5EF4-FFF2-40B4-BE49-F238E27FC236}">
                <a16:creationId xmlns:a16="http://schemas.microsoft.com/office/drawing/2014/main" id="{014CB07E-141C-AAF0-E481-8606D609422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1FBFF58-1BFD-46E1-9878-B87483523780}" type="slidenum">
              <a:rPr lang="en-GB" altLang="en-US" smtClean="0"/>
              <a:pPr>
                <a:defRPr/>
              </a:pPr>
              <a:t>2</a:t>
            </a:fld>
            <a:endParaRPr lang="en-GB" altLang="en-US"/>
          </a:p>
        </p:txBody>
      </p:sp>
    </p:spTree>
    <p:extLst>
      <p:ext uri="{BB962C8B-B14F-4D97-AF65-F5344CB8AC3E}">
        <p14:creationId xmlns:p14="http://schemas.microsoft.com/office/powerpoint/2010/main" val="6936335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1FBFF58-1BFD-46E1-9878-B87483523780}" type="slidenum">
              <a:rPr lang="en-GB" altLang="en-US" smtClean="0"/>
              <a:pPr>
                <a:defRPr/>
              </a:pPr>
              <a:t>3</a:t>
            </a:fld>
            <a:endParaRPr lang="en-GB" altLang="en-US"/>
          </a:p>
        </p:txBody>
      </p:sp>
    </p:spTree>
    <p:extLst>
      <p:ext uri="{BB962C8B-B14F-4D97-AF65-F5344CB8AC3E}">
        <p14:creationId xmlns:p14="http://schemas.microsoft.com/office/powerpoint/2010/main" val="19448714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73021198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8F8D3742-83D4-4ADB-89F8-A734EA2CB8E6}"/>
              </a:ext>
            </a:extLst>
          </p:cNvPr>
          <p:cNvSpPr>
            <a:spLocks noGrp="1"/>
          </p:cNvSpPr>
          <p:nvPr>
            <p:ph type="dt" sz="half" idx="10"/>
          </p:nvPr>
        </p:nvSpPr>
        <p:spPr/>
        <p:txBody>
          <a:bodyPr/>
          <a:lstStyle>
            <a:lvl1pPr>
              <a:defRPr/>
            </a:lvl1pPr>
          </a:lstStyle>
          <a:p>
            <a:pPr>
              <a:defRPr/>
            </a:pPr>
            <a:fld id="{BA5B776F-5C49-4F6B-B683-FD1C029FF8C5}" type="datetimeFigureOut">
              <a:rPr lang="en-GB"/>
              <a:pPr>
                <a:defRPr/>
              </a:pPr>
              <a:t>13/08/2025</a:t>
            </a:fld>
            <a:endParaRPr lang="en-GB"/>
          </a:p>
        </p:txBody>
      </p:sp>
      <p:sp>
        <p:nvSpPr>
          <p:cNvPr id="4" name="Footer Placeholder 4">
            <a:extLst>
              <a:ext uri="{FF2B5EF4-FFF2-40B4-BE49-F238E27FC236}">
                <a16:creationId xmlns:a16="http://schemas.microsoft.com/office/drawing/2014/main" id="{660338CA-D066-4457-A0E6-532D3AE4EDEC}"/>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0047F058-1DF4-4390-8AA5-FB5FA9C8726F}"/>
              </a:ext>
            </a:extLst>
          </p:cNvPr>
          <p:cNvSpPr>
            <a:spLocks noGrp="1"/>
          </p:cNvSpPr>
          <p:nvPr>
            <p:ph type="sldNum" sz="quarter" idx="12"/>
          </p:nvPr>
        </p:nvSpPr>
        <p:spPr/>
        <p:txBody>
          <a:bodyPr/>
          <a:lstStyle>
            <a:lvl1pPr>
              <a:defRPr/>
            </a:lvl1pPr>
          </a:lstStyle>
          <a:p>
            <a:pPr>
              <a:defRPr/>
            </a:pPr>
            <a:fld id="{5776C38C-171F-4F0F-9E31-D5B5F708A734}" type="slidenum">
              <a:rPr lang="en-GB" altLang="en-US"/>
              <a:pPr>
                <a:defRPr/>
              </a:pPr>
              <a:t>‹#›</a:t>
            </a:fld>
            <a:endParaRPr lang="en-GB" altLang="en-US"/>
          </a:p>
        </p:txBody>
      </p:sp>
    </p:spTree>
    <p:extLst>
      <p:ext uri="{BB962C8B-B14F-4D97-AF65-F5344CB8AC3E}">
        <p14:creationId xmlns:p14="http://schemas.microsoft.com/office/powerpoint/2010/main" val="32884757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2890775-E49D-40F6-B9D2-E3BC7F8D1982}"/>
              </a:ext>
            </a:extLst>
          </p:cNvPr>
          <p:cNvSpPr>
            <a:spLocks noGrp="1"/>
          </p:cNvSpPr>
          <p:nvPr>
            <p:ph type="dt" sz="half" idx="10"/>
          </p:nvPr>
        </p:nvSpPr>
        <p:spPr/>
        <p:txBody>
          <a:bodyPr/>
          <a:lstStyle>
            <a:lvl1pPr>
              <a:defRPr/>
            </a:lvl1pPr>
          </a:lstStyle>
          <a:p>
            <a:pPr>
              <a:defRPr/>
            </a:pPr>
            <a:fld id="{CCC50E58-191B-48C6-92D5-F6D3EF6FD4D8}" type="datetimeFigureOut">
              <a:rPr lang="en-GB"/>
              <a:pPr>
                <a:defRPr/>
              </a:pPr>
              <a:t>13/08/2025</a:t>
            </a:fld>
            <a:endParaRPr lang="en-GB"/>
          </a:p>
        </p:txBody>
      </p:sp>
      <p:sp>
        <p:nvSpPr>
          <p:cNvPr id="3" name="Footer Placeholder 4">
            <a:extLst>
              <a:ext uri="{FF2B5EF4-FFF2-40B4-BE49-F238E27FC236}">
                <a16:creationId xmlns:a16="http://schemas.microsoft.com/office/drawing/2014/main" id="{174DB100-7DBB-4A7D-A8B6-CD2E8511925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BDF59460-51BF-49D6-93C5-FDB993420C1A}"/>
              </a:ext>
            </a:extLst>
          </p:cNvPr>
          <p:cNvSpPr>
            <a:spLocks noGrp="1"/>
          </p:cNvSpPr>
          <p:nvPr>
            <p:ph type="sldNum" sz="quarter" idx="12"/>
          </p:nvPr>
        </p:nvSpPr>
        <p:spPr/>
        <p:txBody>
          <a:bodyPr/>
          <a:lstStyle>
            <a:lvl1pPr>
              <a:defRPr/>
            </a:lvl1pPr>
          </a:lstStyle>
          <a:p>
            <a:pPr>
              <a:defRPr/>
            </a:pPr>
            <a:fld id="{38D1CB9F-5737-444B-8D79-FFF1E02DFD7E}" type="slidenum">
              <a:rPr lang="en-GB" altLang="en-US"/>
              <a:pPr>
                <a:defRPr/>
              </a:pPr>
              <a:t>‹#›</a:t>
            </a:fld>
            <a:endParaRPr lang="en-GB" altLang="en-US"/>
          </a:p>
        </p:txBody>
      </p:sp>
    </p:spTree>
    <p:extLst>
      <p:ext uri="{BB962C8B-B14F-4D97-AF65-F5344CB8AC3E}">
        <p14:creationId xmlns:p14="http://schemas.microsoft.com/office/powerpoint/2010/main" val="2898512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7CD4D5A-B34D-4A37-B813-9E982A03022B}"/>
              </a:ext>
            </a:extLst>
          </p:cNvPr>
          <p:cNvSpPr>
            <a:spLocks noGrp="1"/>
          </p:cNvSpPr>
          <p:nvPr>
            <p:ph type="dt" sz="half" idx="10"/>
          </p:nvPr>
        </p:nvSpPr>
        <p:spPr/>
        <p:txBody>
          <a:bodyPr/>
          <a:lstStyle>
            <a:lvl1pPr>
              <a:defRPr/>
            </a:lvl1pPr>
          </a:lstStyle>
          <a:p>
            <a:pPr>
              <a:defRPr/>
            </a:pPr>
            <a:fld id="{F8FD2812-CE65-496C-84CB-0DF1D16B3D06}" type="datetimeFigureOut">
              <a:rPr lang="en-GB"/>
              <a:pPr>
                <a:defRPr/>
              </a:pPr>
              <a:t>13/08/2025</a:t>
            </a:fld>
            <a:endParaRPr lang="en-GB"/>
          </a:p>
        </p:txBody>
      </p:sp>
      <p:sp>
        <p:nvSpPr>
          <p:cNvPr id="6" name="Footer Placeholder 4">
            <a:extLst>
              <a:ext uri="{FF2B5EF4-FFF2-40B4-BE49-F238E27FC236}">
                <a16:creationId xmlns:a16="http://schemas.microsoft.com/office/drawing/2014/main" id="{472615EA-7418-429B-AB75-58E4ADFE230B}"/>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F782B588-17D1-4772-87BC-9DC3E89CB64D}"/>
              </a:ext>
            </a:extLst>
          </p:cNvPr>
          <p:cNvSpPr>
            <a:spLocks noGrp="1"/>
          </p:cNvSpPr>
          <p:nvPr>
            <p:ph type="sldNum" sz="quarter" idx="12"/>
          </p:nvPr>
        </p:nvSpPr>
        <p:spPr/>
        <p:txBody>
          <a:bodyPr/>
          <a:lstStyle>
            <a:lvl1pPr>
              <a:defRPr/>
            </a:lvl1pPr>
          </a:lstStyle>
          <a:p>
            <a:pPr>
              <a:defRPr/>
            </a:pPr>
            <a:fld id="{5B0F22DB-E4DD-47DB-A459-68467CDFB70E}" type="slidenum">
              <a:rPr lang="en-GB" altLang="en-US"/>
              <a:pPr>
                <a:defRPr/>
              </a:pPr>
              <a:t>‹#›</a:t>
            </a:fld>
            <a:endParaRPr lang="en-GB" altLang="en-US"/>
          </a:p>
        </p:txBody>
      </p:sp>
    </p:spTree>
    <p:extLst>
      <p:ext uri="{BB962C8B-B14F-4D97-AF65-F5344CB8AC3E}">
        <p14:creationId xmlns:p14="http://schemas.microsoft.com/office/powerpoint/2010/main" val="15315571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A91B84D-D405-49DE-A0AC-5FF0C12F3113}"/>
              </a:ext>
            </a:extLst>
          </p:cNvPr>
          <p:cNvSpPr>
            <a:spLocks noGrp="1"/>
          </p:cNvSpPr>
          <p:nvPr>
            <p:ph type="dt" sz="half" idx="10"/>
          </p:nvPr>
        </p:nvSpPr>
        <p:spPr/>
        <p:txBody>
          <a:bodyPr/>
          <a:lstStyle>
            <a:lvl1pPr>
              <a:defRPr/>
            </a:lvl1pPr>
          </a:lstStyle>
          <a:p>
            <a:pPr>
              <a:defRPr/>
            </a:pPr>
            <a:fld id="{D04731B5-983D-47F9-B790-A52246ACD90D}" type="datetimeFigureOut">
              <a:rPr lang="en-GB"/>
              <a:pPr>
                <a:defRPr/>
              </a:pPr>
              <a:t>13/08/2025</a:t>
            </a:fld>
            <a:endParaRPr lang="en-GB"/>
          </a:p>
        </p:txBody>
      </p:sp>
      <p:sp>
        <p:nvSpPr>
          <p:cNvPr id="6" name="Footer Placeholder 4">
            <a:extLst>
              <a:ext uri="{FF2B5EF4-FFF2-40B4-BE49-F238E27FC236}">
                <a16:creationId xmlns:a16="http://schemas.microsoft.com/office/drawing/2014/main" id="{A8080ADE-6DD1-42A0-9E1B-C557F7AD2C7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0BC68E40-2483-4E3F-A76F-9397B0EB4DFF}"/>
              </a:ext>
            </a:extLst>
          </p:cNvPr>
          <p:cNvSpPr>
            <a:spLocks noGrp="1"/>
          </p:cNvSpPr>
          <p:nvPr>
            <p:ph type="sldNum" sz="quarter" idx="12"/>
          </p:nvPr>
        </p:nvSpPr>
        <p:spPr/>
        <p:txBody>
          <a:bodyPr/>
          <a:lstStyle>
            <a:lvl1pPr>
              <a:defRPr/>
            </a:lvl1pPr>
          </a:lstStyle>
          <a:p>
            <a:pPr>
              <a:defRPr/>
            </a:pPr>
            <a:fld id="{D3F33BBF-42C6-416F-8006-1CDCBD1C7F7E}" type="slidenum">
              <a:rPr lang="en-GB" altLang="en-US"/>
              <a:pPr>
                <a:defRPr/>
              </a:pPr>
              <a:t>‹#›</a:t>
            </a:fld>
            <a:endParaRPr lang="en-GB" altLang="en-US"/>
          </a:p>
        </p:txBody>
      </p:sp>
    </p:spTree>
    <p:extLst>
      <p:ext uri="{BB962C8B-B14F-4D97-AF65-F5344CB8AC3E}">
        <p14:creationId xmlns:p14="http://schemas.microsoft.com/office/powerpoint/2010/main" val="2900523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6DAE232-8503-4E62-89EC-46ABD41D2BE0}"/>
              </a:ext>
            </a:extLst>
          </p:cNvPr>
          <p:cNvSpPr>
            <a:spLocks noGrp="1"/>
          </p:cNvSpPr>
          <p:nvPr>
            <p:ph type="dt" sz="half" idx="10"/>
          </p:nvPr>
        </p:nvSpPr>
        <p:spPr/>
        <p:txBody>
          <a:bodyPr/>
          <a:lstStyle>
            <a:lvl1pPr>
              <a:defRPr/>
            </a:lvl1pPr>
          </a:lstStyle>
          <a:p>
            <a:pPr>
              <a:defRPr/>
            </a:pPr>
            <a:fld id="{37DF89C5-7A71-40F0-8A92-6021451623A3}" type="datetimeFigureOut">
              <a:rPr lang="en-GB"/>
              <a:pPr>
                <a:defRPr/>
              </a:pPr>
              <a:t>13/08/2025</a:t>
            </a:fld>
            <a:endParaRPr lang="en-GB"/>
          </a:p>
        </p:txBody>
      </p:sp>
      <p:sp>
        <p:nvSpPr>
          <p:cNvPr id="5" name="Footer Placeholder 4">
            <a:extLst>
              <a:ext uri="{FF2B5EF4-FFF2-40B4-BE49-F238E27FC236}">
                <a16:creationId xmlns:a16="http://schemas.microsoft.com/office/drawing/2014/main" id="{63114D50-AB66-4C89-978A-87DB9E489C5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2AB803B0-7DEA-48BE-AA32-2FA1B69D8608}"/>
              </a:ext>
            </a:extLst>
          </p:cNvPr>
          <p:cNvSpPr>
            <a:spLocks noGrp="1"/>
          </p:cNvSpPr>
          <p:nvPr>
            <p:ph type="sldNum" sz="quarter" idx="12"/>
          </p:nvPr>
        </p:nvSpPr>
        <p:spPr/>
        <p:txBody>
          <a:bodyPr/>
          <a:lstStyle>
            <a:lvl1pPr>
              <a:defRPr/>
            </a:lvl1pPr>
          </a:lstStyle>
          <a:p>
            <a:pPr>
              <a:defRPr/>
            </a:pPr>
            <a:fld id="{5CDDB2AA-5844-48DB-8BCD-670B935E7590}" type="slidenum">
              <a:rPr lang="en-GB" altLang="en-US"/>
              <a:pPr>
                <a:defRPr/>
              </a:pPr>
              <a:t>‹#›</a:t>
            </a:fld>
            <a:endParaRPr lang="en-GB" altLang="en-US"/>
          </a:p>
        </p:txBody>
      </p:sp>
    </p:spTree>
    <p:extLst>
      <p:ext uri="{BB962C8B-B14F-4D97-AF65-F5344CB8AC3E}">
        <p14:creationId xmlns:p14="http://schemas.microsoft.com/office/powerpoint/2010/main" val="26877750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23E1D39-D275-4936-BA4C-052A7DDDFEA9}"/>
              </a:ext>
            </a:extLst>
          </p:cNvPr>
          <p:cNvSpPr>
            <a:spLocks noGrp="1"/>
          </p:cNvSpPr>
          <p:nvPr>
            <p:ph type="dt" sz="half" idx="10"/>
          </p:nvPr>
        </p:nvSpPr>
        <p:spPr/>
        <p:txBody>
          <a:bodyPr/>
          <a:lstStyle>
            <a:lvl1pPr>
              <a:defRPr/>
            </a:lvl1pPr>
          </a:lstStyle>
          <a:p>
            <a:pPr>
              <a:defRPr/>
            </a:pPr>
            <a:fld id="{FBBD2712-012D-472F-AA3E-982F326CC648}" type="datetimeFigureOut">
              <a:rPr lang="en-GB"/>
              <a:pPr>
                <a:defRPr/>
              </a:pPr>
              <a:t>13/08/2025</a:t>
            </a:fld>
            <a:endParaRPr lang="en-GB"/>
          </a:p>
        </p:txBody>
      </p:sp>
      <p:sp>
        <p:nvSpPr>
          <p:cNvPr id="5" name="Footer Placeholder 4">
            <a:extLst>
              <a:ext uri="{FF2B5EF4-FFF2-40B4-BE49-F238E27FC236}">
                <a16:creationId xmlns:a16="http://schemas.microsoft.com/office/drawing/2014/main" id="{0BCC0FFA-2FFB-4A2B-8B69-27604E68DA5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BFB99295-2B06-4566-87EA-515848FA6397}"/>
              </a:ext>
            </a:extLst>
          </p:cNvPr>
          <p:cNvSpPr>
            <a:spLocks noGrp="1"/>
          </p:cNvSpPr>
          <p:nvPr>
            <p:ph type="sldNum" sz="quarter" idx="12"/>
          </p:nvPr>
        </p:nvSpPr>
        <p:spPr/>
        <p:txBody>
          <a:bodyPr/>
          <a:lstStyle>
            <a:lvl1pPr>
              <a:defRPr/>
            </a:lvl1pPr>
          </a:lstStyle>
          <a:p>
            <a:pPr>
              <a:defRPr/>
            </a:pPr>
            <a:fld id="{82B7AE6C-8E27-4B1B-AAD2-B9C45D2C191F}" type="slidenum">
              <a:rPr lang="en-GB" altLang="en-US"/>
              <a:pPr>
                <a:defRPr/>
              </a:pPr>
              <a:t>‹#›</a:t>
            </a:fld>
            <a:endParaRPr lang="en-GB" altLang="en-US"/>
          </a:p>
        </p:txBody>
      </p:sp>
    </p:spTree>
    <p:extLst>
      <p:ext uri="{BB962C8B-B14F-4D97-AF65-F5344CB8AC3E}">
        <p14:creationId xmlns:p14="http://schemas.microsoft.com/office/powerpoint/2010/main" val="1405761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81171804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8615116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C49E5425-BEE1-A046-85E0-1CC1B8576C5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1"/>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36" indent="0" algn="ctr">
              <a:buNone/>
              <a:defRPr/>
            </a:lvl2pPr>
            <a:lvl3pPr marL="914273" indent="0" algn="ctr">
              <a:buNone/>
              <a:defRPr/>
            </a:lvl3pPr>
            <a:lvl4pPr marL="1371410" indent="0" algn="ctr">
              <a:buNone/>
              <a:defRPr/>
            </a:lvl4pPr>
            <a:lvl5pPr marL="1828547" indent="0" algn="ctr">
              <a:buNone/>
              <a:defRPr/>
            </a:lvl5pPr>
            <a:lvl6pPr marL="2285683" indent="0" algn="ctr">
              <a:buNone/>
              <a:defRPr/>
            </a:lvl6pPr>
            <a:lvl7pPr marL="2742820" indent="0" algn="ctr">
              <a:buNone/>
              <a:defRPr/>
            </a:lvl7pPr>
            <a:lvl8pPr marL="3199956" indent="0" algn="ctr">
              <a:buNone/>
              <a:defRPr/>
            </a:lvl8pPr>
            <a:lvl9pPr marL="3657092"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015902602"/>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A8712A9-777F-4E68-B61F-C1F7B8D8AD35}"/>
              </a:ext>
            </a:extLst>
          </p:cNvPr>
          <p:cNvSpPr>
            <a:spLocks noGrp="1"/>
          </p:cNvSpPr>
          <p:nvPr>
            <p:ph type="dt" sz="half" idx="10"/>
          </p:nvPr>
        </p:nvSpPr>
        <p:spPr/>
        <p:txBody>
          <a:bodyPr/>
          <a:lstStyle>
            <a:lvl1pPr>
              <a:defRPr/>
            </a:lvl1pPr>
          </a:lstStyle>
          <a:p>
            <a:pPr>
              <a:defRPr/>
            </a:pPr>
            <a:fld id="{581F53F3-8BBC-4D96-85A3-2203779B5913}" type="datetimeFigureOut">
              <a:rPr lang="en-GB"/>
              <a:pPr>
                <a:defRPr/>
              </a:pPr>
              <a:t>13/08/2025</a:t>
            </a:fld>
            <a:endParaRPr lang="en-GB"/>
          </a:p>
        </p:txBody>
      </p:sp>
      <p:sp>
        <p:nvSpPr>
          <p:cNvPr id="5" name="Footer Placeholder 4">
            <a:extLst>
              <a:ext uri="{FF2B5EF4-FFF2-40B4-BE49-F238E27FC236}">
                <a16:creationId xmlns:a16="http://schemas.microsoft.com/office/drawing/2014/main" id="{B48F4A13-00FE-4FA4-A78E-2268850B206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2C7913C-763C-4CA0-BC3C-7BF33A1525F4}"/>
              </a:ext>
            </a:extLst>
          </p:cNvPr>
          <p:cNvSpPr>
            <a:spLocks noGrp="1"/>
          </p:cNvSpPr>
          <p:nvPr>
            <p:ph type="sldNum" sz="quarter" idx="12"/>
          </p:nvPr>
        </p:nvSpPr>
        <p:spPr/>
        <p:txBody>
          <a:bodyPr/>
          <a:lstStyle>
            <a:lvl1pPr>
              <a:defRPr/>
            </a:lvl1pPr>
          </a:lstStyle>
          <a:p>
            <a:pPr>
              <a:defRPr/>
            </a:pPr>
            <a:fld id="{B417E381-F0F8-4D06-B974-01167FDB79B4}" type="slidenum">
              <a:rPr lang="en-GB" altLang="en-US"/>
              <a:pPr>
                <a:defRPr/>
              </a:pPr>
              <a:t>‹#›</a:t>
            </a:fld>
            <a:endParaRPr lang="en-GB" altLang="en-US"/>
          </a:p>
        </p:txBody>
      </p:sp>
    </p:spTree>
    <p:extLst>
      <p:ext uri="{BB962C8B-B14F-4D97-AF65-F5344CB8AC3E}">
        <p14:creationId xmlns:p14="http://schemas.microsoft.com/office/powerpoint/2010/main" val="963962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AD167A7-7A9A-4E5D-BDC1-E422CAAE946D}"/>
              </a:ext>
            </a:extLst>
          </p:cNvPr>
          <p:cNvSpPr>
            <a:spLocks noGrp="1"/>
          </p:cNvSpPr>
          <p:nvPr>
            <p:ph type="dt" sz="half" idx="10"/>
          </p:nvPr>
        </p:nvSpPr>
        <p:spPr/>
        <p:txBody>
          <a:bodyPr/>
          <a:lstStyle>
            <a:lvl1pPr>
              <a:defRPr/>
            </a:lvl1pPr>
          </a:lstStyle>
          <a:p>
            <a:pPr>
              <a:defRPr/>
            </a:pPr>
            <a:fld id="{10AFDA26-29B8-4C4D-9D29-6A9FA33452D4}" type="datetimeFigureOut">
              <a:rPr lang="en-GB"/>
              <a:pPr>
                <a:defRPr/>
              </a:pPr>
              <a:t>13/08/2025</a:t>
            </a:fld>
            <a:endParaRPr lang="en-GB"/>
          </a:p>
        </p:txBody>
      </p:sp>
      <p:sp>
        <p:nvSpPr>
          <p:cNvPr id="5" name="Footer Placeholder 4">
            <a:extLst>
              <a:ext uri="{FF2B5EF4-FFF2-40B4-BE49-F238E27FC236}">
                <a16:creationId xmlns:a16="http://schemas.microsoft.com/office/drawing/2014/main" id="{84B40153-32F2-483A-9975-F21B1D474CF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64F80F39-D585-4E43-B5B2-EDF3614B3FA4}"/>
              </a:ext>
            </a:extLst>
          </p:cNvPr>
          <p:cNvSpPr>
            <a:spLocks noGrp="1"/>
          </p:cNvSpPr>
          <p:nvPr>
            <p:ph type="sldNum" sz="quarter" idx="12"/>
          </p:nvPr>
        </p:nvSpPr>
        <p:spPr/>
        <p:txBody>
          <a:bodyPr/>
          <a:lstStyle>
            <a:lvl1pPr>
              <a:defRPr/>
            </a:lvl1pPr>
          </a:lstStyle>
          <a:p>
            <a:pPr>
              <a:defRPr/>
            </a:pPr>
            <a:fld id="{545FE4BF-11F9-4460-95F1-153FF1332A69}" type="slidenum">
              <a:rPr lang="en-GB" altLang="en-US"/>
              <a:pPr>
                <a:defRPr/>
              </a:pPr>
              <a:t>‹#›</a:t>
            </a:fld>
            <a:endParaRPr lang="en-GB" altLang="en-US"/>
          </a:p>
        </p:txBody>
      </p:sp>
    </p:spTree>
    <p:extLst>
      <p:ext uri="{BB962C8B-B14F-4D97-AF65-F5344CB8AC3E}">
        <p14:creationId xmlns:p14="http://schemas.microsoft.com/office/powerpoint/2010/main" val="340234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1951C1-222D-4F7D-8470-17DA9C0AE1E6}"/>
              </a:ext>
            </a:extLst>
          </p:cNvPr>
          <p:cNvSpPr>
            <a:spLocks noGrp="1"/>
          </p:cNvSpPr>
          <p:nvPr>
            <p:ph type="dt" sz="half" idx="10"/>
          </p:nvPr>
        </p:nvSpPr>
        <p:spPr/>
        <p:txBody>
          <a:bodyPr/>
          <a:lstStyle>
            <a:lvl1pPr>
              <a:defRPr/>
            </a:lvl1pPr>
          </a:lstStyle>
          <a:p>
            <a:pPr>
              <a:defRPr/>
            </a:pPr>
            <a:fld id="{025D345C-069A-4494-B81D-77CEA48DFA9F}" type="datetimeFigureOut">
              <a:rPr lang="en-GB"/>
              <a:pPr>
                <a:defRPr/>
              </a:pPr>
              <a:t>13/08/2025</a:t>
            </a:fld>
            <a:endParaRPr lang="en-GB"/>
          </a:p>
        </p:txBody>
      </p:sp>
      <p:sp>
        <p:nvSpPr>
          <p:cNvPr id="5" name="Footer Placeholder 4">
            <a:extLst>
              <a:ext uri="{FF2B5EF4-FFF2-40B4-BE49-F238E27FC236}">
                <a16:creationId xmlns:a16="http://schemas.microsoft.com/office/drawing/2014/main" id="{45B26148-CBD4-49E5-ACF4-45CDBFBB65AB}"/>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07DE002-742D-4733-970E-BAA1D3A21DFA}"/>
              </a:ext>
            </a:extLst>
          </p:cNvPr>
          <p:cNvSpPr>
            <a:spLocks noGrp="1"/>
          </p:cNvSpPr>
          <p:nvPr>
            <p:ph type="sldNum" sz="quarter" idx="12"/>
          </p:nvPr>
        </p:nvSpPr>
        <p:spPr/>
        <p:txBody>
          <a:bodyPr/>
          <a:lstStyle>
            <a:lvl1pPr>
              <a:defRPr/>
            </a:lvl1pPr>
          </a:lstStyle>
          <a:p>
            <a:pPr>
              <a:defRPr/>
            </a:pPr>
            <a:fld id="{9C9DB0A1-061D-4FE8-B7D7-DCE7BB0B9778}" type="slidenum">
              <a:rPr lang="en-GB" altLang="en-US"/>
              <a:pPr>
                <a:defRPr/>
              </a:pPr>
              <a:t>‹#›</a:t>
            </a:fld>
            <a:endParaRPr lang="en-GB" altLang="en-US"/>
          </a:p>
        </p:txBody>
      </p:sp>
    </p:spTree>
    <p:extLst>
      <p:ext uri="{BB962C8B-B14F-4D97-AF65-F5344CB8AC3E}">
        <p14:creationId xmlns:p14="http://schemas.microsoft.com/office/powerpoint/2010/main" val="1747072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4A7D66B7-1FB0-444C-B8CD-ADE616C04366}"/>
              </a:ext>
            </a:extLst>
          </p:cNvPr>
          <p:cNvSpPr>
            <a:spLocks noGrp="1"/>
          </p:cNvSpPr>
          <p:nvPr>
            <p:ph type="dt" sz="half" idx="10"/>
          </p:nvPr>
        </p:nvSpPr>
        <p:spPr/>
        <p:txBody>
          <a:bodyPr/>
          <a:lstStyle>
            <a:lvl1pPr>
              <a:defRPr/>
            </a:lvl1pPr>
          </a:lstStyle>
          <a:p>
            <a:pPr>
              <a:defRPr/>
            </a:pPr>
            <a:fld id="{D0E6621A-4DA5-45BE-B090-002B7C2F2A0F}" type="datetimeFigureOut">
              <a:rPr lang="en-GB"/>
              <a:pPr>
                <a:defRPr/>
              </a:pPr>
              <a:t>13/08/2025</a:t>
            </a:fld>
            <a:endParaRPr lang="en-GB"/>
          </a:p>
        </p:txBody>
      </p:sp>
      <p:sp>
        <p:nvSpPr>
          <p:cNvPr id="6" name="Footer Placeholder 4">
            <a:extLst>
              <a:ext uri="{FF2B5EF4-FFF2-40B4-BE49-F238E27FC236}">
                <a16:creationId xmlns:a16="http://schemas.microsoft.com/office/drawing/2014/main" id="{11F52F54-2824-442D-ADFE-A1BC949C164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4D95D1B7-8CE4-4846-82AF-76D39C494B26}"/>
              </a:ext>
            </a:extLst>
          </p:cNvPr>
          <p:cNvSpPr>
            <a:spLocks noGrp="1"/>
          </p:cNvSpPr>
          <p:nvPr>
            <p:ph type="sldNum" sz="quarter" idx="12"/>
          </p:nvPr>
        </p:nvSpPr>
        <p:spPr/>
        <p:txBody>
          <a:bodyPr/>
          <a:lstStyle>
            <a:lvl1pPr>
              <a:defRPr/>
            </a:lvl1pPr>
          </a:lstStyle>
          <a:p>
            <a:pPr>
              <a:defRPr/>
            </a:pPr>
            <a:fld id="{ECC98519-8083-41EA-AC1D-B41FA6EE6931}" type="slidenum">
              <a:rPr lang="en-GB" altLang="en-US"/>
              <a:pPr>
                <a:defRPr/>
              </a:pPr>
              <a:t>‹#›</a:t>
            </a:fld>
            <a:endParaRPr lang="en-GB" altLang="en-US"/>
          </a:p>
        </p:txBody>
      </p:sp>
    </p:spTree>
    <p:extLst>
      <p:ext uri="{BB962C8B-B14F-4D97-AF65-F5344CB8AC3E}">
        <p14:creationId xmlns:p14="http://schemas.microsoft.com/office/powerpoint/2010/main" val="4068253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C0F8AEF4-831E-4A64-8F24-C9DCB1C10836}"/>
              </a:ext>
            </a:extLst>
          </p:cNvPr>
          <p:cNvSpPr>
            <a:spLocks noGrp="1"/>
          </p:cNvSpPr>
          <p:nvPr>
            <p:ph type="dt" sz="half" idx="10"/>
          </p:nvPr>
        </p:nvSpPr>
        <p:spPr/>
        <p:txBody>
          <a:bodyPr/>
          <a:lstStyle>
            <a:lvl1pPr>
              <a:defRPr/>
            </a:lvl1pPr>
          </a:lstStyle>
          <a:p>
            <a:pPr>
              <a:defRPr/>
            </a:pPr>
            <a:fld id="{FF1156E3-9073-4A0C-96CD-6099BA9542F1}" type="datetimeFigureOut">
              <a:rPr lang="en-GB"/>
              <a:pPr>
                <a:defRPr/>
              </a:pPr>
              <a:t>13/08/2025</a:t>
            </a:fld>
            <a:endParaRPr lang="en-GB"/>
          </a:p>
        </p:txBody>
      </p:sp>
      <p:sp>
        <p:nvSpPr>
          <p:cNvPr id="8" name="Footer Placeholder 4">
            <a:extLst>
              <a:ext uri="{FF2B5EF4-FFF2-40B4-BE49-F238E27FC236}">
                <a16:creationId xmlns:a16="http://schemas.microsoft.com/office/drawing/2014/main" id="{71637D30-8700-45DC-9A86-100EB40E08AC}"/>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04154504-CDE0-46AF-BE6C-5AB5D6196E26}"/>
              </a:ext>
            </a:extLst>
          </p:cNvPr>
          <p:cNvSpPr>
            <a:spLocks noGrp="1"/>
          </p:cNvSpPr>
          <p:nvPr>
            <p:ph type="sldNum" sz="quarter" idx="12"/>
          </p:nvPr>
        </p:nvSpPr>
        <p:spPr/>
        <p:txBody>
          <a:bodyPr/>
          <a:lstStyle>
            <a:lvl1pPr>
              <a:defRPr/>
            </a:lvl1pPr>
          </a:lstStyle>
          <a:p>
            <a:pPr>
              <a:defRPr/>
            </a:pPr>
            <a:fld id="{D9103CE2-4587-4FA0-8327-C8DBA55B8E82}" type="slidenum">
              <a:rPr lang="en-GB" altLang="en-US"/>
              <a:pPr>
                <a:defRPr/>
              </a:pPr>
              <a:t>‹#›</a:t>
            </a:fld>
            <a:endParaRPr lang="en-GB" altLang="en-US"/>
          </a:p>
        </p:txBody>
      </p:sp>
    </p:spTree>
    <p:extLst>
      <p:ext uri="{BB962C8B-B14F-4D97-AF65-F5344CB8AC3E}">
        <p14:creationId xmlns:p14="http://schemas.microsoft.com/office/powerpoint/2010/main" val="88689791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4B65263-4898-4AA5-93AC-9E47DC438C7F}"/>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68470D2-68D6-40B5-A83D-077113D15BDA}"/>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D5DFDEEE-D95B-4E44-B134-57FAC10EA6A5}"/>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2BDFFA0D-4C90-4615-9591-339CE5E0C56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573963" y="207703"/>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a:extLst>
              <a:ext uri="{FF2B5EF4-FFF2-40B4-BE49-F238E27FC236}">
                <a16:creationId xmlns:a16="http://schemas.microsoft.com/office/drawing/2014/main" id="{F3CDA226-4204-45C3-B1ED-AAA8653311ED}"/>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77FE5E64-1B22-47D7-8F30-97BD9965721F}" type="slidenum">
              <a:rPr lang="en-GB" altLang="en-US" b="1" smtClean="0"/>
              <a:pPr algn="ctr">
                <a:defRPr/>
              </a:pPr>
              <a:t>‹#›</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960" r:id="rId1"/>
    <p:sldLayoutId id="2147485947" r:id="rId2"/>
    <p:sldLayoutId id="2147485948" r:id="rId3"/>
    <p:sldLayoutId id="2147485962"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EA2AADE0-0205-4539-B10B-2865152E234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A5E8F27B-D6E4-447E-998C-753657E2A437}"/>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4F7F1E65-F681-48F4-82A6-FB808590B6F9}"/>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874BFD84-C571-465E-8244-8935590BAE87}" type="datetimeFigureOut">
              <a:rPr lang="en-GB"/>
              <a:pPr>
                <a:defRPr/>
              </a:pPr>
              <a:t>13/08/2025</a:t>
            </a:fld>
            <a:endParaRPr lang="en-GB"/>
          </a:p>
        </p:txBody>
      </p:sp>
      <p:sp>
        <p:nvSpPr>
          <p:cNvPr id="5" name="Footer Placeholder 4">
            <a:extLst>
              <a:ext uri="{FF2B5EF4-FFF2-40B4-BE49-F238E27FC236}">
                <a16:creationId xmlns:a16="http://schemas.microsoft.com/office/drawing/2014/main" id="{CA0D45E1-BADB-45EC-852D-0F011D85D011}"/>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65E38771-79B0-4EC6-9ABC-DE452CA987A7}"/>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9A238AC0-1168-43A2-8E67-0AB94C36458C}" type="slidenum">
              <a:rPr lang="en-GB" altLang="en-US"/>
              <a:pPr>
                <a:defRPr/>
              </a:pPr>
              <a:t>‹#›</a:t>
            </a:fld>
            <a:endParaRPr lang="en-GB" altLang="en-US"/>
          </a:p>
        </p:txBody>
      </p:sp>
      <p:sp>
        <p:nvSpPr>
          <p:cNvPr id="3" name="CuadroTexto 2">
            <a:extLst>
              <a:ext uri="{FF2B5EF4-FFF2-40B4-BE49-F238E27FC236}">
                <a16:creationId xmlns:a16="http://schemas.microsoft.com/office/drawing/2014/main" id="{01FB3A2B-0935-CA7D-F27B-20448E7EA5F3}"/>
              </a:ext>
            </a:extLst>
          </p:cNvPr>
          <p:cNvSpPr txBox="1"/>
          <p:nvPr userDrawn="1">
            <p:extLst>
              <p:ext uri="{1162E1C5-73C7-4A58-AE30-91384D911F3F}">
                <p184:classification xmlns="" xmlns:p184="http://schemas.microsoft.com/office/powerpoint/2018/4/main" val="ftr"/>
              </p:ext>
            </p:extLst>
          </p:nvPr>
        </p:nvSpPr>
        <p:spPr>
          <a:xfrm>
            <a:off x="63500" y="4866640"/>
            <a:ext cx="2822575" cy="213360"/>
          </a:xfrm>
          <a:prstGeom prst="rect">
            <a:avLst/>
          </a:prstGeom>
        </p:spPr>
        <p:txBody>
          <a:bodyPr horzOverflow="overflow" lIns="0" tIns="0" rIns="0" bIns="0">
            <a:spAutoFit/>
          </a:bodyPr>
          <a:lstStyle/>
          <a:p>
            <a:pPr algn="l"/>
            <a:r>
              <a:rPr lang="es-ES" sz="700">
                <a:solidFill>
                  <a:srgbClr val="000000"/>
                </a:solidFill>
                <a:latin typeface="Arial" panose="020B0604020202020204" pitchFamily="34" charset="0"/>
                <a:cs typeface="Arial" panose="020B0604020202020204" pitchFamily="34" charset="0"/>
              </a:rPr>
              <a:t>***Este documento está clasificado como PUBLICO por TELEFÓNICA.
***This document is classified as PUBLIC by TELEFÓNICA.</a:t>
            </a:r>
          </a:p>
        </p:txBody>
      </p:sp>
    </p:spTree>
  </p:cSld>
  <p:clrMap bg1="lt1" tx1="dk1" bg2="lt2" tx2="dk2" accent1="accent1" accent2="accent2" accent3="accent3" accent4="accent4" accent5="accent5" accent6="accent6" hlink="hlink" folHlink="folHlink"/>
  <p:sldLayoutIdLst>
    <p:sldLayoutId id="2147485949" r:id="rId1"/>
    <p:sldLayoutId id="2147485950" r:id="rId2"/>
    <p:sldLayoutId id="2147485951" r:id="rId3"/>
    <p:sldLayoutId id="2147485952" r:id="rId4"/>
    <p:sldLayoutId id="2147485953" r:id="rId5"/>
    <p:sldLayoutId id="2147485954" r:id="rId6"/>
    <p:sldLayoutId id="2147485955" r:id="rId7"/>
    <p:sldLayoutId id="2147485956" r:id="rId8"/>
    <p:sldLayoutId id="2147485957" r:id="rId9"/>
    <p:sldLayoutId id="2147485958" r:id="rId10"/>
    <p:sldLayoutId id="21474859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notesSlide" Target="../notesSlides/notesSlide2.xml"/><Relationship Id="rId7" Type="http://schemas.openxmlformats.org/officeDocument/2006/relationships/image" Target="../media/image6.e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5.e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D66E9357-C26F-E53F-8F25-15AA78429A98}"/>
              </a:ext>
            </a:extLst>
          </p:cNvPr>
          <p:cNvSpPr txBox="1">
            <a:spLocks noChangeArrowheads="1"/>
          </p:cNvSpPr>
          <p:nvPr/>
        </p:nvSpPr>
        <p:spPr bwMode="auto">
          <a:xfrm>
            <a:off x="1303865" y="1847850"/>
            <a:ext cx="7772400" cy="1295400"/>
          </a:xfrm>
          <a:prstGeom prst="rect">
            <a:avLst/>
          </a:prstGeom>
          <a:noFill/>
          <a:ln>
            <a:noFill/>
          </a:ln>
        </p:spPr>
        <p:txBody>
          <a:bodyPr lIns="91430" tIns="45715" rIns="91430" bIns="45715" anchor="ctr">
            <a:normAutofit fontScale="92500"/>
          </a:bodyPr>
          <a:lstStyle/>
          <a:p>
            <a:pPr algn="ctr">
              <a:defRPr/>
            </a:pPr>
            <a:r>
              <a:rPr lang="en-US" sz="4000" b="1" i="1" kern="0" dirty="0" smtClean="0">
                <a:solidFill>
                  <a:srgbClr val="FF0000"/>
                </a:solidFill>
                <a:effectLst>
                  <a:outerShdw blurRad="38100" dist="38100" dir="2700000" algn="tl">
                    <a:srgbClr val="C0C0C0"/>
                  </a:outerShdw>
                </a:effectLst>
                <a:latin typeface="+mj-lt"/>
                <a:ea typeface="ＭＳ Ｐゴシック" charset="0"/>
                <a:cs typeface="ＭＳ Ｐゴシック" charset="0"/>
              </a:rPr>
              <a:t>DP on New </a:t>
            </a:r>
            <a:r>
              <a:rPr lang="en-US" sz="4000" b="1" i="1" kern="0" dirty="0" err="1" smtClean="0">
                <a:solidFill>
                  <a:srgbClr val="FF0000"/>
                </a:solidFill>
                <a:effectLst>
                  <a:outerShdw blurRad="38100" dist="38100" dir="2700000" algn="tl">
                    <a:srgbClr val="C0C0C0"/>
                  </a:outerShdw>
                </a:effectLst>
                <a:latin typeface="+mj-lt"/>
                <a:ea typeface="ＭＳ Ｐゴシック" charset="0"/>
                <a:cs typeface="ＭＳ Ｐゴシック" charset="0"/>
              </a:rPr>
              <a:t>miniWID</a:t>
            </a:r>
            <a:r>
              <a:rPr lang="en-US" sz="4000" b="1" i="1" kern="0" dirty="0" smtClean="0">
                <a:solidFill>
                  <a:srgbClr val="FF0000"/>
                </a:solidFill>
                <a:effectLst>
                  <a:outerShdw blurRad="38100" dist="38100" dir="2700000" algn="tl">
                    <a:srgbClr val="C0C0C0"/>
                  </a:outerShdw>
                </a:effectLst>
                <a:latin typeface="+mj-lt"/>
                <a:ea typeface="ＭＳ Ｐゴシック" charset="0"/>
                <a:cs typeface="ＭＳ Ｐゴシック" charset="0"/>
              </a:rPr>
              <a:t> on </a:t>
            </a:r>
            <a:r>
              <a:rPr lang="en-US"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Integration of E-UTRA satellite access into 5G </a:t>
            </a:r>
            <a:r>
              <a:rPr lang="en-US" sz="4000" b="1" i="1" kern="0" dirty="0" smtClean="0">
                <a:solidFill>
                  <a:srgbClr val="FF0000"/>
                </a:solidFill>
                <a:effectLst>
                  <a:outerShdw blurRad="38100" dist="38100" dir="2700000" algn="tl">
                    <a:srgbClr val="C0C0C0"/>
                  </a:outerShdw>
                </a:effectLst>
                <a:latin typeface="+mj-lt"/>
                <a:ea typeface="ＭＳ Ｐゴシック" charset="0"/>
                <a:cs typeface="ＭＳ Ｐゴシック" charset="0"/>
              </a:rPr>
              <a:t>system</a:t>
            </a:r>
            <a:endParaRPr lang="en-GB" sz="1600" kern="0" dirty="0">
              <a:effectLst>
                <a:outerShdw blurRad="38100" dist="38100" dir="2700000" algn="tl">
                  <a:srgbClr val="C0C0C0"/>
                </a:outerShdw>
              </a:effectLst>
              <a:latin typeface="+mj-lt"/>
              <a:ea typeface="ＭＳ Ｐゴシック" charset="0"/>
              <a:cs typeface="ＭＳ Ｐゴシック" charset="0"/>
            </a:endParaRPr>
          </a:p>
        </p:txBody>
      </p:sp>
      <p:sp>
        <p:nvSpPr>
          <p:cNvPr id="7171" name="Subtitle 6">
            <a:extLst>
              <a:ext uri="{FF2B5EF4-FFF2-40B4-BE49-F238E27FC236}">
                <a16:creationId xmlns:a16="http://schemas.microsoft.com/office/drawing/2014/main" id="{E48F4C2E-F028-D0DB-99E2-8E3F980705C4}"/>
              </a:ext>
            </a:extLst>
          </p:cNvPr>
          <p:cNvSpPr>
            <a:spLocks noGrp="1"/>
          </p:cNvSpPr>
          <p:nvPr>
            <p:ph type="subTitle" idx="1"/>
          </p:nvPr>
        </p:nvSpPr>
        <p:spPr>
          <a:xfrm>
            <a:off x="1371600" y="3944705"/>
            <a:ext cx="6400800" cy="2019300"/>
          </a:xfrm>
        </p:spPr>
        <p:txBody>
          <a:bodyPr/>
          <a:lstStyle/>
          <a:p>
            <a:pPr>
              <a:lnSpc>
                <a:spcPct val="80000"/>
              </a:lnSpc>
              <a:spcAft>
                <a:spcPts val="600"/>
              </a:spcAft>
            </a:pPr>
            <a:r>
              <a:rPr lang="en-US" altLang="nl-NL" sz="1600" dirty="0" smtClean="0">
                <a:latin typeface="Arial" panose="020B0604020202020204" pitchFamily="34" charset="0"/>
              </a:rPr>
              <a:t>China Telecom</a:t>
            </a:r>
            <a:endParaRPr lang="en-US" altLang="nl-NL" sz="1600" dirty="0">
              <a:latin typeface="Arial" panose="020B0604020202020204" pitchFamily="34" charset="0"/>
            </a:endParaRPr>
          </a:p>
          <a:p>
            <a:pPr>
              <a:lnSpc>
                <a:spcPct val="80000"/>
              </a:lnSpc>
            </a:pPr>
            <a:endParaRPr lang="en-US" altLang="nl-NL" sz="1600" dirty="0">
              <a:latin typeface="Arial" panose="020B0604020202020204" pitchFamily="34" charset="0"/>
            </a:endParaRPr>
          </a:p>
          <a:p>
            <a:pPr>
              <a:lnSpc>
                <a:spcPct val="80000"/>
              </a:lnSpc>
            </a:pPr>
            <a:endParaRPr lang="en-US" altLang="nl-NL" sz="1800" dirty="0">
              <a:latin typeface="Arial" panose="020B0604020202020204" pitchFamily="34" charset="0"/>
            </a:endParaRPr>
          </a:p>
        </p:txBody>
      </p:sp>
      <p:sp>
        <p:nvSpPr>
          <p:cNvPr id="7172" name="AutoShape 14">
            <a:extLst>
              <a:ext uri="{FF2B5EF4-FFF2-40B4-BE49-F238E27FC236}">
                <a16:creationId xmlns:a16="http://schemas.microsoft.com/office/drawing/2014/main" id="{D90E2CD6-455B-190F-D55F-55A64BDE65CE}"/>
              </a:ext>
            </a:extLst>
          </p:cNvPr>
          <p:cNvSpPr>
            <a:spLocks noChangeArrowheads="1"/>
          </p:cNvSpPr>
          <p:nvPr/>
        </p:nvSpPr>
        <p:spPr bwMode="auto">
          <a:xfrm>
            <a:off x="7939" y="4779964"/>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7173" name="TextBox 5">
            <a:extLst>
              <a:ext uri="{FF2B5EF4-FFF2-40B4-BE49-F238E27FC236}">
                <a16:creationId xmlns:a16="http://schemas.microsoft.com/office/drawing/2014/main" id="{B1137736-AD02-A3E6-721C-B1A3A3F41ECC}"/>
              </a:ext>
            </a:extLst>
          </p:cNvPr>
          <p:cNvSpPr txBox="1">
            <a:spLocks noChangeArrowheads="1"/>
          </p:cNvSpPr>
          <p:nvPr/>
        </p:nvSpPr>
        <p:spPr bwMode="auto">
          <a:xfrm>
            <a:off x="14866" y="4759293"/>
            <a:ext cx="7084684"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None/>
            </a:pPr>
            <a:r>
              <a:rPr lang="en-GB" altLang="en-US" sz="1000" dirty="0" smtClean="0">
                <a:solidFill>
                  <a:schemeClr val="bg1"/>
                </a:solidFill>
                <a:latin typeface="Arial" panose="020B0604020202020204" pitchFamily="34" charset="0"/>
              </a:rPr>
              <a:t>S1-253108 </a:t>
            </a:r>
            <a:r>
              <a:rPr lang="en-GB" altLang="en-US" sz="1000" dirty="0">
                <a:solidFill>
                  <a:schemeClr val="bg1"/>
                </a:solidFill>
                <a:latin typeface="Arial" panose="020B0604020202020204" pitchFamily="34" charset="0"/>
              </a:rPr>
              <a:t>- </a:t>
            </a:r>
            <a:r>
              <a:rPr lang="en-GB" sz="1000" dirty="0">
                <a:solidFill>
                  <a:schemeClr val="bg1"/>
                </a:solidFill>
                <a:latin typeface="Arial" panose="020B0604020202020204" pitchFamily="34" charset="0"/>
              </a:rPr>
              <a:t>3GPP TSG-SA WG1 Meeting #111, </a:t>
            </a:r>
            <a:r>
              <a:rPr lang="fi-FI" sz="1000" dirty="0">
                <a:solidFill>
                  <a:schemeClr val="bg1"/>
                </a:solidFill>
                <a:latin typeface="Arial" panose="020B0604020202020204" pitchFamily="34" charset="0"/>
              </a:rPr>
              <a:t>25-29 August 2025, Goteborg, Sweden</a:t>
            </a:r>
            <a:endParaRPr lang="nl-NL" sz="1000" dirty="0">
              <a:solidFill>
                <a:schemeClr val="bg1"/>
              </a:solidFill>
              <a:latin typeface="Arial" panose="020B0604020202020204" pitchFamily="34" charset="0"/>
            </a:endParaRPr>
          </a:p>
        </p:txBody>
      </p:sp>
      <p:sp>
        <p:nvSpPr>
          <p:cNvPr id="7174" name="Rectangle 16">
            <a:extLst>
              <a:ext uri="{FF2B5EF4-FFF2-40B4-BE49-F238E27FC236}">
                <a16:creationId xmlns:a16="http://schemas.microsoft.com/office/drawing/2014/main" id="{532D3FB1-F52B-A6B8-3AAE-C7C0681950B2}"/>
              </a:ext>
            </a:extLst>
          </p:cNvPr>
          <p:cNvSpPr>
            <a:spLocks noChangeArrowheads="1"/>
          </p:cNvSpPr>
          <p:nvPr/>
        </p:nvSpPr>
        <p:spPr bwMode="auto">
          <a:xfrm>
            <a:off x="7439026" y="4846639"/>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800" dirty="0">
                <a:latin typeface="Arial" panose="020B0604020202020204" pitchFamily="34" charset="0"/>
              </a:rPr>
              <a:t>© 3GPP 2025</a:t>
            </a: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FF2DDECF-32DB-9C0E-483E-3BB2A149B76B}"/>
              </a:ext>
            </a:extLst>
          </p:cNvPr>
          <p:cNvSpPr>
            <a:spLocks noGrp="1"/>
          </p:cNvSpPr>
          <p:nvPr>
            <p:ph type="title"/>
          </p:nvPr>
        </p:nvSpPr>
        <p:spPr/>
        <p:txBody>
          <a:bodyPr/>
          <a:lstStyle/>
          <a:p>
            <a:pPr algn="l"/>
            <a:r>
              <a:rPr lang="en-GB" altLang="nl-NL" b="1" dirty="0" smtClean="0"/>
              <a:t>Problem statement</a:t>
            </a:r>
            <a:endParaRPr lang="en-GB" altLang="nl-NL" b="1" dirty="0"/>
          </a:p>
        </p:txBody>
      </p:sp>
      <p:sp>
        <p:nvSpPr>
          <p:cNvPr id="10243" name="Content Placeholder 2">
            <a:extLst>
              <a:ext uri="{FF2B5EF4-FFF2-40B4-BE49-F238E27FC236}">
                <a16:creationId xmlns:a16="http://schemas.microsoft.com/office/drawing/2014/main" id="{4846B15E-A314-FBE4-4CE4-DB947B51E1D9}"/>
              </a:ext>
            </a:extLst>
          </p:cNvPr>
          <p:cNvSpPr>
            <a:spLocks noGrp="1"/>
          </p:cNvSpPr>
          <p:nvPr>
            <p:ph idx="1"/>
          </p:nvPr>
        </p:nvSpPr>
        <p:spPr>
          <a:xfrm>
            <a:off x="350151" y="1111056"/>
            <a:ext cx="8416894" cy="3622675"/>
          </a:xfrm>
        </p:spPr>
        <p:txBody>
          <a:bodyPr>
            <a:normAutofit/>
          </a:bodyPr>
          <a:lstStyle/>
          <a:p>
            <a:r>
              <a:rPr lang="en-US" sz="1400" dirty="0" smtClean="0">
                <a:latin typeface="Aptos" panose="020B0004020202020204" pitchFamily="34" charset="0"/>
                <a:ea typeface="Aptos" panose="020B0004020202020204" pitchFamily="34" charset="0"/>
                <a:cs typeface="Aptos" panose="020B0004020202020204" pitchFamily="34" charset="0"/>
              </a:rPr>
              <a:t>As </a:t>
            </a:r>
            <a:r>
              <a:rPr lang="en-US" sz="1400" dirty="0">
                <a:latin typeface="Aptos" panose="020B0004020202020204" pitchFamily="34" charset="0"/>
                <a:ea typeface="Aptos" panose="020B0004020202020204" pitchFamily="34" charset="0"/>
                <a:cs typeface="Aptos" panose="020B0004020202020204" pitchFamily="34" charset="0"/>
              </a:rPr>
              <a:t>the </a:t>
            </a:r>
            <a:r>
              <a:rPr lang="en-US" sz="1400" dirty="0" err="1">
                <a:latin typeface="Aptos" panose="020B0004020202020204" pitchFamily="34" charset="0"/>
                <a:ea typeface="Aptos" panose="020B0004020202020204" pitchFamily="34" charset="0"/>
                <a:cs typeface="Aptos" panose="020B0004020202020204" pitchFamily="34" charset="0"/>
              </a:rPr>
              <a:t>IoT</a:t>
            </a:r>
            <a:r>
              <a:rPr lang="en-US" sz="1400" dirty="0">
                <a:latin typeface="Aptos" panose="020B0004020202020204" pitchFamily="34" charset="0"/>
                <a:ea typeface="Aptos" panose="020B0004020202020204" pitchFamily="34" charset="0"/>
                <a:cs typeface="Aptos" panose="020B0004020202020204" pitchFamily="34" charset="0"/>
              </a:rPr>
              <a:t> rapidly expands, it is becoming increasingly vital to bridge the gap between </a:t>
            </a:r>
            <a:r>
              <a:rPr lang="en-US" sz="1400" dirty="0" err="1">
                <a:latin typeface="Aptos" panose="020B0004020202020204" pitchFamily="34" charset="0"/>
                <a:ea typeface="Aptos" panose="020B0004020202020204" pitchFamily="34" charset="0"/>
                <a:cs typeface="Aptos" panose="020B0004020202020204" pitchFamily="34" charset="0"/>
              </a:rPr>
              <a:t>CIoT</a:t>
            </a:r>
            <a:r>
              <a:rPr lang="en-US" sz="1400" dirty="0">
                <a:latin typeface="Aptos" panose="020B0004020202020204" pitchFamily="34" charset="0"/>
                <a:ea typeface="Aptos" panose="020B0004020202020204" pitchFamily="34" charset="0"/>
                <a:cs typeface="Aptos" panose="020B0004020202020204" pitchFamily="34" charset="0"/>
              </a:rPr>
              <a:t> devices accessing the 5GC via E-UTRA satellite access to fully realize the potential of 5G technology</a:t>
            </a:r>
            <a:r>
              <a:rPr lang="en-US" sz="1400" dirty="0" smtClean="0">
                <a:latin typeface="Aptos" panose="020B0004020202020204" pitchFamily="34" charset="0"/>
                <a:ea typeface="Aptos" panose="020B0004020202020204" pitchFamily="34" charset="0"/>
                <a:cs typeface="Aptos" panose="020B0004020202020204" pitchFamily="34" charset="0"/>
              </a:rPr>
              <a:t>.</a:t>
            </a:r>
          </a:p>
          <a:p>
            <a:endParaRPr lang="en-US" sz="1400" dirty="0">
              <a:effectLst/>
              <a:latin typeface="Aptos" panose="020B0004020202020204" pitchFamily="34" charset="0"/>
              <a:ea typeface="Aptos" panose="020B0004020202020204" pitchFamily="34" charset="0"/>
              <a:cs typeface="Aptos" panose="020B0004020202020204" pitchFamily="34" charset="0"/>
            </a:endParaRPr>
          </a:p>
          <a:p>
            <a:endParaRPr lang="en-US" sz="1400" dirty="0" smtClean="0">
              <a:latin typeface="Aptos" panose="020B0004020202020204" pitchFamily="34" charset="0"/>
              <a:ea typeface="Aptos" panose="020B0004020202020204" pitchFamily="34" charset="0"/>
              <a:cs typeface="Aptos" panose="020B0004020202020204" pitchFamily="34" charset="0"/>
            </a:endParaRPr>
          </a:p>
          <a:p>
            <a:endParaRPr lang="en-US" sz="1400" dirty="0">
              <a:effectLst/>
              <a:latin typeface="Aptos" panose="020B0004020202020204" pitchFamily="34" charset="0"/>
              <a:ea typeface="Aptos" panose="020B0004020202020204" pitchFamily="34" charset="0"/>
              <a:cs typeface="Aptos" panose="020B0004020202020204" pitchFamily="34" charset="0"/>
            </a:endParaRPr>
          </a:p>
          <a:p>
            <a:endParaRPr lang="en-US" sz="1400" dirty="0" smtClean="0">
              <a:latin typeface="Aptos" panose="020B0004020202020204" pitchFamily="34" charset="0"/>
              <a:ea typeface="Aptos" panose="020B0004020202020204" pitchFamily="34" charset="0"/>
              <a:cs typeface="Aptos" panose="020B0004020202020204" pitchFamily="34" charset="0"/>
            </a:endParaRPr>
          </a:p>
          <a:p>
            <a:endParaRPr lang="en-US" sz="1400" dirty="0">
              <a:effectLst/>
              <a:latin typeface="Aptos" panose="020B0004020202020204" pitchFamily="34" charset="0"/>
              <a:ea typeface="Aptos" panose="020B0004020202020204" pitchFamily="34" charset="0"/>
              <a:cs typeface="Aptos" panose="020B0004020202020204" pitchFamily="34" charset="0"/>
            </a:endParaRPr>
          </a:p>
          <a:p>
            <a:endParaRPr lang="en-US" sz="1400" dirty="0" smtClean="0">
              <a:latin typeface="Aptos" panose="020B0004020202020204" pitchFamily="34" charset="0"/>
              <a:ea typeface="Aptos" panose="020B0004020202020204" pitchFamily="34" charset="0"/>
              <a:cs typeface="Aptos" panose="020B0004020202020204" pitchFamily="34" charset="0"/>
            </a:endParaRPr>
          </a:p>
          <a:p>
            <a:endParaRPr lang="en-US" sz="1400" dirty="0">
              <a:effectLst/>
              <a:latin typeface="Aptos" panose="020B0004020202020204" pitchFamily="34" charset="0"/>
              <a:ea typeface="Aptos" panose="020B0004020202020204" pitchFamily="34" charset="0"/>
              <a:cs typeface="Aptos" panose="020B0004020202020204" pitchFamily="34" charset="0"/>
            </a:endParaRPr>
          </a:p>
          <a:p>
            <a:endParaRPr lang="en-US" sz="1400" dirty="0" smtClean="0">
              <a:latin typeface="Aptos" panose="020B0004020202020204" pitchFamily="34" charset="0"/>
              <a:ea typeface="Aptos" panose="020B0004020202020204" pitchFamily="34" charset="0"/>
              <a:cs typeface="Aptos" panose="020B0004020202020204" pitchFamily="34" charset="0"/>
            </a:endParaRPr>
          </a:p>
        </p:txBody>
      </p:sp>
      <p:grpSp>
        <p:nvGrpSpPr>
          <p:cNvPr id="5" name="组合 4"/>
          <p:cNvGrpSpPr/>
          <p:nvPr/>
        </p:nvGrpSpPr>
        <p:grpSpPr>
          <a:xfrm>
            <a:off x="839120" y="1612929"/>
            <a:ext cx="3225800" cy="1593850"/>
            <a:chOff x="552792" y="1667669"/>
            <a:chExt cx="3225800" cy="1593850"/>
          </a:xfrm>
        </p:grpSpPr>
        <p:graphicFrame>
          <p:nvGraphicFramePr>
            <p:cNvPr id="4" name="对象 3"/>
            <p:cNvGraphicFramePr>
              <a:graphicFrameLocks noChangeAspect="1"/>
            </p:cNvGraphicFramePr>
            <p:nvPr>
              <p:extLst>
                <p:ext uri="{D42A27DB-BD31-4B8C-83A1-F6EECF244321}">
                  <p14:modId xmlns:p14="http://schemas.microsoft.com/office/powerpoint/2010/main" val="1547101111"/>
                </p:ext>
              </p:extLst>
            </p:nvPr>
          </p:nvGraphicFramePr>
          <p:xfrm>
            <a:off x="552792" y="1667669"/>
            <a:ext cx="3225800" cy="1593850"/>
          </p:xfrm>
          <a:graphic>
            <a:graphicData uri="http://schemas.openxmlformats.org/presentationml/2006/ole">
              <mc:AlternateContent xmlns:mc="http://schemas.openxmlformats.org/markup-compatibility/2006">
                <mc:Choice xmlns:v="urn:schemas-microsoft-com:vml" Requires="v">
                  <p:oleObj spid="_x0000_s1055" name="Visio" r:id="rId4" imgW="3225764" imgH="1593815" progId="Visio.Drawing.15">
                    <p:embed/>
                  </p:oleObj>
                </mc:Choice>
                <mc:Fallback>
                  <p:oleObj name="Visio" r:id="rId4" imgW="3225764" imgH="1593815" progId="Visio.Drawing.15">
                    <p:embed/>
                    <p:pic>
                      <p:nvPicPr>
                        <p:cNvPr id="0" name=""/>
                        <p:cNvPicPr/>
                        <p:nvPr/>
                      </p:nvPicPr>
                      <p:blipFill>
                        <a:blip r:embed="rId5"/>
                        <a:stretch>
                          <a:fillRect/>
                        </a:stretch>
                      </p:blipFill>
                      <p:spPr>
                        <a:xfrm>
                          <a:off x="552792" y="1667669"/>
                          <a:ext cx="3225800" cy="1593850"/>
                        </a:xfrm>
                        <a:prstGeom prst="rect">
                          <a:avLst/>
                        </a:prstGeom>
                      </p:spPr>
                    </p:pic>
                  </p:oleObj>
                </mc:Fallback>
              </mc:AlternateContent>
            </a:graphicData>
          </a:graphic>
        </p:graphicFrame>
        <p:grpSp>
          <p:nvGrpSpPr>
            <p:cNvPr id="21" name="组合 20"/>
            <p:cNvGrpSpPr/>
            <p:nvPr/>
          </p:nvGrpSpPr>
          <p:grpSpPr>
            <a:xfrm>
              <a:off x="2674938" y="2386013"/>
              <a:ext cx="574675" cy="323850"/>
              <a:chOff x="2674938" y="2386013"/>
              <a:chExt cx="574675" cy="323850"/>
            </a:xfrm>
          </p:grpSpPr>
          <p:cxnSp>
            <p:nvCxnSpPr>
              <p:cNvPr id="16" name="直接连接符 15"/>
              <p:cNvCxnSpPr/>
              <p:nvPr/>
            </p:nvCxnSpPr>
            <p:spPr bwMode="auto">
              <a:xfrm>
                <a:off x="2676525" y="2386013"/>
                <a:ext cx="0" cy="15716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8" name="肘形连接符 17"/>
              <p:cNvCxnSpPr/>
              <p:nvPr/>
            </p:nvCxnSpPr>
            <p:spPr bwMode="auto">
              <a:xfrm>
                <a:off x="2674938" y="2543175"/>
                <a:ext cx="574675" cy="166688"/>
              </a:xfrm>
              <a:prstGeom prst="bentConnector3">
                <a:avLst>
                  <a:gd name="adj1" fmla="val 100552"/>
                </a:avLst>
              </a:prstGeom>
              <a:solidFill>
                <a:schemeClr val="accent1"/>
              </a:solidFill>
              <a:ln w="19050" cap="flat" cmpd="sng" algn="ctr">
                <a:solidFill>
                  <a:schemeClr val="tx1"/>
                </a:solidFill>
                <a:prstDash val="solid"/>
                <a:round/>
                <a:headEnd type="none" w="med" len="med"/>
                <a:tailEnd type="none" w="med" len="med"/>
              </a:ln>
              <a:effectLst/>
            </p:spPr>
          </p:cxnSp>
        </p:grpSp>
        <p:sp>
          <p:nvSpPr>
            <p:cNvPr id="22" name="十字形 21"/>
            <p:cNvSpPr/>
            <p:nvPr/>
          </p:nvSpPr>
          <p:spPr bwMode="auto">
            <a:xfrm rot="19015328">
              <a:off x="2880835" y="2483021"/>
              <a:ext cx="120360" cy="120307"/>
            </a:xfrm>
            <a:prstGeom prst="plus">
              <a:avLst>
                <a:gd name="adj" fmla="val 36098"/>
              </a:avLst>
            </a:prstGeom>
            <a:solidFill>
              <a:schemeClr val="bg1"/>
            </a:solid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grpSp>
      <p:grpSp>
        <p:nvGrpSpPr>
          <p:cNvPr id="2" name="组合 1"/>
          <p:cNvGrpSpPr/>
          <p:nvPr/>
        </p:nvGrpSpPr>
        <p:grpSpPr>
          <a:xfrm>
            <a:off x="857364" y="3155208"/>
            <a:ext cx="3225800" cy="1593850"/>
            <a:chOff x="552792" y="3333640"/>
            <a:chExt cx="3225800" cy="1593850"/>
          </a:xfrm>
        </p:grpSpPr>
        <p:graphicFrame>
          <p:nvGraphicFramePr>
            <p:cNvPr id="33" name="对象 32"/>
            <p:cNvGraphicFramePr>
              <a:graphicFrameLocks noChangeAspect="1"/>
            </p:cNvGraphicFramePr>
            <p:nvPr>
              <p:extLst>
                <p:ext uri="{D42A27DB-BD31-4B8C-83A1-F6EECF244321}">
                  <p14:modId xmlns:p14="http://schemas.microsoft.com/office/powerpoint/2010/main" val="3867846220"/>
                </p:ext>
              </p:extLst>
            </p:nvPr>
          </p:nvGraphicFramePr>
          <p:xfrm>
            <a:off x="552792" y="3333640"/>
            <a:ext cx="3225800" cy="1593850"/>
          </p:xfrm>
          <a:graphic>
            <a:graphicData uri="http://schemas.openxmlformats.org/presentationml/2006/ole">
              <mc:AlternateContent xmlns:mc="http://schemas.openxmlformats.org/markup-compatibility/2006">
                <mc:Choice xmlns:v="urn:schemas-microsoft-com:vml" Requires="v">
                  <p:oleObj spid="_x0000_s1056" name="Visio" r:id="rId6" imgW="3225764" imgH="1593815" progId="Visio.Drawing.15">
                    <p:embed/>
                  </p:oleObj>
                </mc:Choice>
                <mc:Fallback>
                  <p:oleObj name="Visio" r:id="rId6" imgW="3225764" imgH="1593815" progId="Visio.Drawing.15">
                    <p:embed/>
                    <p:pic>
                      <p:nvPicPr>
                        <p:cNvPr id="0" name=""/>
                        <p:cNvPicPr/>
                        <p:nvPr/>
                      </p:nvPicPr>
                      <p:blipFill>
                        <a:blip r:embed="rId7"/>
                        <a:stretch>
                          <a:fillRect/>
                        </a:stretch>
                      </p:blipFill>
                      <p:spPr>
                        <a:xfrm>
                          <a:off x="552792" y="3333640"/>
                          <a:ext cx="3225800" cy="1593850"/>
                        </a:xfrm>
                        <a:prstGeom prst="rect">
                          <a:avLst/>
                        </a:prstGeom>
                      </p:spPr>
                    </p:pic>
                  </p:oleObj>
                </mc:Fallback>
              </mc:AlternateContent>
            </a:graphicData>
          </a:graphic>
        </p:graphicFrame>
        <p:cxnSp>
          <p:nvCxnSpPr>
            <p:cNvPr id="43" name="直接连接符 42"/>
            <p:cNvCxnSpPr/>
            <p:nvPr/>
          </p:nvCxnSpPr>
          <p:spPr bwMode="auto">
            <a:xfrm>
              <a:off x="2191809" y="4028124"/>
              <a:ext cx="0" cy="15716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4" name="肘形连接符 43"/>
            <p:cNvCxnSpPr/>
            <p:nvPr/>
          </p:nvCxnSpPr>
          <p:spPr bwMode="auto">
            <a:xfrm>
              <a:off x="2190222" y="4185286"/>
              <a:ext cx="1080028" cy="198331"/>
            </a:xfrm>
            <a:prstGeom prst="bentConnector3">
              <a:avLst>
                <a:gd name="adj1" fmla="val 99388"/>
              </a:avLst>
            </a:prstGeom>
            <a:solidFill>
              <a:schemeClr val="accent1"/>
            </a:solidFill>
            <a:ln w="19050" cap="flat" cmpd="sng" algn="ctr">
              <a:solidFill>
                <a:schemeClr val="tx1"/>
              </a:solidFill>
              <a:prstDash val="solid"/>
              <a:round/>
              <a:headEnd type="none" w="med" len="med"/>
              <a:tailEnd type="none" w="med" len="med"/>
            </a:ln>
            <a:effectLst/>
          </p:spPr>
        </p:cxnSp>
        <p:sp>
          <p:nvSpPr>
            <p:cNvPr id="45" name="十字形 44"/>
            <p:cNvSpPr/>
            <p:nvPr/>
          </p:nvSpPr>
          <p:spPr bwMode="auto">
            <a:xfrm rot="19015328">
              <a:off x="2641654" y="4125128"/>
              <a:ext cx="120360" cy="120307"/>
            </a:xfrm>
            <a:prstGeom prst="plus">
              <a:avLst>
                <a:gd name="adj" fmla="val 36098"/>
              </a:avLst>
            </a:prstGeom>
            <a:solidFill>
              <a:schemeClr val="bg1"/>
            </a:solid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grpSp>
      <p:sp>
        <p:nvSpPr>
          <p:cNvPr id="6" name="矩形 5"/>
          <p:cNvSpPr/>
          <p:nvPr/>
        </p:nvSpPr>
        <p:spPr>
          <a:xfrm>
            <a:off x="4225849" y="1725185"/>
            <a:ext cx="4351063" cy="319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normAutofit/>
          </a:bodyPr>
          <a:lstStyle/>
          <a:p>
            <a:pPr marL="342861" indent="-342861">
              <a:spcBef>
                <a:spcPct val="20000"/>
              </a:spcBef>
              <a:buFontTx/>
              <a:buBlip>
                <a:blip r:embed="rId8"/>
              </a:buBlip>
            </a:pPr>
            <a:r>
              <a:rPr lang="en-US" altLang="zh-CN" sz="1400" dirty="0">
                <a:latin typeface="Aptos" panose="020B0004020202020204" pitchFamily="34" charset="0"/>
                <a:ea typeface="Aptos" panose="020B0004020202020204" pitchFamily="34" charset="0"/>
                <a:cs typeface="Aptos" panose="020B0004020202020204" pitchFamily="34" charset="0"/>
              </a:rPr>
              <a:t>From a technical perspective, the EPC is no longer evolving in 3GPP and lacks support for advanced 5G capabilities such as network slicing and edge computing. Furthermore, </a:t>
            </a:r>
            <a:r>
              <a:rPr lang="en-US" altLang="zh-CN" sz="1400" dirty="0" err="1">
                <a:latin typeface="Aptos" panose="020B0004020202020204" pitchFamily="34" charset="0"/>
                <a:ea typeface="Aptos" panose="020B0004020202020204" pitchFamily="34" charset="0"/>
                <a:cs typeface="Aptos" panose="020B0004020202020204" pitchFamily="34" charset="0"/>
              </a:rPr>
              <a:t>IoT</a:t>
            </a:r>
            <a:r>
              <a:rPr lang="en-US" altLang="zh-CN" sz="1400" dirty="0">
                <a:latin typeface="Aptos" panose="020B0004020202020204" pitchFamily="34" charset="0"/>
                <a:ea typeface="Aptos" panose="020B0004020202020204" pitchFamily="34" charset="0"/>
                <a:cs typeface="Aptos" panose="020B0004020202020204" pitchFamily="34" charset="0"/>
              </a:rPr>
              <a:t> deployments based on E-UTRA satellite access with EPC cannot seamlessly migrate to 5GC, constraining long-term scalability and evolution</a:t>
            </a:r>
            <a:r>
              <a:rPr lang="en-US" altLang="zh-CN" sz="1400" dirty="0" smtClean="0">
                <a:latin typeface="Aptos" panose="020B0004020202020204" pitchFamily="34" charset="0"/>
                <a:ea typeface="Aptos" panose="020B0004020202020204" pitchFamily="34" charset="0"/>
                <a:cs typeface="Aptos" panose="020B0004020202020204" pitchFamily="34" charset="0"/>
              </a:rPr>
              <a:t>.</a:t>
            </a:r>
            <a:endParaRPr lang="en-US" altLang="zh-CN" sz="1400" dirty="0">
              <a:latin typeface="Aptos" panose="020B0004020202020204" pitchFamily="34" charset="0"/>
              <a:ea typeface="Aptos" panose="020B0004020202020204" pitchFamily="34" charset="0"/>
              <a:cs typeface="Aptos" panose="020B0004020202020204" pitchFamily="34" charset="0"/>
            </a:endParaRPr>
          </a:p>
          <a:p>
            <a:pPr marL="342861" indent="-342861">
              <a:spcBef>
                <a:spcPct val="20000"/>
              </a:spcBef>
              <a:buFontTx/>
              <a:buBlip>
                <a:blip r:embed="rId8"/>
              </a:buBlip>
            </a:pPr>
            <a:r>
              <a:rPr lang="en-US" altLang="zh-CN" sz="1400" dirty="0">
                <a:latin typeface="Aptos" panose="020B0004020202020204" pitchFamily="34" charset="0"/>
                <a:ea typeface="Aptos" panose="020B0004020202020204" pitchFamily="34" charset="0"/>
                <a:cs typeface="Aptos" panose="020B0004020202020204" pitchFamily="34" charset="0"/>
              </a:rPr>
              <a:t>From a market perspective, deploying two separate core networks, i.e., the 5GC and EPC increases operator management complexity, raises both capital expenditures (CAPEX) and operating expenditures (OPEX), and limits the scope of service offerings such as satellite connectivity.</a:t>
            </a:r>
            <a:endParaRPr lang="es-ES" altLang="zh-CN" sz="1400" dirty="0">
              <a:latin typeface="Aptos" panose="020B0004020202020204" pitchFamily="34" charset="0"/>
              <a:ea typeface="Aptos" panose="020B0004020202020204" pitchFamily="34" charset="0"/>
              <a:cs typeface="Aptos" panose="020B0004020202020204" pitchFamily="34" charset="0"/>
            </a:endParaRPr>
          </a:p>
        </p:txBody>
      </p:sp>
    </p:spTree>
    <p:extLst>
      <p:ext uri="{BB962C8B-B14F-4D97-AF65-F5344CB8AC3E}">
        <p14:creationId xmlns:p14="http://schemas.microsoft.com/office/powerpoint/2010/main" val="3476052069"/>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FF2DDECF-32DB-9C0E-483E-3BB2A149B76B}"/>
              </a:ext>
            </a:extLst>
          </p:cNvPr>
          <p:cNvSpPr>
            <a:spLocks noGrp="1"/>
          </p:cNvSpPr>
          <p:nvPr>
            <p:ph type="title"/>
          </p:nvPr>
        </p:nvSpPr>
        <p:spPr/>
        <p:txBody>
          <a:bodyPr/>
          <a:lstStyle/>
          <a:p>
            <a:pPr algn="l"/>
            <a:r>
              <a:rPr lang="en-US" altLang="zh-CN" b="1" dirty="0" smtClean="0"/>
              <a:t>Proposal</a:t>
            </a:r>
            <a:endParaRPr lang="en-GB" altLang="nl-NL" b="1" dirty="0"/>
          </a:p>
        </p:txBody>
      </p:sp>
      <p:sp>
        <p:nvSpPr>
          <p:cNvPr id="10243" name="Content Placeholder 2">
            <a:extLst>
              <a:ext uri="{FF2B5EF4-FFF2-40B4-BE49-F238E27FC236}">
                <a16:creationId xmlns:a16="http://schemas.microsoft.com/office/drawing/2014/main" id="{4846B15E-A314-FBE4-4CE4-DB947B51E1D9}"/>
              </a:ext>
            </a:extLst>
          </p:cNvPr>
          <p:cNvSpPr>
            <a:spLocks noGrp="1"/>
          </p:cNvSpPr>
          <p:nvPr>
            <p:ph idx="1"/>
          </p:nvPr>
        </p:nvSpPr>
        <p:spPr>
          <a:xfrm>
            <a:off x="350151" y="1111056"/>
            <a:ext cx="8472116" cy="3622675"/>
          </a:xfrm>
        </p:spPr>
        <p:txBody>
          <a:bodyPr>
            <a:normAutofit/>
          </a:bodyPr>
          <a:lstStyle/>
          <a:p>
            <a:pPr>
              <a:spcAft>
                <a:spcPts val="336"/>
              </a:spcAft>
            </a:pPr>
            <a:r>
              <a:rPr lang="en-US" sz="1400" dirty="0" smtClean="0">
                <a:latin typeface="Aptos" panose="020B0004020202020204" pitchFamily="34" charset="0"/>
                <a:ea typeface="Aptos" panose="020B0004020202020204" pitchFamily="34" charset="0"/>
                <a:cs typeface="Aptos" panose="020B0004020202020204" pitchFamily="34" charset="0"/>
              </a:rPr>
              <a:t>Existing work analysis:</a:t>
            </a:r>
          </a:p>
          <a:p>
            <a:pPr lvl="1">
              <a:buFontTx/>
              <a:buChar char="-"/>
            </a:pPr>
            <a:r>
              <a:rPr lang="en-US" sz="1400" dirty="0" smtClean="0">
                <a:latin typeface="Aptos" panose="020B0004020202020204" pitchFamily="34" charset="0"/>
                <a:ea typeface="Aptos" panose="020B0004020202020204" pitchFamily="34" charset="0"/>
                <a:cs typeface="Aptos" panose="020B0004020202020204" pitchFamily="34" charset="0"/>
              </a:rPr>
              <a:t>From </a:t>
            </a:r>
            <a:r>
              <a:rPr lang="en-US" sz="1400" dirty="0">
                <a:latin typeface="Aptos" panose="020B0004020202020204" pitchFamily="34" charset="0"/>
                <a:ea typeface="Aptos" panose="020B0004020202020204" pitchFamily="34" charset="0"/>
                <a:cs typeface="Aptos" panose="020B0004020202020204" pitchFamily="34" charset="0"/>
              </a:rPr>
              <a:t>the terminal’s perspective, R16 defined cellular </a:t>
            </a:r>
            <a:r>
              <a:rPr lang="en-US" sz="1400" dirty="0" err="1">
                <a:latin typeface="Aptos" panose="020B0004020202020204" pitchFamily="34" charset="0"/>
                <a:ea typeface="Aptos" panose="020B0004020202020204" pitchFamily="34" charset="0"/>
                <a:cs typeface="Aptos" panose="020B0004020202020204" pitchFamily="34" charset="0"/>
              </a:rPr>
              <a:t>IoT</a:t>
            </a:r>
            <a:r>
              <a:rPr lang="en-US" sz="1400" dirty="0">
                <a:latin typeface="Aptos" panose="020B0004020202020204" pitchFamily="34" charset="0"/>
                <a:ea typeface="Aptos" panose="020B0004020202020204" pitchFamily="34" charset="0"/>
                <a:cs typeface="Aptos" panose="020B0004020202020204" pitchFamily="34" charset="0"/>
              </a:rPr>
              <a:t> device already supports 5G </a:t>
            </a:r>
            <a:r>
              <a:rPr lang="en-US" sz="1400" dirty="0" smtClean="0">
                <a:latin typeface="Aptos" panose="020B0004020202020204" pitchFamily="34" charset="0"/>
                <a:ea typeface="Aptos" panose="020B0004020202020204" pitchFamily="34" charset="0"/>
                <a:cs typeface="Aptos" panose="020B0004020202020204" pitchFamily="34" charset="0"/>
              </a:rPr>
              <a:t>NAS.</a:t>
            </a:r>
          </a:p>
          <a:p>
            <a:pPr lvl="1">
              <a:buFontTx/>
              <a:buChar char="-"/>
            </a:pPr>
            <a:r>
              <a:rPr lang="en-US" sz="1400" dirty="0" smtClean="0">
                <a:latin typeface="Aptos" panose="020B0004020202020204" pitchFamily="34" charset="0"/>
                <a:ea typeface="Aptos" panose="020B0004020202020204" pitchFamily="34" charset="0"/>
                <a:cs typeface="Aptos" panose="020B0004020202020204" pitchFamily="34" charset="0"/>
              </a:rPr>
              <a:t>From </a:t>
            </a:r>
            <a:r>
              <a:rPr lang="en-US" sz="1400" dirty="0" err="1" smtClean="0">
                <a:latin typeface="Aptos" panose="020B0004020202020204" pitchFamily="34" charset="0"/>
                <a:ea typeface="Aptos" panose="020B0004020202020204" pitchFamily="34" charset="0"/>
                <a:cs typeface="Aptos" panose="020B0004020202020204" pitchFamily="34" charset="0"/>
              </a:rPr>
              <a:t>eNB’s</a:t>
            </a:r>
            <a:r>
              <a:rPr lang="en-US" sz="1400" dirty="0" smtClean="0">
                <a:latin typeface="Aptos" panose="020B0004020202020204" pitchFamily="34" charset="0"/>
                <a:ea typeface="Aptos" panose="020B0004020202020204" pitchFamily="34" charset="0"/>
                <a:cs typeface="Aptos" panose="020B0004020202020204" pitchFamily="34" charset="0"/>
              </a:rPr>
              <a:t> </a:t>
            </a:r>
            <a:r>
              <a:rPr lang="en-US" sz="1400" dirty="0">
                <a:latin typeface="Aptos" panose="020B0004020202020204" pitchFamily="34" charset="0"/>
                <a:ea typeface="Aptos" panose="020B0004020202020204" pitchFamily="34" charset="0"/>
                <a:cs typeface="Aptos" panose="020B0004020202020204" pitchFamily="34" charset="0"/>
              </a:rPr>
              <a:t>perspective</a:t>
            </a:r>
            <a:r>
              <a:rPr lang="en-US" sz="1400" dirty="0" smtClean="0">
                <a:latin typeface="Aptos" panose="020B0004020202020204" pitchFamily="34" charset="0"/>
                <a:ea typeface="Aptos" panose="020B0004020202020204" pitchFamily="34" charset="0"/>
                <a:cs typeface="Aptos" panose="020B0004020202020204" pitchFamily="34" charset="0"/>
              </a:rPr>
              <a:t>, there exists </a:t>
            </a:r>
            <a:r>
              <a:rPr lang="en-US" sz="1400" dirty="0" err="1" smtClean="0">
                <a:latin typeface="Aptos" panose="020B0004020202020204" pitchFamily="34" charset="0"/>
                <a:ea typeface="Aptos" panose="020B0004020202020204" pitchFamily="34" charset="0"/>
                <a:cs typeface="Aptos" panose="020B0004020202020204" pitchFamily="34" charset="0"/>
              </a:rPr>
              <a:t>eNB</a:t>
            </a:r>
            <a:r>
              <a:rPr lang="en-US" sz="1400" dirty="0" smtClean="0">
                <a:latin typeface="Aptos" panose="020B0004020202020204" pitchFamily="34" charset="0"/>
                <a:ea typeface="Aptos" panose="020B0004020202020204" pitchFamily="34" charset="0"/>
                <a:cs typeface="Aptos" panose="020B0004020202020204" pitchFamily="34" charset="0"/>
              </a:rPr>
              <a:t> evolved to ng-</a:t>
            </a:r>
            <a:r>
              <a:rPr lang="en-US" sz="1400" dirty="0" err="1" smtClean="0">
                <a:latin typeface="Aptos" panose="020B0004020202020204" pitchFamily="34" charset="0"/>
                <a:ea typeface="Aptos" panose="020B0004020202020204" pitchFamily="34" charset="0"/>
                <a:cs typeface="Aptos" panose="020B0004020202020204" pitchFamily="34" charset="0"/>
              </a:rPr>
              <a:t>eNB</a:t>
            </a:r>
            <a:r>
              <a:rPr lang="en-US" sz="1400" dirty="0" smtClean="0">
                <a:latin typeface="Aptos" panose="020B0004020202020204" pitchFamily="34" charset="0"/>
                <a:ea typeface="Aptos" panose="020B0004020202020204" pitchFamily="34" charset="0"/>
                <a:cs typeface="Aptos" panose="020B0004020202020204" pitchFamily="34" charset="0"/>
              </a:rPr>
              <a:t> accessing 5GC via NG interface.</a:t>
            </a:r>
          </a:p>
          <a:p>
            <a:pPr lvl="1">
              <a:buFontTx/>
              <a:buChar char="-"/>
            </a:pPr>
            <a:r>
              <a:rPr lang="en-US" sz="1400" dirty="0">
                <a:latin typeface="Aptos" panose="020B0004020202020204" pitchFamily="34" charset="0"/>
                <a:ea typeface="Aptos" panose="020B0004020202020204" pitchFamily="34" charset="0"/>
                <a:cs typeface="Aptos" panose="020B0004020202020204" pitchFamily="34" charset="0"/>
              </a:rPr>
              <a:t>From 5GC’s perspective, the majority managements of NR NTN can be reused for </a:t>
            </a:r>
            <a:r>
              <a:rPr lang="en-US" sz="1400" dirty="0" err="1">
                <a:latin typeface="Aptos" panose="020B0004020202020204" pitchFamily="34" charset="0"/>
                <a:ea typeface="Aptos" panose="020B0004020202020204" pitchFamily="34" charset="0"/>
                <a:cs typeface="Aptos" panose="020B0004020202020204" pitchFamily="34" charset="0"/>
              </a:rPr>
              <a:t>IoT</a:t>
            </a:r>
            <a:r>
              <a:rPr lang="en-US" sz="1400" dirty="0">
                <a:latin typeface="Aptos" panose="020B0004020202020204" pitchFamily="34" charset="0"/>
                <a:ea typeface="Aptos" panose="020B0004020202020204" pitchFamily="34" charset="0"/>
                <a:cs typeface="Aptos" panose="020B0004020202020204" pitchFamily="34" charset="0"/>
              </a:rPr>
              <a:t> NTN.</a:t>
            </a:r>
          </a:p>
          <a:p>
            <a:pPr>
              <a:spcAft>
                <a:spcPts val="336"/>
              </a:spcAft>
            </a:pPr>
            <a:r>
              <a:rPr lang="en-US" sz="1400" dirty="0" smtClean="0">
                <a:latin typeface="Aptos" panose="020B0004020202020204" pitchFamily="34" charset="0"/>
                <a:ea typeface="Aptos" panose="020B0004020202020204" pitchFamily="34" charset="0"/>
                <a:cs typeface="Aptos" panose="020B0004020202020204" pitchFamily="34" charset="0"/>
              </a:rPr>
              <a:t>Proposal:</a:t>
            </a:r>
          </a:p>
          <a:p>
            <a:pPr marL="0" indent="0">
              <a:buNone/>
            </a:pPr>
            <a:r>
              <a:rPr lang="en-US" sz="1400" dirty="0">
                <a:latin typeface="Aptos" panose="020B0004020202020204" pitchFamily="34" charset="0"/>
                <a:ea typeface="Aptos" panose="020B0004020202020204" pitchFamily="34" charset="0"/>
                <a:cs typeface="Aptos" panose="020B0004020202020204" pitchFamily="34" charset="0"/>
              </a:rPr>
              <a:t>The considered architecture is </a:t>
            </a:r>
            <a:r>
              <a:rPr lang="en-US" sz="1400" dirty="0" smtClean="0">
                <a:latin typeface="Aptos" panose="020B0004020202020204" pitchFamily="34" charset="0"/>
                <a:ea typeface="Aptos" panose="020B0004020202020204" pitchFamily="34" charset="0"/>
                <a:cs typeface="Aptos" panose="020B0004020202020204" pitchFamily="34" charset="0"/>
              </a:rPr>
              <a:t>shown below: </a:t>
            </a:r>
          </a:p>
          <a:p>
            <a:pPr marL="0" indent="0">
              <a:buNone/>
            </a:pPr>
            <a:endParaRPr lang="en-US" sz="1400" dirty="0">
              <a:latin typeface="Aptos" panose="020B0004020202020204" pitchFamily="34" charset="0"/>
              <a:ea typeface="Aptos" panose="020B0004020202020204" pitchFamily="34" charset="0"/>
              <a:cs typeface="Aptos" panose="020B0004020202020204" pitchFamily="34" charset="0"/>
            </a:endParaRPr>
          </a:p>
          <a:p>
            <a:pPr marL="0" indent="0">
              <a:buNone/>
            </a:pPr>
            <a:endParaRPr lang="en-US" sz="1400" dirty="0" smtClean="0">
              <a:latin typeface="Aptos" panose="020B0004020202020204" pitchFamily="34" charset="0"/>
              <a:ea typeface="Aptos" panose="020B0004020202020204" pitchFamily="34" charset="0"/>
              <a:cs typeface="Aptos" panose="020B0004020202020204" pitchFamily="34" charset="0"/>
            </a:endParaRPr>
          </a:p>
          <a:p>
            <a:pPr marL="0" indent="0">
              <a:buNone/>
            </a:pPr>
            <a:endParaRPr lang="en-US" sz="1400" dirty="0">
              <a:latin typeface="Aptos" panose="020B0004020202020204" pitchFamily="34" charset="0"/>
              <a:ea typeface="Aptos" panose="020B0004020202020204" pitchFamily="34" charset="0"/>
              <a:cs typeface="Aptos" panose="020B0004020202020204" pitchFamily="34" charset="0"/>
            </a:endParaRPr>
          </a:p>
          <a:p>
            <a:pPr marL="0" indent="0">
              <a:buNone/>
            </a:pPr>
            <a:endParaRPr lang="en-US" sz="1400" dirty="0" smtClean="0">
              <a:latin typeface="Aptos" panose="020B0004020202020204" pitchFamily="34" charset="0"/>
              <a:ea typeface="Aptos" panose="020B0004020202020204" pitchFamily="34" charset="0"/>
              <a:cs typeface="Aptos" panose="020B0004020202020204" pitchFamily="34" charset="0"/>
            </a:endParaRPr>
          </a:p>
          <a:p>
            <a:pPr marL="0" indent="0">
              <a:buNone/>
            </a:pPr>
            <a:endParaRPr lang="en-US" sz="1400" dirty="0">
              <a:latin typeface="Aptos" panose="020B0004020202020204" pitchFamily="34" charset="0"/>
              <a:ea typeface="Aptos" panose="020B0004020202020204" pitchFamily="34" charset="0"/>
              <a:cs typeface="Aptos" panose="020B0004020202020204" pitchFamily="34" charset="0"/>
            </a:endParaRPr>
          </a:p>
          <a:p>
            <a:pPr marL="0" indent="0">
              <a:buNone/>
            </a:pPr>
            <a:endParaRPr lang="en-US" sz="1400" dirty="0" smtClean="0">
              <a:latin typeface="Aptos" panose="020B0004020202020204" pitchFamily="34" charset="0"/>
              <a:ea typeface="Aptos" panose="020B0004020202020204" pitchFamily="34" charset="0"/>
              <a:cs typeface="Aptos" panose="020B0004020202020204" pitchFamily="34" charset="0"/>
            </a:endParaRPr>
          </a:p>
          <a:p>
            <a:pPr marL="0" indent="0">
              <a:buNone/>
            </a:pPr>
            <a:r>
              <a:rPr lang="en-US" sz="1400" dirty="0" smtClean="0">
                <a:latin typeface="Aptos" panose="020B0004020202020204" pitchFamily="34" charset="0"/>
                <a:ea typeface="Aptos" panose="020B0004020202020204" pitchFamily="34" charset="0"/>
                <a:cs typeface="Aptos" panose="020B0004020202020204" pitchFamily="34" charset="0"/>
              </a:rPr>
              <a:t>The </a:t>
            </a:r>
            <a:r>
              <a:rPr lang="en-US" sz="1400" dirty="0">
                <a:latin typeface="Aptos" panose="020B0004020202020204" pitchFamily="34" charset="0"/>
                <a:ea typeface="Aptos" panose="020B0004020202020204" pitchFamily="34" charset="0"/>
                <a:cs typeface="Aptos" panose="020B0004020202020204" pitchFamily="34" charset="0"/>
              </a:rPr>
              <a:t>objective of this work is to specify the requirements for integrating E-UTRA satellite access into 5GC. </a:t>
            </a:r>
            <a:endParaRPr lang="en-US" sz="1400" dirty="0" smtClean="0">
              <a:latin typeface="Aptos" panose="020B0004020202020204" pitchFamily="34" charset="0"/>
              <a:ea typeface="Aptos" panose="020B0004020202020204" pitchFamily="34" charset="0"/>
              <a:cs typeface="Aptos" panose="020B0004020202020204" pitchFamily="34" charset="0"/>
            </a:endParaRPr>
          </a:p>
          <a:p>
            <a:endParaRPr lang="en-US" sz="1400" dirty="0">
              <a:latin typeface="Aptos" panose="020B0004020202020204" pitchFamily="34" charset="0"/>
              <a:ea typeface="Aptos" panose="020B0004020202020204" pitchFamily="34" charset="0"/>
              <a:cs typeface="Aptos" panose="020B0004020202020204" pitchFamily="34" charset="0"/>
            </a:endParaRPr>
          </a:p>
        </p:txBody>
      </p:sp>
      <p:pic>
        <p:nvPicPr>
          <p:cNvPr id="2" name="图片 1"/>
          <p:cNvPicPr>
            <a:picLocks noChangeAspect="1"/>
          </p:cNvPicPr>
          <p:nvPr/>
        </p:nvPicPr>
        <p:blipFill>
          <a:blip r:embed="rId3"/>
          <a:stretch>
            <a:fillRect/>
          </a:stretch>
        </p:blipFill>
        <p:spPr>
          <a:xfrm>
            <a:off x="2548422" y="2991109"/>
            <a:ext cx="4047157" cy="1022092"/>
          </a:xfrm>
          <a:prstGeom prst="rect">
            <a:avLst/>
          </a:prstGeom>
        </p:spPr>
      </p:pic>
    </p:spTree>
    <p:extLst>
      <p:ext uri="{BB962C8B-B14F-4D97-AF65-F5344CB8AC3E}">
        <p14:creationId xmlns:p14="http://schemas.microsoft.com/office/powerpoint/2010/main" val="1149246369"/>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1215C23-8DB6-4380-B915-51146BB20E0B}"/>
              </a:ext>
            </a:extLst>
          </p:cNvPr>
          <p:cNvSpPr txBox="1">
            <a:spLocks/>
          </p:cNvSpPr>
          <p:nvPr/>
        </p:nvSpPr>
        <p:spPr bwMode="auto">
          <a:xfrm>
            <a:off x="722313" y="1927225"/>
            <a:ext cx="7772400" cy="1101725"/>
          </a:xfrm>
          <a:prstGeom prst="rect">
            <a:avLst/>
          </a:prstGeom>
          <a:noFill/>
          <a:ln>
            <a:noFill/>
          </a:ln>
        </p:spPr>
        <p:txBody>
          <a:bodyPr lIns="91430" tIns="45715" rIns="91430" bIns="45715" anchor="ctr">
            <a:normAutofit/>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defRPr/>
            </a:pPr>
            <a:r>
              <a:rPr lang="en-US" sz="4000" b="1" i="1" kern="0" dirty="0">
                <a:effectLst>
                  <a:outerShdw blurRad="38100" dist="38100" dir="2700000" algn="tl">
                    <a:srgbClr val="C0C0C0"/>
                  </a:outerShdw>
                </a:effectLst>
                <a:ea typeface="ＭＳ Ｐゴシック" charset="0"/>
              </a:rPr>
              <a:t>Thank you</a:t>
            </a:r>
            <a:endParaRPr lang="en-GB" sz="4000" b="1" i="1" kern="0" dirty="0">
              <a:effectLst>
                <a:outerShdw blurRad="38100" dist="38100" dir="2700000" algn="tl">
                  <a:srgbClr val="C0C0C0"/>
                </a:outerShdw>
              </a:effectLst>
              <a:ea typeface="ＭＳ Ｐゴシック" charset="0"/>
            </a:endParaRPr>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6BFF7F3-058C-41E7-936D-0DECAAB96F90}">
  <ds:schemaRefs>
    <ds:schemaRef ds:uri="http://schemas.microsoft.com/sharepoint/v3/contenttype/forms"/>
  </ds:schemaRefs>
</ds:datastoreItem>
</file>

<file path=customXml/itemProps2.xml><?xml version="1.0" encoding="utf-8"?>
<ds:datastoreItem xmlns:ds="http://schemas.openxmlformats.org/officeDocument/2006/customXml" ds:itemID="{9028EA06-5405-43DA-BDDC-3946B20DBF66}">
  <ds:schemaRefs>
    <ds:schemaRef ds:uri="http://purl.org/dc/terms/"/>
    <ds:schemaRef ds:uri="2ca8e41a-b3d0-462f-857c-48a93d48cc9b"/>
    <ds:schemaRef ds:uri="http://www.w3.org/XML/1998/namespace"/>
    <ds:schemaRef ds:uri="http://purl.org/dc/dcmitype/"/>
    <ds:schemaRef ds:uri="http://schemas.openxmlformats.org/package/2006/metadata/core-properties"/>
    <ds:schemaRef ds:uri="http://schemas.microsoft.com/office/2006/documentManagement/types"/>
    <ds:schemaRef ds:uri="http://purl.org/dc/elements/1.1/"/>
    <ds:schemaRef ds:uri="http://schemas.microsoft.com/office/infopath/2007/PartnerControls"/>
    <ds:schemaRef ds:uri="199dcaf0-96ce-4e65-9ae8-79a6ae4aa63e"/>
    <ds:schemaRef ds:uri="http://schemas.microsoft.com/office/2006/metadata/properties"/>
  </ds:schemaRefs>
</ds:datastoreItem>
</file>

<file path=customXml/itemProps3.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e65bd4d2-aa7c-445f-9ef8-222ebb1d2b43}" enabled="1" method="Privileged" siteId="{9744600e-3e04-492e-baa1-25ec245c6f10}" contentBits="2" removed="0"/>
</clbl:labelList>
</file>

<file path=docProps/app.xml><?xml version="1.0" encoding="utf-8"?>
<Properties xmlns="http://schemas.openxmlformats.org/officeDocument/2006/extended-properties" xmlns:vt="http://schemas.openxmlformats.org/officeDocument/2006/docPropsVTypes">
  <Template/>
  <TotalTime>60091</TotalTime>
  <Words>253</Words>
  <Application>Microsoft Office PowerPoint</Application>
  <PresentationFormat>全屏显示(16:9)</PresentationFormat>
  <Paragraphs>32</Paragraphs>
  <Slides>4</Slides>
  <Notes>3</Notes>
  <HiddenSlides>0</HiddenSlides>
  <MMClips>0</MMClips>
  <ScaleCrop>false</ScaleCrop>
  <HeadingPairs>
    <vt:vector size="8" baseType="variant">
      <vt:variant>
        <vt:lpstr>已用的字体</vt:lpstr>
      </vt:variant>
      <vt:variant>
        <vt:i4>6</vt:i4>
      </vt:variant>
      <vt:variant>
        <vt:lpstr>主题</vt:lpstr>
      </vt:variant>
      <vt:variant>
        <vt:i4>2</vt:i4>
      </vt:variant>
      <vt:variant>
        <vt:lpstr>嵌入 OLE 服务器</vt:lpstr>
      </vt:variant>
      <vt:variant>
        <vt:i4>1</vt:i4>
      </vt:variant>
      <vt:variant>
        <vt:lpstr>幻灯片标题</vt:lpstr>
      </vt:variant>
      <vt:variant>
        <vt:i4>4</vt:i4>
      </vt:variant>
    </vt:vector>
  </HeadingPairs>
  <TitlesOfParts>
    <vt:vector size="13" baseType="lpstr">
      <vt:lpstr>Aptos</vt:lpstr>
      <vt:lpstr>MS PGothic</vt:lpstr>
      <vt:lpstr>MS PGothic</vt:lpstr>
      <vt:lpstr>Arial</vt:lpstr>
      <vt:lpstr>Calibri</vt:lpstr>
      <vt:lpstr>Times New Roman</vt:lpstr>
      <vt:lpstr>Office Theme</vt:lpstr>
      <vt:lpstr>Custom Design</vt:lpstr>
      <vt:lpstr>Visio</vt:lpstr>
      <vt:lpstr>PowerPoint 演示文稿</vt:lpstr>
      <vt:lpstr>Problem statement</vt:lpstr>
      <vt:lpstr>Proposal</vt:lpstr>
      <vt:lpstr>PowerPoint 演示文稿</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China Telecom</cp:lastModifiedBy>
  <cp:revision>2261</cp:revision>
  <cp:lastPrinted>2017-02-24T12:37:51Z</cp:lastPrinted>
  <dcterms:created xsi:type="dcterms:W3CDTF">2008-08-30T09:32:10Z</dcterms:created>
  <dcterms:modified xsi:type="dcterms:W3CDTF">2025-08-13T07:35:30Z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y fmtid="{D5CDD505-2E9C-101B-9397-08002B2CF9AE}" pid="3" name="ClassificationContentMarkingFooterLocations">
    <vt:lpwstr>Office Theme:3\Custom Design:3</vt:lpwstr>
  </property>
  <property fmtid="{D5CDD505-2E9C-101B-9397-08002B2CF9AE}" pid="4" name="ClassificationContentMarkingFooterText">
    <vt:lpwstr>***Este documento está clasificado como PUBLICO por TELEFÓNICA.
***This document is classified as PUBLIC by TELEFÓNICA.</vt:lpwstr>
  </property>
</Properties>
</file>