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0"/>
  </p:notesMasterIdLst>
  <p:handoutMasterIdLst>
    <p:handoutMasterId r:id="rId11"/>
  </p:handoutMasterIdLst>
  <p:sldIdLst>
    <p:sldId id="1163" r:id="rId6"/>
    <p:sldId id="1222" r:id="rId7"/>
    <p:sldId id="1225" r:id="rId8"/>
    <p:sldId id="1105" r:id="rId9"/>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887" autoAdjust="0"/>
    <p:restoredTop sz="91922"/>
  </p:normalViewPr>
  <p:slideViewPr>
    <p:cSldViewPr snapToGrid="0">
      <p:cViewPr varScale="1">
        <p:scale>
          <a:sx n="84" d="100"/>
          <a:sy n="84" d="100"/>
        </p:scale>
        <p:origin x="540" y="5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8/4/2025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‹Nº›</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8/4/2025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‹Nº›</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04/08/2025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‹Nº›</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04/08/2025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‹Nº›</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04/08/2025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‹Nº›</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04/08/2025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‹Nº›</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04/08/2025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‹Nº›</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04/08/2025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‹Nº›</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04/08/2025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‹Nº›</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04/08/2025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‹Nº›</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04/08/2025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‹Nº›</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04/08/2025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‹Nº›</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04/08/2025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‹Nº›</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‹Nº›</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04/08/2025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‹Nº›</a:t>
            </a:fld>
            <a:endParaRPr lang="en-GB" altLang="en-US"/>
          </a:p>
        </p:txBody>
      </p:sp>
      <p:sp>
        <p:nvSpPr>
          <p:cNvPr id="3" name="CuadroTexto 2">
            <a:extLst>
              <a:ext uri="{FF2B5EF4-FFF2-40B4-BE49-F238E27FC236}">
                <a16:creationId xmlns:a16="http://schemas.microsoft.com/office/drawing/2014/main" id="{01FB3A2B-0935-CA7D-F27B-20448E7EA5F3}"/>
              </a:ext>
            </a:extLst>
          </p:cNvPr>
          <p:cNvSpPr txBox="1"/>
          <p:nvPr userDrawn="1">
            <p:extLst>
              <p:ext uri="{1162E1C5-73C7-4A58-AE30-91384D911F3F}">
                <p184:classification xmlns:p184="http://schemas.microsoft.com/office/powerpoint/2018/4/main" val="ftr"/>
              </p:ext>
            </p:extLst>
          </p:nvPr>
        </p:nvSpPr>
        <p:spPr>
          <a:xfrm>
            <a:off x="63500" y="4866640"/>
            <a:ext cx="2822575" cy="213360"/>
          </a:xfrm>
          <a:prstGeom prst="rect">
            <a:avLst/>
          </a:prstGeom>
        </p:spPr>
        <p:txBody>
          <a:bodyPr horzOverflow="overflow" lIns="0" tIns="0" rIns="0" bIns="0">
            <a:spAutoFit/>
          </a:bodyPr>
          <a:lstStyle/>
          <a:p>
            <a:pPr algn="l"/>
            <a:r>
              <a:rPr lang="es-ES" sz="700">
                <a:solidFill>
                  <a:srgbClr val="000000"/>
                </a:solidFill>
                <a:latin typeface="Arial" panose="020B0604020202020204" pitchFamily="34" charset="0"/>
                <a:cs typeface="Arial" panose="020B0604020202020204" pitchFamily="34" charset="0"/>
              </a:rPr>
              <a:t>***Este documento está clasificado como PUBLICO por TELEFÓNICA.
***This document is classified as PUBLIC by TELEFÓNICA.</a:t>
            </a:r>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WG1_Serv/TSGS1_110_Fukuoka/Docs/S1-25284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1188720" y="1847850"/>
            <a:ext cx="7772400" cy="1295400"/>
          </a:xfrm>
          <a:prstGeom prst="rect">
            <a:avLst/>
          </a:prstGeom>
          <a:noFill/>
          <a:ln>
            <a:noFill/>
          </a:ln>
        </p:spPr>
        <p:txBody>
          <a:bodyPr lIns="91430" tIns="45715" rIns="91430" bIns="45715" anchor="ctr">
            <a:normAutofit lnSpcReduction="1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DP on Interworking with legacy systems (6G and 4G</a:t>
            </a: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a:t>
            </a: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944705"/>
            <a:ext cx="6400800" cy="2019300"/>
          </a:xfrm>
        </p:spPr>
        <p:txBody>
          <a:bodyPr/>
          <a:lstStyle/>
          <a:p>
            <a:pPr>
              <a:lnSpc>
                <a:spcPct val="80000"/>
              </a:lnSpc>
            </a:pPr>
            <a:r>
              <a:rPr lang="en-US" altLang="nl-NL" sz="2000" dirty="0">
                <a:latin typeface="Arial" panose="020B0604020202020204" pitchFamily="34" charset="0"/>
              </a:rPr>
              <a:t>Jesus Martin</a:t>
            </a:r>
          </a:p>
          <a:p>
            <a:pPr>
              <a:lnSpc>
                <a:spcPct val="80000"/>
              </a:lnSpc>
              <a:spcAft>
                <a:spcPts val="600"/>
              </a:spcAft>
            </a:pPr>
            <a:r>
              <a:rPr lang="en-US" altLang="nl-NL" sz="1600" dirty="0">
                <a:latin typeface="Arial" panose="020B0604020202020204" pitchFamily="34" charset="0"/>
              </a:rPr>
              <a:t>Telefonica</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4866" y="4759293"/>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GB" altLang="en-US" sz="1000" dirty="0">
                <a:solidFill>
                  <a:schemeClr val="bg1"/>
                </a:solidFill>
                <a:latin typeface="Arial" panose="020B0604020202020204" pitchFamily="34" charset="0"/>
              </a:rPr>
              <a:t>S1-253028 - </a:t>
            </a:r>
            <a:r>
              <a:rPr lang="en-GB" sz="1000" dirty="0">
                <a:solidFill>
                  <a:schemeClr val="bg1"/>
                </a:solidFill>
                <a:latin typeface="Arial" panose="020B0604020202020204" pitchFamily="34" charset="0"/>
              </a:rPr>
              <a:t>3GPP TSG-SA WG1 Meeting #111, </a:t>
            </a:r>
            <a:r>
              <a:rPr lang="fi-FI" sz="1000" dirty="0">
                <a:solidFill>
                  <a:schemeClr val="bg1"/>
                </a:solidFill>
                <a:latin typeface="Arial" panose="020B0604020202020204" pitchFamily="34" charset="0"/>
              </a:rPr>
              <a:t>25-29 August 2025, Goteborg, Sweden</a:t>
            </a:r>
            <a:endParaRPr lang="nl-NL"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t>Problem statement</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416388" y="949188"/>
            <a:ext cx="8311223" cy="3622675"/>
          </a:xfrm>
        </p:spPr>
        <p:txBody>
          <a:bodyPr>
            <a:normAutofit/>
          </a:bodyPr>
          <a:lstStyle/>
          <a:p>
            <a:r>
              <a:rPr lang="en-US" sz="1800" dirty="0">
                <a:effectLst/>
                <a:latin typeface="Aptos" panose="020B0004020202020204" pitchFamily="34" charset="0"/>
                <a:ea typeface="Aptos" panose="020B0004020202020204" pitchFamily="34" charset="0"/>
                <a:cs typeface="Aptos" panose="020B0004020202020204" pitchFamily="34" charset="0"/>
              </a:rPr>
              <a:t>To find a solution to the </a:t>
            </a:r>
            <a:r>
              <a:rPr lang="en-US" sz="1800" dirty="0" err="1">
                <a:effectLst/>
                <a:latin typeface="Aptos" panose="020B0004020202020204" pitchFamily="34" charset="0"/>
                <a:ea typeface="Aptos" panose="020B0004020202020204" pitchFamily="34" charset="0"/>
                <a:cs typeface="Aptos" panose="020B0004020202020204" pitchFamily="34" charset="0"/>
              </a:rPr>
              <a:t>the</a:t>
            </a:r>
            <a:r>
              <a:rPr lang="en-US" sz="1800" dirty="0">
                <a:effectLst/>
                <a:latin typeface="Aptos" panose="020B0004020202020204" pitchFamily="34" charset="0"/>
                <a:ea typeface="Aptos" panose="020B0004020202020204" pitchFamily="34" charset="0"/>
                <a:cs typeface="Aptos" panose="020B0004020202020204" pitchFamily="34" charset="0"/>
              </a:rPr>
              <a:t> EN in 5.2 Interworking with legacy systems</a:t>
            </a:r>
            <a:endParaRPr lang="es-ES"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solidFill>
                  <a:srgbClr val="FF0000"/>
                </a:solidFill>
                <a:effectLst/>
                <a:latin typeface="Aptos" panose="020B0004020202020204" pitchFamily="34" charset="0"/>
                <a:ea typeface="Aptos" panose="020B0004020202020204" pitchFamily="34" charset="0"/>
                <a:cs typeface="Aptos" panose="020B0004020202020204" pitchFamily="34" charset="0"/>
              </a:rPr>
              <a:t>Editor’s note: other inter-system requirements (e.g. between 6G and 4G), or exclusions, are FFS.</a:t>
            </a:r>
            <a:endParaRPr lang="es-ES"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latin typeface="Aptos" panose="020B0004020202020204" pitchFamily="34" charset="0"/>
                <a:ea typeface="Aptos" panose="020B0004020202020204" pitchFamily="34" charset="0"/>
                <a:cs typeface="Aptos" panose="020B0004020202020204" pitchFamily="34" charset="0"/>
              </a:rPr>
              <a:t>Last meeting SA1#110 in Fukuoka. T</a:t>
            </a:r>
            <a:r>
              <a:rPr lang="en-US" sz="1800" i="1" dirty="0">
                <a:effectLst/>
                <a:latin typeface="Aptos" panose="020B0004020202020204" pitchFamily="34" charset="0"/>
                <a:ea typeface="Aptos" panose="020B0004020202020204" pitchFamily="34" charset="0"/>
                <a:cs typeface="Aptos" panose="020B0004020202020204" pitchFamily="34" charset="0"/>
              </a:rPr>
              <a:t>wo options in </a:t>
            </a:r>
            <a:r>
              <a:rPr lang="en-US" sz="1800" i="1"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2"/>
              </a:rPr>
              <a:t>https://www.3gpp.org/ftp/tsg_sa/WG1_Serv/TSGS1_110_Fukuoka/Docs/S1-252846.zip</a:t>
            </a:r>
            <a:endParaRPr lang="es-ES" sz="1800" dirty="0">
              <a:effectLst/>
              <a:latin typeface="Aptos" panose="020B0004020202020204" pitchFamily="34" charset="0"/>
              <a:ea typeface="Aptos" panose="020B0004020202020204" pitchFamily="34" charset="0"/>
              <a:cs typeface="Aptos" panose="020B0004020202020204" pitchFamily="34" charset="0"/>
            </a:endParaRPr>
          </a:p>
          <a:p>
            <a:pPr lvl="1"/>
            <a:r>
              <a:rPr lang="en-GB" sz="1400" dirty="0">
                <a:effectLst/>
                <a:highlight>
                  <a:srgbClr val="FFFF00"/>
                </a:highlight>
                <a:latin typeface="Aptos" panose="020B0004020202020204" pitchFamily="34" charset="0"/>
                <a:ea typeface="Aptos" panose="020B0004020202020204" pitchFamily="34" charset="0"/>
                <a:cs typeface="Aptos" panose="020B0004020202020204" pitchFamily="34" charset="0"/>
              </a:rPr>
              <a:t>6G System shall support session continuity for all the access technologies provided by </a:t>
            </a:r>
            <a:r>
              <a:rPr lang="en-GB" sz="1400" dirty="0">
                <a:highlight>
                  <a:srgbClr val="FFFF00"/>
                </a:highlight>
                <a:latin typeface="Aptos" panose="020B0004020202020204" pitchFamily="34" charset="0"/>
              </a:rPr>
              <a:t>4G, and 6G</a:t>
            </a:r>
            <a:endParaRPr lang="es-ES" sz="1400" dirty="0">
              <a:highlight>
                <a:srgbClr val="FFFF00"/>
              </a:highlight>
              <a:latin typeface="Aptos" panose="020B0004020202020204" pitchFamily="34" charset="0"/>
            </a:endParaRPr>
          </a:p>
          <a:p>
            <a:pPr marL="457200" lvl="1" indent="0">
              <a:buNone/>
            </a:pPr>
            <a:r>
              <a:rPr lang="en-US" sz="1400" dirty="0">
                <a:effectLst/>
                <a:latin typeface="Aptos" panose="020B0004020202020204" pitchFamily="34" charset="0"/>
                <a:ea typeface="Aptos" panose="020B0004020202020204" pitchFamily="34" charset="0"/>
                <a:cs typeface="Aptos" panose="020B0004020202020204" pitchFamily="34" charset="0"/>
              </a:rPr>
              <a:t>NOTE: This requirement has no impacts in the EPC.</a:t>
            </a:r>
            <a:endParaRPr lang="es-ES" sz="1400" dirty="0">
              <a:effectLst/>
              <a:latin typeface="Aptos" panose="020B0004020202020204" pitchFamily="34" charset="0"/>
              <a:ea typeface="Aptos" panose="020B0004020202020204" pitchFamily="34" charset="0"/>
              <a:cs typeface="Aptos" panose="020B0004020202020204" pitchFamily="34" charset="0"/>
            </a:endParaRPr>
          </a:p>
          <a:p>
            <a:pPr marL="457200" lvl="1" indent="0">
              <a:buNone/>
            </a:pPr>
            <a:r>
              <a:rPr lang="en-US" sz="1400" dirty="0">
                <a:effectLst/>
                <a:latin typeface="Aptos" panose="020B0004020202020204" pitchFamily="34" charset="0"/>
                <a:ea typeface="Aptos" panose="020B0004020202020204" pitchFamily="34" charset="0"/>
                <a:cs typeface="Aptos" panose="020B0004020202020204" pitchFamily="34" charset="0"/>
              </a:rPr>
              <a:t> </a:t>
            </a:r>
            <a:r>
              <a:rPr lang="en-US" sz="1400" i="1" dirty="0">
                <a:effectLst/>
                <a:latin typeface="Aptos" panose="020B0004020202020204" pitchFamily="34" charset="0"/>
                <a:ea typeface="Aptos" panose="020B0004020202020204" pitchFamily="34" charset="0"/>
                <a:cs typeface="Aptos" panose="020B0004020202020204" pitchFamily="34" charset="0"/>
              </a:rPr>
              <a:t>*</a:t>
            </a:r>
            <a:r>
              <a:rPr lang="en-US" sz="1400" b="1" i="1" dirty="0">
                <a:effectLst/>
                <a:latin typeface="Aptos" panose="020B0004020202020204" pitchFamily="34" charset="0"/>
                <a:ea typeface="Aptos" panose="020B0004020202020204" pitchFamily="34" charset="0"/>
                <a:cs typeface="Aptos" panose="020B0004020202020204" pitchFamily="34" charset="0"/>
              </a:rPr>
              <a:t>OR</a:t>
            </a:r>
            <a:r>
              <a:rPr lang="en-US" sz="1400" i="1" dirty="0">
                <a:effectLst/>
                <a:latin typeface="Aptos" panose="020B0004020202020204" pitchFamily="34" charset="0"/>
                <a:ea typeface="Aptos" panose="020B0004020202020204" pitchFamily="34" charset="0"/>
                <a:cs typeface="Aptos" panose="020B0004020202020204" pitchFamily="34" charset="0"/>
              </a:rPr>
              <a:t>*</a:t>
            </a:r>
            <a:endParaRPr lang="es-ES" sz="1400" dirty="0">
              <a:effectLst/>
              <a:latin typeface="Aptos" panose="020B0004020202020204" pitchFamily="34" charset="0"/>
              <a:ea typeface="Aptos" panose="020B0004020202020204" pitchFamily="34" charset="0"/>
              <a:cs typeface="Aptos" panose="020B0004020202020204" pitchFamily="34" charset="0"/>
            </a:endParaRPr>
          </a:p>
          <a:p>
            <a:pPr lvl="1"/>
            <a:r>
              <a:rPr lang="en-US" sz="1400" dirty="0">
                <a:effectLst/>
                <a:latin typeface="Aptos" panose="020B0004020202020204" pitchFamily="34" charset="0"/>
                <a:ea typeface="Aptos" panose="020B0004020202020204" pitchFamily="34" charset="0"/>
                <a:cs typeface="Aptos" panose="020B0004020202020204" pitchFamily="34" charset="0"/>
              </a:rPr>
              <a:t> </a:t>
            </a:r>
            <a:r>
              <a:rPr lang="en-GB" sz="1400" dirty="0">
                <a:effectLst/>
                <a:highlight>
                  <a:srgbClr val="FFFF00"/>
                </a:highlight>
                <a:latin typeface="Aptos" panose="020B0004020202020204" pitchFamily="34" charset="0"/>
                <a:ea typeface="Aptos" panose="020B0004020202020204" pitchFamily="34" charset="0"/>
                <a:cs typeface="Aptos" panose="020B0004020202020204" pitchFamily="34" charset="0"/>
              </a:rPr>
              <a:t>Subject to operator’s policy, the 6G system shall support mobility between the core network of the 6G system and EPC with minimum impact to the user experience (e.g. QoS, </a:t>
            </a:r>
            <a:r>
              <a:rPr lang="en-GB" sz="1400" dirty="0" err="1">
                <a:effectLst/>
                <a:highlight>
                  <a:srgbClr val="FFFF00"/>
                </a:highlight>
                <a:latin typeface="Aptos" panose="020B0004020202020204" pitchFamily="34" charset="0"/>
                <a:ea typeface="Aptos" panose="020B0004020202020204" pitchFamily="34" charset="0"/>
                <a:cs typeface="Aptos" panose="020B0004020202020204" pitchFamily="34" charset="0"/>
              </a:rPr>
              <a:t>QoE</a:t>
            </a:r>
            <a:r>
              <a:rPr lang="en-GB" sz="1400" dirty="0">
                <a:effectLst/>
                <a:highlight>
                  <a:srgbClr val="FFFF00"/>
                </a:highlight>
                <a:latin typeface="Aptos" panose="020B0004020202020204" pitchFamily="34" charset="0"/>
                <a:ea typeface="Aptos" panose="020B0004020202020204" pitchFamily="34" charset="0"/>
                <a:cs typeface="Aptos" panose="020B0004020202020204" pitchFamily="34" charset="0"/>
              </a:rPr>
              <a:t>).</a:t>
            </a:r>
            <a:endParaRPr lang="es-ES" sz="1400" dirty="0">
              <a:effectLst/>
              <a:latin typeface="Aptos" panose="020B0004020202020204" pitchFamily="34" charset="0"/>
              <a:ea typeface="Aptos" panose="020B0004020202020204" pitchFamily="34" charset="0"/>
              <a:cs typeface="Aptos" panose="020B0004020202020204" pitchFamily="34" charset="0"/>
            </a:endParaRPr>
          </a:p>
          <a:p>
            <a:pPr marL="457200" lvl="1" indent="0">
              <a:buNone/>
            </a:pPr>
            <a:r>
              <a:rPr lang="en-US" sz="1400" dirty="0">
                <a:effectLst/>
                <a:latin typeface="Aptos" panose="020B0004020202020204" pitchFamily="34" charset="0"/>
                <a:ea typeface="Aptos" panose="020B0004020202020204" pitchFamily="34" charset="0"/>
                <a:cs typeface="Aptos" panose="020B0004020202020204" pitchFamily="34" charset="0"/>
              </a:rPr>
              <a:t>NOTE: This requirement has no impacts in the EPC</a:t>
            </a:r>
            <a:endParaRPr lang="es-ES" sz="1400" dirty="0">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47605206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US" altLang="nl-NL" b="1" dirty="0"/>
              <a:t>New Proposal</a:t>
            </a:r>
            <a:endParaRPr lang="en-GB" altLang="nl-NL" b="1" dirty="0">
              <a:solidFill>
                <a:srgbClr val="FF0000"/>
              </a:solidFill>
            </a:endParaRP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198120" y="859529"/>
            <a:ext cx="8747760" cy="4147308"/>
          </a:xfrm>
        </p:spPr>
        <p:txBody>
          <a:bodyPr/>
          <a:lstStyle/>
          <a:p>
            <a:r>
              <a:rPr lang="en-US" sz="1800" b="1" dirty="0">
                <a:solidFill>
                  <a:srgbClr val="FF0000"/>
                </a:solidFill>
                <a:effectLst/>
                <a:latin typeface="Aptos" panose="020B0004020202020204" pitchFamily="34" charset="0"/>
                <a:ea typeface="Aptos" panose="020B0004020202020204" pitchFamily="34" charset="0"/>
                <a:cs typeface="Aptos" panose="020B0004020202020204" pitchFamily="34" charset="0"/>
              </a:rPr>
              <a:t>Proposal by CMCC</a:t>
            </a:r>
            <a:endParaRPr lang="en-GB" sz="1800" b="1" dirty="0">
              <a:solidFill>
                <a:srgbClr val="FF0000"/>
              </a:solidFill>
              <a:effectLst/>
              <a:latin typeface="Calibri" panose="020F0502020204030204" pitchFamily="34" charset="0"/>
              <a:ea typeface="Aptos" panose="020B0004020202020204" pitchFamily="34" charset="0"/>
              <a:cs typeface="Aptos" panose="020B0004020202020204" pitchFamily="34" charset="0"/>
            </a:endParaRPr>
          </a:p>
          <a:p>
            <a:r>
              <a:rPr lang="en-GB" sz="1800" dirty="0">
                <a:effectLst/>
                <a:latin typeface="Calibri" panose="020F0502020204030204" pitchFamily="34" charset="0"/>
                <a:ea typeface="Aptos" panose="020B0004020202020204" pitchFamily="34" charset="0"/>
                <a:cs typeface="Aptos" panose="020B0004020202020204" pitchFamily="34" charset="0"/>
              </a:rPr>
              <a:t>Subject to operator’s policy, the 6G system shall support mobility between the core network of the 6G system and the EPC with minimum impact to the user experience (e.g. QoS, </a:t>
            </a:r>
            <a:r>
              <a:rPr lang="en-GB" sz="1800" dirty="0" err="1">
                <a:effectLst/>
                <a:latin typeface="Calibri" panose="020F0502020204030204" pitchFamily="34" charset="0"/>
                <a:ea typeface="Aptos" panose="020B0004020202020204" pitchFamily="34" charset="0"/>
                <a:cs typeface="Aptos" panose="020B0004020202020204" pitchFamily="34" charset="0"/>
              </a:rPr>
              <a:t>QoE</a:t>
            </a:r>
            <a:r>
              <a:rPr lang="en-GB" sz="1800" dirty="0">
                <a:effectLst/>
                <a:latin typeface="Calibri" panose="020F0502020204030204" pitchFamily="34" charset="0"/>
                <a:ea typeface="Aptos" panose="020B0004020202020204" pitchFamily="34" charset="0"/>
                <a:cs typeface="Aptos" panose="020B0004020202020204" pitchFamily="34" charset="0"/>
              </a:rPr>
              <a:t>). </a:t>
            </a:r>
            <a:endParaRPr lang="es-ES" sz="1800" dirty="0">
              <a:effectLst/>
              <a:latin typeface="Aptos" panose="020B0004020202020204" pitchFamily="34" charset="0"/>
              <a:ea typeface="Aptos" panose="020B0004020202020204" pitchFamily="34" charset="0"/>
              <a:cs typeface="Aptos" panose="020B0004020202020204" pitchFamily="34" charset="0"/>
            </a:endParaRPr>
          </a:p>
          <a:p>
            <a:pPr marL="0" indent="0">
              <a:buNone/>
            </a:pPr>
            <a:r>
              <a:rPr lang="en-GB" sz="1400" dirty="0">
                <a:latin typeface="Aptos" panose="020B0004020202020204" pitchFamily="34" charset="0"/>
              </a:rPr>
              <a:t>NOTE 1: The impact on E-UTRAN and MME should be minimised.</a:t>
            </a:r>
            <a:endParaRPr lang="es-ES" sz="1400" dirty="0">
              <a:latin typeface="Aptos" panose="020B0004020202020204" pitchFamily="34" charset="0"/>
            </a:endParaRPr>
          </a:p>
          <a:p>
            <a:pPr marL="0" indent="0">
              <a:buNone/>
            </a:pPr>
            <a:r>
              <a:rPr lang="en-GB" sz="1400" dirty="0">
                <a:latin typeface="Aptos" panose="020B0004020202020204" pitchFamily="34" charset="0"/>
              </a:rPr>
              <a:t>NOTE 2: If the interworking between the core network of the 6G system and a 5G core network is already supported, it’s prioritised to utilize the combination of interworking between EPC and the core network of 5G network together with the interworking between the core network of the 6G system and a 5G core network to achieve the interworking between EPC and the core network of 6G network.</a:t>
            </a:r>
          </a:p>
          <a:p>
            <a:pPr marL="0" indent="0">
              <a:buNone/>
            </a:pPr>
            <a:endParaRPr lang="en-GB" sz="1400" dirty="0">
              <a:latin typeface="Aptos" panose="020B0004020202020204" pitchFamily="34" charset="0"/>
            </a:endParaRPr>
          </a:p>
          <a:p>
            <a:r>
              <a:rPr lang="en-US" sz="1800" b="1" dirty="0">
                <a:solidFill>
                  <a:srgbClr val="FF0000"/>
                </a:solidFill>
                <a:latin typeface="Aptos" panose="020B0004020202020204" pitchFamily="34" charset="0"/>
              </a:rPr>
              <a:t>Addition by Telefonica</a:t>
            </a:r>
          </a:p>
          <a:p>
            <a:pPr marL="0" indent="0">
              <a:buNone/>
            </a:pPr>
            <a:r>
              <a:rPr lang="en-US" sz="1400" dirty="0">
                <a:latin typeface="Aptos" panose="020B0004020202020204" pitchFamily="34" charset="0"/>
              </a:rPr>
              <a:t>NOTE 3: This requirement has no impacts in the EPC.</a:t>
            </a:r>
            <a:endParaRPr lang="es-ES" sz="1400" dirty="0">
              <a:latin typeface="Aptos" panose="020B0004020202020204" pitchFamily="34" charset="0"/>
            </a:endParaRPr>
          </a:p>
          <a:p>
            <a:pPr marL="0" indent="0">
              <a:buNone/>
            </a:pPr>
            <a:endParaRPr lang="en-GB" sz="1400" dirty="0">
              <a:latin typeface="Aptos" panose="020B0004020202020204" pitchFamily="34" charset="0"/>
            </a:endParaRPr>
          </a:p>
          <a:p>
            <a:pPr marL="0" indent="0">
              <a:buNone/>
            </a:pPr>
            <a:endParaRPr lang="es-ES" sz="1400" dirty="0">
              <a:latin typeface="Aptos" panose="020B0004020202020204" pitchFamily="34" charset="0"/>
            </a:endParaRPr>
          </a:p>
        </p:txBody>
      </p:sp>
    </p:spTree>
    <p:extLst>
      <p:ext uri="{BB962C8B-B14F-4D97-AF65-F5344CB8AC3E}">
        <p14:creationId xmlns:p14="http://schemas.microsoft.com/office/powerpoint/2010/main" val="391996714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docMetadata/LabelInfo.xml><?xml version="1.0" encoding="utf-8"?>
<clbl:labelList xmlns:clbl="http://schemas.microsoft.com/office/2020/mipLabelMetadata">
  <clbl:label id="{e65bd4d2-aa7c-445f-9ef8-222ebb1d2b43}" enabled="1" method="Privileged" siteId="{9744600e-3e04-492e-baa1-25ec245c6f10}" contentBits="2" removed="0"/>
</clbl:labelList>
</file>

<file path=docProps/app.xml><?xml version="1.0" encoding="utf-8"?>
<Properties xmlns="http://schemas.openxmlformats.org/officeDocument/2006/extended-properties" xmlns:vt="http://schemas.openxmlformats.org/officeDocument/2006/docPropsVTypes">
  <Template/>
  <TotalTime>59760</TotalTime>
  <Words>332</Words>
  <Application>Microsoft Office PowerPoint</Application>
  <PresentationFormat>Presentación en pantalla (16:9)</PresentationFormat>
  <Paragraphs>24</Paragraphs>
  <Slides>4</Slides>
  <Notes>1</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4</vt:i4>
      </vt:variant>
    </vt:vector>
  </HeadingPairs>
  <TitlesOfParts>
    <vt:vector size="11" baseType="lpstr">
      <vt:lpstr>ＭＳ Ｐゴシック</vt:lpstr>
      <vt:lpstr>Aptos</vt:lpstr>
      <vt:lpstr>Arial</vt:lpstr>
      <vt:lpstr>Calibri</vt:lpstr>
      <vt:lpstr>Times New Roman</vt:lpstr>
      <vt:lpstr>Office Theme</vt:lpstr>
      <vt:lpstr>Custom Design</vt:lpstr>
      <vt:lpstr>Presentación de PowerPoint</vt:lpstr>
      <vt:lpstr>Problem statement</vt:lpstr>
      <vt:lpstr>New Proposal</vt:lpstr>
      <vt:lpstr>Presentación de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JESUS MARIA MARTIN GARCIA</cp:lastModifiedBy>
  <cp:revision>2241</cp:revision>
  <cp:lastPrinted>2017-02-24T12:37:51Z</cp:lastPrinted>
  <dcterms:created xsi:type="dcterms:W3CDTF">2008-08-30T09:32:10Z</dcterms:created>
  <dcterms:modified xsi:type="dcterms:W3CDTF">2025-08-04T15:28:51Z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ClassificationContentMarkingFooterLocations">
    <vt:lpwstr>Office Theme:3\Custom Design:3</vt:lpwstr>
  </property>
  <property fmtid="{D5CDD505-2E9C-101B-9397-08002B2CF9AE}" pid="4" name="ClassificationContentMarkingFooterText">
    <vt:lpwstr>***Este documento está clasificado como PUBLICO por TELEFÓNICA.
***This document is classified as PUBLIC by TELEFÓNICA.</vt:lpwstr>
  </property>
</Properties>
</file>