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3"/>
  </p:notesMasterIdLst>
  <p:handoutMasterIdLst>
    <p:handoutMasterId r:id="rId14"/>
  </p:handoutMasterIdLst>
  <p:sldIdLst>
    <p:sldId id="1256" r:id="rId6"/>
    <p:sldId id="12561" r:id="rId7"/>
    <p:sldId id="1233" r:id="rId8"/>
    <p:sldId id="12559" r:id="rId9"/>
    <p:sldId id="12555" r:id="rId10"/>
    <p:sldId id="12558" r:id="rId11"/>
    <p:sldId id="12562" r:id="rId1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7B737DD-11D3-70EA-0989-B4082E4272EC}" name="Koulakiotis, Dimitris" initials="DK" userId="S::Dimitris.Koulakiotis1@sony.com::bd58bc7c-8370-483b-a89b-ad5b31efc85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37" autoAdjust="0"/>
    <p:restoredTop sz="91922"/>
  </p:normalViewPr>
  <p:slideViewPr>
    <p:cSldViewPr snapToGrid="0">
      <p:cViewPr varScale="1">
        <p:scale>
          <a:sx n="102" d="100"/>
          <a:sy n="102" d="100"/>
        </p:scale>
        <p:origin x="256" y="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8/29/2025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8/29/2025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59929-FF5A-F581-AA2D-7DEA28B91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20A4A77C-2D8D-6970-DA60-1925D813DE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430CB22A-4921-FD24-6EE7-5235BFA8A6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B8D1252A-FE7E-F2CB-20B3-949F25E407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0004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‹Nr.›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Proposed Steps </a:t>
            </a:r>
          </a:p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after SA1#111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BBE311B9-9219-98CF-0E53-A81816634A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400" dirty="0">
                <a:latin typeface="+mj-lt"/>
              </a:rPr>
              <a:t>Vasil Aleksiev (SA1 Chair), Alain Sultan (MCC)</a:t>
            </a: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492B1061-2368-224D-F7CB-EF3ECB2D7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S1-253008 - 3GPP SA1#111,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18-22 August 2025, Gothenburg, Sweden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A0C97-28F4-5D6E-EA5D-0EEE658F6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A1160660-9A3E-0937-FB01-432798BCC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Rel-20 on FS_6G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15ADC7BF-E71A-2EE1-0EFB-F9095641E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9A6AF750-63BB-00E1-5C9B-3978755B3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637C5C90-B008-5711-7367-D3C74469AC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11657A3B-58FE-1DA8-3C11-689C3E2760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272541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4656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41981" y="1091659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4085239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646908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2242997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870836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1034944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482800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538" y="760944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5180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7038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6227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7274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6750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1258422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2155994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7990" y="4829541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May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195" y="472128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Straight Connector 114">
            <a:extLst>
              <a:ext uri="{FF2B5EF4-FFF2-40B4-BE49-F238E27FC236}">
                <a16:creationId xmlns:a16="http://schemas.microsoft.com/office/drawing/2014/main" id="{6BF38A21-8656-6B24-3086-AB13CB42E5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43268" y="1091659"/>
            <a:ext cx="0" cy="3530217"/>
          </a:xfrm>
          <a:prstGeom prst="line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Rectangle 12">
            <a:extLst>
              <a:ext uri="{FF2B5EF4-FFF2-40B4-BE49-F238E27FC236}">
                <a16:creationId xmlns:a16="http://schemas.microsoft.com/office/drawing/2014/main" id="{B08519F1-7EB2-C333-16CF-C625C13C7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0484" y="4616182"/>
            <a:ext cx="127525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SA1#111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Aug.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A0A4D2B3-4698-590A-A722-C621F799EA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66723" y="1091659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0" name="Rectangle 12">
            <a:extLst>
              <a:ext uri="{FF2B5EF4-FFF2-40B4-BE49-F238E27FC236}">
                <a16:creationId xmlns:a16="http://schemas.microsoft.com/office/drawing/2014/main" id="{9CABC564-E359-F2A3-FC22-60D7ADCE7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8700" y="4787977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Nov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8A49F089-A83A-31B6-21B5-A4F08AFC29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76322" y="1052866"/>
            <a:ext cx="0" cy="353021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3" name="Rectangle 12">
            <a:extLst>
              <a:ext uri="{FF2B5EF4-FFF2-40B4-BE49-F238E27FC236}">
                <a16:creationId xmlns:a16="http://schemas.microsoft.com/office/drawing/2014/main" id="{5F0CCA35-53D3-1A6F-8C19-A8643F27E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1975" y="4607868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Feb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sp>
        <p:nvSpPr>
          <p:cNvPr id="17484" name="TextBox 1">
            <a:extLst>
              <a:ext uri="{FF2B5EF4-FFF2-40B4-BE49-F238E27FC236}">
                <a16:creationId xmlns:a16="http://schemas.microsoft.com/office/drawing/2014/main" id="{21F187F9-2718-2219-013D-5C6C0E0FD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4349" y="2766042"/>
            <a:ext cx="739833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TR 22.870 finalization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30123A02-5F06-A582-E42F-38A4B05C1A1C}"/>
              </a:ext>
            </a:extLst>
          </p:cNvPr>
          <p:cNvGrpSpPr/>
          <p:nvPr/>
        </p:nvGrpSpPr>
        <p:grpSpPr>
          <a:xfrm>
            <a:off x="4690216" y="740837"/>
            <a:ext cx="405137" cy="354013"/>
            <a:chOff x="4384991" y="755453"/>
            <a:chExt cx="405137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A35590E0-B4A4-1B45-4E39-9F8E8B4263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97" name="TextBox 63">
              <a:extLst>
                <a:ext uri="{FF2B5EF4-FFF2-40B4-BE49-F238E27FC236}">
                  <a16:creationId xmlns:a16="http://schemas.microsoft.com/office/drawing/2014/main" id="{8491DD03-21FC-B353-8E32-6FC3A7484E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8" name="Group 17497">
            <a:extLst>
              <a:ext uri="{FF2B5EF4-FFF2-40B4-BE49-F238E27FC236}">
                <a16:creationId xmlns:a16="http://schemas.microsoft.com/office/drawing/2014/main" id="{40FCCC54-755D-EC42-8538-CC032131B2DE}"/>
              </a:ext>
            </a:extLst>
          </p:cNvPr>
          <p:cNvGrpSpPr/>
          <p:nvPr/>
        </p:nvGrpSpPr>
        <p:grpSpPr>
          <a:xfrm>
            <a:off x="5316467" y="740837"/>
            <a:ext cx="390850" cy="354013"/>
            <a:chOff x="5113653" y="755453"/>
            <a:chExt cx="390850" cy="354013"/>
          </a:xfrm>
        </p:grpSpPr>
        <p:sp>
          <p:nvSpPr>
            <p:cNvPr id="17499" name="TextBox 86">
              <a:extLst>
                <a:ext uri="{FF2B5EF4-FFF2-40B4-BE49-F238E27FC236}">
                  <a16:creationId xmlns:a16="http://schemas.microsoft.com/office/drawing/2014/main" id="{022C9DC7-D422-91E4-6252-8A08999AF5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500" name="TextBox 66">
              <a:extLst>
                <a:ext uri="{FF2B5EF4-FFF2-40B4-BE49-F238E27FC236}">
                  <a16:creationId xmlns:a16="http://schemas.microsoft.com/office/drawing/2014/main" id="{24DA2DAF-E404-1626-40BA-29075DFDAA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4375AF1-FA5F-1A15-37BA-AAEF6FD093AE}"/>
              </a:ext>
            </a:extLst>
          </p:cNvPr>
          <p:cNvGrpSpPr/>
          <p:nvPr/>
        </p:nvGrpSpPr>
        <p:grpSpPr>
          <a:xfrm>
            <a:off x="5912881" y="740837"/>
            <a:ext cx="396875" cy="354013"/>
            <a:chOff x="5758503" y="755453"/>
            <a:chExt cx="3968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82BDC507-48D1-7A0C-6B14-B9E31822B3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71">
              <a:extLst>
                <a:ext uri="{FF2B5EF4-FFF2-40B4-BE49-F238E27FC236}">
                  <a16:creationId xmlns:a16="http://schemas.microsoft.com/office/drawing/2014/main" id="{90FE2E8A-1F7D-5A88-1606-96992303E6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cxnSp>
        <p:nvCxnSpPr>
          <p:cNvPr id="36" name="Straight Connector 114">
            <a:extLst>
              <a:ext uri="{FF2B5EF4-FFF2-40B4-BE49-F238E27FC236}">
                <a16:creationId xmlns:a16="http://schemas.microsoft.com/office/drawing/2014/main" id="{3EE27C6C-6545-F4BC-2E7B-3D7F52DFF49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7119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45059ED0-FF98-D219-2A30-795BB1F9CA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2354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8" name="Straight Connector 114">
            <a:extLst>
              <a:ext uri="{FF2B5EF4-FFF2-40B4-BE49-F238E27FC236}">
                <a16:creationId xmlns:a16="http://schemas.microsoft.com/office/drawing/2014/main" id="{763F95DD-82CF-5073-5AED-230CE98666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7589" y="1109868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A727658-D5CC-C0CF-BB3D-3C85B4B0F501}"/>
              </a:ext>
            </a:extLst>
          </p:cNvPr>
          <p:cNvCxnSpPr>
            <a:cxnSpLocks/>
          </p:cNvCxnSpPr>
          <p:nvPr/>
        </p:nvCxnSpPr>
        <p:spPr bwMode="auto">
          <a:xfrm>
            <a:off x="3688503" y="59436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32E3801-86A1-13A2-12E6-BF45E397A37A}"/>
              </a:ext>
            </a:extLst>
          </p:cNvPr>
          <p:cNvSpPr txBox="1"/>
          <p:nvPr/>
        </p:nvSpPr>
        <p:spPr>
          <a:xfrm>
            <a:off x="4586075" y="472128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>
                <a:latin typeface="Montserrat" panose="00000500000000000000" pitchFamily="50" charset="0"/>
              </a:rPr>
              <a:t>2026</a:t>
            </a:r>
            <a:endParaRPr lang="en-GB" dirty="0">
              <a:latin typeface="Montserrat" panose="00000500000000000000" pitchFamily="50" charset="0"/>
            </a:endParaRPr>
          </a:p>
        </p:txBody>
      </p:sp>
      <p:sp>
        <p:nvSpPr>
          <p:cNvPr id="44" name="TextBox 1">
            <a:extLst>
              <a:ext uri="{FF2B5EF4-FFF2-40B4-BE49-F238E27FC236}">
                <a16:creationId xmlns:a16="http://schemas.microsoft.com/office/drawing/2014/main" id="{B82EF88E-E515-C44B-646E-3774C1C55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309" y="1179696"/>
            <a:ext cx="935181" cy="1169551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solidFill>
                  <a:srgbClr val="FF0000"/>
                </a:solidFill>
                <a:latin typeface="Montserrat" panose="00000500000000000000" pitchFamily="50" charset="0"/>
              </a:rPr>
              <a:t>No new use cases allowed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(only resubmission from previous meeting that were not agreed)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- </a:t>
            </a:r>
            <a:r>
              <a:rPr lang="en-GB" altLang="en-US" sz="700" b="1">
                <a:solidFill>
                  <a:srgbClr val="FF0000"/>
                </a:solidFill>
                <a:latin typeface="Montserrat" panose="00000500000000000000" pitchFamily="50" charset="0"/>
              </a:rPr>
              <a:t>Consolidation starts </a:t>
            </a:r>
            <a:endParaRPr lang="en-GB" altLang="en-US" sz="7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sp>
        <p:nvSpPr>
          <p:cNvPr id="45" name="TextBox 1">
            <a:extLst>
              <a:ext uri="{FF2B5EF4-FFF2-40B4-BE49-F238E27FC236}">
                <a16:creationId xmlns:a16="http://schemas.microsoft.com/office/drawing/2014/main" id="{CCC817C5-CA53-3123-B962-B4CFBA1D6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4792" y="2796522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400" dirty="0"/>
              <a:t>Reminder on TR 22.870 (FS_6G_REQ) Milestones</a:t>
            </a:r>
            <a:endParaRPr lang="en-US" sz="2400" dirty="0"/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490606" y="2370561"/>
            <a:ext cx="3803221" cy="35878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900" b="1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_____  </a:t>
            </a:r>
            <a:endParaRPr lang="fr-FR" sz="900" b="1" dirty="0">
              <a:solidFill>
                <a:srgbClr val="5BA4B8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6" name="Diamond 17485">
            <a:extLst>
              <a:ext uri="{FF2B5EF4-FFF2-40B4-BE49-F238E27FC236}">
                <a16:creationId xmlns:a16="http://schemas.microsoft.com/office/drawing/2014/main" id="{43260068-FEE8-DA04-FA71-CA6B5A036419}"/>
              </a:ext>
            </a:extLst>
          </p:cNvPr>
          <p:cNvSpPr/>
          <p:nvPr/>
        </p:nvSpPr>
        <p:spPr bwMode="auto">
          <a:xfrm>
            <a:off x="3193474" y="23303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485" name="Diamond 17484">
            <a:extLst>
              <a:ext uri="{FF2B5EF4-FFF2-40B4-BE49-F238E27FC236}">
                <a16:creationId xmlns:a16="http://schemas.microsoft.com/office/drawing/2014/main" id="{4D7013A9-D14C-43A7-935A-2AEBFA974885}"/>
              </a:ext>
            </a:extLst>
          </p:cNvPr>
          <p:cNvSpPr/>
          <p:nvPr/>
        </p:nvSpPr>
        <p:spPr bwMode="auto">
          <a:xfrm>
            <a:off x="3823856" y="2341418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DFB0CA-882D-B71C-B55F-1E1298338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901" y="3309140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617E5-9B6D-167F-1E9D-E09F68E817C1}"/>
              </a:ext>
            </a:extLst>
          </p:cNvPr>
          <p:cNvSpPr txBox="1"/>
          <p:nvPr/>
        </p:nvSpPr>
        <p:spPr>
          <a:xfrm>
            <a:off x="2836719" y="2360316"/>
            <a:ext cx="3082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>
                <a:solidFill>
                  <a:srgbClr val="FF0000"/>
                </a:solidFill>
              </a:rPr>
              <a:t>*</a:t>
            </a:r>
            <a:endParaRPr lang="en-GB" sz="28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78B5B6-1C8F-8589-08D8-27039BCAC339}"/>
              </a:ext>
            </a:extLst>
          </p:cNvPr>
          <p:cNvSpPr txBox="1"/>
          <p:nvPr/>
        </p:nvSpPr>
        <p:spPr>
          <a:xfrm>
            <a:off x="674716" y="2391296"/>
            <a:ext cx="136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rgbClr val="FF0000"/>
                </a:solidFill>
              </a:rPr>
              <a:t>FS_6G_REQ</a:t>
            </a:r>
            <a:endParaRPr lang="en-GB" sz="400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52C6164F-D271-68A6-8D35-D637A74EE339}"/>
              </a:ext>
            </a:extLst>
          </p:cNvPr>
          <p:cNvSpPr/>
          <p:nvPr/>
        </p:nvSpPr>
        <p:spPr bwMode="auto">
          <a:xfrm>
            <a:off x="2570019" y="2351117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14FD4430-2F4F-55BF-CD53-2FBD0F202DE8}"/>
              </a:ext>
            </a:extLst>
          </p:cNvPr>
          <p:cNvSpPr/>
          <p:nvPr/>
        </p:nvSpPr>
        <p:spPr bwMode="auto">
          <a:xfrm>
            <a:off x="1995056" y="2364972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A4F6B-A9F4-AAD1-E551-3900DDBB14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3260" y="1353826"/>
            <a:ext cx="2698851" cy="3535497"/>
          </a:xfrm>
        </p:spPr>
        <p:txBody>
          <a:bodyPr/>
          <a:lstStyle/>
          <a:p>
            <a:r>
              <a:rPr lang="en-US" sz="1400" dirty="0"/>
              <a:t>Target completion date: </a:t>
            </a:r>
            <a:r>
              <a:rPr lang="en-US" sz="1400" b="1" dirty="0"/>
              <a:t>March 2026</a:t>
            </a:r>
          </a:p>
          <a:p>
            <a:r>
              <a:rPr lang="en-US" sz="1400" dirty="0"/>
              <a:t>Next Milestones:</a:t>
            </a:r>
          </a:p>
          <a:p>
            <a:pPr lvl="1"/>
            <a:r>
              <a:rPr lang="en-US" sz="1100" b="1" dirty="0"/>
              <a:t>SA1#111 (Aug 25): </a:t>
            </a:r>
            <a:r>
              <a:rPr lang="en-US" sz="1100" dirty="0"/>
              <a:t>New use cases allowed</a:t>
            </a:r>
          </a:p>
          <a:p>
            <a:pPr lvl="1"/>
            <a:r>
              <a:rPr lang="en-US" sz="1100" b="1" dirty="0"/>
              <a:t>SA1#112 (Nov 25): </a:t>
            </a:r>
            <a:r>
              <a:rPr lang="en-US" sz="1100" dirty="0"/>
              <a:t>No new use cases allowed (only resubmission from previous meeting that were not agreed) - Consolidation starts </a:t>
            </a:r>
          </a:p>
          <a:p>
            <a:pPr lvl="1">
              <a:spcAft>
                <a:spcPts val="1200"/>
              </a:spcAft>
            </a:pPr>
            <a:r>
              <a:rPr lang="en-US" sz="1100" b="1" dirty="0"/>
              <a:t>SA1#113 (Feb 26): </a:t>
            </a:r>
            <a:r>
              <a:rPr lang="en-US" sz="1100" dirty="0"/>
              <a:t>Finalization</a:t>
            </a:r>
          </a:p>
          <a:p>
            <a:pPr marL="0" indent="0">
              <a:buNone/>
            </a:pPr>
            <a:r>
              <a:rPr lang="en-GB" sz="1400" dirty="0">
                <a:solidFill>
                  <a:srgbClr val="FF0000"/>
                </a:solidFill>
              </a:rPr>
              <a:t>* </a:t>
            </a:r>
            <a:r>
              <a:rPr lang="en-US" sz="1400" dirty="0">
                <a:solidFill>
                  <a:srgbClr val="FF0000"/>
                </a:solidFill>
              </a:rPr>
              <a:t>Possibility of an (online) ad-hoc meeting SA1#111bis: </a:t>
            </a:r>
            <a:br>
              <a:rPr lang="en-US" sz="1400" dirty="0">
                <a:solidFill>
                  <a:srgbClr val="FF0000"/>
                </a:solidFill>
              </a:rPr>
            </a:br>
            <a:r>
              <a:rPr lang="en-US" sz="1400" dirty="0">
                <a:solidFill>
                  <a:srgbClr val="FF0000"/>
                </a:solidFill>
              </a:rPr>
              <a:t>to be discussed and decided at SA1#111</a:t>
            </a:r>
          </a:p>
          <a:p>
            <a:pPr marL="0" indent="0">
              <a:buNone/>
            </a:pP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28157234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4FB4A-60F6-0B21-2516-38E7C79E4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b="1" dirty="0"/>
              <a:t>Discussion on next steps on FS_6G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1A2B46-BF9C-3A4F-C54C-14659576E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Two main potential issues (as identified by SA1 leadership and 6G SI rapporteurs) that would require more discussion time:</a:t>
            </a:r>
          </a:p>
          <a:p>
            <a:pPr marL="684252" lvl="1" indent="-285750"/>
            <a:r>
              <a:rPr lang="en-GB" sz="1600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Solving the Editor’s notes</a:t>
            </a:r>
            <a:r>
              <a:rPr lang="en-GB" sz="1600" b="1" dirty="0"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- some of which require significant discussions</a:t>
            </a:r>
          </a:p>
          <a:p>
            <a:pPr marL="684252" lvl="1" indent="-285750"/>
            <a:r>
              <a:rPr lang="en-GB" sz="1600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Consolidating the proposed requirements and KPIs</a:t>
            </a:r>
            <a:r>
              <a:rPr lang="en-GB" sz="1600" b="1" dirty="0"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– as it is, this is starting only in November (SA1#112) and finishing at the following meeting (SA1#113). This is at the best a very challenging timeline, if not unrealistic</a:t>
            </a:r>
            <a:r>
              <a:rPr lang="en-GB" sz="1600" dirty="0"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684252" lvl="1" indent="-285750"/>
            <a:endParaRPr lang="en-GB" sz="18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GB" sz="2000" dirty="0"/>
              <a:t>Two options proposed to tackle these issues: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online ad-hoc meeting (SA1#112 ad-hoc-e), or</a:t>
            </a:r>
            <a:r>
              <a:rPr lang="nl-NL" sz="1600" dirty="0"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3 or 4 drafting calls</a:t>
            </a:r>
            <a:endParaRPr lang="en-GB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0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98502" lvl="1" indent="0">
              <a:buNone/>
            </a:pPr>
            <a:endParaRPr lang="en-GB" sz="20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21559934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C7D54-BD93-22AC-55A6-6390F9402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445" y="197428"/>
            <a:ext cx="6827838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/>
              <a:t>The two Options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7E53B-3695-4757-6821-FE49E3EF70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687" y="940526"/>
            <a:ext cx="8367595" cy="4005546"/>
          </a:xfrm>
        </p:spPr>
        <p:txBody>
          <a:bodyPr/>
          <a:lstStyle/>
          <a:p>
            <a:r>
              <a:rPr lang="nl-NL" sz="2000" dirty="0"/>
              <a:t>Option#1: SA1#112 ad-hoc-e with decision power and limited agenda</a:t>
            </a:r>
          </a:p>
          <a:p>
            <a:pPr lvl="1"/>
            <a:r>
              <a:rPr lang="en-US" sz="1600" dirty="0"/>
              <a:t>The meeting would run in a similar way to what used to be done during Covid: e-mail discussions in parallel to calls, etc.</a:t>
            </a:r>
          </a:p>
          <a:p>
            <a:pPr lvl="1"/>
            <a:r>
              <a:rPr lang="en-GB" sz="1600" dirty="0"/>
              <a:t>Number of calls and their dates to be decided, e.g. 5 calls spread on 2 weeks</a:t>
            </a:r>
          </a:p>
          <a:p>
            <a:pPr lvl="1"/>
            <a:r>
              <a:rPr lang="nl-NL" sz="1600" dirty="0"/>
              <a:t>Limited agenda would contain only: </a:t>
            </a:r>
          </a:p>
          <a:p>
            <a:pPr lvl="2"/>
            <a:r>
              <a:rPr lang="nl-NL" sz="1200" dirty="0"/>
              <a:t>Editor’s notes solving </a:t>
            </a:r>
          </a:p>
          <a:p>
            <a:pPr lvl="2"/>
            <a:r>
              <a:rPr lang="nl-NL" sz="1200" dirty="0"/>
              <a:t>Skeleton/consolidation of potential requirements (e.g. service and performance requirements subsections)</a:t>
            </a:r>
            <a:endParaRPr lang="en-US" sz="1200" dirty="0"/>
          </a:p>
          <a:p>
            <a:r>
              <a:rPr lang="nl-NL" sz="2000" dirty="0"/>
              <a:t>Option#2: </a:t>
            </a:r>
            <a:r>
              <a:rPr lang="en-US" sz="2000" dirty="0"/>
              <a:t>Organize drafting calls, without decision power</a:t>
            </a:r>
          </a:p>
          <a:p>
            <a:pPr lvl="1"/>
            <a:r>
              <a:rPr lang="nl-NL" sz="1600" dirty="0"/>
              <a:t>Number of calls and their dates to be decided</a:t>
            </a:r>
          </a:p>
          <a:p>
            <a:pPr lvl="1"/>
            <a:r>
              <a:rPr lang="en-GB" sz="1600" dirty="0"/>
              <a:t>The 3GPP portal would open e.g. 2 days prior to each call and close e.g. 4 hours before each call</a:t>
            </a:r>
          </a:p>
          <a:p>
            <a:pPr lvl="2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3927501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19A77B-950B-C5D3-4CF5-06B2ACF4A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2F9E0-60A1-2867-6ECF-F9E9DE987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128" y="197428"/>
            <a:ext cx="6827838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/>
              <a:t>Way forward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5EDC1-560B-268C-3778-C03255CBE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56" y="940526"/>
            <a:ext cx="8065126" cy="4005546"/>
          </a:xfrm>
        </p:spPr>
        <p:txBody>
          <a:bodyPr/>
          <a:lstStyle/>
          <a:p>
            <a:r>
              <a:rPr lang="en-US" sz="2000" dirty="0"/>
              <a:t>Chose between Option 1 OR Option 2</a:t>
            </a:r>
          </a:p>
          <a:p>
            <a:r>
              <a:rPr lang="en-US" sz="2000" dirty="0"/>
              <a:t>Then decide about the exact date and process for the selected Option (SA1 would be consulted as much as possible but the final decision would be taken by SA1 chair)</a:t>
            </a:r>
          </a:p>
          <a:p>
            <a:pPr lvl="1"/>
            <a:r>
              <a:rPr lang="en-US" sz="1400" dirty="0"/>
              <a:t>The exact dates would be specified as early as possible, ideally already by the end of SA1#111</a:t>
            </a:r>
          </a:p>
          <a:p>
            <a:pPr lvl="1"/>
            <a:endParaRPr lang="en-US" sz="1800" dirty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7784140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C04F3-55F3-C60B-C456-740DF4360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167B2-6BB2-7843-65DE-CFABF5232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128" y="197428"/>
            <a:ext cx="6827838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/>
              <a:t>Approved way forward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C6A1D8-6CE6-7356-6C1D-596DF668E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56" y="940526"/>
            <a:ext cx="8065126" cy="4005546"/>
          </a:xfrm>
        </p:spPr>
        <p:txBody>
          <a:bodyPr/>
          <a:lstStyle/>
          <a:p>
            <a:r>
              <a:rPr lang="nl-NL" sz="1800" dirty="0"/>
              <a:t>Option#2: </a:t>
            </a:r>
            <a:r>
              <a:rPr lang="en-US" sz="1800" dirty="0"/>
              <a:t>Organize drafting calls, without decision power:</a:t>
            </a:r>
          </a:p>
          <a:p>
            <a:pPr lvl="2"/>
            <a:r>
              <a:rPr lang="en-US" sz="1100" dirty="0"/>
              <a:t>21 October – remaining pending editor’s notes</a:t>
            </a:r>
          </a:p>
          <a:p>
            <a:pPr lvl="2"/>
            <a:r>
              <a:rPr lang="en-US" sz="1100" dirty="0"/>
              <a:t>28 October – remaining pending editor’s notes/ skeleton for consolidation</a:t>
            </a:r>
          </a:p>
          <a:p>
            <a:pPr lvl="2"/>
            <a:r>
              <a:rPr lang="en-US" sz="1100" dirty="0"/>
              <a:t>02 November – </a:t>
            </a:r>
            <a:r>
              <a:rPr lang="nl-NL" sz="1100" dirty="0"/>
              <a:t>skeleton/consolidation of potential requirements (e.g. service and performance requirements subsections)</a:t>
            </a:r>
          </a:p>
          <a:p>
            <a:pPr lvl="2"/>
            <a:endParaRPr lang="nl-NL" sz="1100" dirty="0"/>
          </a:p>
          <a:p>
            <a:pPr marL="0" indent="0">
              <a:buNone/>
            </a:pPr>
            <a:endParaRPr lang="en-GB" sz="800" i="1" dirty="0"/>
          </a:p>
          <a:p>
            <a:pPr lvl="1"/>
            <a:endParaRPr lang="en-US" sz="1800" dirty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0507756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556</Words>
  <Application>Microsoft Office PowerPoint</Application>
  <PresentationFormat>Bildschirmpräsentation (16:9)</PresentationFormat>
  <Paragraphs>85</Paragraphs>
  <Slides>7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7</vt:i4>
      </vt:variant>
    </vt:vector>
  </HeadingPairs>
  <TitlesOfParts>
    <vt:vector size="14" baseType="lpstr">
      <vt:lpstr>Aptos</vt:lpstr>
      <vt:lpstr>Arial</vt:lpstr>
      <vt:lpstr>Calibri</vt:lpstr>
      <vt:lpstr>Montserrat</vt:lpstr>
      <vt:lpstr>Times New Roman</vt:lpstr>
      <vt:lpstr>Office Theme</vt:lpstr>
      <vt:lpstr>Custom Design</vt:lpstr>
      <vt:lpstr>PowerPoint-Präsentation</vt:lpstr>
      <vt:lpstr>PowerPoint-Präsentation</vt:lpstr>
      <vt:lpstr>PowerPoint-Präsentation</vt:lpstr>
      <vt:lpstr>Discussion on next steps on FS_6G</vt:lpstr>
      <vt:lpstr>The two Options</vt:lpstr>
      <vt:lpstr>Way forward</vt:lpstr>
      <vt:lpstr>Approved 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Aleksiev, Vasil</cp:lastModifiedBy>
  <cp:revision>2312</cp:revision>
  <cp:lastPrinted>2017-02-24T12:37:51Z</cp:lastPrinted>
  <dcterms:created xsi:type="dcterms:W3CDTF">2008-08-30T09:32:10Z</dcterms:created>
  <dcterms:modified xsi:type="dcterms:W3CDTF">2025-08-29T05:45:08Z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2025-06-17T14:55:17Z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34c4e57c-f234-4553-8cce-eff6b2d9a08a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