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3"/>
  </p:notesMasterIdLst>
  <p:handoutMasterIdLst>
    <p:handoutMasterId r:id="rId14"/>
  </p:handoutMasterIdLst>
  <p:sldIdLst>
    <p:sldId id="1254" r:id="rId6"/>
    <p:sldId id="1255" r:id="rId7"/>
    <p:sldId id="1256" r:id="rId8"/>
    <p:sldId id="1258" r:id="rId9"/>
    <p:sldId id="1260" r:id="rId10"/>
    <p:sldId id="1262" r:id="rId11"/>
    <p:sldId id="1263" r:id="rId12"/>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E518B4-E22B-4F3E-8F9F-4DF641BEECAD}" v="7" dt="2025-05-09T09:48:39.309"/>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87" autoAdjust="0"/>
    <p:restoredTop sz="91922"/>
  </p:normalViewPr>
  <p:slideViewPr>
    <p:cSldViewPr snapToGrid="0">
      <p:cViewPr varScale="1">
        <p:scale>
          <a:sx n="116" d="100"/>
          <a:sy n="116" d="100"/>
        </p:scale>
        <p:origin x="600" y="29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epak Rohilla" userId="kM6jTqNKGbo1RlyN6rjj2EeCYZhGgIjC/jfGWK3Xnxc=" providerId="None" clId="Web-{0BE518B4-E22B-4F3E-8F9F-4DF641BEECAD}"/>
    <pc:docChg chg="modSld">
      <pc:chgData name="Deepak Rohilla" userId="kM6jTqNKGbo1RlyN6rjj2EeCYZhGgIjC/jfGWK3Xnxc=" providerId="None" clId="Web-{0BE518B4-E22B-4F3E-8F9F-4DF641BEECAD}" dt="2025-05-09T09:48:39.277" v="3" actId="20577"/>
      <pc:docMkLst>
        <pc:docMk/>
      </pc:docMkLst>
      <pc:sldChg chg="modSp">
        <pc:chgData name="Deepak Rohilla" userId="kM6jTqNKGbo1RlyN6rjj2EeCYZhGgIjC/jfGWK3Xnxc=" providerId="None" clId="Web-{0BE518B4-E22B-4F3E-8F9F-4DF641BEECAD}" dt="2025-05-09T09:48:39.277" v="3" actId="20577"/>
        <pc:sldMkLst>
          <pc:docMk/>
          <pc:sldMk cId="874769089" sldId="1254"/>
        </pc:sldMkLst>
        <pc:spChg chg="mod">
          <ac:chgData name="Deepak Rohilla" userId="kM6jTqNKGbo1RlyN6rjj2EeCYZhGgIjC/jfGWK3Xnxc=" providerId="None" clId="Web-{0BE518B4-E22B-4F3E-8F9F-4DF641BEECAD}" dt="2025-05-09T09:48:39.277" v="3" actId="20577"/>
          <ac:spMkLst>
            <pc:docMk/>
            <pc:sldMk cId="874769089" sldId="1254"/>
            <ac:spMk id="3" creationId="{3F82D3DC-F425-5FAF-809C-BC4082289A3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5/9/2025</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5/9/2025</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09/05/2025</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09/05/2025</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09/05/2025</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09/05/2025</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09/05/2025</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09/05/2025</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09/05/2025</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09/05/2025</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09/05/2025</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09/05/2025</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09/05/2025</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09/05/2025</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arxiv.org/pdf/2210.03629"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arxiv.org/pdf/2210.03629"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字幕 1">
            <a:extLst>
              <a:ext uri="{FF2B5EF4-FFF2-40B4-BE49-F238E27FC236}">
                <a16:creationId xmlns:a16="http://schemas.microsoft.com/office/drawing/2014/main" id="{320EF8AF-ECCE-9C8B-7293-AECDFC46185D}"/>
              </a:ext>
            </a:extLst>
          </p:cNvPr>
          <p:cNvSpPr>
            <a:spLocks noGrp="1"/>
          </p:cNvSpPr>
          <p:nvPr>
            <p:ph type="subTitle" idx="1"/>
          </p:nvPr>
        </p:nvSpPr>
        <p:spPr/>
        <p:txBody>
          <a:bodyPr/>
          <a:lstStyle/>
          <a:p>
            <a:r>
              <a:rPr kumimoji="1" lang="en-US" altLang="ja-JP" dirty="0"/>
              <a:t>NEC view on AI Agent</a:t>
            </a:r>
          </a:p>
          <a:p>
            <a:r>
              <a:rPr kumimoji="1" lang="en-US" altLang="ja-JP" dirty="0"/>
              <a:t>NEC</a:t>
            </a:r>
            <a:endParaRPr kumimoji="1" lang="ja-JP" altLang="en-US" dirty="0"/>
          </a:p>
        </p:txBody>
      </p:sp>
      <p:sp>
        <p:nvSpPr>
          <p:cNvPr id="3" name="テキスト ボックス 2">
            <a:extLst>
              <a:ext uri="{FF2B5EF4-FFF2-40B4-BE49-F238E27FC236}">
                <a16:creationId xmlns:a16="http://schemas.microsoft.com/office/drawing/2014/main" id="{3F82D3DC-F425-5FAF-809C-BC4082289A3C}"/>
              </a:ext>
            </a:extLst>
          </p:cNvPr>
          <p:cNvSpPr txBox="1"/>
          <p:nvPr/>
        </p:nvSpPr>
        <p:spPr>
          <a:xfrm>
            <a:off x="312100" y="202592"/>
            <a:ext cx="806631" cy="246221"/>
          </a:xfrm>
          <a:prstGeom prst="rect">
            <a:avLst/>
          </a:prstGeom>
          <a:noFill/>
        </p:spPr>
        <p:txBody>
          <a:bodyPr wrap="none" lIns="91440" tIns="45720" rIns="91440" bIns="45720" rtlCol="0" anchor="t">
            <a:spAutoFit/>
          </a:bodyPr>
          <a:lstStyle/>
          <a:p>
            <a:r>
              <a:rPr kumimoji="1" lang="en-US" altLang="ja-JP" b="1" dirty="0">
                <a:latin typeface="Arial"/>
                <a:ea typeface="MS PGothic"/>
                <a:cs typeface="Arial"/>
              </a:rPr>
              <a:t>S1-</a:t>
            </a:r>
            <a:r>
              <a:rPr kumimoji="1" lang="en-US" b="1" dirty="0">
                <a:latin typeface="Arial"/>
                <a:ea typeface="MS PGothic"/>
                <a:cs typeface="Arial"/>
              </a:rPr>
              <a:t>252240</a:t>
            </a:r>
            <a:endParaRPr kumimoji="1" lang="ja-JP" altLang="en-US" b="1" dirty="0">
              <a:ea typeface="MS PGothic"/>
            </a:endParaRPr>
          </a:p>
        </p:txBody>
      </p:sp>
    </p:spTree>
    <p:extLst>
      <p:ext uri="{BB962C8B-B14F-4D97-AF65-F5344CB8AC3E}">
        <p14:creationId xmlns:p14="http://schemas.microsoft.com/office/powerpoint/2010/main" val="87476908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E68CFF7-E6F5-6BE6-1AB0-47C20AB3DC83}"/>
              </a:ext>
            </a:extLst>
          </p:cNvPr>
          <p:cNvSpPr>
            <a:spLocks noGrp="1"/>
          </p:cNvSpPr>
          <p:nvPr>
            <p:ph type="title"/>
          </p:nvPr>
        </p:nvSpPr>
        <p:spPr/>
        <p:txBody>
          <a:bodyPr/>
          <a:lstStyle/>
          <a:p>
            <a:r>
              <a:rPr kumimoji="1" lang="en-US" altLang="ja-JP" sz="2000" dirty="0"/>
              <a:t>Given questions in S1-252008</a:t>
            </a:r>
            <a:endParaRPr kumimoji="1" lang="ja-JP" altLang="en-US" sz="2000" dirty="0"/>
          </a:p>
        </p:txBody>
      </p:sp>
      <p:sp>
        <p:nvSpPr>
          <p:cNvPr id="3" name="コンテンツ プレースホルダー 2">
            <a:extLst>
              <a:ext uri="{FF2B5EF4-FFF2-40B4-BE49-F238E27FC236}">
                <a16:creationId xmlns:a16="http://schemas.microsoft.com/office/drawing/2014/main" id="{ED93D2AD-4F0C-5532-8150-8D430A42E9FF}"/>
              </a:ext>
            </a:extLst>
          </p:cNvPr>
          <p:cNvSpPr>
            <a:spLocks noGrp="1"/>
          </p:cNvSpPr>
          <p:nvPr>
            <p:ph idx="1"/>
          </p:nvPr>
        </p:nvSpPr>
        <p:spPr/>
        <p:txBody>
          <a:bodyPr/>
          <a:lstStyle/>
          <a:p>
            <a:r>
              <a:rPr lang="en-US" altLang="ja-JP" sz="1800" dirty="0"/>
              <a:t>What is meant by "intent" , how does it relate to "AI agent" and what's the difference compare to SA5 definition?</a:t>
            </a:r>
          </a:p>
          <a:p>
            <a:r>
              <a:rPr lang="en-US" altLang="ja-JP" sz="1800" dirty="0"/>
              <a:t>What service AI agent could provide within 3GPP network?</a:t>
            </a:r>
          </a:p>
          <a:p>
            <a:r>
              <a:rPr lang="en-US" altLang="ja-JP" sz="1800" dirty="0"/>
              <a:t>What's the impact on network if AI agent is introduced?</a:t>
            </a:r>
          </a:p>
          <a:p>
            <a:r>
              <a:rPr lang="en-US" altLang="ja-JP" sz="1800" dirty="0"/>
              <a:t>Which new type of service /use case can be performed by an AI Agent compared with traditional AI model/algorithm e.g. in the NWDAF</a:t>
            </a:r>
          </a:p>
          <a:p>
            <a:endParaRPr kumimoji="1" lang="ja-JP" altLang="en-US" sz="1800" dirty="0"/>
          </a:p>
        </p:txBody>
      </p:sp>
    </p:spTree>
    <p:extLst>
      <p:ext uri="{BB962C8B-B14F-4D97-AF65-F5344CB8AC3E}">
        <p14:creationId xmlns:p14="http://schemas.microsoft.com/office/powerpoint/2010/main" val="342101941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DD73125-C41A-C0CF-6A15-E7939C9A7F00}"/>
              </a:ext>
            </a:extLst>
          </p:cNvPr>
          <p:cNvSpPr>
            <a:spLocks noGrp="1"/>
          </p:cNvSpPr>
          <p:nvPr>
            <p:ph type="title"/>
          </p:nvPr>
        </p:nvSpPr>
        <p:spPr/>
        <p:txBody>
          <a:bodyPr/>
          <a:lstStyle/>
          <a:p>
            <a:r>
              <a:rPr lang="en-US" altLang="ja-JP" sz="2000" dirty="0"/>
              <a:t>What is meant by "intent" , how does it relate to "AI agent" </a:t>
            </a:r>
            <a:br>
              <a:rPr lang="en-US" altLang="ja-JP" sz="2000" dirty="0"/>
            </a:br>
            <a:r>
              <a:rPr lang="en-US" altLang="ja-JP" sz="2000" dirty="0"/>
              <a:t>and what's the difference compare to SA5 definition?</a:t>
            </a:r>
            <a:endParaRPr kumimoji="1" lang="ja-JP" altLang="en-US" sz="2000" dirty="0"/>
          </a:p>
        </p:txBody>
      </p:sp>
      <p:sp>
        <p:nvSpPr>
          <p:cNvPr id="3" name="コンテンツ プレースホルダー 2">
            <a:extLst>
              <a:ext uri="{FF2B5EF4-FFF2-40B4-BE49-F238E27FC236}">
                <a16:creationId xmlns:a16="http://schemas.microsoft.com/office/drawing/2014/main" id="{428FDFD1-B737-A293-E56E-5A89063AD47C}"/>
              </a:ext>
            </a:extLst>
          </p:cNvPr>
          <p:cNvSpPr>
            <a:spLocks noGrp="1"/>
          </p:cNvSpPr>
          <p:nvPr>
            <p:ph idx="1"/>
          </p:nvPr>
        </p:nvSpPr>
        <p:spPr/>
        <p:txBody>
          <a:bodyPr/>
          <a:lstStyle/>
          <a:p>
            <a:r>
              <a:rPr kumimoji="1" lang="en-US" altLang="ja-JP" sz="1200" dirty="0"/>
              <a:t>TS28.312</a:t>
            </a:r>
          </a:p>
          <a:p>
            <a:pPr lvl="1"/>
            <a:r>
              <a:rPr lang="en-GB" altLang="ja-JP" sz="1100" b="1" dirty="0">
                <a:effectLst/>
                <a:latin typeface="Times New Roman" panose="02020603050405020304" pitchFamily="18" charset="0"/>
                <a:ea typeface="Times New Roman" panose="02020603050405020304" pitchFamily="18" charset="0"/>
              </a:rPr>
              <a:t>intent:</a:t>
            </a:r>
            <a:r>
              <a:rPr lang="en-GB" altLang="ja-JP" sz="1100" dirty="0">
                <a:effectLst/>
                <a:latin typeface="Times New Roman" panose="02020603050405020304" pitchFamily="18" charset="0"/>
                <a:ea typeface="Times New Roman" panose="02020603050405020304" pitchFamily="18" charset="0"/>
              </a:rPr>
              <a:t> expectations including requirements, goals and constraints given to a 3GPP system, without specifying how to achieve them</a:t>
            </a:r>
            <a:endParaRPr lang="en-US" altLang="ja-JP" sz="1100" dirty="0">
              <a:latin typeface="Times New Roman" panose="02020603050405020304" pitchFamily="18" charset="0"/>
              <a:ea typeface="Times New Roman" panose="02020603050405020304" pitchFamily="18" charset="0"/>
            </a:endParaRPr>
          </a:p>
          <a:p>
            <a:pPr lvl="1"/>
            <a:r>
              <a:rPr lang="en-GB" altLang="ja-JP" sz="1100" dirty="0">
                <a:effectLst/>
                <a:latin typeface="Times New Roman" panose="02020603050405020304" pitchFamily="18" charset="0"/>
                <a:ea typeface="Times New Roman" panose="02020603050405020304" pitchFamily="18" charset="0"/>
              </a:rPr>
              <a:t>An intent specifies the expectations including requirements, goals and constraints for a specific service or network management workflow. In short, an intent is a statement towards a desired/wanted state of a system. The intent may provide information on particular objective and possibly some related details. Following are some general concepts for intent:</a:t>
            </a:r>
            <a:endParaRPr lang="en-US" altLang="ja-JP" sz="1100" dirty="0">
              <a:latin typeface="Times New Roman" panose="02020603050405020304" pitchFamily="18" charset="0"/>
              <a:ea typeface="Times New Roman" panose="02020603050405020304" pitchFamily="18" charset="0"/>
            </a:endParaRPr>
          </a:p>
          <a:p>
            <a:pPr lvl="2"/>
            <a:r>
              <a:rPr lang="en-GB" altLang="ja-JP" sz="1100" dirty="0">
                <a:effectLst/>
                <a:latin typeface="Times New Roman" panose="02020603050405020304" pitchFamily="18" charset="0"/>
                <a:ea typeface="Times New Roman" panose="02020603050405020304" pitchFamily="18" charset="0"/>
              </a:rPr>
              <a:t>An intent is typically understandable by humans, and also needs to be interpreted by the machine without any ambiguity.</a:t>
            </a:r>
            <a:endParaRPr lang="en-US" altLang="ja-JP" sz="1100" dirty="0">
              <a:latin typeface="Times New Roman" panose="02020603050405020304" pitchFamily="18" charset="0"/>
              <a:ea typeface="Times New Roman" panose="02020603050405020304" pitchFamily="18" charset="0"/>
            </a:endParaRPr>
          </a:p>
          <a:p>
            <a:pPr lvl="2"/>
            <a:r>
              <a:rPr lang="en-GB" altLang="ja-JP" sz="1100" dirty="0">
                <a:effectLst/>
                <a:latin typeface="Times New Roman" panose="02020603050405020304" pitchFamily="18" charset="0"/>
                <a:ea typeface="Times New Roman" panose="02020603050405020304" pitchFamily="18" charset="0"/>
              </a:rPr>
              <a:t>An intent focuses more on describing the "What" needs to be achieved but less on "How" that outcomes should be achieved, The intent expresses the metrics that need to be achieved and not how to achieve them. This not only relieves the burden of the consumer knowing implementation details but also leaves room to allow the producer to explore alternative options and find optimal solutions. Intent describes the properties that allows a satisfactory outcome.</a:t>
            </a:r>
            <a:endParaRPr lang="en-US" altLang="ja-JP" sz="1100" dirty="0">
              <a:latin typeface="Times New Roman" panose="02020603050405020304" pitchFamily="18" charset="0"/>
              <a:ea typeface="Times New Roman" panose="02020603050405020304" pitchFamily="18" charset="0"/>
            </a:endParaRPr>
          </a:p>
          <a:p>
            <a:pPr lvl="2"/>
            <a:r>
              <a:rPr lang="en-GB" altLang="ja-JP" sz="1100" dirty="0">
                <a:effectLst/>
                <a:latin typeface="Times New Roman" panose="02020603050405020304" pitchFamily="18" charset="0"/>
                <a:ea typeface="Times New Roman" panose="02020603050405020304" pitchFamily="18" charset="0"/>
              </a:rPr>
              <a:t>The expectations expressed by an intent is agnostic to the underlying system implementation, technology and infrastructure. Area can be used as managed object in the expectations expressed by an intent to achieve system implementation, technology and infrastructure agnostic.</a:t>
            </a:r>
          </a:p>
          <a:p>
            <a:r>
              <a:rPr lang="en-US" altLang="ja-JP" sz="1200" dirty="0">
                <a:latin typeface="Times New Roman" panose="02020603050405020304" pitchFamily="18" charset="0"/>
                <a:ea typeface="Times New Roman" panose="02020603050405020304" pitchFamily="18" charset="0"/>
              </a:rPr>
              <a:t>TS22.870</a:t>
            </a:r>
          </a:p>
          <a:p>
            <a:pPr lvl="1"/>
            <a:r>
              <a:rPr lang="en-US" altLang="ja-JP" sz="1100" b="1" dirty="0">
                <a:effectLst/>
                <a:latin typeface="Times New Roman" panose="02020603050405020304" pitchFamily="18" charset="0"/>
                <a:ea typeface="Times New Roman" panose="02020603050405020304" pitchFamily="18" charset="0"/>
              </a:rPr>
              <a:t>Al Agent:</a:t>
            </a:r>
            <a:r>
              <a:rPr lang="en-US" altLang="ja-JP" sz="1100" dirty="0">
                <a:effectLst/>
                <a:latin typeface="Times New Roman" panose="02020603050405020304" pitchFamily="18" charset="0"/>
                <a:ea typeface="Times New Roman" panose="02020603050405020304" pitchFamily="18" charset="0"/>
              </a:rPr>
              <a:t> an automated intelligent entity capable of </a:t>
            </a:r>
            <a:r>
              <a:rPr lang="en-US" altLang="ja-JP" sz="1100" dirty="0" err="1">
                <a:effectLst/>
                <a:latin typeface="Times New Roman" panose="02020603050405020304" pitchFamily="18" charset="0"/>
                <a:ea typeface="Times New Roman" panose="02020603050405020304" pitchFamily="18" charset="0"/>
              </a:rPr>
              <a:t>e.g</a:t>
            </a:r>
            <a:r>
              <a:rPr lang="en-US" altLang="ja-JP" sz="1100" dirty="0">
                <a:effectLst/>
                <a:latin typeface="Times New Roman" panose="02020603050405020304" pitchFamily="18" charset="0"/>
                <a:ea typeface="Times New Roman" panose="02020603050405020304" pitchFamily="18" charset="0"/>
              </a:rPr>
              <a:t> interacting with its environment, acquiring contextual information, reasoning, self-learning, decision-making, executing tasks (autonomously or in collaboration with other Al Agents) to achieve a specific goal.</a:t>
            </a:r>
            <a:endParaRPr lang="ja-JP" altLang="ja-JP" sz="1100" dirty="0">
              <a:effectLst/>
              <a:latin typeface="Times New Roman" panose="02020603050405020304" pitchFamily="18" charset="0"/>
              <a:ea typeface="Times New Roman" panose="02020603050405020304" pitchFamily="18" charset="0"/>
            </a:endParaRPr>
          </a:p>
          <a:p>
            <a:pPr lvl="1"/>
            <a:endParaRPr lang="ja-JP" altLang="ja-JP" sz="1200" dirty="0">
              <a:effectLst/>
              <a:latin typeface="Times New Roman" panose="02020603050405020304" pitchFamily="18" charset="0"/>
              <a:ea typeface="Times New Roman" panose="02020603050405020304" pitchFamily="18" charset="0"/>
            </a:endParaRPr>
          </a:p>
          <a:p>
            <a:pPr lvl="1"/>
            <a:endParaRPr kumimoji="1" lang="ja-JP" altLang="en-US" sz="1200" dirty="0"/>
          </a:p>
        </p:txBody>
      </p:sp>
    </p:spTree>
    <p:extLst>
      <p:ext uri="{BB962C8B-B14F-4D97-AF65-F5344CB8AC3E}">
        <p14:creationId xmlns:p14="http://schemas.microsoft.com/office/powerpoint/2010/main" val="81430350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853EAF-AAD2-498E-EA2A-55172036C33C}"/>
              </a:ext>
            </a:extLst>
          </p:cNvPr>
          <p:cNvSpPr>
            <a:spLocks noGrp="1"/>
          </p:cNvSpPr>
          <p:nvPr>
            <p:ph type="title"/>
          </p:nvPr>
        </p:nvSpPr>
        <p:spPr/>
        <p:txBody>
          <a:bodyPr/>
          <a:lstStyle/>
          <a:p>
            <a:r>
              <a:rPr kumimoji="1" lang="en-US" altLang="ja-JP" sz="2000" dirty="0">
                <a:hlinkClick r:id="rId2"/>
              </a:rPr>
              <a:t>React: Synergizing Reasoning and Acting in Language Models</a:t>
            </a:r>
            <a:endParaRPr kumimoji="1" lang="en-US" altLang="ja-JP" sz="2000" dirty="0"/>
          </a:p>
        </p:txBody>
      </p:sp>
      <p:sp>
        <p:nvSpPr>
          <p:cNvPr id="3" name="コンテンツ プレースホルダー 2">
            <a:extLst>
              <a:ext uri="{FF2B5EF4-FFF2-40B4-BE49-F238E27FC236}">
                <a16:creationId xmlns:a16="http://schemas.microsoft.com/office/drawing/2014/main" id="{0C442DDE-B92D-2716-84DC-3D4C3D71D065}"/>
              </a:ext>
            </a:extLst>
          </p:cNvPr>
          <p:cNvSpPr>
            <a:spLocks noGrp="1"/>
          </p:cNvSpPr>
          <p:nvPr>
            <p:ph idx="1"/>
          </p:nvPr>
        </p:nvSpPr>
        <p:spPr/>
        <p:txBody>
          <a:bodyPr/>
          <a:lstStyle/>
          <a:p>
            <a:r>
              <a:rPr lang="en-US" altLang="ja-JP" sz="2000" dirty="0"/>
              <a:t>Generate both reasoning traces and task-specific actions in an interleaved manner, allowing for greater synergy between the two</a:t>
            </a:r>
          </a:p>
          <a:p>
            <a:pPr lvl="1"/>
            <a:r>
              <a:rPr lang="en-US" altLang="ja-JP" sz="2000" dirty="0"/>
              <a:t>Reasoning traces help the model induce, track, and update action plans as well as handle exceptions</a:t>
            </a:r>
          </a:p>
          <a:p>
            <a:pPr lvl="1"/>
            <a:r>
              <a:rPr lang="en-US" altLang="ja-JP" sz="2000" dirty="0"/>
              <a:t>Actions allow it to interface with and gather additional information from external sources such as knowledge bases or environments.</a:t>
            </a:r>
          </a:p>
          <a:p>
            <a:pPr lvl="1"/>
            <a:endParaRPr lang="en-US" altLang="ja-JP" sz="2000" dirty="0"/>
          </a:p>
        </p:txBody>
      </p:sp>
    </p:spTree>
    <p:extLst>
      <p:ext uri="{BB962C8B-B14F-4D97-AF65-F5344CB8AC3E}">
        <p14:creationId xmlns:p14="http://schemas.microsoft.com/office/powerpoint/2010/main" val="223944155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3C706B4-25A0-4B90-D1F4-CAB5A3E8FAE2}"/>
              </a:ext>
            </a:extLst>
          </p:cNvPr>
          <p:cNvSpPr>
            <a:spLocks noGrp="1"/>
          </p:cNvSpPr>
          <p:nvPr>
            <p:ph type="title"/>
          </p:nvPr>
        </p:nvSpPr>
        <p:spPr/>
        <p:txBody>
          <a:bodyPr/>
          <a:lstStyle/>
          <a:p>
            <a:r>
              <a:rPr lang="en-US" altLang="ja-JP" sz="2000" dirty="0"/>
              <a:t>What service AI agent could provide within 3GPP network?</a:t>
            </a:r>
          </a:p>
        </p:txBody>
      </p:sp>
      <p:graphicFrame>
        <p:nvGraphicFramePr>
          <p:cNvPr id="4" name="表 3">
            <a:extLst>
              <a:ext uri="{FF2B5EF4-FFF2-40B4-BE49-F238E27FC236}">
                <a16:creationId xmlns:a16="http://schemas.microsoft.com/office/drawing/2014/main" id="{B28D9858-5C4C-4800-380F-571862B4E438}"/>
              </a:ext>
            </a:extLst>
          </p:cNvPr>
          <p:cNvGraphicFramePr>
            <a:graphicFrameLocks noGrp="1"/>
          </p:cNvGraphicFramePr>
          <p:nvPr>
            <p:extLst>
              <p:ext uri="{D42A27DB-BD31-4B8C-83A1-F6EECF244321}">
                <p14:modId xmlns:p14="http://schemas.microsoft.com/office/powerpoint/2010/main" val="769745983"/>
              </p:ext>
            </p:extLst>
          </p:nvPr>
        </p:nvGraphicFramePr>
        <p:xfrm>
          <a:off x="370915" y="1336488"/>
          <a:ext cx="8280000" cy="2321560"/>
        </p:xfrm>
        <a:graphic>
          <a:graphicData uri="http://schemas.openxmlformats.org/drawingml/2006/table">
            <a:tbl>
              <a:tblPr firstRow="1" bandRow="1">
                <a:tableStyleId>{5C22544A-7EE6-4342-B048-85BDC9FD1C3A}</a:tableStyleId>
              </a:tblPr>
              <a:tblGrid>
                <a:gridCol w="3600000">
                  <a:extLst>
                    <a:ext uri="{9D8B030D-6E8A-4147-A177-3AD203B41FA5}">
                      <a16:colId xmlns:a16="http://schemas.microsoft.com/office/drawing/2014/main" val="1752776446"/>
                    </a:ext>
                  </a:extLst>
                </a:gridCol>
                <a:gridCol w="1080000">
                  <a:extLst>
                    <a:ext uri="{9D8B030D-6E8A-4147-A177-3AD203B41FA5}">
                      <a16:colId xmlns:a16="http://schemas.microsoft.com/office/drawing/2014/main" val="2438680959"/>
                    </a:ext>
                  </a:extLst>
                </a:gridCol>
                <a:gridCol w="3600000">
                  <a:extLst>
                    <a:ext uri="{9D8B030D-6E8A-4147-A177-3AD203B41FA5}">
                      <a16:colId xmlns:a16="http://schemas.microsoft.com/office/drawing/2014/main" val="834255257"/>
                    </a:ext>
                  </a:extLst>
                </a:gridCol>
              </a:tblGrid>
              <a:tr h="370840">
                <a:tc>
                  <a:txBody>
                    <a:bodyPr/>
                    <a:lstStyle/>
                    <a:p>
                      <a:r>
                        <a:rPr kumimoji="1" lang="en-US" altLang="ja-JP" sz="1600" dirty="0"/>
                        <a:t>As-Is</a:t>
                      </a:r>
                      <a:endParaRPr kumimoji="1" lang="ja-JP" altLang="en-US" sz="1600" dirty="0"/>
                    </a:p>
                  </a:txBody>
                  <a:tcPr/>
                </a:tc>
                <a:tc>
                  <a:txBody>
                    <a:bodyPr/>
                    <a:lstStyle/>
                    <a:p>
                      <a:endParaRPr kumimoji="1" lang="ja-JP" altLang="en-US" sz="1600" dirty="0"/>
                    </a:p>
                  </a:txBody>
                  <a:tcPr>
                    <a:noFill/>
                  </a:tcPr>
                </a:tc>
                <a:tc>
                  <a:txBody>
                    <a:bodyPr/>
                    <a:lstStyle/>
                    <a:p>
                      <a:r>
                        <a:rPr kumimoji="1" lang="en-US" altLang="ja-JP" sz="1600" dirty="0" err="1"/>
                        <a:t>ToBe</a:t>
                      </a:r>
                      <a:r>
                        <a:rPr kumimoji="1" lang="en-US" altLang="ja-JP" sz="1600" dirty="0"/>
                        <a:t> [1]</a:t>
                      </a:r>
                      <a:endParaRPr kumimoji="1" lang="ja-JP" altLang="en-US" sz="1600" dirty="0"/>
                    </a:p>
                  </a:txBody>
                  <a:tcPr/>
                </a:tc>
                <a:extLst>
                  <a:ext uri="{0D108BD9-81ED-4DB2-BD59-A6C34878D82A}">
                    <a16:rowId xmlns:a16="http://schemas.microsoft.com/office/drawing/2014/main" val="3152742683"/>
                  </a:ext>
                </a:extLst>
              </a:tr>
              <a:tr h="370840">
                <a:tc>
                  <a:txBody>
                    <a:bodyPr/>
                    <a:lstStyle/>
                    <a:p>
                      <a:r>
                        <a:rPr lang="en-US" altLang="ja-JP" sz="1100" b="0" i="0" kern="1200" dirty="0">
                          <a:solidFill>
                            <a:schemeClr val="dk1"/>
                          </a:solidFill>
                          <a:effectLst/>
                          <a:latin typeface="+mn-lt"/>
                          <a:ea typeface="+mn-ea"/>
                          <a:cs typeface="+mn-cs"/>
                        </a:rPr>
                        <a:t>AI models often handle reasoning and acting separately, leading to issues like hallucination and error propagation in reasoning tasks and suboptimal decisions in action tasks.</a:t>
                      </a:r>
                      <a:endParaRPr kumimoji="1" lang="ja-JP" altLang="en-US" sz="1100" dirty="0"/>
                    </a:p>
                  </a:txBody>
                  <a:tcPr/>
                </a:tc>
                <a:tc>
                  <a:txBody>
                    <a:bodyPr/>
                    <a:lstStyle/>
                    <a:p>
                      <a:endParaRPr kumimoji="1" lang="ja-JP" altLang="en-US" sz="1100" dirty="0"/>
                    </a:p>
                  </a:txBody>
                  <a:tcPr>
                    <a:noFill/>
                  </a:tcPr>
                </a:tc>
                <a:tc>
                  <a:txBody>
                    <a:bodyPr/>
                    <a:lstStyle/>
                    <a:p>
                      <a:r>
                        <a:rPr lang="en-US" altLang="ja-JP" sz="1100" b="0" i="0" kern="1200" dirty="0">
                          <a:solidFill>
                            <a:schemeClr val="dk1"/>
                          </a:solidFill>
                          <a:effectLst/>
                          <a:latin typeface="+mn-lt"/>
                          <a:ea typeface="+mn-ea"/>
                          <a:cs typeface="+mn-cs"/>
                        </a:rPr>
                        <a:t>Future AI agents will integrate reasoning and acting in an interleaved manner, allowing for dynamic updates to action plans based on reasoning traces and interactions with external sources</a:t>
                      </a:r>
                      <a:r>
                        <a:rPr lang="ja-JP" altLang="en-US" sz="1100" b="0" i="0" kern="1200" dirty="0">
                          <a:solidFill>
                            <a:schemeClr val="dk1"/>
                          </a:solidFill>
                          <a:effectLst/>
                          <a:latin typeface="+mn-lt"/>
                          <a:ea typeface="+mn-ea"/>
                          <a:cs typeface="+mn-cs"/>
                        </a:rPr>
                        <a:t>。</a:t>
                      </a:r>
                      <a:endParaRPr kumimoji="1" lang="ja-JP" altLang="en-US" sz="1100" dirty="0"/>
                    </a:p>
                  </a:txBody>
                  <a:tcPr/>
                </a:tc>
                <a:extLst>
                  <a:ext uri="{0D108BD9-81ED-4DB2-BD59-A6C34878D82A}">
                    <a16:rowId xmlns:a16="http://schemas.microsoft.com/office/drawing/2014/main" val="3811175702"/>
                  </a:ext>
                </a:extLst>
              </a:tr>
              <a:tr h="370840">
                <a:tc>
                  <a:txBody>
                    <a:bodyPr/>
                    <a:lstStyle/>
                    <a:p>
                      <a:r>
                        <a:rPr lang="en-US" altLang="ja-JP" sz="1100" b="0" i="0" kern="1200" dirty="0">
                          <a:solidFill>
                            <a:schemeClr val="dk1"/>
                          </a:solidFill>
                          <a:effectLst/>
                          <a:latin typeface="+mn-lt"/>
                          <a:ea typeface="+mn-ea"/>
                          <a:cs typeface="+mn-cs"/>
                        </a:rPr>
                        <a:t>Current AI models rely on static internal knowledge, which can become outdated and limited, affecting the accuracy and relevance of their responses.</a:t>
                      </a:r>
                      <a:endParaRPr kumimoji="1" lang="ja-JP" altLang="en-US" sz="1100" dirty="0"/>
                    </a:p>
                  </a:txBody>
                  <a:tcPr/>
                </a:tc>
                <a:tc>
                  <a:txBody>
                    <a:bodyPr/>
                    <a:lstStyle/>
                    <a:p>
                      <a:endParaRPr kumimoji="1" lang="ja-JP" altLang="en-US" sz="1100" dirty="0"/>
                    </a:p>
                  </a:txBody>
                  <a:tcPr>
                    <a:noFill/>
                  </a:tcPr>
                </a:tc>
                <a:tc>
                  <a:txBody>
                    <a:bodyPr/>
                    <a:lstStyle/>
                    <a:p>
                      <a:r>
                        <a:rPr lang="en-US" altLang="ja-JP" sz="1100" b="0" i="0" kern="1200" dirty="0">
                          <a:solidFill>
                            <a:schemeClr val="dk1"/>
                          </a:solidFill>
                          <a:effectLst/>
                          <a:latin typeface="+mn-lt"/>
                          <a:ea typeface="+mn-ea"/>
                          <a:cs typeface="+mn-cs"/>
                        </a:rPr>
                        <a:t>AI agents will continuously update their knowledge by interacting with external environments, ensuring they provide the most current and accurate information.</a:t>
                      </a:r>
                      <a:endParaRPr kumimoji="1" lang="ja-JP" altLang="en-US" sz="1100" dirty="0"/>
                    </a:p>
                  </a:txBody>
                  <a:tcPr/>
                </a:tc>
                <a:extLst>
                  <a:ext uri="{0D108BD9-81ED-4DB2-BD59-A6C34878D82A}">
                    <a16:rowId xmlns:a16="http://schemas.microsoft.com/office/drawing/2014/main" val="3092709106"/>
                  </a:ext>
                </a:extLst>
              </a:tr>
              <a:tr h="370840">
                <a:tc>
                  <a:txBody>
                    <a:bodyPr/>
                    <a:lstStyle/>
                    <a:p>
                      <a:r>
                        <a:rPr lang="en-US" altLang="ja-JP" sz="1100" b="0" i="0" kern="1200" dirty="0">
                          <a:solidFill>
                            <a:schemeClr val="dk1"/>
                          </a:solidFill>
                          <a:effectLst/>
                          <a:latin typeface="+mn-lt"/>
                          <a:ea typeface="+mn-ea"/>
                          <a:cs typeface="+mn-cs"/>
                        </a:rPr>
                        <a:t>AI models often produce outputs that are difficult for humans to interpret and trust, especially when reasoning traces are not transparent or actions are not well-explained</a:t>
                      </a:r>
                      <a:endParaRPr kumimoji="1" lang="ja-JP" altLang="en-US" sz="1100" dirty="0"/>
                    </a:p>
                  </a:txBody>
                  <a:tcPr/>
                </a:tc>
                <a:tc>
                  <a:txBody>
                    <a:bodyPr/>
                    <a:lstStyle/>
                    <a:p>
                      <a:endParaRPr kumimoji="1" lang="ja-JP" altLang="en-US" sz="1100" dirty="0"/>
                    </a:p>
                  </a:txBody>
                  <a:tcPr>
                    <a:noFill/>
                  </a:tcPr>
                </a:tc>
                <a:tc>
                  <a:txBody>
                    <a:bodyPr/>
                    <a:lstStyle/>
                    <a:p>
                      <a:r>
                        <a:rPr lang="en-US" altLang="ja-JP" sz="1100" b="0" i="0" kern="1200" dirty="0">
                          <a:solidFill>
                            <a:schemeClr val="dk1"/>
                          </a:solidFill>
                          <a:effectLst/>
                          <a:latin typeface="+mn-lt"/>
                          <a:ea typeface="+mn-ea"/>
                          <a:cs typeface="+mn-cs"/>
                        </a:rPr>
                        <a:t>Future AI agents will generate transparent reasoning traces and well-explained actions, making it easier for humans to understand and trust the AI's decisions.</a:t>
                      </a:r>
                      <a:endParaRPr kumimoji="1" lang="ja-JP" altLang="en-US" sz="1100" dirty="0"/>
                    </a:p>
                  </a:txBody>
                  <a:tcPr/>
                </a:tc>
                <a:extLst>
                  <a:ext uri="{0D108BD9-81ED-4DB2-BD59-A6C34878D82A}">
                    <a16:rowId xmlns:a16="http://schemas.microsoft.com/office/drawing/2014/main" val="1097216262"/>
                  </a:ext>
                </a:extLst>
              </a:tr>
            </a:tbl>
          </a:graphicData>
        </a:graphic>
      </p:graphicFrame>
      <p:sp>
        <p:nvSpPr>
          <p:cNvPr id="6" name="テキスト ボックス 5">
            <a:extLst>
              <a:ext uri="{FF2B5EF4-FFF2-40B4-BE49-F238E27FC236}">
                <a16:creationId xmlns:a16="http://schemas.microsoft.com/office/drawing/2014/main" id="{0DC8DA59-0F89-9132-5D59-544A4AE801FD}"/>
              </a:ext>
            </a:extLst>
          </p:cNvPr>
          <p:cNvSpPr txBox="1"/>
          <p:nvPr/>
        </p:nvSpPr>
        <p:spPr>
          <a:xfrm>
            <a:off x="4598030" y="4222535"/>
            <a:ext cx="4094629" cy="246221"/>
          </a:xfrm>
          <a:prstGeom prst="rect">
            <a:avLst/>
          </a:prstGeom>
          <a:noFill/>
        </p:spPr>
        <p:txBody>
          <a:bodyPr wrap="square">
            <a:spAutoFit/>
          </a:bodyPr>
          <a:lstStyle/>
          <a:p>
            <a:r>
              <a:rPr kumimoji="1" lang="en-US" altLang="ja-JP" sz="1000" dirty="0"/>
              <a:t>[1]</a:t>
            </a:r>
            <a:r>
              <a:rPr kumimoji="1" lang="en-US" altLang="ja-JP" dirty="0"/>
              <a:t> </a:t>
            </a:r>
            <a:r>
              <a:rPr kumimoji="1" lang="en-US" altLang="ja-JP" sz="1000" dirty="0">
                <a:hlinkClick r:id="rId2"/>
              </a:rPr>
              <a:t>React: Synergizing Reasoning and Acting in Language Models</a:t>
            </a:r>
            <a:endParaRPr lang="ja-JP" altLang="en-US" dirty="0"/>
          </a:p>
        </p:txBody>
      </p:sp>
      <p:sp>
        <p:nvSpPr>
          <p:cNvPr id="7" name="矢印: 右 6">
            <a:extLst>
              <a:ext uri="{FF2B5EF4-FFF2-40B4-BE49-F238E27FC236}">
                <a16:creationId xmlns:a16="http://schemas.microsoft.com/office/drawing/2014/main" id="{5BB1BE5C-8B13-8678-F92D-CF0F9B2E9DAC}"/>
              </a:ext>
            </a:extLst>
          </p:cNvPr>
          <p:cNvSpPr/>
          <p:nvPr/>
        </p:nvSpPr>
        <p:spPr bwMode="auto">
          <a:xfrm>
            <a:off x="4192121" y="2265829"/>
            <a:ext cx="541244" cy="759759"/>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6108120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B0EB69-9236-2F1C-DBD5-C4493F73F74E}"/>
              </a:ext>
            </a:extLst>
          </p:cNvPr>
          <p:cNvSpPr>
            <a:spLocks noGrp="1"/>
          </p:cNvSpPr>
          <p:nvPr>
            <p:ph type="title"/>
          </p:nvPr>
        </p:nvSpPr>
        <p:spPr/>
        <p:txBody>
          <a:bodyPr/>
          <a:lstStyle/>
          <a:p>
            <a:r>
              <a:rPr lang="en-US" altLang="ja-JP" sz="2000" dirty="0"/>
              <a:t>What's the impact on network if AI agent is introduced?</a:t>
            </a:r>
            <a:endParaRPr kumimoji="1" lang="ja-JP" altLang="en-US" sz="2000" dirty="0"/>
          </a:p>
        </p:txBody>
      </p:sp>
      <p:sp>
        <p:nvSpPr>
          <p:cNvPr id="3" name="コンテンツ プレースホルダー 2">
            <a:extLst>
              <a:ext uri="{FF2B5EF4-FFF2-40B4-BE49-F238E27FC236}">
                <a16:creationId xmlns:a16="http://schemas.microsoft.com/office/drawing/2014/main" id="{694D75AA-4763-D721-FAE4-669D6A984C2A}"/>
              </a:ext>
            </a:extLst>
          </p:cNvPr>
          <p:cNvSpPr>
            <a:spLocks noGrp="1"/>
          </p:cNvSpPr>
          <p:nvPr>
            <p:ph idx="1"/>
          </p:nvPr>
        </p:nvSpPr>
        <p:spPr/>
        <p:txBody>
          <a:bodyPr/>
          <a:lstStyle/>
          <a:p>
            <a:r>
              <a:rPr kumimoji="1" lang="en-US" altLang="ja-JP" sz="1400" dirty="0"/>
              <a:t>Enhanced Bandwidth Management</a:t>
            </a:r>
          </a:p>
          <a:p>
            <a:pPr lvl="1"/>
            <a:r>
              <a:rPr kumimoji="1" lang="en-US" altLang="ja-JP" sz="1200" dirty="0"/>
              <a:t>Intelligent bandwidth management techniques to handle increased data traffic efficiently.</a:t>
            </a:r>
          </a:p>
          <a:p>
            <a:pPr lvl="1"/>
            <a:r>
              <a:rPr kumimoji="1" lang="en-US" altLang="ja-JP" sz="1200" dirty="0"/>
              <a:t>Protocols to prioritize critical data transfers, ensuring smooth and uninterrupted communication.</a:t>
            </a:r>
          </a:p>
          <a:p>
            <a:r>
              <a:rPr kumimoji="1" lang="en-US" altLang="ja-JP" sz="1400" dirty="0"/>
              <a:t>Improved Latency Handling</a:t>
            </a:r>
          </a:p>
          <a:p>
            <a:pPr lvl="1"/>
            <a:r>
              <a:rPr kumimoji="1" lang="en-US" altLang="ja-JP" sz="1200" dirty="0"/>
              <a:t>Low-Latency Networks to support the real-time requirements of LLMs.</a:t>
            </a:r>
          </a:p>
          <a:p>
            <a:r>
              <a:rPr kumimoji="1" lang="en-US" altLang="ja-JP" sz="1400" dirty="0"/>
              <a:t>Data management</a:t>
            </a:r>
          </a:p>
          <a:p>
            <a:pPr lvl="1"/>
            <a:r>
              <a:rPr lang="en-US" altLang="ja-JP" sz="1200"/>
              <a:t>Knowledge </a:t>
            </a:r>
            <a:r>
              <a:rPr lang="en-US" altLang="ja-JP" sz="1200" dirty="0"/>
              <a:t>bases</a:t>
            </a:r>
            <a:endParaRPr kumimoji="1" lang="en-US" altLang="ja-JP" sz="1200" dirty="0"/>
          </a:p>
          <a:p>
            <a:pPr lvl="1"/>
            <a:r>
              <a:rPr kumimoji="1" lang="en-US" altLang="ja-JP" sz="1200" dirty="0"/>
              <a:t>Interface with </a:t>
            </a:r>
            <a:r>
              <a:rPr lang="en-US" altLang="ja-JP" sz="1200" dirty="0"/>
              <a:t>external sources to gather additional information</a:t>
            </a:r>
            <a:endParaRPr kumimoji="1" lang="en-US" altLang="ja-JP" sz="1200" dirty="0"/>
          </a:p>
          <a:p>
            <a:r>
              <a:rPr kumimoji="1" lang="en-US" altLang="ja-JP" sz="1400" dirty="0"/>
              <a:t>Scalable Infrastructure</a:t>
            </a:r>
          </a:p>
          <a:p>
            <a:pPr lvl="1"/>
            <a:r>
              <a:rPr kumimoji="1" lang="en-US" altLang="ja-JP" sz="1200" dirty="0"/>
              <a:t>Dynamic Resource Allocation: Enhancing network infrastructure to dynamically allocate computational resources based on demand, ensuring scalability.</a:t>
            </a:r>
          </a:p>
          <a:p>
            <a:pPr lvl="1"/>
            <a:r>
              <a:rPr kumimoji="1" lang="en-US" altLang="ja-JP" sz="1200" dirty="0"/>
              <a:t>Cloud Integration: Leveraging cloud computing to provide scalable and flexible resources for LLM operations.</a:t>
            </a:r>
          </a:p>
          <a:p>
            <a:r>
              <a:rPr kumimoji="1" lang="en-US" altLang="ja-JP" sz="1400" dirty="0"/>
              <a:t>Network Optimization</a:t>
            </a:r>
          </a:p>
          <a:p>
            <a:pPr lvl="1"/>
            <a:r>
              <a:rPr kumimoji="1" lang="en-US" altLang="ja-JP" sz="1200" dirty="0"/>
              <a:t>Dynamically adjust network configurations for optimal performance based on current demands.</a:t>
            </a:r>
          </a:p>
          <a:p>
            <a:pPr lvl="1"/>
            <a:r>
              <a:rPr kumimoji="1" lang="en-US" altLang="ja-JP" sz="1400" dirty="0"/>
              <a:t>Predictive maintenance to identify and address potential network issues before they become critical, minimizing downtime.</a:t>
            </a:r>
            <a:endParaRPr kumimoji="1" lang="ja-JP" altLang="en-US" sz="1400" dirty="0"/>
          </a:p>
        </p:txBody>
      </p:sp>
    </p:spTree>
    <p:extLst>
      <p:ext uri="{BB962C8B-B14F-4D97-AF65-F5344CB8AC3E}">
        <p14:creationId xmlns:p14="http://schemas.microsoft.com/office/powerpoint/2010/main" val="26127286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30B638C-0AE4-6763-6751-458C32461B12}"/>
              </a:ext>
            </a:extLst>
          </p:cNvPr>
          <p:cNvSpPr>
            <a:spLocks noGrp="1"/>
          </p:cNvSpPr>
          <p:nvPr>
            <p:ph type="title"/>
          </p:nvPr>
        </p:nvSpPr>
        <p:spPr/>
        <p:txBody>
          <a:bodyPr/>
          <a:lstStyle/>
          <a:p>
            <a:r>
              <a:rPr lang="en-US" altLang="ja-JP" sz="2000" dirty="0"/>
              <a:t>Which new type of service /use case can be performed by an AI Agent compared with traditional AI model/algorithm e.g. in the NWDAF</a:t>
            </a:r>
            <a:endParaRPr kumimoji="1" lang="ja-JP" altLang="en-US" sz="2000" dirty="0"/>
          </a:p>
        </p:txBody>
      </p:sp>
      <p:sp>
        <p:nvSpPr>
          <p:cNvPr id="3" name="コンテンツ プレースホルダー 2">
            <a:extLst>
              <a:ext uri="{FF2B5EF4-FFF2-40B4-BE49-F238E27FC236}">
                <a16:creationId xmlns:a16="http://schemas.microsoft.com/office/drawing/2014/main" id="{47572F1D-C5A7-9408-0DF3-60312EE26120}"/>
              </a:ext>
            </a:extLst>
          </p:cNvPr>
          <p:cNvSpPr>
            <a:spLocks noGrp="1"/>
          </p:cNvSpPr>
          <p:nvPr>
            <p:ph idx="1"/>
          </p:nvPr>
        </p:nvSpPr>
        <p:spPr/>
        <p:txBody>
          <a:bodyPr/>
          <a:lstStyle/>
          <a:p>
            <a:r>
              <a:rPr kumimoji="1" lang="en-US" altLang="ja-JP" dirty="0"/>
              <a:t>To be put NEC </a:t>
            </a:r>
            <a:r>
              <a:rPr kumimoji="1" lang="en-US" altLang="ja-JP" dirty="0" err="1"/>
              <a:t>Tdoc</a:t>
            </a:r>
            <a:r>
              <a:rPr kumimoji="1" lang="en-US" altLang="ja-JP"/>
              <a:t> number.</a:t>
            </a:r>
            <a:endParaRPr kumimoji="1" lang="ja-JP" altLang="en-US" dirty="0"/>
          </a:p>
        </p:txBody>
      </p:sp>
    </p:spTree>
    <p:extLst>
      <p:ext uri="{BB962C8B-B14F-4D97-AF65-F5344CB8AC3E}">
        <p14:creationId xmlns:p14="http://schemas.microsoft.com/office/powerpoint/2010/main" val="293808583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59858</TotalTime>
  <Words>804</Words>
  <Application>Microsoft Office PowerPoint</Application>
  <PresentationFormat>On-screen Show (16:9)</PresentationFormat>
  <Paragraphs>48</Paragraphs>
  <Slides>7</Slides>
  <Notes>0</Notes>
  <HiddenSlides>0</HiddenSlides>
  <MMClips>0</MMClips>
  <ScaleCrop>false</ScaleCrop>
  <HeadingPairs>
    <vt:vector size="4" baseType="variant">
      <vt:variant>
        <vt:lpstr>Theme</vt:lpstr>
      </vt:variant>
      <vt:variant>
        <vt:i4>2</vt:i4>
      </vt:variant>
      <vt:variant>
        <vt:lpstr>Slide Titles</vt:lpstr>
      </vt:variant>
      <vt:variant>
        <vt:i4>7</vt:i4>
      </vt:variant>
    </vt:vector>
  </HeadingPairs>
  <TitlesOfParts>
    <vt:vector size="9" baseType="lpstr">
      <vt:lpstr>Office Theme</vt:lpstr>
      <vt:lpstr>Custom Design</vt:lpstr>
      <vt:lpstr>PowerPoint Presentation</vt:lpstr>
      <vt:lpstr>Given questions in S1-252008</vt:lpstr>
      <vt:lpstr>What is meant by "intent" , how does it relate to "AI agent"  and what's the difference compare to SA5 definition?</vt:lpstr>
      <vt:lpstr>React: Synergizing Reasoning and Acting in Language Models</vt:lpstr>
      <vt:lpstr>What service AI agent could provide within 3GPP network?</vt:lpstr>
      <vt:lpstr>What's the impact on network if AI agent is introduced?</vt:lpstr>
      <vt:lpstr>Which new type of service /use case can be performed by an AI Agent compared with traditional AI model/algorithm e.g. in the NWDAF</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Hiroshi DEMPO</cp:lastModifiedBy>
  <cp:revision>2248</cp:revision>
  <cp:lastPrinted>2017-02-24T12:37:51Z</cp:lastPrinted>
  <dcterms:created xsi:type="dcterms:W3CDTF">2008-08-30T09:32:10Z</dcterms:created>
  <dcterms:modified xsi:type="dcterms:W3CDTF">2025-05-09T09:48:44Z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