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258" r:id="rId5"/>
    <p:sldId id="259" r:id="rId6"/>
    <p:sldId id="261" r:id="rId7"/>
    <p:sldId id="260" r:id="rId8"/>
    <p:sldId id="262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99" autoAdjust="0"/>
    <p:restoredTop sz="96301" autoAdjust="0"/>
  </p:normalViewPr>
  <p:slideViewPr>
    <p:cSldViewPr snapToGrid="0">
      <p:cViewPr varScale="1">
        <p:scale>
          <a:sx n="128" d="100"/>
          <a:sy n="128" d="100"/>
        </p:scale>
        <p:origin x="60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0028" y="365125"/>
            <a:ext cx="111384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0028" y="1825625"/>
            <a:ext cx="1113845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846" y="406677"/>
            <a:ext cx="1098345" cy="638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770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noProof="0" dirty="0">
                <a:latin typeface="Arial "/>
              </a:rPr>
              <a:t>3GPP TSG-SA WG1 Meeting #107</a:t>
            </a:r>
          </a:p>
          <a:p>
            <a:pPr eaLnBrk="1" hangingPunct="1">
              <a:defRPr/>
            </a:pPr>
            <a:r>
              <a:rPr lang="en-GB" altLang="en-US" sz="1200" b="1" noProof="0" dirty="0">
                <a:latin typeface="Arial "/>
              </a:rPr>
              <a:t>Maastricht, The Netherlands, 19 - 23 August 2024 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7558" y="37345"/>
            <a:ext cx="15260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latin typeface="Arial "/>
              </a:rPr>
              <a:t>S1-242156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0D8804-3EC0-B582-F79E-AA5954E59C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418464"/>
          </a:xfrm>
        </p:spPr>
        <p:txBody>
          <a:bodyPr/>
          <a:lstStyle/>
          <a:p>
            <a:r>
              <a:rPr lang="en-GB" sz="5400" dirty="0"/>
              <a:t>SA1 6G work planning proposal: On “early agreements”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FD2049A-8F39-24CD-ECFA-BFF9D95B7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5908"/>
            <a:ext cx="9144000" cy="581891"/>
          </a:xfrm>
        </p:spPr>
        <p:txBody>
          <a:bodyPr/>
          <a:lstStyle/>
          <a:p>
            <a:r>
              <a:rPr lang="en-GB" dirty="0"/>
              <a:t>Source: Apple</a:t>
            </a:r>
          </a:p>
        </p:txBody>
      </p:sp>
    </p:spTree>
    <p:extLst>
      <p:ext uri="{BB962C8B-B14F-4D97-AF65-F5344CB8AC3E}">
        <p14:creationId xmlns:p14="http://schemas.microsoft.com/office/powerpoint/2010/main" val="873769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73AEA-A4F2-B964-6894-ED43662F6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Timing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9628A-9A33-E8D6-EF3F-646E0EDDB0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600" dirty="0"/>
              <a:t>SA1 studies reach a “conclusion phase” towards the end of the study period</a:t>
            </a:r>
          </a:p>
          <a:p>
            <a:pPr lvl="1"/>
            <a:r>
              <a:rPr lang="en-GB" dirty="0"/>
              <a:t>it is at this point that a finalised set of consolidated potential requirements is agreed, as well as the need for potential normative work</a:t>
            </a:r>
          </a:p>
          <a:p>
            <a:r>
              <a:rPr lang="en-GB" sz="2600" dirty="0"/>
              <a:t>The current timeline for the upcoming 6G studies are as follows:</a:t>
            </a:r>
          </a:p>
          <a:p>
            <a:pPr lvl="1"/>
            <a:r>
              <a:rPr lang="en-GB" dirty="0"/>
              <a:t>SA1 6G study is scheduled to conclude by </a:t>
            </a:r>
            <a:r>
              <a:rPr lang="en-GB" i="1" dirty="0"/>
              <a:t>March </a:t>
            </a:r>
            <a:r>
              <a:rPr lang="en-GB" b="1" i="1" dirty="0"/>
              <a:t>2026</a:t>
            </a:r>
          </a:p>
          <a:p>
            <a:pPr lvl="1"/>
            <a:r>
              <a:rPr lang="en-GB" dirty="0"/>
              <a:t>TSG 6G workshop will be held in March 2025, SA1 may have a chance to share progress of their 6G study</a:t>
            </a:r>
          </a:p>
          <a:p>
            <a:pPr lvl="1"/>
            <a:r>
              <a:rPr lang="en-GB" dirty="0"/>
              <a:t>SA2 6G SID is expected to be approved in June 2025</a:t>
            </a:r>
          </a:p>
          <a:p>
            <a:r>
              <a:rPr lang="en-GB" sz="2600" dirty="0"/>
              <a:t>Waiting for SA1 to conclude potential requirements in the “normal way” may result in missed opportunities to help progress 6G studies in other groups</a:t>
            </a:r>
          </a:p>
        </p:txBody>
      </p:sp>
    </p:spTree>
    <p:extLst>
      <p:ext uri="{BB962C8B-B14F-4D97-AF65-F5344CB8AC3E}">
        <p14:creationId xmlns:p14="http://schemas.microsoft.com/office/powerpoint/2010/main" val="41905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73AEA-A4F2-B964-6894-ED43662F6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9628A-9A33-E8D6-EF3F-646E0EDDB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28" y="1705047"/>
            <a:ext cx="11138450" cy="4351338"/>
          </a:xfrm>
        </p:spPr>
        <p:txBody>
          <a:bodyPr/>
          <a:lstStyle/>
          <a:p>
            <a:r>
              <a:rPr lang="en-GB" sz="2600" dirty="0"/>
              <a:t>Is it possible / desirable for SA1 to attempt to make “early agreements” on specific topics?</a:t>
            </a:r>
          </a:p>
          <a:p>
            <a:r>
              <a:rPr lang="en-GB" sz="2600" dirty="0"/>
              <a:t>“Early agreements” refer to any potential requirements that SA1 can agree as an outcome of the 6G study </a:t>
            </a:r>
            <a:r>
              <a:rPr lang="en-GB" sz="2600" i="1" dirty="0"/>
              <a:t>before </a:t>
            </a:r>
            <a:r>
              <a:rPr lang="en-GB" sz="2600" dirty="0"/>
              <a:t>the study concludes.</a:t>
            </a:r>
          </a:p>
          <a:p>
            <a:r>
              <a:rPr lang="en-GB" sz="2600" dirty="0"/>
              <a:t>The timing for such “early agreements” could be, for example:</a:t>
            </a:r>
          </a:p>
          <a:p>
            <a:pPr lvl="1"/>
            <a:r>
              <a:rPr lang="en-GB" sz="2200" dirty="0"/>
              <a:t>by February 2025, so that they may be considered for a potential SA1 presentation to the TSG 6G workshop</a:t>
            </a:r>
          </a:p>
          <a:p>
            <a:pPr lvl="1"/>
            <a:r>
              <a:rPr lang="en-GB" sz="2200" dirty="0"/>
              <a:t>by May 2025, so that they may be considered in the SA2 study</a:t>
            </a:r>
          </a:p>
          <a:p>
            <a:r>
              <a:rPr lang="en-GB" sz="2600" dirty="0"/>
              <a:t>If the answer to the 1</a:t>
            </a:r>
            <a:r>
              <a:rPr lang="en-GB" sz="2600" baseline="30000" dirty="0"/>
              <a:t>st</a:t>
            </a:r>
            <a:r>
              <a:rPr lang="en-GB" sz="2600" dirty="0"/>
              <a:t> question above is ”yes”: what are the topics that SA1 can target to discuss “early agreements”?</a:t>
            </a:r>
          </a:p>
          <a:p>
            <a:pPr lvl="1"/>
            <a:r>
              <a:rPr lang="en-GB" dirty="0"/>
              <a:t>Examples are included in the Annex on the last slide</a:t>
            </a:r>
          </a:p>
          <a:p>
            <a:pPr lvl="1"/>
            <a:r>
              <a:rPr lang="en-GB" dirty="0"/>
              <a:t>Note: No process defined yet on how SA1 can make “early agreements”</a:t>
            </a:r>
          </a:p>
        </p:txBody>
      </p:sp>
    </p:spTree>
    <p:extLst>
      <p:ext uri="{BB962C8B-B14F-4D97-AF65-F5344CB8AC3E}">
        <p14:creationId xmlns:p14="http://schemas.microsoft.com/office/powerpoint/2010/main" val="16425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09F67-80C8-0FC5-9BF4-733A0D04B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Possible next steps and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2613BA-7AF6-A1AE-DC4D-4763C039E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857" y="1751196"/>
            <a:ext cx="11897832" cy="4734663"/>
          </a:xfrm>
        </p:spPr>
        <p:txBody>
          <a:bodyPr/>
          <a:lstStyle/>
          <a:p>
            <a:r>
              <a:rPr lang="en-GB" dirty="0"/>
              <a:t>If SA1 agrees on “early agreements”, then it is proposed to:</a:t>
            </a:r>
          </a:p>
          <a:p>
            <a:pPr lvl="1"/>
            <a:r>
              <a:rPr lang="en-GB" sz="2800" dirty="0"/>
              <a:t>Identify a (short) list of topics for “early agreements” </a:t>
            </a:r>
          </a:p>
          <a:p>
            <a:pPr lvl="2"/>
            <a:r>
              <a:rPr lang="en-GB" sz="2400" dirty="0"/>
              <a:t>Examples of “early topics” are provided in the annex</a:t>
            </a:r>
          </a:p>
          <a:p>
            <a:pPr lvl="2"/>
            <a:r>
              <a:rPr lang="en-GB" sz="2400" dirty="0"/>
              <a:t>These topics can be independently progressed, as soon as identified on this list </a:t>
            </a:r>
          </a:p>
          <a:p>
            <a:pPr lvl="1"/>
            <a:r>
              <a:rPr lang="en-GB" sz="2800" dirty="0"/>
              <a:t>In parallel, define a process on how SA1 can make “early agreements”, e.g.:</a:t>
            </a:r>
          </a:p>
          <a:p>
            <a:pPr lvl="2"/>
            <a:r>
              <a:rPr lang="en-GB" sz="2400" dirty="0"/>
              <a:t>Include the “early topics” in the agenda for the November and February meetings, and also May 2025 meeting, if needed </a:t>
            </a:r>
          </a:p>
          <a:p>
            <a:pPr lvl="2"/>
            <a:r>
              <a:rPr lang="en-GB" sz="2400" dirty="0"/>
              <a:t>As soon as consensus is reached on an “early topic”, include corresponding potential requirements in the conclusion section of the SA1 6G TR, as early as Feb 2025</a:t>
            </a:r>
          </a:p>
          <a:p>
            <a:pPr lvl="1"/>
            <a:r>
              <a:rPr lang="en-GB" sz="2800" dirty="0"/>
              <a:t>Discussion / agreement of such a process needs to be triggered as soon as possible, e.g. at this meeting, or in September in an official SA1 call</a:t>
            </a:r>
          </a:p>
        </p:txBody>
      </p:sp>
    </p:spTree>
    <p:extLst>
      <p:ext uri="{BB962C8B-B14F-4D97-AF65-F5344CB8AC3E}">
        <p14:creationId xmlns:p14="http://schemas.microsoft.com/office/powerpoint/2010/main" val="107334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53E42-60C0-1AC6-8938-A330A16B3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Annex: possible topics for “early agreements”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86F2C-38D8-123B-D5ED-E5DB291AA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Initial directions on interworking with previous generations</a:t>
            </a:r>
          </a:p>
          <a:p>
            <a:r>
              <a:rPr lang="en-GB" dirty="0"/>
              <a:t>Features from 5G to support in 6G, e.g. voice, NB-IoT / </a:t>
            </a:r>
            <a:r>
              <a:rPr lang="en-GB" dirty="0" err="1"/>
              <a:t>eMTC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352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679a257e-872f-4c98-9e8a-0a9c104f72cd"/>
    <ds:schemaRef ds:uri="280d8efa-eff2-4910-88d2-79ca146720c4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7998</TotalTime>
  <Words>477</Words>
  <Application>Microsoft Macintosh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SA1 6G work planning proposal: On “early agreements”</vt:lpstr>
      <vt:lpstr>Timing Considerations</vt:lpstr>
      <vt:lpstr>Questions</vt:lpstr>
      <vt:lpstr>Possible next steps and timeline</vt:lpstr>
      <vt:lpstr>Annex: possible topics for “early agreements”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Mona-v1</cp:lastModifiedBy>
  <cp:revision>651</cp:revision>
  <dcterms:created xsi:type="dcterms:W3CDTF">2010-02-05T13:52:04Z</dcterms:created>
  <dcterms:modified xsi:type="dcterms:W3CDTF">2024-08-09T07:20:35Z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