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30" r:id="rId7"/>
    <p:sldId id="1222" r:id="rId8"/>
    <p:sldId id="1160" r:id="rId9"/>
    <p:sldId id="1159" r:id="rId10"/>
    <p:sldId id="1224" r:id="rId11"/>
    <p:sldId id="1233" r:id="rId12"/>
    <p:sldId id="1231" r:id="rId13"/>
    <p:sldId id="1105" r:id="rId14"/>
    <p:sldId id="306" r:id="rId15"/>
    <p:sldId id="1227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2802" y="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3B8215A0-2632-4364-9FB1-3FBA0574A63A}"/>
    <pc:docChg chg="modSld">
      <pc:chgData name="Alain Sultan" userId="2b0808dc-3530-4760-ae57-56aa48186e32" providerId="ADAL" clId="{3B8215A0-2632-4364-9FB1-3FBA0574A63A}" dt="2024-04-26T20:07:16.662" v="6" actId="20577"/>
      <pc:docMkLst>
        <pc:docMk/>
      </pc:docMkLst>
      <pc:sldChg chg="modSp mod">
        <pc:chgData name="Alain Sultan" userId="2b0808dc-3530-4760-ae57-56aa48186e32" providerId="ADAL" clId="{3B8215A0-2632-4364-9FB1-3FBA0574A63A}" dt="2024-04-26T20:07:16.662" v="6" actId="20577"/>
        <pc:sldMkLst>
          <pc:docMk/>
          <pc:sldMk cId="4214327234" sldId="1160"/>
        </pc:sldMkLst>
        <pc:spChg chg="mod">
          <ac:chgData name="Alain Sultan" userId="2b0808dc-3530-4760-ae57-56aa48186e32" providerId="ADAL" clId="{3B8215A0-2632-4364-9FB1-3FBA0574A63A}" dt="2024-04-26T20:07:16.662" v="6" actId="20577"/>
          <ac:spMkLst>
            <pc:docMk/>
            <pc:sldMk cId="4214327234" sldId="1160"/>
            <ac:spMk id="17474" creationId="{E51ECA1B-A18E-41CB-868E-CE9087D9A40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4/26/2024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4/26/2024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428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26/04/2024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67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04_Chicago/Docs/S1-2332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SA1#106 preparation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S1-241010 3GPP SA1#106, 2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070AA-65B1-423E-87BF-89594D705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8946" y="954107"/>
            <a:ext cx="8388300" cy="3622800"/>
          </a:xfrm>
        </p:spPr>
        <p:txBody>
          <a:bodyPr/>
          <a:lstStyle/>
          <a:p>
            <a:r>
              <a:rPr lang="en-GB" sz="2400" dirty="0"/>
              <a:t>The aim is to bring SA1 and 3GPP closer to the work done by different research global/regional research organizations and others regarding 6G Use Cases (UC).</a:t>
            </a:r>
          </a:p>
          <a:p>
            <a:pPr lvl="1"/>
            <a:r>
              <a:rPr lang="en-GB" sz="2000" dirty="0"/>
              <a:t>2.5 day workshop</a:t>
            </a:r>
          </a:p>
          <a:p>
            <a:pPr lvl="1"/>
            <a:r>
              <a:rPr lang="en-GB" sz="2000" dirty="0"/>
              <a:t>Presentations from 3GPP MRPs (e.g. GSMA, 5GAA, 5GACIA, …), regional research organizations, global organizations/institutions (e.g. NGMN, ITU-R). </a:t>
            </a:r>
          </a:p>
          <a:p>
            <a:r>
              <a:rPr lang="en-GB" sz="2400" dirty="0"/>
              <a:t>The workshop will have no decision power</a:t>
            </a:r>
          </a:p>
          <a:p>
            <a:pPr lvl="1"/>
            <a:r>
              <a:rPr lang="en-GB" sz="2000" dirty="0"/>
              <a:t>Conference-style event with a restricted agenda</a:t>
            </a:r>
          </a:p>
          <a:p>
            <a:pPr lvl="1"/>
            <a:r>
              <a:rPr lang="en-GB" sz="2000" dirty="0"/>
              <a:t>Presentations will be by invitation only</a:t>
            </a:r>
          </a:p>
          <a:p>
            <a:pPr lvl="1"/>
            <a:r>
              <a:rPr lang="en-GB" sz="2000" dirty="0"/>
              <a:t>There will be no company contributions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102ACA-6CB3-49C6-802E-DD905986E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6" y="170748"/>
            <a:ext cx="7269595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Stage 1 Workshop on IMT 2030 UC</a:t>
            </a:r>
          </a:p>
        </p:txBody>
      </p:sp>
    </p:spTree>
    <p:extLst>
      <p:ext uri="{BB962C8B-B14F-4D97-AF65-F5344CB8AC3E}">
        <p14:creationId xmlns:p14="http://schemas.microsoft.com/office/powerpoint/2010/main" val="908211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07BA84-7C84-42E2-8A73-B59CAC129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6" y="170748"/>
            <a:ext cx="7269595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Stage 1 Workshop on IMT 2030 UC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009AC4-5CD8-47DF-93DF-4907FE8D0813}"/>
              </a:ext>
            </a:extLst>
          </p:cNvPr>
          <p:cNvSpPr/>
          <p:nvPr/>
        </p:nvSpPr>
        <p:spPr bwMode="auto">
          <a:xfrm>
            <a:off x="554182" y="1237673"/>
            <a:ext cx="2576946" cy="311265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AC3A143-14F9-4F8D-8C99-DC8DC52D2B81}"/>
              </a:ext>
            </a:extLst>
          </p:cNvPr>
          <p:cNvSpPr/>
          <p:nvPr/>
        </p:nvSpPr>
        <p:spPr bwMode="auto">
          <a:xfrm>
            <a:off x="5837386" y="1204768"/>
            <a:ext cx="2576946" cy="217512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charset="0"/>
              <a:ea typeface="+mn-ea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08C2E2F-C572-4DA8-B4F4-6C1BA59603F7}"/>
              </a:ext>
            </a:extLst>
          </p:cNvPr>
          <p:cNvSpPr/>
          <p:nvPr/>
        </p:nvSpPr>
        <p:spPr bwMode="auto">
          <a:xfrm>
            <a:off x="3195784" y="1204768"/>
            <a:ext cx="2576946" cy="314555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31DC58-32D3-4284-9418-4C327792CC5A}"/>
              </a:ext>
            </a:extLst>
          </p:cNvPr>
          <p:cNvSpPr txBox="1"/>
          <p:nvPr/>
        </p:nvSpPr>
        <p:spPr>
          <a:xfrm>
            <a:off x="683492" y="1533236"/>
            <a:ext cx="23552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Wednesday</a:t>
            </a:r>
            <a:endParaRPr lang="en-GB" b="1" dirty="0"/>
          </a:p>
          <a:p>
            <a:endParaRPr lang="en-GB" dirty="0"/>
          </a:p>
          <a:p>
            <a:r>
              <a:rPr lang="en-GB" sz="2000" dirty="0"/>
              <a:t>GSMA, NGMN and verticals MRPs (e.g. 5GAA, 5GACIA)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BB286B-9678-4104-8BE8-43A847124C37}"/>
              </a:ext>
            </a:extLst>
          </p:cNvPr>
          <p:cNvSpPr txBox="1"/>
          <p:nvPr/>
        </p:nvSpPr>
        <p:spPr>
          <a:xfrm>
            <a:off x="3306621" y="1533236"/>
            <a:ext cx="235527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Thursday</a:t>
            </a:r>
            <a:endParaRPr lang="en-GB" b="1" dirty="0"/>
          </a:p>
          <a:p>
            <a:endParaRPr lang="en-GB" dirty="0"/>
          </a:p>
          <a:p>
            <a:r>
              <a:rPr lang="en-GB" sz="2000" dirty="0"/>
              <a:t>Regional Research Assoc. (e.g. Europe, America, South Korea, Japan, China and India)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CC55B8-C242-47F2-87A5-44ACA6FF4586}"/>
              </a:ext>
            </a:extLst>
          </p:cNvPr>
          <p:cNvSpPr txBox="1"/>
          <p:nvPr/>
        </p:nvSpPr>
        <p:spPr>
          <a:xfrm>
            <a:off x="5948223" y="1556056"/>
            <a:ext cx="23552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Friday</a:t>
            </a:r>
            <a:endParaRPr lang="en-GB" b="1" dirty="0"/>
          </a:p>
          <a:p>
            <a:endParaRPr lang="en-GB" dirty="0"/>
          </a:p>
          <a:p>
            <a:r>
              <a:rPr lang="en-GB" sz="2000" dirty="0"/>
              <a:t>ITU-R, 3GPP (next steps)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C0143F-14DC-444D-9054-89C5298C613A}"/>
              </a:ext>
            </a:extLst>
          </p:cNvPr>
          <p:cNvSpPr txBox="1"/>
          <p:nvPr/>
        </p:nvSpPr>
        <p:spPr>
          <a:xfrm>
            <a:off x="554182" y="4478520"/>
            <a:ext cx="7620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3GPP registration: </a:t>
            </a:r>
            <a:r>
              <a:rPr lang="en-GB" sz="1400" dirty="0">
                <a:hlinkClick r:id="rId2"/>
              </a:rPr>
              <a:t>https://portal.3gpp.org/Home.aspx#/meeting?MtgId=60676</a:t>
            </a:r>
            <a:endParaRPr lang="en-GB" sz="1400" dirty="0"/>
          </a:p>
          <a:p>
            <a:r>
              <a:rPr lang="en-GB" sz="1400" dirty="0"/>
              <a:t>Invitation to external 3GPP member will be sent soon</a:t>
            </a:r>
          </a:p>
        </p:txBody>
      </p:sp>
    </p:spTree>
    <p:extLst>
      <p:ext uri="{BB962C8B-B14F-4D97-AF65-F5344CB8AC3E}">
        <p14:creationId xmlns:p14="http://schemas.microsoft.com/office/powerpoint/2010/main" val="318802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(Rel-20) Part 1 &amp; Part 2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It has been decided to devide the SA1 work for Rel-20 Studies in 2 Parts:</a:t>
            </a:r>
            <a:endParaRPr lang="nl-NL" sz="2400" dirty="0"/>
          </a:p>
          <a:p>
            <a:pPr lvl="1"/>
            <a:r>
              <a:rPr lang="en-GB" sz="1800" b="1" dirty="0"/>
              <a:t>Part 1 (5GA): </a:t>
            </a:r>
          </a:p>
          <a:p>
            <a:pPr lvl="2"/>
            <a:r>
              <a:rPr lang="en-GB" sz="1400" dirty="0"/>
              <a:t>Only studies with normative work </a:t>
            </a:r>
            <a:r>
              <a:rPr lang="en-GB" sz="1400" b="1" dirty="0"/>
              <a:t>aiming for 5G Advanced </a:t>
            </a:r>
            <a:r>
              <a:rPr lang="en-GB" sz="1400" dirty="0"/>
              <a:t>(normative work targeted in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around max. 6 SIDs </a:t>
            </a:r>
          </a:p>
          <a:p>
            <a:pPr lvl="1"/>
            <a:r>
              <a:rPr lang="en-GB" sz="1800" b="1" dirty="0"/>
              <a:t>Part 2 (6G): </a:t>
            </a:r>
          </a:p>
          <a:p>
            <a:pPr lvl="2"/>
            <a:r>
              <a:rPr lang="en-GB" sz="1400" dirty="0"/>
              <a:t>Studies with normative work </a:t>
            </a:r>
            <a:r>
              <a:rPr lang="en-GB" sz="1400" b="1" dirty="0"/>
              <a:t>aiming for 6G </a:t>
            </a:r>
            <a:r>
              <a:rPr lang="en-GB" sz="1400" dirty="0"/>
              <a:t>(normative work targeted after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from one big to up to max. 6 SIDs</a:t>
            </a:r>
          </a:p>
          <a:p>
            <a:pPr lvl="1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SA1#106, </a:t>
            </a:r>
            <a:r>
              <a:rPr lang="nl-NL" altLang="nl-NL" sz="3200" b="1" dirty="0"/>
              <a:t>Jeju, 27 – 31 May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GB" sz="1600" b="1" dirty="0"/>
              <a:t>Friday, </a:t>
            </a:r>
            <a:r>
              <a:rPr lang="en-GB" sz="1600" dirty="0"/>
              <a:t>17 May 2024,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GB" sz="1600" b="1" dirty="0"/>
              <a:t>Friday, </a:t>
            </a:r>
            <a:r>
              <a:rPr lang="en-GB" sz="1600" dirty="0"/>
              <a:t>17 May 2024,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Goals:</a:t>
            </a:r>
          </a:p>
          <a:p>
            <a:pPr marL="739807" lvl="1" indent="-341305"/>
            <a:r>
              <a:rPr lang="en-US" altLang="de-DE" sz="1600" b="1" dirty="0"/>
              <a:t>Continue on cleaning Rel-18 (and even Rel-17): Cleaning specs </a:t>
            </a:r>
          </a:p>
          <a:p>
            <a:pPr marL="1139857" lvl="2" indent="-341305"/>
            <a:r>
              <a:rPr lang="en-US" altLang="de-DE" sz="1600" dirty="0"/>
              <a:t>See </a:t>
            </a:r>
            <a:r>
              <a:rPr lang="en-GB" sz="1400" u="sng" dirty="0">
                <a:solidFill>
                  <a:srgbClr val="0000FF"/>
                </a:solidFill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S1-233292</a:t>
            </a:r>
            <a:endParaRPr lang="en-US" altLang="de-DE" sz="1400" dirty="0"/>
          </a:p>
          <a:p>
            <a:pPr marL="739807" lvl="1" indent="-341305"/>
            <a:r>
              <a:rPr lang="en-US" altLang="nl-NL" sz="1600" b="1" dirty="0"/>
              <a:t>On Rel-20 5G Advanced: Complete the content definition</a:t>
            </a:r>
          </a:p>
          <a:p>
            <a:pPr marL="1139857" lvl="2" indent="-341305"/>
            <a:r>
              <a:rPr lang="en-US" altLang="de-DE" sz="1400" dirty="0"/>
              <a:t>Three 5GA SIDs (Study Item Descriptions) already agreed</a:t>
            </a:r>
          </a:p>
          <a:p>
            <a:pPr marL="1139857" lvl="2" indent="-341305"/>
            <a:r>
              <a:rPr lang="en-US" altLang="de-DE" sz="1400" dirty="0"/>
              <a:t>More 5GA SIDs  are still welcome at SA1#106</a:t>
            </a:r>
          </a:p>
          <a:p>
            <a:pPr marL="1139857" lvl="2" indent="-341305"/>
            <a:r>
              <a:rPr lang="en-US" altLang="de-DE" sz="1400" dirty="0"/>
              <a:t>Total number of 5GA studies in Stage 1 Rel-20 is up to SA1 to decide</a:t>
            </a:r>
          </a:p>
          <a:p>
            <a:pPr marL="739807" lvl="1" indent="-341305"/>
            <a:r>
              <a:rPr lang="en-US" altLang="nl-NL" sz="1600" b="1" dirty="0"/>
              <a:t>On Rel-20 6G: start the discussions</a:t>
            </a:r>
          </a:p>
          <a:p>
            <a:pPr marL="1139857" lvl="2" indent="-341305"/>
            <a:r>
              <a:rPr lang="en-US" altLang="nl-NL" sz="1400" dirty="0"/>
              <a:t>Check following slides.</a:t>
            </a:r>
          </a:p>
        </p:txBody>
      </p:sp>
      <p:sp>
        <p:nvSpPr>
          <p:cNvPr id="4" name="Google Shape;197;p20">
            <a:extLst>
              <a:ext uri="{FF2B5EF4-FFF2-40B4-BE49-F238E27FC236}">
                <a16:creationId xmlns:a16="http://schemas.microsoft.com/office/drawing/2014/main" id="{38682B3C-9671-47CF-9942-85E3EC4A6523}"/>
              </a:ext>
            </a:extLst>
          </p:cNvPr>
          <p:cNvSpPr txBox="1"/>
          <p:nvPr/>
        </p:nvSpPr>
        <p:spPr>
          <a:xfrm>
            <a:off x="7263233" y="2272833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98;p20">
            <a:extLst>
              <a:ext uri="{FF2B5EF4-FFF2-40B4-BE49-F238E27FC236}">
                <a16:creationId xmlns:a16="http://schemas.microsoft.com/office/drawing/2014/main" id="{6400EE00-5FD4-4548-9867-978F1F602EB3}"/>
              </a:ext>
            </a:extLst>
          </p:cNvPr>
          <p:cNvSpPr txBox="1"/>
          <p:nvPr/>
        </p:nvSpPr>
        <p:spPr>
          <a:xfrm>
            <a:off x="7034633" y="2228383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</a:t>
            </a:r>
            <a:r>
              <a:rPr lang="en-US" sz="11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5GA 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 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6" name="Google Shape;199;p20">
            <a:extLst>
              <a:ext uri="{FF2B5EF4-FFF2-40B4-BE49-F238E27FC236}">
                <a16:creationId xmlns:a16="http://schemas.microsoft.com/office/drawing/2014/main" id="{5FE777B5-AE20-4735-A06A-BF9BFED391B2}"/>
              </a:ext>
            </a:extLst>
          </p:cNvPr>
          <p:cNvSpPr txBox="1"/>
          <p:nvPr/>
        </p:nvSpPr>
        <p:spPr>
          <a:xfrm>
            <a:off x="7204496" y="2525245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00;p20">
            <a:extLst>
              <a:ext uri="{FF2B5EF4-FFF2-40B4-BE49-F238E27FC236}">
                <a16:creationId xmlns:a16="http://schemas.microsoft.com/office/drawing/2014/main" id="{F703DE86-A20C-4513-B325-D6AAAB1FDA5C}"/>
              </a:ext>
            </a:extLst>
          </p:cNvPr>
          <p:cNvSpPr txBox="1"/>
          <p:nvPr/>
        </p:nvSpPr>
        <p:spPr>
          <a:xfrm>
            <a:off x="7193383" y="2518895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3D9449-2C4B-46F4-8E35-E1EFAB3EFAA6}"/>
              </a:ext>
            </a:extLst>
          </p:cNvPr>
          <p:cNvCxnSpPr>
            <a:cxnSpLocks/>
          </p:cNvCxnSpPr>
          <p:nvPr/>
        </p:nvCxnSpPr>
        <p:spPr bwMode="auto">
          <a:xfrm>
            <a:off x="8403023" y="2466592"/>
            <a:ext cx="0" cy="80088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560C95F-BD26-4AC0-8D49-9FAEC2F0E0D6}"/>
              </a:ext>
            </a:extLst>
          </p:cNvPr>
          <p:cNvSpPr/>
          <p:nvPr/>
        </p:nvSpPr>
        <p:spPr>
          <a:xfrm>
            <a:off x="8005534" y="3332384"/>
            <a:ext cx="7505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SA1#106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8" name="Google Shape;201;p20">
            <a:extLst>
              <a:ext uri="{FF2B5EF4-FFF2-40B4-BE49-F238E27FC236}">
                <a16:creationId xmlns:a16="http://schemas.microsoft.com/office/drawing/2014/main" id="{A719A418-C568-4045-8F44-252E748E48A0}"/>
              </a:ext>
            </a:extLst>
          </p:cNvPr>
          <p:cNvSpPr txBox="1"/>
          <p:nvPr/>
        </p:nvSpPr>
        <p:spPr>
          <a:xfrm>
            <a:off x="7879183" y="2839570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202;p20">
            <a:extLst>
              <a:ext uri="{FF2B5EF4-FFF2-40B4-BE49-F238E27FC236}">
                <a16:creationId xmlns:a16="http://schemas.microsoft.com/office/drawing/2014/main" id="{34E9F346-34EA-4349-99C7-78B69C1CE18B}"/>
              </a:ext>
            </a:extLst>
          </p:cNvPr>
          <p:cNvSpPr txBox="1"/>
          <p:nvPr/>
        </p:nvSpPr>
        <p:spPr>
          <a:xfrm>
            <a:off x="7923633" y="2831633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564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088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27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1057701" y="2283962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1057701" y="4591850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TextBox 17473">
            <a:extLst>
              <a:ext uri="{FF2B5EF4-FFF2-40B4-BE49-F238E27FC236}">
                <a16:creationId xmlns:a16="http://schemas.microsoft.com/office/drawing/2014/main" id="{E51ECA1B-A18E-41CB-868E-CE9087D9A409}"/>
              </a:ext>
            </a:extLst>
          </p:cNvPr>
          <p:cNvSpPr txBox="1"/>
          <p:nvPr/>
        </p:nvSpPr>
        <p:spPr>
          <a:xfrm>
            <a:off x="82550" y="45952"/>
            <a:ext cx="2381250" cy="4308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100" b="1"/>
              <a:t>Presented </a:t>
            </a:r>
            <a:r>
              <a:rPr lang="en-GB" sz="1100" b="1" dirty="0"/>
              <a:t>at SA#103 </a:t>
            </a:r>
            <a:r>
              <a:rPr lang="en-GB" sz="1100" i="1" dirty="0"/>
              <a:t>(note that this is a post-SA#103 edited version)</a:t>
            </a:r>
          </a:p>
        </p:txBody>
      </p:sp>
    </p:spTree>
    <p:extLst>
      <p:ext uri="{BB962C8B-B14F-4D97-AF65-F5344CB8AC3E}">
        <p14:creationId xmlns:p14="http://schemas.microsoft.com/office/powerpoint/2010/main" val="42143272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3900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</a:t>
            </a:r>
            <a:r>
              <a:rPr lang="en-US" sz="1100" b="1" dirty="0" err="1">
                <a:solidFill>
                  <a:schemeClr val="dk1"/>
                </a:solidFill>
              </a:rPr>
              <a:t>definiton</a:t>
            </a:r>
            <a:endParaRPr lang="en-US" sz="1100" dirty="0"/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  <a:endCxn id="17472" idx="0"/>
          </p:cNvCxnSpPr>
          <p:nvPr/>
        </p:nvCxnSpPr>
        <p:spPr bwMode="auto">
          <a:xfrm>
            <a:off x="2536986" y="999578"/>
            <a:ext cx="15578" cy="377459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24662" y="945726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7589" y="4774168"/>
            <a:ext cx="869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SA1#106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35819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77307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77667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0617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05521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2703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or </a:t>
            </a:r>
            <a:r>
              <a:rPr lang="fr-FR" sz="9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1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???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07491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09423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SA1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5105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8606" y="4743390"/>
            <a:ext cx="869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SA1#107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2168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0873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4553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88099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0900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57388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0809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planning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13" y="668091"/>
            <a:ext cx="8562975" cy="362267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dirty="0"/>
              <a:t>From an SA1 perspective, the three major events are: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b="1" u="sng" dirty="0"/>
              <a:t>3GPP Members (SA1 delegates) will all get the opportunity to present their company’s 6G views </a:t>
            </a:r>
            <a:r>
              <a:rPr lang="en-GB" sz="2400" b="1" i="1" u="sng" dirty="0"/>
              <a:t>after </a:t>
            </a:r>
            <a:r>
              <a:rPr lang="en-GB" sz="2400" b="1" u="sng" dirty="0"/>
              <a:t>the workshop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1E95F8C-FC2E-469C-975B-AAA2E2AA3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051132"/>
              </p:ext>
            </p:extLst>
          </p:nvPr>
        </p:nvGraphicFramePr>
        <p:xfrm>
          <a:off x="869436" y="1515016"/>
          <a:ext cx="7850787" cy="2526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8958">
                  <a:extLst>
                    <a:ext uri="{9D8B030D-6E8A-4147-A177-3AD203B41FA5}">
                      <a16:colId xmlns:a16="http://schemas.microsoft.com/office/drawing/2014/main" val="1063366491"/>
                    </a:ext>
                  </a:extLst>
                </a:gridCol>
                <a:gridCol w="6151829">
                  <a:extLst>
                    <a:ext uri="{9D8B030D-6E8A-4147-A177-3AD203B41FA5}">
                      <a16:colId xmlns:a16="http://schemas.microsoft.com/office/drawing/2014/main" val="3700105774"/>
                    </a:ext>
                  </a:extLst>
                </a:gridCol>
              </a:tblGrid>
              <a:tr h="805998">
                <a:tc>
                  <a:txBody>
                    <a:bodyPr/>
                    <a:lstStyle/>
                    <a:p>
                      <a:r>
                        <a:rPr lang="en-US" dirty="0"/>
                        <a:t>8-10 May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Workshop on Stage1 IMT 2030 Use cases (Rotterdam, Netherlands) – presentations for information of 6G “external views”, no decision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609966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27-31 May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SA1#106 (Jeju, South Korea) – 6G presentations from 3GPP members (i.e. Rel-20 Part 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29744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19-23 Aug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SA1#107 (Maastricht, Netherlands) – Last 6G presentations + Part 2 SIDs Agreement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15680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6354D86-B27D-487E-8D05-8A310703AD5E}"/>
              </a:ext>
            </a:extLst>
          </p:cNvPr>
          <p:cNvSpPr/>
          <p:nvPr/>
        </p:nvSpPr>
        <p:spPr bwMode="auto">
          <a:xfrm>
            <a:off x="705620" y="2422897"/>
            <a:ext cx="8060267" cy="684106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456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presentations SA1#106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234" y="1144610"/>
            <a:ext cx="8562975" cy="3622675"/>
          </a:xfrm>
        </p:spPr>
        <p:txBody>
          <a:bodyPr/>
          <a:lstStyle/>
          <a:p>
            <a:r>
              <a:rPr lang="en-GB" sz="2400" dirty="0"/>
              <a:t>In order to have a fruitful discussions, we ask companies to bring slides:</a:t>
            </a:r>
          </a:p>
          <a:p>
            <a:pPr lvl="1"/>
            <a:r>
              <a:rPr lang="en-GB" sz="2000" dirty="0"/>
              <a:t>5-6 slides on content (company position, topics, example of use cases,…)</a:t>
            </a:r>
          </a:p>
          <a:p>
            <a:pPr lvl="1"/>
            <a:r>
              <a:rPr lang="en-GB" sz="2000" dirty="0"/>
              <a:t>(optionally) 1-2 slides on the study planning (1 or X SIDs, blocks…)</a:t>
            </a:r>
          </a:p>
          <a:p>
            <a:pPr lvl="1"/>
            <a:r>
              <a:rPr lang="en-GB" sz="2000" dirty="0"/>
              <a:t>10 mins max. per company (questions included)</a:t>
            </a:r>
            <a:endParaRPr lang="en-GB" sz="2400" dirty="0"/>
          </a:p>
          <a:p>
            <a:r>
              <a:rPr lang="en-GB" sz="2400" dirty="0"/>
              <a:t>The goals of the SA1#106 are: </a:t>
            </a:r>
          </a:p>
          <a:p>
            <a:pPr lvl="1"/>
            <a:r>
              <a:rPr lang="en-GB" sz="2000" dirty="0"/>
              <a:t>To understand each other’s position regarding 6G topics, interests,…</a:t>
            </a:r>
          </a:p>
          <a:p>
            <a:pPr lvl="1"/>
            <a:r>
              <a:rPr lang="en-GB" sz="2000" b="1" dirty="0"/>
              <a:t>To make a decision on the way forward (1 or several SIDs for 6G?).</a:t>
            </a:r>
          </a:p>
          <a:p>
            <a:pPr marL="0" indent="0">
              <a:buNone/>
            </a:pPr>
            <a:endParaRPr lang="en-GB" sz="2400" b="1" u="sng" dirty="0"/>
          </a:p>
        </p:txBody>
      </p:sp>
    </p:spTree>
    <p:extLst>
      <p:ext uri="{BB962C8B-B14F-4D97-AF65-F5344CB8AC3E}">
        <p14:creationId xmlns:p14="http://schemas.microsoft.com/office/powerpoint/2010/main" val="417411614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198;p20">
            <a:extLst>
              <a:ext uri="{FF2B5EF4-FFF2-40B4-BE49-F238E27FC236}">
                <a16:creationId xmlns:a16="http://schemas.microsoft.com/office/drawing/2014/main" id="{F41A47B0-F070-5627-9065-BEB3D4060ACE}"/>
              </a:ext>
            </a:extLst>
          </p:cNvPr>
          <p:cNvSpPr txBox="1"/>
          <p:nvPr/>
        </p:nvSpPr>
        <p:spPr>
          <a:xfrm>
            <a:off x="3740955" y="2626266"/>
            <a:ext cx="4653360" cy="98088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</a:t>
            </a:r>
            <a:endParaRPr lang="en-US" sz="1100" dirty="0"/>
          </a:p>
        </p:txBody>
      </p:sp>
      <p:sp>
        <p:nvSpPr>
          <p:cNvPr id="223" name="Google Shape;198;p20">
            <a:extLst>
              <a:ext uri="{FF2B5EF4-FFF2-40B4-BE49-F238E27FC236}">
                <a16:creationId xmlns:a16="http://schemas.microsoft.com/office/drawing/2014/main" id="{103EB0AD-470B-DB7C-9191-29853A9AC8FE}"/>
              </a:ext>
            </a:extLst>
          </p:cNvPr>
          <p:cNvSpPr txBox="1"/>
          <p:nvPr/>
        </p:nvSpPr>
        <p:spPr>
          <a:xfrm>
            <a:off x="1374753" y="1629254"/>
            <a:ext cx="439356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</a:t>
            </a:r>
            <a:endParaRPr sz="1100" dirty="0"/>
          </a:p>
        </p:txBody>
      </p:sp>
      <p:cxnSp>
        <p:nvCxnSpPr>
          <p:cNvPr id="120" name="Google Shape;120;p20"/>
          <p:cNvCxnSpPr/>
          <p:nvPr/>
        </p:nvCxnSpPr>
        <p:spPr>
          <a:xfrm>
            <a:off x="210312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Summary</a:t>
            </a:r>
            <a:endParaRPr dirty="0">
              <a:sym typeface="Montserrat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4057782" y="707634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C88E87-25FA-02F7-12FD-60A3DAC7BAFA}"/>
              </a:ext>
            </a:extLst>
          </p:cNvPr>
          <p:cNvSpPr/>
          <p:nvPr/>
        </p:nvSpPr>
        <p:spPr>
          <a:xfrm>
            <a:off x="2304172" y="971654"/>
            <a:ext cx="11705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100" b="1" dirty="0"/>
              <a:t>26 Feb – 1 Mar</a:t>
            </a:r>
            <a:endParaRPr lang="en-GB" sz="1100" b="1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367E28-5331-777C-B938-60B4EE8654A6}"/>
              </a:ext>
            </a:extLst>
          </p:cNvPr>
          <p:cNvSpPr/>
          <p:nvPr/>
        </p:nvSpPr>
        <p:spPr>
          <a:xfrm>
            <a:off x="3682784" y="971654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altLang="nl-NL" sz="1100" b="1" dirty="0"/>
              <a:t>8-10 May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28261E-3D08-0E16-E686-E3F6B8D3E637}"/>
              </a:ext>
            </a:extLst>
          </p:cNvPr>
          <p:cNvSpPr/>
          <p:nvPr/>
        </p:nvSpPr>
        <p:spPr>
          <a:xfrm>
            <a:off x="6155401" y="971654"/>
            <a:ext cx="10715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19-23 Aug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6E19D6-8C24-B9E4-4619-401605759BC0}"/>
              </a:ext>
            </a:extLst>
          </p:cNvPr>
          <p:cNvSpPr/>
          <p:nvPr/>
        </p:nvSpPr>
        <p:spPr>
          <a:xfrm>
            <a:off x="4256993" y="971654"/>
            <a:ext cx="1172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b="1" dirty="0"/>
              <a:t>27-31 May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C8F4B-1865-841B-C010-68152AED11D6}"/>
              </a:ext>
            </a:extLst>
          </p:cNvPr>
          <p:cNvSpPr/>
          <p:nvPr/>
        </p:nvSpPr>
        <p:spPr>
          <a:xfrm>
            <a:off x="1885557" y="3860943"/>
            <a:ext cx="1986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200" b="1" dirty="0"/>
              <a:t>SA1#105</a:t>
            </a:r>
          </a:p>
          <a:p>
            <a:pPr algn="ctr"/>
            <a:r>
              <a:rPr lang="nl-NL" altLang="nl-NL" sz="1200" i="1" dirty="0"/>
              <a:t>Agree 5GA SIDs</a:t>
            </a:r>
            <a:endParaRPr lang="en-GB" sz="1200" i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405003C-81C7-E68E-40A2-C9D087823EA4}"/>
              </a:ext>
            </a:extLst>
          </p:cNvPr>
          <p:cNvSpPr/>
          <p:nvPr/>
        </p:nvSpPr>
        <p:spPr>
          <a:xfrm>
            <a:off x="2825181" y="4617264"/>
            <a:ext cx="2837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Workshop on Stage1 IMT 2030 UC</a:t>
            </a:r>
          </a:p>
          <a:p>
            <a:pPr algn="ctr"/>
            <a:r>
              <a:rPr lang="en-GB" sz="1200" i="1" dirty="0"/>
              <a:t>6G External views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2583AB-D10C-4C26-F196-E0C1571A354D}"/>
              </a:ext>
            </a:extLst>
          </p:cNvPr>
          <p:cNvSpPr/>
          <p:nvPr/>
        </p:nvSpPr>
        <p:spPr>
          <a:xfrm>
            <a:off x="5626735" y="4617264"/>
            <a:ext cx="22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SA1#107 </a:t>
            </a:r>
          </a:p>
          <a:p>
            <a:pPr algn="ctr"/>
            <a:r>
              <a:rPr lang="en-GB" sz="1200" i="1" dirty="0"/>
              <a:t>Agree the 6G SID(s)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29B11A3-77A3-4ECC-030E-E69308DE9350}"/>
              </a:ext>
            </a:extLst>
          </p:cNvPr>
          <p:cNvSpPr/>
          <p:nvPr/>
        </p:nvSpPr>
        <p:spPr>
          <a:xfrm>
            <a:off x="4356213" y="3846947"/>
            <a:ext cx="214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SA1#106 </a:t>
            </a:r>
          </a:p>
          <a:p>
            <a:r>
              <a:rPr lang="nl-NL" altLang="nl-NL" sz="1200" i="1" dirty="0"/>
              <a:t>Agree 5GA SIDs</a:t>
            </a:r>
            <a:endParaRPr lang="en-GB" sz="1200" i="1" dirty="0"/>
          </a:p>
          <a:p>
            <a:r>
              <a:rPr lang="en-GB" sz="1200" i="1" dirty="0"/>
              <a:t>Initiate 6G Views  from SA1 members</a:t>
            </a:r>
          </a:p>
        </p:txBody>
      </p:sp>
      <p:sp>
        <p:nvSpPr>
          <p:cNvPr id="199" name="Google Shape;199;p20"/>
          <p:cNvSpPr txBox="1"/>
          <p:nvPr/>
        </p:nvSpPr>
        <p:spPr>
          <a:xfrm>
            <a:off x="1519796" y="1926116"/>
            <a:ext cx="1784306" cy="19277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576551" y="1919766"/>
            <a:ext cx="173696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708686" y="2240441"/>
            <a:ext cx="2873021" cy="17483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835980" y="2232504"/>
            <a:ext cx="2745729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agreement</a:t>
            </a:r>
            <a:endParaRPr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4480634" y="2900382"/>
            <a:ext cx="3088018" cy="21488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5977179" y="3272639"/>
            <a:ext cx="1859623" cy="22730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5800060" y="3300650"/>
            <a:ext cx="2232028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 </a:t>
            </a: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4029666" y="2931934"/>
            <a:ext cx="441435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Google Shape;200;p20">
            <a:extLst>
              <a:ext uri="{FF2B5EF4-FFF2-40B4-BE49-F238E27FC236}">
                <a16:creationId xmlns:a16="http://schemas.microsoft.com/office/drawing/2014/main" id="{425DF24F-5134-418F-D781-B8F26D76B9CC}"/>
              </a:ext>
            </a:extLst>
          </p:cNvPr>
          <p:cNvSpPr txBox="1"/>
          <p:nvPr/>
        </p:nvSpPr>
        <p:spPr>
          <a:xfrm>
            <a:off x="4270294" y="2805649"/>
            <a:ext cx="3260947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B6EAE9E3-8BC1-CE88-4DF6-42D9D00EE96D}"/>
              </a:ext>
            </a:extLst>
          </p:cNvPr>
          <p:cNvSpPr/>
          <p:nvPr/>
        </p:nvSpPr>
        <p:spPr bwMode="auto">
          <a:xfrm>
            <a:off x="1109892" y="1551327"/>
            <a:ext cx="7529611" cy="2169335"/>
          </a:xfrm>
          <a:prstGeom prst="rect">
            <a:avLst/>
          </a:prstGeom>
          <a:solidFill>
            <a:srgbClr val="FFFFFF">
              <a:alpha val="6588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6" name="Google Shape;168;p20">
            <a:extLst>
              <a:ext uri="{FF2B5EF4-FFF2-40B4-BE49-F238E27FC236}">
                <a16:creationId xmlns:a16="http://schemas.microsoft.com/office/drawing/2014/main" id="{ABB23AC7-F349-3E23-D7E6-622E6153D0B3}"/>
              </a:ext>
            </a:extLst>
          </p:cNvPr>
          <p:cNvCxnSpPr>
            <a:cxnSpLocks/>
          </p:cNvCxnSpPr>
          <p:nvPr/>
        </p:nvCxnSpPr>
        <p:spPr>
          <a:xfrm>
            <a:off x="4777788" y="1292506"/>
            <a:ext cx="13509" cy="2555558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77" name="Google Shape;177;p20"/>
          <p:cNvCxnSpPr>
            <a:cxnSpLocks/>
            <a:endCxn id="31" idx="0"/>
          </p:cNvCxnSpPr>
          <p:nvPr/>
        </p:nvCxnSpPr>
        <p:spPr>
          <a:xfrm flipH="1">
            <a:off x="6745288" y="1254935"/>
            <a:ext cx="24217" cy="336232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0" name="Google Shape;170;p20"/>
          <p:cNvCxnSpPr>
            <a:cxnSpLocks/>
          </p:cNvCxnSpPr>
          <p:nvPr/>
        </p:nvCxnSpPr>
        <p:spPr>
          <a:xfrm>
            <a:off x="2929866" y="1222339"/>
            <a:ext cx="0" cy="261076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8D1851F2-5084-A7F7-5156-D0B0450A9E88}"/>
              </a:ext>
            </a:extLst>
          </p:cNvPr>
          <p:cNvCxnSpPr>
            <a:cxnSpLocks/>
            <a:stCxn id="30" idx="0"/>
          </p:cNvCxnSpPr>
          <p:nvPr/>
        </p:nvCxnSpPr>
        <p:spPr bwMode="auto">
          <a:xfrm flipV="1">
            <a:off x="4244077" y="1267548"/>
            <a:ext cx="6706" cy="334971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52353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48242</TotalTime>
  <Words>1035</Words>
  <Application>Microsoft Office PowerPoint</Application>
  <PresentationFormat>On-screen Show (16:9)</PresentationFormat>
  <Paragraphs>205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Calibri</vt:lpstr>
      <vt:lpstr>Montserrat</vt:lpstr>
      <vt:lpstr>Times New Roman</vt:lpstr>
      <vt:lpstr>Wingdings</vt:lpstr>
      <vt:lpstr>Office Theme</vt:lpstr>
      <vt:lpstr>Custom Design</vt:lpstr>
      <vt:lpstr>PowerPoint Presentation</vt:lpstr>
      <vt:lpstr>Reminder on (Rel-20) Part 1 &amp; Part 2</vt:lpstr>
      <vt:lpstr>SA1#106, Jeju, 27 – 31 May</vt:lpstr>
      <vt:lpstr>PowerPoint Presentation</vt:lpstr>
      <vt:lpstr>PowerPoint Presentation</vt:lpstr>
      <vt:lpstr>6G planning </vt:lpstr>
      <vt:lpstr>6G presentations SA1#106</vt:lpstr>
      <vt:lpstr>PowerPoint Presentation</vt:lpstr>
      <vt:lpstr>PowerPoint Presentation</vt:lpstr>
      <vt:lpstr>Stage 1 Workshop on IMT 2030 UC</vt:lpstr>
      <vt:lpstr>Stage 1 Workshop on IMT 2030 UC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2140</cp:revision>
  <cp:lastPrinted>2017-02-24T12:37:51Z</cp:lastPrinted>
  <dcterms:created xsi:type="dcterms:W3CDTF">2008-08-30T09:32:10Z</dcterms:created>
  <dcterms:modified xsi:type="dcterms:W3CDTF">2024-04-26T20:07:22Z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