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84" r:id="rId6"/>
    <p:sldId id="372" r:id="rId7"/>
    <p:sldId id="387" r:id="rId8"/>
    <p:sldId id="366" r:id="rId9"/>
    <p:sldId id="383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ranav" initials="A" lastIdx="31" clrIdx="0">
    <p:extLst>
      <p:ext uri="{19B8F6BF-5375-455C-9EA6-DF929625EA0E}">
        <p15:presenceInfo xmlns:p15="http://schemas.microsoft.com/office/powerpoint/2012/main" userId="42767c9123841677" providerId="Windows Live"/>
      </p:ext>
    </p:extLst>
  </p:cmAuthor>
  <p:cmAuthor id="2" name="Shwetha Kiran" initials="MOU" lastIdx="3" clrIdx="1">
    <p:extLst>
      <p:ext uri="{19B8F6BF-5375-455C-9EA6-DF929625EA0E}">
        <p15:presenceInfo xmlns:p15="http://schemas.microsoft.com/office/powerpoint/2012/main" userId="Shwetha Kir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285" autoAdjust="0"/>
    <p:restoredTop sz="96000" autoAdjust="0"/>
  </p:normalViewPr>
  <p:slideViewPr>
    <p:cSldViewPr snapToGrid="0">
      <p:cViewPr varScale="1">
        <p:scale>
          <a:sx n="71" d="100"/>
          <a:sy n="71" d="100"/>
        </p:scale>
        <p:origin x="768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cs"/>
              </a:defRPr>
            </a:pPr>
            <a:r>
              <a:rPr lang="en-US"/>
              <a:t>World (Digital divide)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Internet Use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AEBB-4A7F-B88D-314F31695D20}"/>
              </c:ext>
            </c:extLst>
          </c:dPt>
          <c:dLbls>
            <c:dLbl>
              <c:idx val="0"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330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C8AE7629-0E71-4E6A-B05E-01014B3E574F}" type="VALUE">
                      <a:rPr lang="en-US" smtClean="0"/>
                      <a:pPr>
                        <a:defRPr sz="1330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[VALUE]</a:t>
                    </a:fld>
                    <a:r>
                      <a:rPr lang="en-US" dirty="0"/>
                      <a:t> individuals using Internet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>
                    <c:manualLayout>
                      <c:w val="0.34356373570399645"/>
                      <c:h val="0.308384520884520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AEBB-4A7F-B88D-314F31695D20}"/>
                </c:ext>
              </c:extLst>
            </c:dLbl>
            <c:dLbl>
              <c:idx val="1"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330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0046B59A-DF2C-4B92-9869-62B9854E0373}" type="VALUE">
                      <a:rPr lang="en-US" smtClean="0"/>
                      <a:pPr>
                        <a:defRPr sz="1330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[VALUE]</a:t>
                    </a:fld>
                    <a:r>
                      <a:rPr lang="en-US" dirty="0"/>
                      <a:t> individuals using Internet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>
                    <c:manualLayout>
                      <c:w val="0.34356373570399645"/>
                      <c:h val="0.308384520884520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8FF7-4FE9-83C5-1A8EC3A948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Urban</c:v>
                </c:pt>
                <c:pt idx="1">
                  <c:v>Rural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0.82</c:v>
                </c:pt>
                <c:pt idx="1">
                  <c:v>0.46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EBB-4A7F-B88D-314F31695D20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21531391"/>
        <c:axId val="140591599"/>
      </c:barChart>
      <c:catAx>
        <c:axId val="2153139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0591599"/>
        <c:crosses val="autoZero"/>
        <c:auto val="1"/>
        <c:lblAlgn val="ctr"/>
        <c:lblOffset val="100"/>
        <c:noMultiLvlLbl val="0"/>
      </c:catAx>
      <c:valAx>
        <c:axId val="140591599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2153139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68000">
          <a:schemeClr val="lt1">
            <a:lumMod val="85000"/>
          </a:schemeClr>
        </a:gs>
        <a:gs pos="100000">
          <a:schemeClr val="lt1"/>
        </a:gs>
      </a:gsLst>
      <a:lin ang="5400000" scaled="1"/>
      <a:tileRect/>
    </a:gra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453331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SA1#104	</a:t>
            </a:r>
          </a:p>
          <a:p>
            <a:pPr eaLnBrk="1" hangingPunct="1">
              <a:defRPr/>
            </a:pPr>
            <a:r>
              <a:rPr lang="sv-SE" altLang="en-US" sz="1200" b="1" i="1" dirty="0">
                <a:latin typeface="Arial "/>
              </a:rPr>
              <a:t>Chicago,</a:t>
            </a:r>
            <a:r>
              <a:rPr lang="sv-SE" altLang="en-US" sz="1200" b="1" dirty="0">
                <a:latin typeface="Arial "/>
              </a:rPr>
              <a:t> Nov 2023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S1-233046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png"/><Relationship Id="rId7" Type="http://schemas.openxmlformats.org/officeDocument/2006/relationships/image" Target="../media/image6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pectrum.ieee.org/6-key-connectivity-requirements-of-autonomous-driving#toggle-gdpr" TargetMode="External"/><Relationship Id="rId11" Type="http://schemas.openxmlformats.org/officeDocument/2006/relationships/image" Target="../media/image10.png"/><Relationship Id="rId5" Type="http://schemas.openxmlformats.org/officeDocument/2006/relationships/image" Target="../media/image2.jpeg"/><Relationship Id="rId10" Type="http://schemas.openxmlformats.org/officeDocument/2006/relationships/image" Target="../media/image9.png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8814752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Motivation for study on </a:t>
            </a:r>
            <a:r>
              <a:rPr lang="en-US" altLang="en-US" dirty="0"/>
              <a:t>Ubiquitous Connectivity 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Source: IIT Bombay, Tejas Networks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93907"/>
            <a:ext cx="9797809" cy="1325563"/>
          </a:xfrm>
        </p:spPr>
        <p:txBody>
          <a:bodyPr/>
          <a:lstStyle/>
          <a:p>
            <a:r>
              <a:rPr lang="en-GB" altLang="en-US" sz="4000" dirty="0"/>
              <a:t>Background - </a:t>
            </a:r>
            <a:r>
              <a:rPr lang="en-US" sz="4000" dirty="0"/>
              <a:t>ITU-R – “IMT-2030 Framework”*</a:t>
            </a:r>
            <a:endParaRPr lang="en-GB" altLang="en-US" sz="40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7DB0CFA-EE06-46CB-B345-D224D21E78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2713" y="2155756"/>
            <a:ext cx="6454535" cy="3475038"/>
          </a:xfrm>
        </p:spPr>
        <p:txBody>
          <a:bodyPr/>
          <a:lstStyle/>
          <a:p>
            <a:r>
              <a:rPr lang="en-US" sz="1800" dirty="0"/>
              <a:t>Clause – “3 – Usage Scenarios”</a:t>
            </a:r>
          </a:p>
          <a:p>
            <a:pPr lvl="1"/>
            <a:r>
              <a:rPr lang="en-US" sz="1800" dirty="0"/>
              <a:t>“Ubiquitous Connectivity” – One of the six usage scenarios for IMT-2030</a:t>
            </a:r>
          </a:p>
          <a:p>
            <a:pPr lvl="1"/>
            <a:r>
              <a:rPr lang="en-US" sz="1800" dirty="0"/>
              <a:t>“Connecting the unconnected for providing universal and affordable access to all users independent of the location”</a:t>
            </a:r>
          </a:p>
          <a:p>
            <a:r>
              <a:rPr lang="en-US" sz="1800" dirty="0"/>
              <a:t>Clause - “2.1 - Motivation and societal considerations”</a:t>
            </a:r>
          </a:p>
          <a:p>
            <a:pPr lvl="1"/>
            <a:r>
              <a:rPr lang="en-GB" sz="1800" dirty="0"/>
              <a:t>IMT-2030 to be an enabler for “</a:t>
            </a:r>
            <a:r>
              <a:rPr lang="en-US" sz="1800" dirty="0"/>
              <a:t>Ubiquitous connectivity”</a:t>
            </a:r>
            <a:endParaRPr lang="en-GB" sz="1800" dirty="0"/>
          </a:p>
          <a:p>
            <a:pPr lvl="1"/>
            <a:r>
              <a:rPr lang="en-US" sz="1800" dirty="0"/>
              <a:t>IMT-2030 to “include affordable connectivity and, at minimum, basic broadband services with extended coverage, including sparsely populated areas”</a:t>
            </a:r>
          </a:p>
          <a:p>
            <a:endParaRPr lang="en-US" sz="1800" dirty="0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397DCA2-BB3A-49FF-A2AB-59BF62BA4F3C}"/>
              </a:ext>
            </a:extLst>
          </p:cNvPr>
          <p:cNvSpPr/>
          <p:nvPr/>
        </p:nvSpPr>
        <p:spPr>
          <a:xfrm>
            <a:off x="171139" y="5322681"/>
            <a:ext cx="6656109" cy="1023730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/>
              <a:t>* ITU-R WP5D - DRAFT NEW RECOMMENDATION ITU-R M.[IMT.FRAMEWORK FOR 2030 AND BEYOND] - </a:t>
            </a:r>
            <a:r>
              <a:rPr lang="en-US" sz="1600" i="1" dirty="0"/>
              <a:t>“Framework and overall objectives of the future development ​of IMT for 2030 and beyond”, </a:t>
            </a:r>
            <a:r>
              <a:rPr lang="en-US" sz="1600" dirty="0"/>
              <a:t>June 2023</a:t>
            </a: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2C03111D-6545-15E4-928B-EAF12CF290EB}"/>
              </a:ext>
            </a:extLst>
          </p:cNvPr>
          <p:cNvSpPr txBox="1">
            <a:spLocks/>
          </p:cNvSpPr>
          <p:nvPr/>
        </p:nvSpPr>
        <p:spPr bwMode="auto">
          <a:xfrm>
            <a:off x="7028822" y="2155756"/>
            <a:ext cx="4992039" cy="454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dirty="0"/>
              <a:t>IMT-2030 to contribute to achieving UN SDGs by</a:t>
            </a:r>
          </a:p>
          <a:p>
            <a:pPr lvl="1"/>
            <a:r>
              <a:rPr lang="en-GB" sz="1800" dirty="0"/>
              <a:t>Connecting the unconnected and under-connected areas efficiently</a:t>
            </a:r>
          </a:p>
          <a:p>
            <a:r>
              <a:rPr lang="en-GB" sz="1800" dirty="0"/>
              <a:t>Provide digital inclusion to all</a:t>
            </a:r>
          </a:p>
          <a:p>
            <a:pPr lvl="1"/>
            <a:r>
              <a:rPr lang="en-GB" sz="1800" dirty="0"/>
              <a:t>Rural and remote communities</a:t>
            </a:r>
          </a:p>
          <a:p>
            <a:pPr lvl="1"/>
            <a:r>
              <a:rPr lang="en-GB" sz="1800" dirty="0"/>
              <a:t>Sparsely populated areas</a:t>
            </a:r>
          </a:p>
          <a:p>
            <a:r>
              <a:rPr lang="en-GB" sz="1800" dirty="0"/>
              <a:t>Address the challenges of </a:t>
            </a:r>
          </a:p>
          <a:p>
            <a:pPr lvl="1"/>
            <a:r>
              <a:rPr lang="en-GB" sz="1800" dirty="0"/>
              <a:t>Connectivity, coverage, affordability, capacity, data rate and the mobility of terminals</a:t>
            </a:r>
            <a:endParaRPr lang="en-IN" sz="1800" dirty="0"/>
          </a:p>
          <a:p>
            <a:r>
              <a:rPr lang="en-GB" sz="1800" dirty="0"/>
              <a:t>Maintain consistency of user experience </a:t>
            </a:r>
          </a:p>
          <a:p>
            <a:pPr lvl="1"/>
            <a:r>
              <a:rPr lang="en-GB" sz="1800" dirty="0"/>
              <a:t>Across different locations</a:t>
            </a:r>
            <a:r>
              <a:rPr lang="en-GB" sz="1800" strike="sngStrike" dirty="0"/>
              <a:t> </a:t>
            </a:r>
            <a:r>
              <a:rPr lang="en-GB" sz="1800" dirty="0"/>
              <a:t>including deep indoor coverage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E35321D-42CC-7BCC-7C02-31E9C0B17B4C}"/>
              </a:ext>
            </a:extLst>
          </p:cNvPr>
          <p:cNvSpPr/>
          <p:nvPr/>
        </p:nvSpPr>
        <p:spPr>
          <a:xfrm>
            <a:off x="171139" y="2027583"/>
            <a:ext cx="6656109" cy="3295098"/>
          </a:xfrm>
          <a:prstGeom prst="roundRect">
            <a:avLst/>
          </a:prstGeom>
          <a:noFill/>
          <a:ln w="19050"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442959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8AAF14-B5BC-184A-AF9F-4C1A4D8B61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15" y="395141"/>
            <a:ext cx="10515600" cy="1325563"/>
          </a:xfrm>
        </p:spPr>
        <p:txBody>
          <a:bodyPr/>
          <a:lstStyle/>
          <a:p>
            <a:r>
              <a:rPr lang="en-US" dirty="0"/>
              <a:t>Justification </a:t>
            </a:r>
            <a:endParaRPr lang="en-US" sz="1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C878AD-0224-0642-4C8C-562AC51458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591465"/>
            <a:ext cx="5345002" cy="4582160"/>
          </a:xfrm>
        </p:spPr>
        <p:txBody>
          <a:bodyPr/>
          <a:lstStyle/>
          <a:p>
            <a:pPr marL="0" indent="0">
              <a:buNone/>
            </a:pPr>
            <a:endParaRPr lang="en-US" sz="2000" dirty="0"/>
          </a:p>
          <a:p>
            <a:r>
              <a:rPr lang="en-US" sz="1800" dirty="0"/>
              <a:t>Number of people not connected to Internet are estimated to be 2.6 billion world wide as per very recent ITU press release (PR-2023-09-1) 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</a:rPr>
              <a:t>[https://www.itu.int/en/mediacentre/Pages/PR-2023-09-17-SDG-digital.aspx]</a:t>
            </a:r>
          </a:p>
          <a:p>
            <a:r>
              <a:rPr lang="en-US" sz="1800" dirty="0"/>
              <a:t>Digital divide among rural and urban areas is huge 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</a:rPr>
              <a:t>[https://www.itu.int/itu-d/reports/statistics/facts-figures-2022/index/]</a:t>
            </a:r>
          </a:p>
          <a:p>
            <a:r>
              <a:rPr lang="en-US" sz="1800" dirty="0"/>
              <a:t>“Ubiquitous connectivity” is required for delivering services, such as, </a:t>
            </a:r>
            <a:r>
              <a:rPr lang="en-US" sz="1800" b="1" dirty="0"/>
              <a:t>“</a:t>
            </a:r>
            <a:r>
              <a:rPr lang="en-GB" sz="1800" b="1" dirty="0"/>
              <a:t>education, health, agriculture, transport, logistics, and business opportunities”</a:t>
            </a:r>
            <a:r>
              <a:rPr lang="en-US" sz="1800" dirty="0"/>
              <a:t> to unconnected/under-connected areas</a:t>
            </a:r>
          </a:p>
          <a:p>
            <a:r>
              <a:rPr lang="en-US" sz="1800" dirty="0"/>
              <a:t>The usage scenario is a part of ITU-R’s IMT-2030 Framework</a:t>
            </a:r>
          </a:p>
          <a:p>
            <a:r>
              <a:rPr lang="en-US" sz="1800" dirty="0"/>
              <a:t>Release 20 may be a good time to initiate work in this direction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/>
              <a:t>     </a:t>
            </a: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ED549818-E5D5-BEBB-2D05-44D2651BD8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33007717"/>
              </p:ext>
            </p:extLst>
          </p:nvPr>
        </p:nvGraphicFramePr>
        <p:xfrm>
          <a:off x="5480246" y="1910301"/>
          <a:ext cx="2534537" cy="4135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08C66A8-1FFD-AC52-9020-3FEDFCC80F5B}"/>
              </a:ext>
            </a:extLst>
          </p:cNvPr>
          <p:cNvSpPr/>
          <p:nvPr/>
        </p:nvSpPr>
        <p:spPr>
          <a:xfrm>
            <a:off x="8150027" y="1848678"/>
            <a:ext cx="3876321" cy="4216621"/>
          </a:xfrm>
          <a:prstGeom prst="roundRect">
            <a:avLst/>
          </a:prstGeom>
          <a:noFill/>
          <a:ln w="19050"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1A0037-9B08-7AF9-8D36-1FB3D28FC10C}"/>
              </a:ext>
            </a:extLst>
          </p:cNvPr>
          <p:cNvSpPr txBox="1"/>
          <p:nvPr/>
        </p:nvSpPr>
        <p:spPr>
          <a:xfrm>
            <a:off x="8209691" y="2104626"/>
            <a:ext cx="3756991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Interworking with non-terrestrial networks (Satellite, HAPS, UAV)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Leveraging satellite connectivity - for backhaul and access esp. in remote/sparsely populated areas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Large coverage area support in cellular access network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Connectivity to remote areas using multi-hop relays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“Affordable” and “simple to use” access technologies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Unlicensed spectrum for low cost deployments</a:t>
            </a:r>
          </a:p>
          <a:p>
            <a:r>
              <a:rPr lang="en-US" dirty="0">
                <a:latin typeface="+mn-lt"/>
              </a:rPr>
              <a:t>      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C70F354-7FC8-18A1-9965-A8316E7D5B09}"/>
              </a:ext>
            </a:extLst>
          </p:cNvPr>
          <p:cNvSpPr txBox="1"/>
          <p:nvPr/>
        </p:nvSpPr>
        <p:spPr>
          <a:xfrm>
            <a:off x="9306753" y="1808922"/>
            <a:ext cx="375699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latin typeface="+mn-lt"/>
              </a:rPr>
              <a:t>What may help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9C66EAE-49A5-E5E5-73F2-08CDA75035FD}"/>
              </a:ext>
            </a:extLst>
          </p:cNvPr>
          <p:cNvSpPr/>
          <p:nvPr/>
        </p:nvSpPr>
        <p:spPr>
          <a:xfrm>
            <a:off x="5460368" y="6045421"/>
            <a:ext cx="6565980" cy="326264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Ubiquitous connectivity is not about “</a:t>
            </a:r>
            <a:r>
              <a:rPr lang="en-US" b="1" dirty="0"/>
              <a:t>deployment feasibility</a:t>
            </a:r>
            <a:r>
              <a:rPr lang="en-US" dirty="0"/>
              <a:t>” only</a:t>
            </a:r>
          </a:p>
        </p:txBody>
      </p:sp>
    </p:spTree>
    <p:extLst>
      <p:ext uri="{BB962C8B-B14F-4D97-AF65-F5344CB8AC3E}">
        <p14:creationId xmlns:p14="http://schemas.microsoft.com/office/powerpoint/2010/main" val="20438102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8ED9E6DC-3394-CB82-96A6-E16F28AAA4F5}"/>
              </a:ext>
            </a:extLst>
          </p:cNvPr>
          <p:cNvSpPr/>
          <p:nvPr/>
        </p:nvSpPr>
        <p:spPr>
          <a:xfrm>
            <a:off x="6255027" y="1735187"/>
            <a:ext cx="5878995" cy="46879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4524351-E6DD-83A0-0C08-D3E4A75D0ECE}"/>
              </a:ext>
            </a:extLst>
          </p:cNvPr>
          <p:cNvSpPr/>
          <p:nvPr/>
        </p:nvSpPr>
        <p:spPr>
          <a:xfrm>
            <a:off x="59634" y="1734685"/>
            <a:ext cx="6119344" cy="46879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886AF0C-2135-452C-82B2-AC1143FB4B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Use Case – Examples</a:t>
            </a:r>
            <a:r>
              <a:rPr lang="en-IN" dirty="0">
                <a:solidFill>
                  <a:srgbClr val="FF0000"/>
                </a:solidFill>
              </a:rPr>
              <a:t>*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5D78884F-0D28-4D9D-AC94-4D72EF1E6F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17755" y="5402152"/>
            <a:ext cx="1378970" cy="950517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D5DCFFBD-CAEB-4EA6-8744-841E27535D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71192" y="5402152"/>
            <a:ext cx="1378970" cy="925045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110ECC60-0FA0-4AC3-B8A4-7B4D8F620613}"/>
              </a:ext>
            </a:extLst>
          </p:cNvPr>
          <p:cNvSpPr txBox="1"/>
          <p:nvPr/>
        </p:nvSpPr>
        <p:spPr>
          <a:xfrm>
            <a:off x="6312290" y="5472247"/>
            <a:ext cx="269938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latin typeface="+mn-lt"/>
              </a:rPr>
              <a:t>Coverage gaps in certain areas such as archaeological sites</a:t>
            </a:r>
            <a:r>
              <a:rPr lang="en-US" sz="1600" b="1" baseline="30000" dirty="0">
                <a:solidFill>
                  <a:srgbClr val="FF0000"/>
                </a:solidFill>
                <a:latin typeface="+mn-lt"/>
              </a:rPr>
              <a:t>3</a:t>
            </a:r>
            <a:r>
              <a:rPr lang="en-US" sz="1600" dirty="0">
                <a:latin typeface="+mn-lt"/>
              </a:rPr>
              <a:t>, deep indoor coverage</a:t>
            </a:r>
            <a:r>
              <a:rPr lang="en-US" sz="1600" b="1" baseline="30000" dirty="0">
                <a:solidFill>
                  <a:srgbClr val="FF0000"/>
                </a:solidFill>
                <a:latin typeface="+mn-lt"/>
              </a:rPr>
              <a:t>4</a:t>
            </a:r>
            <a:r>
              <a:rPr lang="en-US" sz="1600" dirty="0">
                <a:latin typeface="+mn-lt"/>
              </a:rPr>
              <a:t> etc.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9F31842-F009-450B-9508-89DC768363A7}"/>
              </a:ext>
            </a:extLst>
          </p:cNvPr>
          <p:cNvSpPr txBox="1"/>
          <p:nvPr/>
        </p:nvSpPr>
        <p:spPr>
          <a:xfrm>
            <a:off x="6522884" y="5079106"/>
            <a:ext cx="4568296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700" b="1" dirty="0">
                <a:latin typeface="+mn-lt"/>
              </a:rPr>
              <a:t>Connectivity to Unconnected areas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B1086AB-0B5D-4713-B2BF-FCB73912AA92}"/>
              </a:ext>
            </a:extLst>
          </p:cNvPr>
          <p:cNvSpPr txBox="1"/>
          <p:nvPr/>
        </p:nvSpPr>
        <p:spPr>
          <a:xfrm>
            <a:off x="10035646" y="6047138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2668D5E-927D-4C0B-8962-248C237CB476}"/>
              </a:ext>
            </a:extLst>
          </p:cNvPr>
          <p:cNvSpPr txBox="1"/>
          <p:nvPr/>
        </p:nvSpPr>
        <p:spPr>
          <a:xfrm>
            <a:off x="11511943" y="6022924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2D114702-07C4-4CE2-9459-D23542CACA8C}"/>
              </a:ext>
            </a:extLst>
          </p:cNvPr>
          <p:cNvSpPr/>
          <p:nvPr/>
        </p:nvSpPr>
        <p:spPr>
          <a:xfrm>
            <a:off x="6225210" y="4978212"/>
            <a:ext cx="5791200" cy="1233221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C4EFCD6-4337-45CF-94B8-6B60772F83BA}"/>
              </a:ext>
            </a:extLst>
          </p:cNvPr>
          <p:cNvSpPr txBox="1"/>
          <p:nvPr/>
        </p:nvSpPr>
        <p:spPr>
          <a:xfrm>
            <a:off x="879237" y="1683023"/>
            <a:ext cx="4537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>
                <a:solidFill>
                  <a:schemeClr val="accent6">
                    <a:lumMod val="75000"/>
                  </a:schemeClr>
                </a:solidFill>
              </a:rPr>
              <a:t>Rural/Remote Connectivity Use Cases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5E760CEA-FCE9-4B2F-A2E7-DC42C9FF1C8E}"/>
              </a:ext>
            </a:extLst>
          </p:cNvPr>
          <p:cNvSpPr txBox="1"/>
          <p:nvPr/>
        </p:nvSpPr>
        <p:spPr>
          <a:xfrm>
            <a:off x="6604451" y="2078895"/>
            <a:ext cx="2125549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700" b="1" dirty="0">
                <a:latin typeface="+mn-lt"/>
              </a:rPr>
              <a:t>Self-driving vehicles </a:t>
            </a:r>
          </a:p>
        </p:txBody>
      </p:sp>
      <p:pic>
        <p:nvPicPr>
          <p:cNvPr id="64" name="Picture 63">
            <a:extLst>
              <a:ext uri="{FF2B5EF4-FFF2-40B4-BE49-F238E27FC236}">
                <a16:creationId xmlns:a16="http://schemas.microsoft.com/office/drawing/2014/main" id="{56EBEDFE-4560-43D6-B6EA-4172B2C7E5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1850" y="2441841"/>
            <a:ext cx="4214560" cy="2235797"/>
          </a:xfrm>
          <a:prstGeom prst="rect">
            <a:avLst/>
          </a:prstGeom>
        </p:spPr>
      </p:pic>
      <p:sp>
        <p:nvSpPr>
          <p:cNvPr id="65" name="Content Placeholder 2">
            <a:extLst>
              <a:ext uri="{FF2B5EF4-FFF2-40B4-BE49-F238E27FC236}">
                <a16:creationId xmlns:a16="http://schemas.microsoft.com/office/drawing/2014/main" id="{86E28F57-F885-4291-9EDC-0911AF1DC356}"/>
              </a:ext>
            </a:extLst>
          </p:cNvPr>
          <p:cNvSpPr txBox="1">
            <a:spLocks/>
          </p:cNvSpPr>
          <p:nvPr/>
        </p:nvSpPr>
        <p:spPr bwMode="auto">
          <a:xfrm>
            <a:off x="6382023" y="2534299"/>
            <a:ext cx="1489657" cy="1408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5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en-US" sz="1600" dirty="0"/>
              <a:t>Ubiquitous connectivity for self-driving vehicles               improves road safety </a:t>
            </a:r>
          </a:p>
          <a:p>
            <a:pPr marL="0" indent="0">
              <a:buNone/>
            </a:pPr>
            <a:r>
              <a:rPr lang="en-US" altLang="en-US" sz="1600" dirty="0"/>
              <a:t>Moving to unconnected                areas not                                  desirable</a:t>
            </a:r>
          </a:p>
          <a:p>
            <a:endParaRPr lang="en-US" altLang="en-US" sz="1800" dirty="0"/>
          </a:p>
          <a:p>
            <a:endParaRPr lang="en-US" altLang="en-US" sz="18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000DC074-DBEB-42E3-9DBD-5631D776E6B9}"/>
              </a:ext>
            </a:extLst>
          </p:cNvPr>
          <p:cNvSpPr txBox="1"/>
          <p:nvPr/>
        </p:nvSpPr>
        <p:spPr>
          <a:xfrm>
            <a:off x="7751539" y="4649536"/>
            <a:ext cx="45248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latin typeface="+mn-lt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https://spectrum.ieee.org/6-key-connectivity-requirements-of-autonomous-driving#toggle-gdpr</a:t>
            </a:r>
            <a:endParaRPr lang="en-US" sz="1000" dirty="0">
              <a:latin typeface="+mn-lt"/>
            </a:endParaRP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F162133E-3A4F-4C90-9C9D-34A007969B47}"/>
              </a:ext>
            </a:extLst>
          </p:cNvPr>
          <p:cNvSpPr/>
          <p:nvPr/>
        </p:nvSpPr>
        <p:spPr>
          <a:xfrm>
            <a:off x="6137414" y="2113879"/>
            <a:ext cx="5966791" cy="2726478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1804CF7B-EC8F-48B3-8017-08204F06D690}"/>
              </a:ext>
            </a:extLst>
          </p:cNvPr>
          <p:cNvSpPr txBox="1"/>
          <p:nvPr/>
        </p:nvSpPr>
        <p:spPr>
          <a:xfrm>
            <a:off x="8148483" y="1709563"/>
            <a:ext cx="2176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b="1" dirty="0">
                <a:solidFill>
                  <a:schemeClr val="accent1">
                    <a:lumMod val="50000"/>
                  </a:schemeClr>
                </a:solidFill>
              </a:rPr>
              <a:t>Urban Use Cases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F43CCC-69FD-4CA6-E9E5-C57F312745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035" y="3279002"/>
            <a:ext cx="5152876" cy="1469331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1600" dirty="0"/>
              <a:t>Challenges for providing quality education in rural/      remote areas can be partly addressed by tele-education</a:t>
            </a:r>
          </a:p>
          <a:p>
            <a:pPr marL="0" indent="0">
              <a:buNone/>
            </a:pPr>
            <a:endParaRPr lang="en-US" altLang="en-US" sz="16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A551800-44E9-6F87-81FD-60055AC687A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9633"/>
          <a:stretch/>
        </p:blipFill>
        <p:spPr>
          <a:xfrm>
            <a:off x="4855993" y="3065384"/>
            <a:ext cx="1142731" cy="799192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77C25F7-A5EA-CE56-B710-ADC2AAE1784E}"/>
              </a:ext>
            </a:extLst>
          </p:cNvPr>
          <p:cNvSpPr/>
          <p:nvPr/>
        </p:nvSpPr>
        <p:spPr>
          <a:xfrm>
            <a:off x="69575" y="2959519"/>
            <a:ext cx="5854147" cy="1033315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200AD4-AFE8-3464-7EF2-15275FA42818}"/>
              </a:ext>
            </a:extLst>
          </p:cNvPr>
          <p:cNvSpPr txBox="1"/>
          <p:nvPr/>
        </p:nvSpPr>
        <p:spPr>
          <a:xfrm>
            <a:off x="286080" y="3038141"/>
            <a:ext cx="3495572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Tele-education in rural/remote areas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696999C-B1EC-D4B7-6D49-75CEDE35364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2768" y="4185966"/>
            <a:ext cx="4854802" cy="179011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3BFF120-72F6-B550-8676-3D820BF7DAC9}"/>
              </a:ext>
            </a:extLst>
          </p:cNvPr>
          <p:cNvSpPr txBox="1"/>
          <p:nvPr/>
        </p:nvSpPr>
        <p:spPr>
          <a:xfrm>
            <a:off x="286080" y="3899634"/>
            <a:ext cx="3495572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Tele-medicine in remote areas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2BAFA49-1B90-0CFB-AB82-2DF9D500A04D}"/>
              </a:ext>
            </a:extLst>
          </p:cNvPr>
          <p:cNvSpPr txBox="1">
            <a:spLocks/>
          </p:cNvSpPr>
          <p:nvPr/>
        </p:nvSpPr>
        <p:spPr bwMode="auto">
          <a:xfrm>
            <a:off x="225006" y="5877840"/>
            <a:ext cx="5698716" cy="398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5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There are many </a:t>
            </a:r>
            <a:r>
              <a:rPr kumimoji="0" lang="en-US" altLang="en-US" sz="1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remote regions with small population</a:t>
            </a: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like in mountains, or on islands where medical facilities are not available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6D5B384B-BD79-D379-1DFA-AC395AA5693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66253" y="4197718"/>
            <a:ext cx="1344739" cy="1697874"/>
          </a:xfrm>
          <a:prstGeom prst="rect">
            <a:avLst/>
          </a:prstGeom>
        </p:spPr>
      </p:pic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DBAC3CBB-4F40-059F-278F-560C7B32B60C}"/>
              </a:ext>
            </a:extLst>
          </p:cNvPr>
          <p:cNvSpPr/>
          <p:nvPr/>
        </p:nvSpPr>
        <p:spPr>
          <a:xfrm>
            <a:off x="121971" y="3055984"/>
            <a:ext cx="6011791" cy="808592"/>
          </a:xfrm>
          <a:prstGeom prst="roundRect">
            <a:avLst/>
          </a:prstGeom>
          <a:noFill/>
          <a:ln w="19050"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D22E3C04-2A44-B11F-429B-E0F263301B55}"/>
              </a:ext>
            </a:extLst>
          </p:cNvPr>
          <p:cNvSpPr/>
          <p:nvPr/>
        </p:nvSpPr>
        <p:spPr>
          <a:xfrm>
            <a:off x="76368" y="3959134"/>
            <a:ext cx="6057394" cy="2416604"/>
          </a:xfrm>
          <a:prstGeom prst="roundRect">
            <a:avLst/>
          </a:prstGeom>
          <a:noFill/>
          <a:ln w="19050"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4E56457-E1DF-4D83-B8A1-F0872798495B}"/>
              </a:ext>
            </a:extLst>
          </p:cNvPr>
          <p:cNvGrpSpPr/>
          <p:nvPr/>
        </p:nvGrpSpPr>
        <p:grpSpPr>
          <a:xfrm>
            <a:off x="84872" y="2029352"/>
            <a:ext cx="6049769" cy="935762"/>
            <a:chOff x="69575" y="5472922"/>
            <a:chExt cx="6049769" cy="935762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C6EA9BB-CF11-C661-D939-FB6DA3D41C1F}"/>
                </a:ext>
              </a:extLst>
            </p:cNvPr>
            <p:cNvSpPr txBox="1"/>
            <p:nvPr/>
          </p:nvSpPr>
          <p:spPr>
            <a:xfrm>
              <a:off x="286080" y="5472922"/>
              <a:ext cx="4568296" cy="3539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700" b="1" dirty="0">
                  <a:latin typeface="+mn-lt"/>
                </a:rPr>
                <a:t>Connectivity to rural/remote areas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DA8F7F7-F192-33D2-29A4-618D4840F3B5}"/>
                </a:ext>
              </a:extLst>
            </p:cNvPr>
            <p:cNvSpPr txBox="1"/>
            <p:nvPr/>
          </p:nvSpPr>
          <p:spPr>
            <a:xfrm>
              <a:off x="225006" y="5762353"/>
              <a:ext cx="3583551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600" dirty="0">
                  <a:latin typeface="+mn-lt"/>
                </a:rPr>
                <a:t>Connectivity in villages, remote areas such as 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tunnels</a:t>
              </a:r>
              <a:r>
                <a:rPr kumimoji="0" lang="en-US" sz="1600" b="1" i="0" u="none" strike="noStrike" kern="120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1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, mountains</a:t>
              </a:r>
              <a:r>
                <a:rPr kumimoji="0" lang="en-US" sz="1600" b="1" i="0" u="none" strike="noStrike" kern="120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2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 etc.</a:t>
              </a:r>
              <a:endParaRPr lang="en-US" sz="1600" dirty="0"/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532B48EF-E569-595E-D22C-48534932108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896196" y="5580418"/>
              <a:ext cx="893514" cy="779743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E58175E-82ED-ACC5-D844-DA0D9AB1E6A7}"/>
                </a:ext>
              </a:extLst>
            </p:cNvPr>
            <p:cNvSpPr txBox="1"/>
            <p:nvPr/>
          </p:nvSpPr>
          <p:spPr>
            <a:xfrm>
              <a:off x="3831530" y="6052687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1</a:t>
              </a: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8A0DE175-AA62-2015-A965-8AAC0E44895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946052" y="5631313"/>
              <a:ext cx="1083584" cy="706685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E3FB0E1-9451-838A-903E-5DC479124AE3}"/>
                </a:ext>
              </a:extLst>
            </p:cNvPr>
            <p:cNvSpPr txBox="1"/>
            <p:nvPr/>
          </p:nvSpPr>
          <p:spPr>
            <a:xfrm>
              <a:off x="5770625" y="6086390"/>
              <a:ext cx="26969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BA40101D-CFB9-5CD0-5107-DAA5AFF02D85}"/>
                </a:ext>
              </a:extLst>
            </p:cNvPr>
            <p:cNvSpPr/>
            <p:nvPr/>
          </p:nvSpPr>
          <p:spPr>
            <a:xfrm>
              <a:off x="69575" y="5506970"/>
              <a:ext cx="6049769" cy="901714"/>
            </a:xfrm>
            <a:prstGeom prst="roundRect">
              <a:avLst/>
            </a:prstGeom>
            <a:noFill/>
            <a:ln w="19050">
              <a:solidFill>
                <a:srgbClr val="92D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DD0CD298-8757-1827-403D-1EE5B01B81CE}"/>
              </a:ext>
            </a:extLst>
          </p:cNvPr>
          <p:cNvSpPr/>
          <p:nvPr/>
        </p:nvSpPr>
        <p:spPr>
          <a:xfrm>
            <a:off x="6338748" y="2123394"/>
            <a:ext cx="5731281" cy="2905326"/>
          </a:xfrm>
          <a:prstGeom prst="roundRect">
            <a:avLst/>
          </a:prstGeom>
          <a:noFill/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70196233-79E8-F9FF-1C94-123C34F5D8DF}"/>
              </a:ext>
            </a:extLst>
          </p:cNvPr>
          <p:cNvSpPr/>
          <p:nvPr/>
        </p:nvSpPr>
        <p:spPr>
          <a:xfrm>
            <a:off x="6338748" y="5130181"/>
            <a:ext cx="5731281" cy="1229980"/>
          </a:xfrm>
          <a:prstGeom prst="roundRect">
            <a:avLst/>
          </a:prstGeom>
          <a:noFill/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CDC6B7C-C09E-8C18-1FED-DD6D249782FB}"/>
              </a:ext>
            </a:extLst>
          </p:cNvPr>
          <p:cNvSpPr txBox="1"/>
          <p:nvPr/>
        </p:nvSpPr>
        <p:spPr>
          <a:xfrm>
            <a:off x="0" y="6592882"/>
            <a:ext cx="65117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>
                <a:solidFill>
                  <a:srgbClr val="FF0000"/>
                </a:solidFill>
              </a:rPr>
              <a:t>*The use cases to be identified during the study phase post the approval of SID </a:t>
            </a:r>
          </a:p>
        </p:txBody>
      </p:sp>
    </p:spTree>
    <p:extLst>
      <p:ext uri="{BB962C8B-B14F-4D97-AF65-F5344CB8AC3E}">
        <p14:creationId xmlns:p14="http://schemas.microsoft.com/office/powerpoint/2010/main" val="185907190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292" y="560387"/>
            <a:ext cx="9002598" cy="1130301"/>
          </a:xfrm>
        </p:spPr>
        <p:txBody>
          <a:bodyPr/>
          <a:lstStyle/>
          <a:p>
            <a:r>
              <a:rPr lang="en-GB" altLang="en-US" sz="3600" dirty="0"/>
              <a:t>View on Rel-20 Content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443D1633-C670-416B-8287-F2FC830B67B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76288952"/>
              </p:ext>
            </p:extLst>
          </p:nvPr>
        </p:nvGraphicFramePr>
        <p:xfrm>
          <a:off x="60858" y="1959293"/>
          <a:ext cx="12070284" cy="408615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37758">
                  <a:extLst>
                    <a:ext uri="{9D8B030D-6E8A-4147-A177-3AD203B41FA5}">
                      <a16:colId xmlns:a16="http://schemas.microsoft.com/office/drawing/2014/main" val="2236238882"/>
                    </a:ext>
                  </a:extLst>
                </a:gridCol>
                <a:gridCol w="1310808">
                  <a:extLst>
                    <a:ext uri="{9D8B030D-6E8A-4147-A177-3AD203B41FA5}">
                      <a16:colId xmlns:a16="http://schemas.microsoft.com/office/drawing/2014/main" val="562605877"/>
                    </a:ext>
                  </a:extLst>
                </a:gridCol>
                <a:gridCol w="5285397">
                  <a:extLst>
                    <a:ext uri="{9D8B030D-6E8A-4147-A177-3AD203B41FA5}">
                      <a16:colId xmlns:a16="http://schemas.microsoft.com/office/drawing/2014/main" val="824553124"/>
                    </a:ext>
                  </a:extLst>
                </a:gridCol>
                <a:gridCol w="1395051">
                  <a:extLst>
                    <a:ext uri="{9D8B030D-6E8A-4147-A177-3AD203B41FA5}">
                      <a16:colId xmlns:a16="http://schemas.microsoft.com/office/drawing/2014/main" val="4265244648"/>
                    </a:ext>
                  </a:extLst>
                </a:gridCol>
                <a:gridCol w="1001610">
                  <a:extLst>
                    <a:ext uri="{9D8B030D-6E8A-4147-A177-3AD203B41FA5}">
                      <a16:colId xmlns:a16="http://schemas.microsoft.com/office/drawing/2014/main" val="714072198"/>
                    </a:ext>
                  </a:extLst>
                </a:gridCol>
                <a:gridCol w="923477">
                  <a:extLst>
                    <a:ext uri="{9D8B030D-6E8A-4147-A177-3AD203B41FA5}">
                      <a16:colId xmlns:a16="http://schemas.microsoft.com/office/drawing/2014/main" val="1390949308"/>
                    </a:ext>
                  </a:extLst>
                </a:gridCol>
                <a:gridCol w="1516183">
                  <a:extLst>
                    <a:ext uri="{9D8B030D-6E8A-4147-A177-3AD203B41FA5}">
                      <a16:colId xmlns:a16="http://schemas.microsoft.com/office/drawing/2014/main" val="129207063"/>
                    </a:ext>
                  </a:extLst>
                </a:gridCol>
              </a:tblGrid>
              <a:tr h="79256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S.NO.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Title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Brief Description and Key Objectives</a:t>
                      </a:r>
                    </a:p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Related Stage-1 Study/Work 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Lead Stage-2 WG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RAN Impact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Other WG Impact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8668729"/>
                  </a:ext>
                </a:extLst>
              </a:tr>
              <a:tr h="2906054">
                <a:tc>
                  <a:txBody>
                    <a:bodyPr/>
                    <a:lstStyle/>
                    <a:p>
                      <a:r>
                        <a:rPr lang="en-US" sz="16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New SID: Study on Ubiquitous connectivity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</a:rPr>
                        <a:t>To identify the use cases and the requirements of “Ubiquitous Connectivity” including the performance requirements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endParaRPr lang="en-US" sz="1600" kern="1200" dirty="0">
                        <a:solidFill>
                          <a:schemeClr val="dk1"/>
                        </a:solidFill>
                        <a:effectLst/>
                      </a:endParaRPr>
                    </a:p>
                    <a:p>
                      <a:pPr marL="0" indent="0">
                        <a:buFont typeface="+mj-lt"/>
                        <a:buNone/>
                      </a:pP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</a:rPr>
                        <a:t>Key Work Tasks include the following.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endParaRPr lang="en-US" sz="1600" b="1" kern="1200" dirty="0">
                        <a:solidFill>
                          <a:schemeClr val="dk1"/>
                        </a:solidFill>
                        <a:effectLst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</a:rPr>
                        <a:t>Use cases for “Ubiquitous Connectivity”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endParaRPr lang="en-US" sz="1600" kern="1200" dirty="0">
                        <a:solidFill>
                          <a:schemeClr val="dk1"/>
                        </a:solidFill>
                        <a:effectLst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</a:rPr>
                        <a:t>Requirements for “Ubiquitous Connectivity”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endParaRPr lang="en-US" sz="1600" kern="1200" dirty="0">
                        <a:solidFill>
                          <a:schemeClr val="dk1"/>
                        </a:solidFill>
                        <a:effectLst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</a:rPr>
                        <a:t>Gap analysis with </a:t>
                      </a:r>
                      <a:r>
                        <a:rPr lang="en-US" sz="1600" i="0" kern="1200" dirty="0">
                          <a:solidFill>
                            <a:schemeClr val="tx1"/>
                          </a:solidFill>
                          <a:effectLst/>
                        </a:rPr>
                        <a:t>existing requirements</a:t>
                      </a:r>
                      <a:endParaRPr lang="en-US" sz="1600" i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TS 22.261</a:t>
                      </a:r>
                    </a:p>
                    <a:p>
                      <a:endParaRPr lang="en-US" sz="1600" dirty="0"/>
                    </a:p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SA2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1773117"/>
                  </a:ext>
                </a:extLst>
              </a:tr>
              <a:tr h="357141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01571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643A86-B478-833C-9632-CFD330241D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488" y="2766218"/>
            <a:ext cx="10515600" cy="2305512"/>
          </a:xfrm>
        </p:spPr>
        <p:txBody>
          <a:bodyPr/>
          <a:lstStyle/>
          <a:p>
            <a:pPr algn="ctr"/>
            <a:r>
              <a:rPr lang="en-US" dirty="0"/>
              <a:t>Thank you</a:t>
            </a:r>
            <a:br>
              <a:rPr lang="en-US" dirty="0"/>
            </a:br>
            <a:endParaRPr lang="en-US" sz="1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8707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purl.org/dc/terms/"/>
    <ds:schemaRef ds:uri="http://www.w3.org/XML/1998/namespace"/>
    <ds:schemaRef ds:uri="http://schemas.openxmlformats.org/package/2006/metadata/core-properties"/>
    <ds:schemaRef ds:uri="679a257e-872f-4c98-9e8a-0a9c104f72cd"/>
    <ds:schemaRef ds:uri="280d8efa-eff2-4910-88d2-79ca146720c4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27096</TotalTime>
  <Words>652</Words>
  <Application>Microsoft Office PowerPoint</Application>
  <PresentationFormat>Widescreen</PresentationFormat>
  <Paragraphs>84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Arial </vt:lpstr>
      <vt:lpstr>Calibri</vt:lpstr>
      <vt:lpstr>Calibri Light</vt:lpstr>
      <vt:lpstr>Times New Roman</vt:lpstr>
      <vt:lpstr>Office Theme</vt:lpstr>
      <vt:lpstr>Motivation for study on Ubiquitous Connectivity </vt:lpstr>
      <vt:lpstr>Background - ITU-R – “IMT-2030 Framework”*</vt:lpstr>
      <vt:lpstr>Justification </vt:lpstr>
      <vt:lpstr>Use Case – Examples*</vt:lpstr>
      <vt:lpstr>View on Rel-20 Content</vt:lpstr>
      <vt:lpstr>Thank you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Ubiquitous Connectivity</dc:title>
  <dc:creator>Acer</dc:creator>
  <dc:description>© 3GPP 2018</dc:description>
  <cp:lastModifiedBy>Pranav</cp:lastModifiedBy>
  <cp:revision>788</cp:revision>
  <dcterms:created xsi:type="dcterms:W3CDTF">2010-02-05T13:52:04Z</dcterms:created>
  <dcterms:modified xsi:type="dcterms:W3CDTF">2023-11-02T12:31:29Z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