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  <p:sldMasterId id="2147484162" r:id="rId5"/>
  </p:sldMasterIdLst>
  <p:notesMasterIdLst>
    <p:notesMasterId r:id="rId49"/>
  </p:notesMasterIdLst>
  <p:handoutMasterIdLst>
    <p:handoutMasterId r:id="rId50"/>
  </p:handoutMasterIdLst>
  <p:sldIdLst>
    <p:sldId id="1163" r:id="rId6"/>
    <p:sldId id="1164" r:id="rId7"/>
    <p:sldId id="1165" r:id="rId8"/>
    <p:sldId id="1132" r:id="rId9"/>
    <p:sldId id="808" r:id="rId10"/>
    <p:sldId id="809" r:id="rId11"/>
    <p:sldId id="1150" r:id="rId12"/>
    <p:sldId id="1151" r:id="rId13"/>
    <p:sldId id="812" r:id="rId14"/>
    <p:sldId id="816" r:id="rId15"/>
    <p:sldId id="822" r:id="rId16"/>
    <p:sldId id="821" r:id="rId17"/>
    <p:sldId id="1167" r:id="rId18"/>
    <p:sldId id="1166" r:id="rId19"/>
    <p:sldId id="1133" r:id="rId20"/>
    <p:sldId id="1144" r:id="rId21"/>
    <p:sldId id="1145" r:id="rId22"/>
    <p:sldId id="1202" r:id="rId23"/>
    <p:sldId id="817" r:id="rId24"/>
    <p:sldId id="1179" r:id="rId25"/>
    <p:sldId id="1181" r:id="rId26"/>
    <p:sldId id="1182" r:id="rId27"/>
    <p:sldId id="1197" r:id="rId28"/>
    <p:sldId id="1196" r:id="rId29"/>
    <p:sldId id="1183" r:id="rId30"/>
    <p:sldId id="1198" r:id="rId31"/>
    <p:sldId id="1184" r:id="rId32"/>
    <p:sldId id="1185" r:id="rId33"/>
    <p:sldId id="1186" r:id="rId34"/>
    <p:sldId id="1187" r:id="rId35"/>
    <p:sldId id="1188" r:id="rId36"/>
    <p:sldId id="1189" r:id="rId37"/>
    <p:sldId id="1190" r:id="rId38"/>
    <p:sldId id="1191" r:id="rId39"/>
    <p:sldId id="1192" r:id="rId40"/>
    <p:sldId id="1193" r:id="rId41"/>
    <p:sldId id="1194" r:id="rId42"/>
    <p:sldId id="1201" r:id="rId43"/>
    <p:sldId id="1199" r:id="rId44"/>
    <p:sldId id="1157" r:id="rId45"/>
    <p:sldId id="1200" r:id="rId46"/>
    <p:sldId id="1203" r:id="rId47"/>
    <p:sldId id="1105" r:id="rId48"/>
  </p:sldIdLst>
  <p:sldSz cx="9144000" cy="5143500" type="screen16x9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in Sultan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000"/>
    <a:srgbClr val="B6BEC8"/>
    <a:srgbClr val="BFBFBF"/>
    <a:srgbClr val="00CC00"/>
    <a:srgbClr val="00B0F0"/>
    <a:srgbClr val="339933"/>
    <a:srgbClr val="63252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4" autoAdjust="0"/>
    <p:restoredTop sz="91922"/>
  </p:normalViewPr>
  <p:slideViewPr>
    <p:cSldViewPr snapToGrid="0">
      <p:cViewPr varScale="1">
        <p:scale>
          <a:sx n="209" d="100"/>
          <a:sy n="209" d="100"/>
        </p:scale>
        <p:origin x="984" y="18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6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commentAuthors" Target="commentAuthors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070E03D-D76C-4318-8FF4-F26D8873D8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4AA89C-3F01-4C48-A290-D9327075C7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A3E045A-302B-4CEA-9CA8-DEEA0CB971B5}" type="datetime1">
              <a:rPr lang="en-US" altLang="en-US"/>
              <a:pPr>
                <a:defRPr/>
              </a:pPr>
              <a:t>6/7/2023</a:t>
            </a:fld>
            <a:endParaRPr lang="en-US" alt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CFE2C06-4ADB-4571-B1BE-2A744603F66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91C4346A-A86B-4BD6-BA71-EA42A4A046C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768B6B2-77E3-4ED7-B8EB-F92BD9BA41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D26F054-0EB1-451B-89D4-66ACD5129D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B5875A0-0A69-4E62-B328-888C48E9AF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A6DB14E-3985-41CA-9F2E-7EC2C8348711}" type="datetime1">
              <a:rPr lang="en-US" altLang="en-US"/>
              <a:pPr>
                <a:defRPr/>
              </a:pPr>
              <a:t>6/7/2023</a:t>
            </a:fld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96EF1BB-0622-4BCE-BABA-EC4AF8B3A66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BB5E932-E6F8-4F6E-84E3-B0BC32912BF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F7CD1F9-BEFF-4C5B-8CD7-D332B679B8D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9A75F2D7-5FE9-43A3-B166-6F9FBC4DD2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1FBFF58-1BFD-46E1-9878-B874835237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8FC1E-4BBF-D4D6-0BF3-81092DE93E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A4C2D9B-7C67-492C-B5BC-9B6BCAE8B1A9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1B43EFA-384B-FE3B-DC23-3FEED81488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014CB07E-141C-AAF0-E481-8606D6094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>
            <a:extLst>
              <a:ext uri="{FF2B5EF4-FFF2-40B4-BE49-F238E27FC236}">
                <a16:creationId xmlns:a16="http://schemas.microsoft.com/office/drawing/2014/main" id="{16B15D26-C6C7-434B-BD59-624736011C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0"/>
            <a:ext cx="3859212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7852" y="2859161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148" indent="0" algn="ctr">
              <a:buNone/>
              <a:defRPr/>
            </a:lvl2pPr>
            <a:lvl3pPr marL="914296" indent="0" algn="ctr">
              <a:buNone/>
              <a:defRPr/>
            </a:lvl3pPr>
            <a:lvl4pPr marL="1371444" indent="0" algn="ctr">
              <a:buNone/>
              <a:defRPr/>
            </a:lvl4pPr>
            <a:lvl5pPr marL="1828592" indent="0" algn="ctr">
              <a:buNone/>
              <a:defRPr/>
            </a:lvl5pPr>
            <a:lvl6pPr marL="2285740" indent="0" algn="ctr">
              <a:buNone/>
              <a:defRPr/>
            </a:lvl6pPr>
            <a:lvl7pPr marL="2742888" indent="0" algn="ctr">
              <a:buNone/>
              <a:defRPr/>
            </a:lvl7pPr>
            <a:lvl8pPr marL="3200036" indent="0" algn="ctr">
              <a:buNone/>
              <a:defRPr/>
            </a:lvl8pPr>
            <a:lvl9pPr marL="3657184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21198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F8AEF4-831E-4A64-8F24-C9DCB1C10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156E3-9073-4A0C-96CD-6099BA9542F1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637D30-8700-45DC-9A86-100EB40E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4154504-CDE0-46AF-BE6C-5AB5D619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03CE2-4587-4FA0-8327-C8DBA55B8E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689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F8D3742-83D4-4ADB-89F8-A734EA2CB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B776F-5C49-4F6B-B683-FD1C029FF8C5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0338CA-D066-4457-A0E6-532D3AE4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047F058-1DF4-4390-8AA5-FB5FA9C87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6C38C-171F-4F0F-9E31-D5B5F708A7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8475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2890775-E49D-40F6-B9D2-E3BC7F8D1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0E58-191B-48C6-92D5-F6D3EF6FD4D8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74DB100-7DBB-4A7D-A8B6-CD2E85119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DF59460-51BF-49D6-93C5-FDB993420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1CB9F-5737-444B-8D79-FFF1E02DFD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85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7CD4D5A-B34D-4A37-B813-9E982A030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D2812-CE65-496C-84CB-0DF1D16B3D06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2615EA-7418-429B-AB75-58E4ADFE2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82B588-17D1-4772-87BC-9DC3E89CB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F22DB-E4DD-47DB-A459-68467CDFB7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557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A91B84D-D405-49DE-A0AC-5FF0C12F3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731B5-983D-47F9-B790-A52246ACD90D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8080ADE-6DD1-42A0-9E1B-C557F7AD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BC68E40-2483-4E3F-A76F-9397B0EB4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33BBF-42C6-416F-8006-1CDCBD1C7F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0523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AE232-8503-4E62-89EC-46ABD41D2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F89C5-7A71-40F0-8A92-6021451623A3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14D50-AB66-4C89-978A-87DB9E48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803B0-7DEA-48BE-AA32-2FA1B69D8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DB2AA-5844-48DB-8BCD-670B935E75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7775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E1D39-D275-4936-BA4C-052A7DDDF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D2712-012D-472F-AA3E-982F326CC648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C0FFA-2FFB-4A2B-8B69-27604E68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99295-2B06-4566-87EA-515848FA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7AE6C-8E27-4B1B-AAD2-B9C45D2C19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576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61" indent="-342861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71804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15116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60FD2-2AFE-4F82-810F-E8317CD4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46E51-3B49-4A8B-AD1E-06E46E34F6E0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D3BEB-9417-4C22-AE02-B4EF424D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61854-9EE5-466E-96CE-72A9C67B7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A6022-F1F6-46BC-8206-E355C2D16F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370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>
            <a:extLst>
              <a:ext uri="{FF2B5EF4-FFF2-40B4-BE49-F238E27FC236}">
                <a16:creationId xmlns:a16="http://schemas.microsoft.com/office/drawing/2014/main" id="{C49E5425-BEE1-A046-85E0-1CC1B8576C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1"/>
            <a:ext cx="3859212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7852" y="2859161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136" indent="0" algn="ctr">
              <a:buNone/>
              <a:defRPr/>
            </a:lvl2pPr>
            <a:lvl3pPr marL="914273" indent="0" algn="ctr">
              <a:buNone/>
              <a:defRPr/>
            </a:lvl3pPr>
            <a:lvl4pPr marL="1371410" indent="0" algn="ctr">
              <a:buNone/>
              <a:defRPr/>
            </a:lvl4pPr>
            <a:lvl5pPr marL="1828547" indent="0" algn="ctr">
              <a:buNone/>
              <a:defRPr/>
            </a:lvl5pPr>
            <a:lvl6pPr marL="2285683" indent="0" algn="ctr">
              <a:buNone/>
              <a:defRPr/>
            </a:lvl6pPr>
            <a:lvl7pPr marL="2742820" indent="0" algn="ctr">
              <a:buNone/>
              <a:defRPr/>
            </a:lvl7pPr>
            <a:lvl8pPr marL="3199956" indent="0" algn="ctr">
              <a:buNone/>
              <a:defRPr/>
            </a:lvl8pPr>
            <a:lvl9pPr marL="3657092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902602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712A9-777F-4E68-B61F-C1F7B8D8A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F53F3-8BBC-4D96-85A3-2203779B5913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F4A13-00FE-4FA4-A78E-2268850B2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7913C-763C-4CA0-BC3C-7BF33A152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7E381-F0F8-4D06-B974-01167FDB79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96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167A7-7A9A-4E5D-BDC1-E422CAAE9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FDA26-29B8-4C4D-9D29-6A9FA33452D4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40153-32F2-483A-9975-F21B1D474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80F39-D585-4E43-B5B2-EDF3614B3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E4BF-11F9-4460-95F1-153FF1332A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23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951C1-222D-4F7D-8470-17DA9C0A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D345C-069A-4494-B81D-77CEA48DFA9F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26148-CBD4-49E5-ACF4-45CDBFBB6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DE002-742D-4733-970E-BAA1D3A21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DB0A1-061D-4FE8-B7D7-DCE7BB0B97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07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7D66B7-1FB0-444C-B8CD-ADE616C0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6621A-4DA5-45BE-B090-002B7C2F2A0F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F52F54-2824-442D-ADFE-A1BC949C1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95D1B7-8CE4-4846-82AF-76D39C494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98519-8083-41EA-AC1D-B41FA6EE69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825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4B65263-4898-4AA5-93AC-9E47DC438C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8950" y="171450"/>
            <a:ext cx="68278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68470D2-68D6-40B5-A83D-077113D15B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85775" y="1090613"/>
            <a:ext cx="8388350" cy="362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D5DFDEEE-D95B-4E44-B134-57FAC10EA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2478088"/>
            <a:ext cx="974725" cy="246062"/>
          </a:xfrm>
          <a:prstGeom prst="rect">
            <a:avLst/>
          </a:prstGeom>
          <a:noFill/>
          <a:ln>
            <a:noFill/>
          </a:ln>
        </p:spPr>
        <p:txBody>
          <a:bodyPr wrap="none" lIns="91430" tIns="45715" rIns="91430" bIns="45715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pic>
        <p:nvPicPr>
          <p:cNvPr id="1029" name="Picture 10">
            <a:extLst>
              <a:ext uri="{FF2B5EF4-FFF2-40B4-BE49-F238E27FC236}">
                <a16:creationId xmlns:a16="http://schemas.microsoft.com/office/drawing/2014/main" id="{2BDFFA0D-4C90-4615-9591-339CE5E0C5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207703"/>
            <a:ext cx="118745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Oval 11">
            <a:extLst>
              <a:ext uri="{FF2B5EF4-FFF2-40B4-BE49-F238E27FC236}">
                <a16:creationId xmlns:a16="http://schemas.microsoft.com/office/drawing/2014/main" id="{F3CDA226-4204-45C3-B1ED-AAA865331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8975" y="4773613"/>
            <a:ext cx="609600" cy="314325"/>
          </a:xfrm>
          <a:prstGeom prst="ellipse">
            <a:avLst/>
          </a:prstGeom>
          <a:solidFill>
            <a:schemeClr val="bg1">
              <a:alpha val="50195"/>
            </a:schemeClr>
          </a:solidFill>
          <a:ln>
            <a:noFill/>
          </a:ln>
        </p:spPr>
        <p:txBody>
          <a:bodyPr lIns="91430" tIns="45715" rIns="91430" bIns="45715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fld id="{77FE5E64-1B22-47D7-8F30-97BD9965721F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60" r:id="rId1"/>
    <p:sldLayoutId id="2147485947" r:id="rId2"/>
    <p:sldLayoutId id="2147485948" r:id="rId3"/>
    <p:sldLayoutId id="2147485961" r:id="rId4"/>
    <p:sldLayoutId id="2147485962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148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29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44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592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314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462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610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5758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EA2AADE0-0205-4539-B10B-2865152E234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A5E8F27B-D6E4-447E-998C-753657E2A4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F1E65-F681-48F4-82A6-FB808590B6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874BFD84-C571-465E-8244-8935590BAE87}" type="datetimeFigureOut">
              <a:rPr lang="en-GB"/>
              <a:pPr>
                <a:defRPr/>
              </a:pPr>
              <a:t>07/06/2023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D45E1-BADB-45EC-852D-0F011D85D0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38771-79B0-4EC6-9ABC-DE452CA98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A238AC0-1168-43A2-8E67-0AB94C3645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49" r:id="rId1"/>
    <p:sldLayoutId id="2147485950" r:id="rId2"/>
    <p:sldLayoutId id="2147485951" r:id="rId3"/>
    <p:sldLayoutId id="2147485952" r:id="rId4"/>
    <p:sldLayoutId id="2147485953" r:id="rId5"/>
    <p:sldLayoutId id="2147485954" r:id="rId6"/>
    <p:sldLayoutId id="2147485955" r:id="rId7"/>
    <p:sldLayoutId id="2147485956" r:id="rId8"/>
    <p:sldLayoutId id="2147485957" r:id="rId9"/>
    <p:sldLayoutId id="2147485958" r:id="rId10"/>
    <p:sldLayoutId id="21474859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Information/WI_Sheet/SP-220679.zip" TargetMode="External"/><Relationship Id="rId3" Type="http://schemas.openxmlformats.org/officeDocument/2006/relationships/hyperlink" Target="https://www.3gpp.org/ftp/Information/WI_Sheet/SP-220085.zip" TargetMode="External"/><Relationship Id="rId7" Type="http://schemas.openxmlformats.org/officeDocument/2006/relationships/hyperlink" Target="https://www.3gpp.org/ftp/Information/WI_Sheet/SP-220439.zip" TargetMode="External"/><Relationship Id="rId2" Type="http://schemas.openxmlformats.org/officeDocument/2006/relationships/hyperlink" Target="https://www.3gpp.org/ftp/Information/WI_Sheet/SP-220717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Information/WI_Sheet/SP-220437.zip" TargetMode="External"/><Relationship Id="rId5" Type="http://schemas.openxmlformats.org/officeDocument/2006/relationships/hyperlink" Target="https://www.3gpp.org/ftp/Information/WI_Sheet/SP-220087.zip" TargetMode="External"/><Relationship Id="rId10" Type="http://schemas.openxmlformats.org/officeDocument/2006/relationships/hyperlink" Target="https://www.3gpp.org/ftp/Information/WI_Sheet/SP-220445.zip" TargetMode="External"/><Relationship Id="rId4" Type="http://schemas.openxmlformats.org/officeDocument/2006/relationships/hyperlink" Target="https://www.3gpp.org/ftp/Information/WI_Sheet/SP-220353.zip" TargetMode="External"/><Relationship Id="rId9" Type="http://schemas.openxmlformats.org/officeDocument/2006/relationships/hyperlink" Target="https://www.3gpp.org/ftp/Information/WI_Sheet/SP-220954.zip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Information/WI_Sheet/SP-230231.zip" TargetMode="External"/><Relationship Id="rId3" Type="http://schemas.openxmlformats.org/officeDocument/2006/relationships/hyperlink" Target="https://www.3gpp.org/ftp/Information/WI_Sheet/SP-220447.zip" TargetMode="External"/><Relationship Id="rId7" Type="http://schemas.openxmlformats.org/officeDocument/2006/relationships/hyperlink" Target="https://www.3gpp.org/ftp/Information/WI_Sheet/SP-220442.zip" TargetMode="External"/><Relationship Id="rId2" Type="http://schemas.openxmlformats.org/officeDocument/2006/relationships/hyperlink" Target="https://www.3gpp.org/ftp/Information/WI_Sheet/SP-230235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Information/WI_Sheet/SP-230227.zip" TargetMode="External"/><Relationship Id="rId11" Type="http://schemas.openxmlformats.org/officeDocument/2006/relationships/hyperlink" Target="https://www.3gpp.org/ftp/Information/WI_Sheet/SP-220943.zip" TargetMode="External"/><Relationship Id="rId5" Type="http://schemas.openxmlformats.org/officeDocument/2006/relationships/hyperlink" Target="https://www.3gpp.org/ftp/Information/WI_Sheet/SP-230233.zip" TargetMode="External"/><Relationship Id="rId10" Type="http://schemas.openxmlformats.org/officeDocument/2006/relationships/hyperlink" Target="https://www.3gpp.org/ftp/Information/WI_Sheet/SP-230229.zip" TargetMode="External"/><Relationship Id="rId4" Type="http://schemas.openxmlformats.org/officeDocument/2006/relationships/hyperlink" Target="https://www.3gpp.org/ftp/Information/WI_Sheet/SP-230236.zip" TargetMode="External"/><Relationship Id="rId9" Type="http://schemas.openxmlformats.org/officeDocument/2006/relationships/hyperlink" Target="https://www.3gpp.org/ftp/Information/WI_Sheet/SP-190838.zip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941.zip" TargetMode="External"/><Relationship Id="rId2" Type="http://schemas.openxmlformats.org/officeDocument/2006/relationships/hyperlink" Target="https://www.3gpp.org/ftp/Information/WI_Sheet/SP-220943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tp.3gpp.org/information/Work_Plan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717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085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353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087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717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439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679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954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445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30235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447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30236.zi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D66E9357-C26F-E53F-8F25-15AA78429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30363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lIns="91430" tIns="45715" rIns="91430" bIns="45715" anchor="ctr">
            <a:normAutofit fontScale="92500" lnSpcReduction="20000"/>
          </a:bodyPr>
          <a:lstStyle/>
          <a:p>
            <a:pPr algn="ctr">
              <a:defRPr/>
            </a:pPr>
            <a:r>
              <a:rPr lang="en-GB" sz="4000" b="1" i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Ｐゴシック" charset="0"/>
                <a:cs typeface="ＭＳ Ｐゴシック" charset="0"/>
              </a:rPr>
              <a:t>  </a:t>
            </a:r>
            <a:r>
              <a:rPr lang="en-GB" sz="4000" kern="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en-GB" sz="4000" b="1" kern="0" dirty="0">
                <a:solidFill>
                  <a:srgbClr val="FF0000"/>
                </a:solidFill>
                <a:latin typeface="+mj-lt"/>
                <a:ea typeface="ＭＳ Ｐゴシック" charset="0"/>
              </a:rPr>
              <a:t> SA1 Report to TSG SA#100</a:t>
            </a:r>
            <a:br>
              <a:rPr lang="en-GB" sz="4000" b="1" kern="0" dirty="0">
                <a:solidFill>
                  <a:srgbClr val="FF0000"/>
                </a:solidFill>
                <a:latin typeface="+mj-lt"/>
                <a:ea typeface="ＭＳ Ｐゴシック" charset="0"/>
              </a:rPr>
            </a:br>
            <a:r>
              <a:rPr lang="en-GB" sz="4000" b="1" kern="0" dirty="0">
                <a:solidFill>
                  <a:srgbClr val="FF0000"/>
                </a:solidFill>
                <a:latin typeface="+mj-lt"/>
                <a:ea typeface="ＭＳ Ｐゴシック" charset="0"/>
              </a:rPr>
              <a:t>SP-230505</a:t>
            </a:r>
            <a:br>
              <a:rPr lang="en-GB" sz="4000" b="1" kern="0" dirty="0">
                <a:latin typeface="+mj-lt"/>
                <a:ea typeface="ＭＳ Ｐゴシック" charset="0"/>
                <a:cs typeface="ＭＳ Ｐゴシック" charset="0"/>
              </a:rPr>
            </a:br>
            <a:endParaRPr lang="en-GB" sz="1600" kern="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Ｐゴシック" charset="0"/>
              <a:cs typeface="ＭＳ Ｐゴシック" charset="0"/>
            </a:endParaRPr>
          </a:p>
        </p:txBody>
      </p:sp>
      <p:sp>
        <p:nvSpPr>
          <p:cNvPr id="7171" name="Subtitle 6">
            <a:extLst>
              <a:ext uri="{FF2B5EF4-FFF2-40B4-BE49-F238E27FC236}">
                <a16:creationId xmlns:a16="http://schemas.microsoft.com/office/drawing/2014/main" id="{E48F4C2E-F028-D0DB-99E2-8E3F980705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63925"/>
            <a:ext cx="6400800" cy="2019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nl-NL" sz="2000">
                <a:latin typeface="Arial" panose="020B0604020202020204" pitchFamily="34" charset="0"/>
              </a:rPr>
              <a:t>José Almodóvar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nl-NL" sz="1600">
                <a:latin typeface="Arial" panose="020B0604020202020204" pitchFamily="34" charset="0"/>
              </a:rPr>
              <a:t>SA1 Chair, KPN</a:t>
            </a:r>
          </a:p>
          <a:p>
            <a:pPr>
              <a:lnSpc>
                <a:spcPct val="80000"/>
              </a:lnSpc>
            </a:pPr>
            <a:r>
              <a:rPr lang="en-GB" altLang="nl-NL" sz="2000">
                <a:latin typeface="Arial" panose="020B0604020202020204" pitchFamily="34" charset="0"/>
              </a:rPr>
              <a:t>Alain Sultan</a:t>
            </a:r>
          </a:p>
          <a:p>
            <a:pPr eaLnBrk="1"/>
            <a:r>
              <a:rPr lang="en-GB" altLang="nl-NL" sz="1600">
                <a:latin typeface="Arial" panose="020B0604020202020204" pitchFamily="34" charset="0"/>
              </a:rPr>
              <a:t>SA1 Secretary, ETSI MCC</a:t>
            </a:r>
          </a:p>
          <a:p>
            <a:pPr>
              <a:lnSpc>
                <a:spcPct val="80000"/>
              </a:lnSpc>
            </a:pPr>
            <a:endParaRPr lang="en-US" altLang="nl-NL" sz="16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nl-NL" sz="1800">
              <a:latin typeface="Arial" panose="020B0604020202020204" pitchFamily="34" charset="0"/>
            </a:endParaRPr>
          </a:p>
        </p:txBody>
      </p:sp>
      <p:sp>
        <p:nvSpPr>
          <p:cNvPr id="7172" name="AutoShape 14">
            <a:extLst>
              <a:ext uri="{FF2B5EF4-FFF2-40B4-BE49-F238E27FC236}">
                <a16:creationId xmlns:a16="http://schemas.microsoft.com/office/drawing/2014/main" id="{D90E2CD6-455B-190F-D55F-55A64BDE6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" y="4779964"/>
            <a:ext cx="6169025" cy="242887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7173" name="TextBox 5">
            <a:extLst>
              <a:ext uri="{FF2B5EF4-FFF2-40B4-BE49-F238E27FC236}">
                <a16:creationId xmlns:a16="http://schemas.microsoft.com/office/drawing/2014/main" id="{B1137736-AD02-A3E6-721C-B1A3A3F41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4759326"/>
            <a:ext cx="622141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SP-230505  3GPP TSG#100, 12 – 16 June 2023, Taipei</a:t>
            </a:r>
          </a:p>
        </p:txBody>
      </p:sp>
      <p:sp>
        <p:nvSpPr>
          <p:cNvPr id="7174" name="Rectangle 16">
            <a:extLst>
              <a:ext uri="{FF2B5EF4-FFF2-40B4-BE49-F238E27FC236}">
                <a16:creationId xmlns:a16="http://schemas.microsoft.com/office/drawing/2014/main" id="{532D3FB1-F52B-A6B8-3AAE-C7C068195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9026" y="4846639"/>
            <a:ext cx="824244" cy="21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Arial" panose="020B0604020202020204" pitchFamily="34" charset="0"/>
              </a:rPr>
              <a:t>© 3GPP 2023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5E0ED-FAB5-4D17-A81F-A5CC8641DF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313" y="1927225"/>
            <a:ext cx="7772400" cy="1101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Work Summary:</a:t>
            </a:r>
            <a:b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</a:b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pre Rel-19 Work</a:t>
            </a:r>
            <a:endParaRPr lang="en-GB" sz="4000" b="1" i="1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DB842A32-303E-4078-B8A9-0D3F7E187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461" y="210820"/>
            <a:ext cx="6827837" cy="857250"/>
          </a:xfrm>
        </p:spPr>
        <p:txBody>
          <a:bodyPr/>
          <a:lstStyle/>
          <a:p>
            <a:r>
              <a:rPr lang="en-GB" altLang="nl-NL" dirty="0"/>
              <a:t>Pre-Rel-19 agreed CR packages</a:t>
            </a: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8620B954-F34E-4689-8BED-9A7C40499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106365"/>
              </p:ext>
            </p:extLst>
          </p:nvPr>
        </p:nvGraphicFramePr>
        <p:xfrm>
          <a:off x="1970087" y="1462088"/>
          <a:ext cx="4954587" cy="2734236"/>
        </p:xfrm>
        <a:graphic>
          <a:graphicData uri="http://schemas.openxmlformats.org/drawingml/2006/table">
            <a:tbl>
              <a:tblPr/>
              <a:tblGrid>
                <a:gridCol w="2557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0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CR Package title</a:t>
                      </a:r>
                      <a:endParaRPr kumimoji="1" lang="en-GB" altLang="nl-NL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#CRs</a:t>
                      </a:r>
                      <a:endParaRPr kumimoji="1" lang="en-GB" altLang="nl-NL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Release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TEI12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4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Rel-15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AHGC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Rel-18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AIML_MT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Rel-18          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MINT, SENSE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Rel-18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MPS_WLAN 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3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Rel-18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061114"/>
                  </a:ext>
                </a:extLst>
              </a:tr>
              <a:tr h="402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TEI18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Rel-18</a:t>
                      </a:r>
                    </a:p>
                  </a:txBody>
                  <a:tcPr marL="45719" marR="45719" marT="45795" marB="4579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26258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33BAE2B-BFCE-41B9-9142-BF8EA872B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372775"/>
              </p:ext>
            </p:extLst>
          </p:nvPr>
        </p:nvGraphicFramePr>
        <p:xfrm>
          <a:off x="439738" y="1162050"/>
          <a:ext cx="8445501" cy="2145775"/>
        </p:xfrm>
        <a:graphic>
          <a:graphicData uri="http://schemas.openxmlformats.org/drawingml/2006/table">
            <a:tbl>
              <a:tblPr/>
              <a:tblGrid>
                <a:gridCol w="965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8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7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697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TEI15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- Agenda item 15 Rel-15 CRs:</a:t>
                      </a:r>
                    </a:p>
                  </a:txBody>
                  <a:tcPr marL="45732" marR="45732" marT="45423" marB="45423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SP-230525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S1-231684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Aligning the RAN sharing related definitions for quality improvement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TEI15</a:t>
                      </a:r>
                    </a:p>
                  </a:txBody>
                  <a:tcPr marL="46800" marR="46800" marT="46663" marB="46663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22.101</a:t>
                      </a:r>
                    </a:p>
                  </a:txBody>
                  <a:tcPr marL="46800" marR="46800" marT="46663" marB="46663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0589r-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Rel-15</a:t>
                      </a:r>
                    </a:p>
                  </a:txBody>
                  <a:tcPr marL="46800" marR="46800" marT="46663" marB="46663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604" marB="45604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S1-231685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Aligning the RAN sharing related definitions for quality improvement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TEI15</a:t>
                      </a:r>
                      <a:endParaRPr kumimoji="1" lang="en-GB" alt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6800" marR="46800" marT="46663" marB="46663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22.101</a:t>
                      </a:r>
                      <a:endParaRPr kumimoji="1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6800" marR="46800" marT="46663" marB="46663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0590r-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Rel-16</a:t>
                      </a:r>
                    </a:p>
                  </a:txBody>
                  <a:tcPr marL="46800" marR="46800" marT="46663" marB="46663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486" marB="4548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S1-231686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Aligning the RAN sharing related definitions for quality improvement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TEI15</a:t>
                      </a:r>
                      <a:endParaRPr kumimoji="1" lang="en-GB" alt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6800" marR="46800" marT="46663" marB="46663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22.101</a:t>
                      </a:r>
                      <a:endParaRPr kumimoji="1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6800" marR="46800" marT="46663" marB="46663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0591r1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Rel-17</a:t>
                      </a:r>
                    </a:p>
                  </a:txBody>
                  <a:tcPr marL="46800" marR="46800" marT="46663" marB="46663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778684"/>
                  </a:ext>
                </a:extLst>
              </a:tr>
              <a:tr h="2762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486" marB="4548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S1-231393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Aligning the RAN sharing related definitions for quality improvement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TEI15</a:t>
                      </a:r>
                    </a:p>
                  </a:txBody>
                  <a:tcPr marL="46800" marR="46800" marT="46663" marB="46663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22.101</a:t>
                      </a:r>
                    </a:p>
                  </a:txBody>
                  <a:tcPr marL="46800" marR="46800" marT="46663" marB="46663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0588r-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Rel-18</a:t>
                      </a:r>
                    </a:p>
                  </a:txBody>
                  <a:tcPr marL="46800" marR="46800" marT="46663" marB="46663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68134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5F1F2E09-2EFC-4E48-80A4-54AF78CD110B}"/>
              </a:ext>
            </a:extLst>
          </p:cNvPr>
          <p:cNvSpPr txBox="1">
            <a:spLocks/>
          </p:cNvSpPr>
          <p:nvPr/>
        </p:nvSpPr>
        <p:spPr bwMode="auto">
          <a:xfrm>
            <a:off x="419098" y="238430"/>
            <a:ext cx="68278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148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296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444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592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altLang="nl-NL" kern="0" dirty="0"/>
              <a:t>Release-15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4D2DF786-813E-42F2-943E-526D9A48B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098" y="238430"/>
            <a:ext cx="6827837" cy="857250"/>
          </a:xfrm>
        </p:spPr>
        <p:txBody>
          <a:bodyPr/>
          <a:lstStyle/>
          <a:p>
            <a:pPr algn="l"/>
            <a:r>
              <a:rPr lang="en-GB" altLang="nl-NL" dirty="0"/>
              <a:t>Release-18 (1/2)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56081BB-49B9-4489-A74A-D74AE5B74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282698"/>
              </p:ext>
            </p:extLst>
          </p:nvPr>
        </p:nvGraphicFramePr>
        <p:xfrm>
          <a:off x="419096" y="2357342"/>
          <a:ext cx="8445501" cy="930384"/>
        </p:xfrm>
        <a:graphic>
          <a:graphicData uri="http://schemas.openxmlformats.org/drawingml/2006/table">
            <a:tbl>
              <a:tblPr/>
              <a:tblGrid>
                <a:gridCol w="965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2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39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AIML_MT 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- Agenda item 18.1 Rel-18 CRs:</a:t>
                      </a:r>
                    </a:p>
                  </a:txBody>
                  <a:tcPr marL="45732" marR="45732" marT="45482" marB="4548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9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SP-230527</a:t>
                      </a: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S1-231473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Clarification on AI-ML KPIs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AIML_MT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22.261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0685r2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Rel-18</a:t>
                      </a:r>
                    </a:p>
                  </a:txBody>
                  <a:tcPr marL="46800" marR="46800" marT="46725" marB="46725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S1-231474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Clarification on AI-ML KPIs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AIML_MT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22.261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0686r2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Rel-19</a:t>
                      </a:r>
                    </a:p>
                  </a:txBody>
                  <a:tcPr marL="46800" marR="46800" marT="46725" marB="46725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98229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DEE08CD-5B45-49AA-915C-7A8E18F401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361026"/>
              </p:ext>
            </p:extLst>
          </p:nvPr>
        </p:nvGraphicFramePr>
        <p:xfrm>
          <a:off x="419097" y="982358"/>
          <a:ext cx="8445501" cy="1231738"/>
        </p:xfrm>
        <a:graphic>
          <a:graphicData uri="http://schemas.openxmlformats.org/drawingml/2006/table">
            <a:tbl>
              <a:tblPr/>
              <a:tblGrid>
                <a:gridCol w="965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1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2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338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AHGC 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- Agenda item 18.1 Rel-18 CRs:</a:t>
                      </a:r>
                    </a:p>
                  </a:txBody>
                  <a:tcPr marL="45732" marR="45732" marT="45475" marB="4547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4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SP-230526</a:t>
                      </a:r>
                    </a:p>
                  </a:txBody>
                  <a:tcPr marL="45728" marR="45728" marT="45539" marB="4553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S1-231475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Notification of updated list of participants of Ad hoc Group Emergency Alert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AHGC</a:t>
                      </a:r>
                      <a:endParaRPr kumimoji="1" lang="en-GB" alt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6800" marR="46800" marT="46717" marB="46717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22.280</a:t>
                      </a:r>
                      <a:endParaRPr kumimoji="1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6800" marR="46800" marT="46717" marB="46717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0161r3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Rel-18</a:t>
                      </a:r>
                    </a:p>
                  </a:txBody>
                  <a:tcPr marL="46800" marR="46800" marT="46717" marB="46717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2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604" marB="45604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S1-231719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Notification of updated list of participants of Ad hoc Group Emergency Alert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AHGC</a:t>
                      </a:r>
                      <a:endParaRPr kumimoji="1" lang="en-GB" alt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6800" marR="46800" marT="46717" marB="46717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22.280</a:t>
                      </a:r>
                    </a:p>
                  </a:txBody>
                  <a:tcPr marL="46800" marR="46800" marT="46717" marB="46717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0163r3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GB" altLang="nl-NL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Rel-19</a:t>
                      </a:r>
                    </a:p>
                  </a:txBody>
                  <a:tcPr marL="46800" marR="46800" marT="46717" marB="46717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10752D4-6B55-4081-A660-3A60F25AD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166987"/>
              </p:ext>
            </p:extLst>
          </p:nvPr>
        </p:nvGraphicFramePr>
        <p:xfrm>
          <a:off x="419096" y="3432944"/>
          <a:ext cx="8445501" cy="1597552"/>
        </p:xfrm>
        <a:graphic>
          <a:graphicData uri="http://schemas.openxmlformats.org/drawingml/2006/table">
            <a:tbl>
              <a:tblPr/>
              <a:tblGrid>
                <a:gridCol w="965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2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39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MINT,SENSE 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- Agenda item 18.1 Rel-18 CRs:</a:t>
                      </a:r>
                    </a:p>
                  </a:txBody>
                  <a:tcPr marL="45732" marR="45732" marT="45482" marB="4548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9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SP-230530</a:t>
                      </a: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S1-231371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Clarification on selection of Forbidden PLMN during Disaster Conditions when Operator controlled signal threshold applies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MINT,</a:t>
                      </a:r>
                    </a:p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SENSE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22.011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0350r1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Rel-18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S1-231372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Clarification on selection of Forbidden PLMN during Disaster Conditions when Operator controlled signal threshold applies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MINT,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SENSE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22.011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GB" alt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0351r1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Rel-19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982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878970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DEE08CD-5B45-49AA-915C-7A8E18F401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103704"/>
              </p:ext>
            </p:extLst>
          </p:nvPr>
        </p:nvGraphicFramePr>
        <p:xfrm>
          <a:off x="419099" y="1062634"/>
          <a:ext cx="8445501" cy="900112"/>
        </p:xfrm>
        <a:graphic>
          <a:graphicData uri="http://schemas.openxmlformats.org/drawingml/2006/table">
            <a:tbl>
              <a:tblPr/>
              <a:tblGrid>
                <a:gridCol w="965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7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338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lang="en-GB" altLang="nl-NL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MPS_WLAN </a:t>
                      </a:r>
                      <a:r>
                        <a:rPr lang="en-GB" altLang="nl-N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Agenda item 18.1 Rel-18 CRs:</a:t>
                      </a:r>
                    </a:p>
                  </a:txBody>
                  <a:tcPr marL="45732" marR="45732" marT="45475" marB="4547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4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SP-230531</a:t>
                      </a:r>
                    </a:p>
                  </a:txBody>
                  <a:tcPr marL="45728" marR="45728" marT="45539" marB="4553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S1-231205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Correction to MPS requirements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MPS_WLAN</a:t>
                      </a: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6800" marR="46800" marT="46717" marB="4671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22.153</a:t>
                      </a:r>
                    </a:p>
                  </a:txBody>
                  <a:tcPr marL="46800" marR="46800" marT="46717" marB="46717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0059r-</a:t>
                      </a:r>
                    </a:p>
                  </a:txBody>
                  <a:tcPr marL="46800" marR="46800" marT="46717" marB="46717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Rel-18</a:t>
                      </a:r>
                    </a:p>
                  </a:txBody>
                  <a:tcPr marL="46800" marR="46800" marT="46717" marB="46717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2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604" marB="45604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S1-231206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Correction to MPS requirements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MPS_WLAN</a:t>
                      </a:r>
                    </a:p>
                  </a:txBody>
                  <a:tcPr marL="46800" marR="46800" marT="46717" marB="4671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22.153</a:t>
                      </a:r>
                    </a:p>
                  </a:txBody>
                  <a:tcPr marL="46800" marR="46800" marT="46717" marB="46717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0060r-</a:t>
                      </a:r>
                    </a:p>
                  </a:txBody>
                  <a:tcPr marL="46800" marR="46800" marT="46717" marB="46717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Rel-19</a:t>
                      </a:r>
                    </a:p>
                  </a:txBody>
                  <a:tcPr marL="46800" marR="46800" marT="46717" marB="46717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10752D4-6B55-4081-A660-3A60F25AD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591927"/>
              </p:ext>
            </p:extLst>
          </p:nvPr>
        </p:nvGraphicFramePr>
        <p:xfrm>
          <a:off x="419099" y="3328289"/>
          <a:ext cx="8445501" cy="930384"/>
        </p:xfrm>
        <a:graphic>
          <a:graphicData uri="http://schemas.openxmlformats.org/drawingml/2006/table">
            <a:tbl>
              <a:tblPr/>
              <a:tblGrid>
                <a:gridCol w="965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2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39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TEI18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- Agenda item 18.1 Rel-18 CRs:</a:t>
                      </a:r>
                    </a:p>
                  </a:txBody>
                  <a:tcPr marL="45732" marR="45732" marT="45482" marB="4548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9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SP-230534</a:t>
                      </a: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S1-231396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Corrections of scope and reference including editorial fixes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TEI18</a:t>
                      </a:r>
                    </a:p>
                  </a:txBody>
                  <a:tcPr marL="46800" marR="46800" marT="46725" marB="46725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22.268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0078r1</a:t>
                      </a:r>
                    </a:p>
                  </a:txBody>
                  <a:tcPr marL="46800" marR="46800" marT="46725" marB="46725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Rel-18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S1-231398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UE based geo-fencing requirements for KPAS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TEI18</a:t>
                      </a:r>
                    </a:p>
                  </a:txBody>
                  <a:tcPr marL="46800" marR="46800" marT="46725" marB="46725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22.268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0079r1</a:t>
                      </a:r>
                    </a:p>
                  </a:txBody>
                  <a:tcPr marL="46800" marR="46800" marT="46725" marB="46725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Rel-19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982298"/>
                  </a:ext>
                </a:extLst>
              </a:tr>
            </a:tbl>
          </a:graphicData>
        </a:graphic>
      </p:graphicFrame>
      <p:sp>
        <p:nvSpPr>
          <p:cNvPr id="11" name="Title 1">
            <a:extLst>
              <a:ext uri="{FF2B5EF4-FFF2-40B4-BE49-F238E27FC236}">
                <a16:creationId xmlns:a16="http://schemas.microsoft.com/office/drawing/2014/main" id="{E3D98DB4-7214-4F13-BA8F-C9C69FD2F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098" y="238430"/>
            <a:ext cx="6827837" cy="857250"/>
          </a:xfrm>
        </p:spPr>
        <p:txBody>
          <a:bodyPr/>
          <a:lstStyle/>
          <a:p>
            <a:pPr algn="l"/>
            <a:r>
              <a:rPr lang="en-GB" altLang="nl-NL" dirty="0"/>
              <a:t>Release-18 (2/2)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79B701B-B1A0-4F41-A7D7-E75EE92EC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507326"/>
              </p:ext>
            </p:extLst>
          </p:nvPr>
        </p:nvGraphicFramePr>
        <p:xfrm>
          <a:off x="419099" y="2250371"/>
          <a:ext cx="8445501" cy="776602"/>
        </p:xfrm>
        <a:graphic>
          <a:graphicData uri="http://schemas.openxmlformats.org/drawingml/2006/table">
            <a:tbl>
              <a:tblPr/>
              <a:tblGrid>
                <a:gridCol w="965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6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39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TEI18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- Agenda item 18.1 Rel-18 CRs:</a:t>
                      </a:r>
                    </a:p>
                  </a:txBody>
                  <a:tcPr marL="45732" marR="45732" marT="45482" marB="4548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SP-230535</a:t>
                      </a: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kumimoji="0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S1-231756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kumimoji="0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Multiple Access Technologies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 dirty="0">
                          <a:effectLst/>
                        </a:rPr>
                        <a:t>TEI19,</a:t>
                      </a:r>
                    </a:p>
                    <a:p>
                      <a:pPr algn="l" fontAlgn="t"/>
                      <a:r>
                        <a:rPr lang="en-GB" sz="1200" u="none" strike="noStrike" dirty="0">
                          <a:effectLst/>
                        </a:rPr>
                        <a:t>MPS_WLAN</a:t>
                      </a:r>
                      <a:endParaRPr lang="en-GB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0" marR="46800" marT="46725" marB="46725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22.153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0062r2</a:t>
                      </a:r>
                    </a:p>
                  </a:txBody>
                  <a:tcPr marL="46800" marR="46800" marT="46725" marB="46725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Rel-18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155978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682ED-7888-4AE5-9E14-11F8B8D4F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313" y="1927225"/>
            <a:ext cx="7772400" cy="1101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Work Summary:</a:t>
            </a:r>
            <a:b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</a:b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Rel-19 Work</a:t>
            </a:r>
            <a:endParaRPr lang="en-GB" sz="4000" b="1" i="1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565EA47-4EB6-4B37-8B0C-624AA1A87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9894"/>
              </p:ext>
            </p:extLst>
          </p:nvPr>
        </p:nvGraphicFramePr>
        <p:xfrm>
          <a:off x="184958" y="941782"/>
          <a:ext cx="8649978" cy="407023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43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3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28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48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UID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Name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Acronym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Target 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Old 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050" dirty="0">
                        <a:solidFill>
                          <a:srgbClr val="FF0000"/>
                        </a:solidFill>
                      </a:endParaRP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27002" marR="27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739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Integrated Sensing and Communication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FS_Sensing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SP-220717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TR sent for approval, target date changed to 09/2023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2989293259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1000026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Integrated Sensing and Communication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Sensing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SP-230507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NEW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1428486372"/>
                  </a:ext>
                </a:extLst>
              </a:tr>
              <a:tr h="235739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950004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Ambient power-enabled Internet of Things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FS_AmbientIoT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03/03/2023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SP-220085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TR NOT sent for approval,</a:t>
                      </a:r>
                      <a:endParaRPr lang="en-GB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normative WID not approved yet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88478052"/>
                  </a:ext>
                </a:extLst>
              </a:tr>
              <a:tr h="235739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Localized Mobile Metaverse Services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FS_Metaverse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03/03/2023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SP-220353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TR 22.856 for approval</a:t>
                      </a:r>
                    </a:p>
                    <a:p>
                      <a:pPr algn="ctr" fontAlgn="ctr"/>
                      <a:endParaRPr lang="en-GB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3013913635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1000028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Localized Mobile Metaverse Services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Metaverse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SP-230509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NEW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3122388885"/>
                  </a:ext>
                </a:extLst>
              </a:tr>
              <a:tr h="235739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950006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Network Sharing Aspects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FS_NetShare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03/03/2023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SP-220087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95%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22.851 for approval </a:t>
                      </a:r>
                    </a:p>
                    <a:p>
                      <a:pPr algn="ctr" fontAlgn="ctr"/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1470653309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1000029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Network Sharing Aspects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NetShare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SP-230511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35%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3227948534"/>
                  </a:ext>
                </a:extLst>
              </a:tr>
              <a:tr h="235739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950007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FRMCS Phase 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FS_FRMCS_Ph5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09/09/2023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SP-220437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80%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target:: Dec. 2023 </a:t>
                      </a:r>
                    </a:p>
                    <a:p>
                      <a:pPr algn="ctr" fontAlgn="ctr"/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1141520554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1000031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FRMCS Phase 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FRMCS_Ph5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SP-230512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1076582930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950008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AI/ML Model Transfer Phase2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FS_AIML_MT_Ph2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SP-220439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95%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22.876 for approval</a:t>
                      </a: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36651586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1000030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AI/ML Model Transfer Phase2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AIML_MT_Ph2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SP-230514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2295662443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960016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satellite access - Phase 3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FS_5GSAT_Ph3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SP-220679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en-US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22.865 for approval </a:t>
                      </a: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3953066893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1000024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Satellite access - Phase 3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5GSAT_Ph3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SP-230516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3713447174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960017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UAV Phase 3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FS_UAV_Ph3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SP-220954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95%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en-US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22.843 for approval </a:t>
                      </a: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4039208724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1000032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UAV Phase 3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UAV_Ph3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SP-230518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2695237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960018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Upper layer traffic steering, switching and split over dual 3GPP access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FS_DualSteer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SP-220445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Normative WID not approved yet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237858424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2EB858-05B9-48D3-B8A2-482E7A8A8E0F}"/>
              </a:ext>
            </a:extLst>
          </p:cNvPr>
          <p:cNvSpPr txBox="1"/>
          <p:nvPr/>
        </p:nvSpPr>
        <p:spPr>
          <a:xfrm>
            <a:off x="110482" y="326284"/>
            <a:ext cx="556152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00" b="1" dirty="0">
                <a:solidFill>
                  <a:srgbClr val="FF0000"/>
                </a:solidFill>
              </a:rPr>
              <a:t>SA1 Work Plan Rel-19 (1/3)</a:t>
            </a:r>
          </a:p>
        </p:txBody>
      </p:sp>
    </p:spTree>
    <p:extLst>
      <p:ext uri="{BB962C8B-B14F-4D97-AF65-F5344CB8AC3E}">
        <p14:creationId xmlns:p14="http://schemas.microsoft.com/office/powerpoint/2010/main" val="4109384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565EA47-4EB6-4B37-8B0C-624AA1A87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808766"/>
              </p:ext>
            </p:extLst>
          </p:nvPr>
        </p:nvGraphicFramePr>
        <p:xfrm>
          <a:off x="186445" y="992715"/>
          <a:ext cx="8649978" cy="339909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43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3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28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01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UID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Name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Acronym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Target 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Old 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050" dirty="0">
                        <a:solidFill>
                          <a:srgbClr val="FF0000"/>
                        </a:solidFill>
                      </a:endParaRP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27002" marR="27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7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960019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Energy Efficiency as service criteria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FS_EnergyServ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SP-230235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en-US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22.882 for approval </a:t>
                      </a: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32227626"/>
                  </a:ext>
                </a:extLst>
              </a:tr>
              <a:tr h="1787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1000033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Energy Efficiency as service criteria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EnergyServ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SP-230520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1020087295"/>
                  </a:ext>
                </a:extLst>
              </a:tr>
              <a:tr h="1787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960020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Network of Service Robots with Ambient Intelligence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FS_SOBOT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09/09/2023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SP-220447</a:t>
                      </a:r>
                      <a:endParaRPr lang="en-GB" sz="900" b="0" i="0" u="none" strike="noStrike" kern="1200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3297666729"/>
                  </a:ext>
                </a:extLst>
              </a:tr>
              <a:tr h="1787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990053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Interconnect of SNPN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FS_ISN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SP-230236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30%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Study ongoing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3515940569"/>
                  </a:ext>
                </a:extLst>
              </a:tr>
              <a:tr h="1787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990052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Supporting UE Mobility for XR Services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XRMobility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SP-230233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50%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1826692069"/>
                  </a:ext>
                </a:extLst>
              </a:tr>
              <a:tr h="1787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990049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PS Data Off for IMS Data Channel Service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IMSDCDataOff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03/03/2023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SP-230227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dirty="0">
                        <a:solidFill>
                          <a:srgbClr val="FF0000"/>
                        </a:solidFill>
                      </a:endParaRP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??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1533142189"/>
                  </a:ext>
                </a:extLst>
              </a:tr>
              <a:tr h="1787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1000025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UE-to-UE Multi Hop Relay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UEMHopRelay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 kern="1200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SP-230521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New “Mini WID”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4065006618"/>
                  </a:ext>
                </a:extLst>
              </a:tr>
              <a:tr h="1787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1000027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Preventing Excessive Data Exposure within an NPN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SecNPN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New “Mini WID”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3241138519"/>
                  </a:ext>
                </a:extLst>
              </a:tr>
              <a:tr h="1787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960015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roaming value added services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FS_RVAS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12/12/2022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SP-220442</a:t>
                      </a:r>
                      <a:endParaRPr lang="en-GB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2055143"/>
                  </a:ext>
                </a:extLst>
              </a:tr>
              <a:tr h="25860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990051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Roaming Value-Added Services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RVAS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03/03/2023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SP-230231</a:t>
                      </a:r>
                      <a:endParaRPr lang="en-GB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2057208482"/>
                  </a:ext>
                </a:extLst>
              </a:tr>
              <a:tr h="1787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850044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Supporting of Railway Smart Station Services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FS_RAILSS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08/09/2022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SP-190838</a:t>
                      </a:r>
                      <a:endParaRPr lang="en-GB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4229677721"/>
                  </a:ext>
                </a:extLst>
              </a:tr>
              <a:tr h="25860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990050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Edge Computing for Industrial Scenarios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EDGINDUS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03/03/2023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SP-230229</a:t>
                      </a:r>
                      <a:endParaRPr lang="en-GB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1744141232"/>
                  </a:ext>
                </a:extLst>
              </a:tr>
              <a:tr h="25860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970044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Multi-path relay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MultiRelay</a:t>
                      </a:r>
                      <a:endParaRPr lang="en-GB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19/09/2022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SP-220943</a:t>
                      </a:r>
                      <a:endParaRPr lang="en-GB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95590222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86ED267-4922-4124-81B9-AEA76BFA7D46}"/>
              </a:ext>
            </a:extLst>
          </p:cNvPr>
          <p:cNvSpPr txBox="1"/>
          <p:nvPr/>
        </p:nvSpPr>
        <p:spPr>
          <a:xfrm>
            <a:off x="110482" y="331591"/>
            <a:ext cx="556152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00" b="1" dirty="0">
                <a:solidFill>
                  <a:srgbClr val="FF0000"/>
                </a:solidFill>
              </a:rPr>
              <a:t>SA1 Work Plan Rel-19 (2/3)</a:t>
            </a:r>
          </a:p>
        </p:txBody>
      </p:sp>
    </p:spTree>
    <p:extLst>
      <p:ext uri="{BB962C8B-B14F-4D97-AF65-F5344CB8AC3E}">
        <p14:creationId xmlns:p14="http://schemas.microsoft.com/office/powerpoint/2010/main" val="2050987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565EA47-4EB6-4B37-8B0C-624AA1A87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77583"/>
              </p:ext>
            </p:extLst>
          </p:nvPr>
        </p:nvGraphicFramePr>
        <p:xfrm>
          <a:off x="186445" y="1018606"/>
          <a:ext cx="8649978" cy="85482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43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3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28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01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UID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Name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Acronym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Target 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/>
                        <a:t>Old 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050" dirty="0">
                        <a:solidFill>
                          <a:srgbClr val="FF0000"/>
                        </a:solidFill>
                      </a:endParaRP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27002" marR="27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50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970044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Multi-path relay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MultiRelay</a:t>
                      </a:r>
                      <a:endParaRPr lang="en-GB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19/09/2022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SP-220943</a:t>
                      </a:r>
                      <a:endParaRPr lang="en-GB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2621864034"/>
                  </a:ext>
                </a:extLst>
              </a:tr>
              <a:tr h="178764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970043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Interworking of Non-3GPP Digital Terrestrial Broadcast Networks with 5GS Multicast Broadcast Services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DTT4MBS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19/09/2022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SP-220941</a:t>
                      </a:r>
                      <a:endParaRPr lang="en-GB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78043084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86ED267-4922-4124-81B9-AEA76BFA7D46}"/>
              </a:ext>
            </a:extLst>
          </p:cNvPr>
          <p:cNvSpPr txBox="1"/>
          <p:nvPr/>
        </p:nvSpPr>
        <p:spPr>
          <a:xfrm>
            <a:off x="110482" y="331591"/>
            <a:ext cx="556152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00" b="1" dirty="0">
                <a:solidFill>
                  <a:srgbClr val="FF0000"/>
                </a:solidFill>
              </a:rPr>
              <a:t>SA1 Work Plan Rel-19 (3/3)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B6542B3E-7443-48B9-8675-8C5C4BA38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82" y="2685986"/>
            <a:ext cx="114175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1600" dirty="0"/>
              <a:t>For more information, see the full Work Plan at: </a:t>
            </a:r>
            <a:r>
              <a:rPr lang="en-GB" altLang="en-US" sz="1600" dirty="0">
                <a:hlinkClick r:id="rId4"/>
              </a:rPr>
              <a:t>https://ftp.3gpp.org/information/Work_Plan</a:t>
            </a:r>
            <a:r>
              <a:rPr lang="en-GB" alt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7313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D4632-E0AB-4182-B92F-77022DC25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313" y="1927225"/>
            <a:ext cx="7772400" cy="1101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Rel-19 Study Items</a:t>
            </a:r>
            <a:endParaRPr lang="en-GB" sz="4000" b="1" i="1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155E8-9FA3-7C8D-241B-7BA9E410B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313" y="1927226"/>
            <a:ext cx="7772400" cy="110172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GB" sz="405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Short Summary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altLang="en-US" b="1" dirty="0" err="1"/>
              <a:t>FS_Sensing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47663" y="1805536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i="1" dirty="0">
                <a:solidFill>
                  <a:srgbClr val="FF0000"/>
                </a:solidFill>
                <a:cs typeface="Arial" panose="020B0604020202020204" pitchFamily="34" charset="0"/>
              </a:rPr>
              <a:t>TR 22.837 for approval at this plenary in SP-230506 (Cover Sheet S1-231816 + TR S1-231331)</a:t>
            </a:r>
            <a:endParaRPr lang="de-DE" altLang="de-DE" sz="1400" dirty="0"/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Updated and merged definitions to cover target sensing service area and moving target sensing service area. New definitions on sensing assistance.</a:t>
            </a:r>
          </a:p>
          <a:p>
            <a:pPr marL="536575" lvl="1">
              <a:defRPr/>
            </a:pPr>
            <a:r>
              <a:rPr lang="en-GB" sz="1200" dirty="0"/>
              <a:t> Editorial and common terminology changes</a:t>
            </a:r>
          </a:p>
          <a:p>
            <a:pPr marL="536575" lvl="1">
              <a:defRPr/>
            </a:pPr>
            <a:r>
              <a:rPr lang="en-GB" sz="1200" dirty="0"/>
              <a:t> Resolving of Editor’s notes</a:t>
            </a:r>
          </a:p>
          <a:p>
            <a:pPr marL="536575" lvl="1">
              <a:defRPr/>
            </a:pPr>
            <a:r>
              <a:rPr lang="en-GB" sz="1200" dirty="0"/>
              <a:t> 22 CPRs agreed</a:t>
            </a:r>
          </a:p>
          <a:p>
            <a:pPr marL="536575" lvl="1">
              <a:defRPr/>
            </a:pPr>
            <a:r>
              <a:rPr lang="en-GB" sz="1200" dirty="0"/>
              <a:t> KPI consolidation agreed with Editor’s notes</a:t>
            </a:r>
          </a:p>
          <a:p>
            <a:pPr marL="536575" lvl="1">
              <a:defRPr/>
            </a:pPr>
            <a:r>
              <a:rPr lang="en-GB" sz="1200" dirty="0"/>
              <a:t> TR sent for approval</a:t>
            </a:r>
            <a:endParaRPr lang="en-US" altLang="zh-CN" sz="1000" dirty="0"/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SA1#[102] (08/23): 100%</a:t>
            </a:r>
          </a:p>
          <a:p>
            <a:pPr marL="536575" lvl="1" indent="0">
              <a:buNone/>
            </a:pPr>
            <a:r>
              <a:rPr lang="en-US" sz="1000" dirty="0"/>
              <a:t>  Remarks: Finalization of CPRs and consolidated KPIs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601235"/>
              </p:ext>
            </p:extLst>
          </p:nvPr>
        </p:nvGraphicFramePr>
        <p:xfrm>
          <a:off x="382588" y="1095375"/>
          <a:ext cx="8180388" cy="5092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Study on Integrated Sensing and Communication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FS_Sensing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SP-220717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TR sent for approval, target date changed to 09/2023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029361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altLang="en-US" b="1" dirty="0"/>
              <a:t>Sensing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New WID for approval at this plenary in SP-230507 (from S1-231778)</a:t>
            </a:r>
            <a:endParaRPr lang="de-DE" altLang="de-DE" sz="1500" dirty="0"/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 WID agreed</a:t>
            </a:r>
          </a:p>
          <a:p>
            <a:pPr marL="536575" lvl="1">
              <a:defRPr/>
            </a:pPr>
            <a:r>
              <a:rPr lang="en-GB" sz="1200" dirty="0"/>
              <a:t> Skeleton agreed</a:t>
            </a:r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SA1#[102] (08/23): 80%</a:t>
            </a:r>
          </a:p>
          <a:p>
            <a:pPr marL="536575" lvl="1" indent="0">
              <a:buNone/>
            </a:pPr>
            <a:r>
              <a:rPr lang="en-US" sz="1000" dirty="0"/>
              <a:t>  Remarks: Consolidated CPR and KPIs to be introduced in new TS and reference to be provided in TS22.261</a:t>
            </a:r>
          </a:p>
          <a:p>
            <a:pPr marL="536575" lvl="1"/>
            <a:r>
              <a:rPr lang="en-US" sz="1000" dirty="0"/>
              <a:t> SA1#[103] (12/23): 100%</a:t>
            </a:r>
          </a:p>
          <a:p>
            <a:pPr marL="536575" lvl="1" indent="0">
              <a:buNone/>
            </a:pPr>
            <a:r>
              <a:rPr lang="en-US" sz="1000" dirty="0"/>
              <a:t>  Remarks: Finalization of normative work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981862"/>
              </p:ext>
            </p:extLst>
          </p:nvPr>
        </p:nvGraphicFramePr>
        <p:xfrm>
          <a:off x="382588" y="1095375"/>
          <a:ext cx="8180388" cy="51546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14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6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28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Integrated Sensing and Communication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Sensing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New WID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452025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altLang="en-US" b="1" dirty="0" err="1"/>
              <a:t>FS_AmbientIoT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47663" y="1768648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 20+ </a:t>
            </a:r>
            <a:r>
              <a:rPr lang="en-US" sz="1200" dirty="0" err="1"/>
              <a:t>pCR</a:t>
            </a:r>
            <a:r>
              <a:rPr lang="en-US" sz="1200" dirty="0"/>
              <a:t> to update the use cases have been agreed, focusing on update of KPI values, removal of the FFS/EN and further polish of the potential requirement</a:t>
            </a:r>
          </a:p>
          <a:p>
            <a:pPr marL="536575" lvl="1">
              <a:defRPr/>
            </a:pPr>
            <a:r>
              <a:rPr lang="en-US" sz="1200" dirty="0"/>
              <a:t> 3 </a:t>
            </a:r>
            <a:r>
              <a:rPr lang="en-US" sz="1200" dirty="0" err="1"/>
              <a:t>pCR</a:t>
            </a:r>
            <a:r>
              <a:rPr lang="en-US" sz="1200" dirty="0"/>
              <a:t> on CPR consolidation and KPI consolidation have been agreed </a:t>
            </a:r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SA1#103 (08/2023): 95%</a:t>
            </a:r>
          </a:p>
          <a:p>
            <a:pPr marL="536575" lvl="1" indent="0">
              <a:buNone/>
            </a:pPr>
            <a:r>
              <a:rPr lang="en-US" sz="1000" dirty="0"/>
              <a:t>  Remarks: Resume CPR and KPI consolidation</a:t>
            </a:r>
          </a:p>
          <a:p>
            <a:pPr marL="536575" lvl="1" indent="0">
              <a:buNone/>
            </a:pPr>
            <a:r>
              <a:rPr lang="en-US" sz="1000" dirty="0"/>
              <a:t>                  update of KPI etc. </a:t>
            </a:r>
          </a:p>
          <a:p>
            <a:pPr marL="536575" lvl="1"/>
            <a:r>
              <a:rPr lang="en-US" sz="1000" dirty="0"/>
              <a:t>SA1#104 (11/2023): 100%</a:t>
            </a:r>
          </a:p>
          <a:p>
            <a:pPr marL="536575" lvl="1" indent="0">
              <a:buNone/>
            </a:pPr>
            <a:r>
              <a:rPr lang="en-US" sz="1000" dirty="0"/>
              <a:t>  Remarks: Finalize </a:t>
            </a:r>
            <a:r>
              <a:rPr lang="en-US" altLang="zh-CN" sz="1000" dirty="0"/>
              <a:t>CPR and KPI consolidation</a:t>
            </a:r>
          </a:p>
          <a:p>
            <a:pPr marL="536575" lvl="1" indent="0">
              <a:buNone/>
            </a:pPr>
            <a:r>
              <a:rPr lang="en-US" sz="1000" dirty="0"/>
              <a:t>                    Remove all the FFS and EN.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246997"/>
              </p:ext>
            </p:extLst>
          </p:nvPr>
        </p:nvGraphicFramePr>
        <p:xfrm>
          <a:off x="382588" y="1095375"/>
          <a:ext cx="8180388" cy="48435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7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9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35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6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950004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Ambient power-enabled Internet of Things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FS_AmbientIoT</a:t>
                      </a:r>
                      <a:endParaRPr lang="en-GB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06/06/2023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kern="1200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SP-220085</a:t>
                      </a:r>
                      <a:endParaRPr lang="en-GB" sz="900" b="0" i="0" u="sng" strike="noStrike" kern="1200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TR NOT sent for approval</a:t>
                      </a:r>
                      <a:endParaRPr lang="en-GB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501010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altLang="en-US" b="1" dirty="0" err="1"/>
              <a:t>FS_Metaverse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47663" y="1768648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US" sz="1200" dirty="0"/>
              <a:t> TR conclusions added.</a:t>
            </a:r>
          </a:p>
          <a:p>
            <a:pPr marL="536575" lvl="1">
              <a:defRPr/>
            </a:pPr>
            <a:r>
              <a:rPr lang="en-US" sz="1200" dirty="0"/>
              <a:t> Remaining Editor's Notes have been resolved.</a:t>
            </a:r>
          </a:p>
          <a:p>
            <a:pPr marL="536575" lvl="1">
              <a:defRPr/>
            </a:pPr>
            <a:r>
              <a:rPr lang="en-US" sz="1200" dirty="0"/>
              <a:t> The consolidation of potential requirements and KPIs have been completed.</a:t>
            </a:r>
          </a:p>
          <a:p>
            <a:pPr marL="536575" lvl="1">
              <a:defRPr/>
            </a:pPr>
            <a:r>
              <a:rPr lang="en-US" sz="1200" dirty="0"/>
              <a:t> Clean up and clarification.</a:t>
            </a:r>
          </a:p>
          <a:p>
            <a:pPr marL="536575" lvl="1">
              <a:defRPr/>
            </a:pPr>
            <a:r>
              <a:rPr lang="en-US" sz="1200" dirty="0"/>
              <a:t> Requirements updated (that previously were under discussion but not yet agreed.)</a:t>
            </a:r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SA1#103 (08/2023): 100%</a:t>
            </a:r>
          </a:p>
          <a:p>
            <a:pPr marL="536575" lvl="1" indent="0">
              <a:buNone/>
            </a:pPr>
            <a:r>
              <a:rPr lang="en-US" sz="1000" dirty="0"/>
              <a:t>  Remarks: Consolidate agreed PRs and KPIs, Final clean up</a:t>
            </a:r>
          </a:p>
          <a:p>
            <a:pPr marL="536575" lvl="1" indent="0">
              <a:buNone/>
            </a:pPr>
            <a:endParaRPr lang="en-US" sz="1000" dirty="0"/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75174"/>
              </p:ext>
            </p:extLst>
          </p:nvPr>
        </p:nvGraphicFramePr>
        <p:xfrm>
          <a:off x="382588" y="1095375"/>
          <a:ext cx="8216029" cy="51546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7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6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6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55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6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Localized Mobile Metaverse Services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FS_Metaverse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03/03/2023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SP-220353</a:t>
                      </a:r>
                      <a:endParaRPr lang="en-GB" sz="12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TR 22.856 for approval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937647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altLang="en-US" b="1" dirty="0"/>
              <a:t>Metaverse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47663" y="1952625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New WID for approval at this plenary in SP-230509 (from S1-231790)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  <a:endParaRPr lang="en-US" sz="1200" dirty="0"/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SA1#103 (08/2023): 80%</a:t>
            </a:r>
          </a:p>
          <a:p>
            <a:pPr marL="536575" lvl="1" indent="0">
              <a:buNone/>
            </a:pPr>
            <a:r>
              <a:rPr lang="en-US" sz="1000" dirty="0"/>
              <a:t>  Remarks: Create and substantially complete the work</a:t>
            </a: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65719"/>
              </p:ext>
            </p:extLst>
          </p:nvPr>
        </p:nvGraphicFramePr>
        <p:xfrm>
          <a:off x="382588" y="1095375"/>
          <a:ext cx="8180388" cy="5099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6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Localized Mobile Metaverse Services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Metaverse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New WD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207357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US" altLang="en-GB" b="1" dirty="0" err="1"/>
              <a:t>FS_NetShare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TR 22.851 for approval at this plenary in SP-230510 (Cover Sheet S1-231796 + TR S1-231336)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Use cases have been updated, </a:t>
            </a:r>
          </a:p>
          <a:p>
            <a:pPr marL="536575" lvl="1">
              <a:defRPr/>
            </a:pPr>
            <a:r>
              <a:rPr lang="en-GB" sz="1200" dirty="0"/>
              <a:t> Alignment of the whole TR with the definitions has been completed, </a:t>
            </a:r>
          </a:p>
          <a:p>
            <a:pPr marL="536575" lvl="1">
              <a:defRPr/>
            </a:pPr>
            <a:r>
              <a:rPr lang="en-GB" sz="1200" dirty="0"/>
              <a:t> Consolidations have been done following the categorizations, </a:t>
            </a:r>
          </a:p>
          <a:p>
            <a:pPr marL="536575" lvl="1">
              <a:defRPr/>
            </a:pPr>
            <a:r>
              <a:rPr lang="en-GB" sz="1200" dirty="0"/>
              <a:t> Conclusion has been reached. </a:t>
            </a:r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GB" sz="1200" dirty="0">
                <a:sym typeface="+mn-ea"/>
              </a:rPr>
              <a:t> SA1#10</a:t>
            </a:r>
            <a:r>
              <a:rPr lang="en-US" altLang="en-GB" sz="1200" dirty="0">
                <a:sym typeface="+mn-ea"/>
              </a:rPr>
              <a:t>3</a:t>
            </a:r>
            <a:r>
              <a:rPr lang="en-GB" sz="1200" dirty="0">
                <a:sym typeface="+mn-ea"/>
              </a:rPr>
              <a:t> (</a:t>
            </a:r>
            <a:r>
              <a:rPr lang="en-US" altLang="en-GB" sz="1200" dirty="0">
                <a:sym typeface="+mn-ea"/>
              </a:rPr>
              <a:t>Aug</a:t>
            </a:r>
            <a:r>
              <a:rPr lang="en-GB" sz="1200" dirty="0">
                <a:sym typeface="+mn-ea"/>
              </a:rPr>
              <a:t> 2023)</a:t>
            </a:r>
            <a:r>
              <a:rPr lang="en-US" sz="1200" dirty="0"/>
              <a:t>: 100%</a:t>
            </a:r>
          </a:p>
          <a:p>
            <a:pPr marL="536575" lvl="1" indent="0">
              <a:buNone/>
            </a:pPr>
            <a:r>
              <a:rPr lang="en-US" sz="1200" dirty="0">
                <a:sym typeface="+mn-ea"/>
              </a:rPr>
              <a:t>  </a:t>
            </a:r>
            <a:r>
              <a:rPr lang="en-GB" sz="1050" dirty="0">
                <a:sym typeface="+mn-ea"/>
              </a:rPr>
              <a:t>Remarks: final clean up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563084"/>
              </p:ext>
            </p:extLst>
          </p:nvPr>
        </p:nvGraphicFramePr>
        <p:xfrm>
          <a:off x="382588" y="1095375"/>
          <a:ext cx="8180388" cy="57085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4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Study on Network Sharing Aspects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FS_NetShare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03/03/2023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SP-220087</a:t>
                      </a:r>
                      <a:endParaRPr lang="en-GB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ClrTx/>
                        <a:buSzTx/>
                        <a:buFontTx/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95%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dirty="0">
                          <a:solidFill>
                            <a:srgbClr val="FF0000"/>
                          </a:solidFill>
                          <a:sym typeface="+mn-ea"/>
                        </a:rPr>
                        <a:t>TR for approval</a:t>
                      </a:r>
                      <a:r>
                        <a:rPr lang="en-US" altLang="en-GB" sz="900" dirty="0">
                          <a:solidFill>
                            <a:srgbClr val="FF0000"/>
                          </a:solidFill>
                          <a:sym typeface="+mn-ea"/>
                        </a:rPr>
                        <a:t>/TSG SA Meeting #100 (June</a:t>
                      </a:r>
                      <a:r>
                        <a:rPr lang="en-US" altLang="en-GB" sz="800" dirty="0">
                          <a:solidFill>
                            <a:srgbClr val="FF0000"/>
                          </a:solidFill>
                          <a:sym typeface="+mn-ea"/>
                        </a:rPr>
                        <a:t>)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801750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US" altLang="en-GB" b="1" dirty="0"/>
              <a:t>NetShare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74377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227013" lvl="6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  <a:tabLst>
                <a:tab pos="806450" algn="l"/>
              </a:tabLst>
            </a:pPr>
            <a:r>
              <a:rPr lang="en-US" altLang="en-US" b="1" i="1" dirty="0">
                <a:solidFill>
                  <a:srgbClr val="FF0000"/>
                </a:solidFill>
                <a:cs typeface="Arial" panose="020B0604020202020204" pitchFamily="34" charset="0"/>
              </a:rPr>
              <a:t>New WID for approval at this plenary in SP-230511 (from S1-231806)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US" altLang="en-GB" sz="1200" dirty="0"/>
              <a:t>WID agreed based on TR 22.851.</a:t>
            </a:r>
          </a:p>
          <a:p>
            <a:pPr marL="536575" lvl="1">
              <a:defRPr/>
            </a:pPr>
            <a:r>
              <a:rPr lang="en-US" altLang="en-GB" sz="1200" dirty="0"/>
              <a:t>2 CRs agreed</a:t>
            </a:r>
            <a:r>
              <a:rPr lang="en-US" altLang="en-GB" sz="1400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1400" b="1" i="1" u="sng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36575" lvl="1">
              <a:defRPr/>
            </a:pPr>
            <a:endParaRPr lang="en-GB" sz="1400" b="1" i="1" u="sng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1">
              <a:defRPr/>
            </a:pPr>
            <a:endParaRPr lang="en-GB" sz="1400" b="1" i="1" u="sng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1">
              <a:defRPr/>
            </a:pPr>
            <a:endParaRPr lang="en-GB" sz="1400" b="1" i="1" u="sng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1">
              <a:defRPr/>
            </a:pPr>
            <a:endParaRPr lang="en-GB" sz="1400" b="1" i="1" u="sng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en-US" altLang="en-US" sz="1500" dirty="0"/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GB" sz="1200" dirty="0">
                <a:sym typeface="+mn-ea"/>
              </a:rPr>
              <a:t> SA1#10</a:t>
            </a:r>
            <a:r>
              <a:rPr lang="en-US" altLang="en-GB" sz="1200" dirty="0">
                <a:sym typeface="+mn-ea"/>
              </a:rPr>
              <a:t>3</a:t>
            </a:r>
            <a:r>
              <a:rPr lang="en-GB" sz="1200" dirty="0">
                <a:sym typeface="+mn-ea"/>
              </a:rPr>
              <a:t> (</a:t>
            </a:r>
            <a:r>
              <a:rPr lang="en-US" altLang="en-GB" sz="1200" dirty="0">
                <a:sym typeface="+mn-ea"/>
              </a:rPr>
              <a:t>Aug</a:t>
            </a:r>
            <a:r>
              <a:rPr lang="en-GB" sz="1200" dirty="0">
                <a:sym typeface="+mn-ea"/>
              </a:rPr>
              <a:t> 2023)</a:t>
            </a:r>
            <a:r>
              <a:rPr lang="en-US" sz="1200" dirty="0"/>
              <a:t>: 80%</a:t>
            </a:r>
          </a:p>
          <a:p>
            <a:pPr marL="993775" lvl="2"/>
            <a:r>
              <a:rPr lang="en-GB" sz="1050" dirty="0">
                <a:sym typeface="+mn-ea"/>
              </a:rPr>
              <a:t>Remarks: </a:t>
            </a:r>
            <a:r>
              <a:rPr lang="en-US" altLang="en-GB" sz="1050" dirty="0">
                <a:sym typeface="+mn-ea"/>
              </a:rPr>
              <a:t>CRs with requirements.</a:t>
            </a:r>
            <a:endParaRPr lang="en-GB" sz="1050" dirty="0">
              <a:sym typeface="+mn-ea"/>
            </a:endParaRP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182205"/>
              </p:ext>
            </p:extLst>
          </p:nvPr>
        </p:nvGraphicFramePr>
        <p:xfrm>
          <a:off x="382588" y="1095375"/>
          <a:ext cx="8180388" cy="46418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4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7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Network Sharing Aspects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NetShare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35%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1ACB443-451A-4022-8BDD-D057095A0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01"/>
              </p:ext>
            </p:extLst>
          </p:nvPr>
        </p:nvGraphicFramePr>
        <p:xfrm>
          <a:off x="382589" y="2857416"/>
          <a:ext cx="8180387" cy="930384"/>
        </p:xfrm>
        <a:graphic>
          <a:graphicData uri="http://schemas.openxmlformats.org/drawingml/2006/table">
            <a:tbl>
              <a:tblPr/>
              <a:tblGrid>
                <a:gridCol w="935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4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9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2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39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NetShare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- Agenda item 19 Rel-19 CRs:</a:t>
                      </a:r>
                    </a:p>
                  </a:txBody>
                  <a:tcPr marL="45732" marR="45732" marT="45482" marB="4548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9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SP-230533</a:t>
                      </a: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S1-231735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Add Indirect Network Sharing to TS 22.261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NetShare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22.261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0682r2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Rel-18</a:t>
                      </a:r>
                    </a:p>
                  </a:txBody>
                  <a:tcPr marL="46800" marR="46800" marT="46725" marB="46725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S1-231736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Add definitions for Indirect Network Sharing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NetShare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22.261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0684r1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Rel-19</a:t>
                      </a:r>
                    </a:p>
                  </a:txBody>
                  <a:tcPr marL="46800" marR="46800" marT="46725" marB="46725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982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230343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b="1" dirty="0"/>
              <a:t>FS_FRMCS_Ph5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47662" y="1702146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Agreed CR to the TR22.989, refining of 4 existing use cases</a:t>
            </a:r>
          </a:p>
          <a:p>
            <a:pPr marL="536575" lvl="1">
              <a:defRPr/>
            </a:pPr>
            <a:endParaRPr lang="en-GB" sz="1200" dirty="0"/>
          </a:p>
          <a:p>
            <a:pPr marL="536575" lvl="1">
              <a:defRPr/>
            </a:pPr>
            <a:endParaRPr lang="en-GB" sz="1200" dirty="0"/>
          </a:p>
          <a:p>
            <a:pPr marL="936625" lvl="2" indent="-171450">
              <a:buFontTx/>
              <a:buChar char="-"/>
              <a:defRPr/>
            </a:pPr>
            <a:endParaRPr lang="en-GB" sz="900" dirty="0"/>
          </a:p>
          <a:p>
            <a:pPr marL="936625" lvl="2" indent="-171450">
              <a:buFontTx/>
              <a:buChar char="-"/>
              <a:defRPr/>
            </a:pPr>
            <a:endParaRPr lang="en-GB" sz="900" dirty="0"/>
          </a:p>
          <a:p>
            <a:pPr marL="936625" lvl="2" indent="-171450">
              <a:buFontTx/>
              <a:buChar char="-"/>
              <a:defRPr/>
            </a:pPr>
            <a:endParaRPr lang="en-GB" sz="900" dirty="0"/>
          </a:p>
          <a:p>
            <a:pPr marL="936625" lvl="2" indent="-171450">
              <a:buFontTx/>
              <a:buChar char="-"/>
              <a:defRPr/>
            </a:pPr>
            <a:endParaRPr lang="en-GB" sz="900" dirty="0"/>
          </a:p>
          <a:p>
            <a:pPr marL="936625" lvl="2" indent="-171450">
              <a:buFontTx/>
              <a:buChar char="-"/>
              <a:defRPr/>
            </a:pPr>
            <a:endParaRPr lang="en-GB" sz="900" dirty="0"/>
          </a:p>
          <a:p>
            <a:pPr marL="936625" lvl="2" indent="-171450">
              <a:buFontTx/>
              <a:buChar char="-"/>
              <a:defRPr/>
            </a:pPr>
            <a:endParaRPr lang="en-GB" sz="900" dirty="0"/>
          </a:p>
          <a:p>
            <a:pPr marL="936625" lvl="2" indent="-171450">
              <a:buFontTx/>
              <a:buChar char="-"/>
              <a:defRPr/>
            </a:pPr>
            <a:endParaRPr lang="en-GB" sz="900" dirty="0"/>
          </a:p>
          <a:p>
            <a:pPr marL="936625" lvl="2" indent="-171450">
              <a:buFontTx/>
              <a:buChar char="-"/>
              <a:defRPr/>
            </a:pPr>
            <a:endParaRPr lang="en-GB" sz="900" dirty="0"/>
          </a:p>
          <a:p>
            <a:pPr marL="765175" lvl="2" indent="0">
              <a:buNone/>
              <a:defRPr/>
            </a:pPr>
            <a:endParaRPr lang="en-GB" sz="900" dirty="0"/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SA1#[103] (21/08): 90% Remarks: Complete the update of existing use cases</a:t>
            </a:r>
          </a:p>
          <a:p>
            <a:pPr marL="536575" lvl="1"/>
            <a:r>
              <a:rPr lang="en-US" sz="1000" dirty="0"/>
              <a:t> SA1#[104] (17/11): 100% Remarks: Clean-up and finalization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/>
        </p:nvGraphicFramePr>
        <p:xfrm>
          <a:off x="382588" y="1095375"/>
          <a:ext cx="8180388" cy="5092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Study on Integrated Sensing and Communication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FS_Sensing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SP-220717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TR sent for approval, target date changed to 09/2023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5094E0E-6472-42A3-8295-1505B3A8C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418905"/>
              </p:ext>
            </p:extLst>
          </p:nvPr>
        </p:nvGraphicFramePr>
        <p:xfrm>
          <a:off x="390899" y="2223883"/>
          <a:ext cx="8180387" cy="1855663"/>
        </p:xfrm>
        <a:graphic>
          <a:graphicData uri="http://schemas.openxmlformats.org/drawingml/2006/table">
            <a:tbl>
              <a:tblPr/>
              <a:tblGrid>
                <a:gridCol w="935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4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9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2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39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</a:rPr>
                        <a:t>FS_FRMCS_Ph5 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- Agenda item 19 Rel-19 CRs:</a:t>
                      </a:r>
                    </a:p>
                  </a:txBody>
                  <a:tcPr marL="45732" marR="45732" marT="45482" marB="4548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9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SP-230528</a:t>
                      </a: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S1-231630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Introduction and updates of Smart railway definitions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FS_FRMCS_Ph5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22.989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0024r1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Rel-19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S1-231633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Clean-up of Railway Emergency Communication related use cases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FS_FRMCS_Ph5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22.989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0026r1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Rel-19</a:t>
                      </a:r>
                      <a:endParaRPr kumimoji="1" lang="en-GB" alt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982298"/>
                  </a:ext>
                </a:extLst>
              </a:tr>
              <a:tr h="3064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S1-231731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Transportation convenience service for the passengers for the reduced mobility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FS_FRMCS_Ph5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22.989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0027r3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Rel-19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755359"/>
                  </a:ext>
                </a:extLst>
              </a:tr>
              <a:tr h="31737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S1-231732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Multiple concurrent mobility services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FS_FRMCS_Ph5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22.989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0028r3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Rel-19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247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074959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b="1" dirty="0"/>
              <a:t>FRMCS_Ph5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New WID for approval at this plenary in SP-230512 (from S1-231806)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lvl="1">
              <a:defRPr/>
            </a:pPr>
            <a:r>
              <a:rPr lang="en-GB" sz="1200" dirty="0"/>
              <a:t> Submission of new WID in order to introduce into stage  1 MC specifications, requirements derived from FS_FRMCS_Ph5</a:t>
            </a:r>
          </a:p>
          <a:p>
            <a:pPr lvl="1">
              <a:defRPr/>
            </a:pPr>
            <a:r>
              <a:rPr lang="en-GB" sz="1200" dirty="0"/>
              <a:t> Agreed CR in this new WID for the usage of multi-talker control in MCPTT Ad hoc Groups used for Railway Emergency Voice communication</a:t>
            </a:r>
          </a:p>
          <a:p>
            <a:pPr lvl="1">
              <a:defRPr/>
            </a:pPr>
            <a:endParaRPr lang="en-GB" sz="1200" dirty="0"/>
          </a:p>
          <a:p>
            <a:pPr lvl="1">
              <a:defRPr/>
            </a:pPr>
            <a:endParaRPr lang="en-GB" sz="1200" dirty="0"/>
          </a:p>
          <a:p>
            <a:pPr lvl="1">
              <a:defRPr/>
            </a:pPr>
            <a:endParaRPr lang="en-GB" sz="1200" dirty="0"/>
          </a:p>
          <a:p>
            <a:pPr lvl="1">
              <a:defRPr/>
            </a:pPr>
            <a:endParaRPr lang="en-GB" sz="1200" dirty="0"/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SA1#[103] (21/08): 50%</a:t>
            </a:r>
          </a:p>
          <a:p>
            <a:pPr marL="536575" lvl="1"/>
            <a:r>
              <a:rPr lang="en-US" sz="1000" dirty="0"/>
              <a:t> SA1#[104] (13/11): 100%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636444"/>
              </p:ext>
            </p:extLst>
          </p:nvPr>
        </p:nvGraphicFramePr>
        <p:xfrm>
          <a:off x="382588" y="1095375"/>
          <a:ext cx="8180388" cy="5461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8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FRMCS Phase 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FRMCS_Ph5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0E52F6-D408-4FA4-902B-C3A32411C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120548"/>
              </p:ext>
            </p:extLst>
          </p:nvPr>
        </p:nvGraphicFramePr>
        <p:xfrm>
          <a:off x="382588" y="3025832"/>
          <a:ext cx="8180387" cy="795085"/>
        </p:xfrm>
        <a:graphic>
          <a:graphicData uri="http://schemas.openxmlformats.org/drawingml/2006/table">
            <a:tbl>
              <a:tblPr/>
              <a:tblGrid>
                <a:gridCol w="935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4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9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2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788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</a:rPr>
                        <a:t>FRMCS_Ph5 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- Agenda item 19 Rel-19 CRs:</a:t>
                      </a:r>
                    </a:p>
                  </a:txBody>
                  <a:tcPr marL="45732" marR="45732" marT="45482" marB="4548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SP-230529</a:t>
                      </a: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S1-231635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Usage of multi-talker control for Ad hoc Group Emergency Voice Communications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FRMCS_Ph5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22.179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0076r2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Rel-19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717502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altLang="en-US" b="1" dirty="0"/>
              <a:t>FS_AIML_MT_Ph2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47663" y="1752023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TR 22.876 for approval at this plenary in SP-230513 (Cover Sheet S1-231814 + TR S1-231338)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Consolidated requirements and global KPIs consolidated discussed.</a:t>
            </a:r>
          </a:p>
          <a:p>
            <a:pPr marL="536575" lvl="1">
              <a:defRPr/>
            </a:pPr>
            <a:r>
              <a:rPr lang="en-GB" sz="1200" dirty="0"/>
              <a:t>  Conclusions agreed.</a:t>
            </a:r>
          </a:p>
          <a:p>
            <a:pPr marL="536575" lvl="1">
              <a:defRPr/>
            </a:pPr>
            <a:r>
              <a:rPr lang="en-GB" sz="1200" dirty="0"/>
              <a:t>TR sent for approval</a:t>
            </a:r>
            <a:endParaRPr lang="en-US" altLang="zh-CN" sz="1000" dirty="0"/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SA1#[103] (08/23): 100%</a:t>
            </a:r>
          </a:p>
          <a:p>
            <a:pPr marL="536575" lvl="1"/>
            <a:r>
              <a:rPr lang="en-US" sz="1000" dirty="0"/>
              <a:t> Remarks: Clean up.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363489"/>
              </p:ext>
            </p:extLst>
          </p:nvPr>
        </p:nvGraphicFramePr>
        <p:xfrm>
          <a:off x="382588" y="1095375"/>
          <a:ext cx="8180388" cy="48435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AI/ML Model Transfer Phase2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FS_AIML_MT_Ph2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SP-220439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95%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22.876 for approval</a:t>
                      </a: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12314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F2DDECF-32DB-9C0E-483E-3BB2A149B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nl-NL" b="1" dirty="0">
                <a:solidFill>
                  <a:srgbClr val="FF0000"/>
                </a:solidFill>
              </a:rPr>
              <a:t>Summary - overall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4846B15E-A314-FBE4-4CE4-DB947B51E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455" y="1045845"/>
            <a:ext cx="8747760" cy="3622675"/>
          </a:xfrm>
        </p:spPr>
        <p:txBody>
          <a:bodyPr/>
          <a:lstStyle/>
          <a:p>
            <a:pPr marL="341305" indent="-341305"/>
            <a:r>
              <a:rPr lang="nl-NL" altLang="nl-NL" sz="2000" dirty="0"/>
              <a:t>SA1 Rel-19 work is on track:</a:t>
            </a:r>
          </a:p>
          <a:p>
            <a:pPr marL="739757" lvl="1" indent="-341305"/>
            <a:r>
              <a:rPr lang="nl-NL" altLang="nl-NL" sz="1800" dirty="0"/>
              <a:t>Our</a:t>
            </a:r>
            <a:r>
              <a:rPr lang="nl-NL" altLang="nl-NL" sz="1800" b="1" dirty="0"/>
              <a:t> goal </a:t>
            </a:r>
            <a:r>
              <a:rPr lang="nl-NL" altLang="nl-NL" sz="1800" dirty="0"/>
              <a:t>remains to have</a:t>
            </a:r>
            <a:r>
              <a:rPr lang="nl-NL" altLang="nl-NL" sz="1800" b="1" dirty="0"/>
              <a:t> </a:t>
            </a:r>
            <a:r>
              <a:rPr lang="nl-NL" altLang="nl-NL" sz="1800" dirty="0"/>
              <a:t>80% of the normative work by August 2023 (in time for Stage-2 content definition).</a:t>
            </a:r>
          </a:p>
          <a:p>
            <a:pPr marL="739757" lvl="1" indent="-341305"/>
            <a:r>
              <a:rPr lang="nl-NL" altLang="nl-NL" sz="1800" dirty="0"/>
              <a:t>Our </a:t>
            </a:r>
            <a:r>
              <a:rPr lang="nl-NL" altLang="nl-NL" sz="1800" b="1" dirty="0"/>
              <a:t>achievements </a:t>
            </a:r>
            <a:r>
              <a:rPr lang="nl-NL" altLang="nl-NL" sz="1800" dirty="0"/>
              <a:t>at SA#100: </a:t>
            </a:r>
          </a:p>
          <a:p>
            <a:pPr marL="1139807" lvl="2" indent="-341305"/>
            <a:r>
              <a:rPr lang="nl-NL" altLang="nl-NL" sz="1400" dirty="0"/>
              <a:t>Studies: All TRs are over 80 % completion (</a:t>
            </a:r>
            <a:r>
              <a:rPr lang="nl-NL" altLang="nl-NL" sz="1400"/>
              <a:t>including 7 </a:t>
            </a:r>
            <a:r>
              <a:rPr lang="nl-NL" altLang="nl-NL" sz="1400" dirty="0"/>
              <a:t>TRS for approval)</a:t>
            </a:r>
          </a:p>
          <a:p>
            <a:pPr marL="1597007" lvl="3" indent="-341305"/>
            <a:r>
              <a:rPr lang="nl-NL" altLang="nl-NL" sz="1400" dirty="0"/>
              <a:t>except fora newly approved TR just started (on FS_ISN).</a:t>
            </a:r>
          </a:p>
          <a:p>
            <a:pPr marL="1139807" lvl="2" indent="-341305"/>
            <a:r>
              <a:rPr lang="nl-NL" altLang="nl-NL" sz="1400" dirty="0"/>
              <a:t>Normative: 8 corresponding normative Rel-19 WIDs for approval</a:t>
            </a:r>
          </a:p>
          <a:p>
            <a:pPr marL="1597007" lvl="3" indent="-341305"/>
            <a:r>
              <a:rPr lang="nl-NL" altLang="nl-NL" sz="1400" dirty="0"/>
              <a:t>also 2 new “mini WIDs” for approval.</a:t>
            </a:r>
          </a:p>
          <a:p>
            <a:pPr marL="341305" indent="-341305"/>
            <a:r>
              <a:rPr lang="nl-NL" altLang="nl-NL" sz="2000" dirty="0"/>
              <a:t>For two topics (AmbientIoT and DualSteer), the TRs and corresponding normative WIDs were not agreed due to sustained objections at SA1#102 on the requirements and KPIs.</a:t>
            </a:r>
          </a:p>
          <a:p>
            <a:pPr marL="341305" indent="-341305"/>
            <a:r>
              <a:rPr lang="nl-NL" altLang="nl-NL" sz="2000" dirty="0"/>
              <a:t>Cooperation among companies will be required to solve this issue. 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altLang="en-US" b="1" dirty="0"/>
              <a:t>AIML_MT_Ph2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New WID for approval at this plenary in SP-230514 (from S1-231807)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</a:t>
            </a:r>
            <a:r>
              <a:rPr lang="en-GB" sz="1200" dirty="0">
                <a:sym typeface="+mn-ea"/>
              </a:rPr>
              <a:t>SA1#10</a:t>
            </a:r>
            <a:r>
              <a:rPr lang="en-US" altLang="en-GB" sz="1200" dirty="0">
                <a:sym typeface="+mn-ea"/>
              </a:rPr>
              <a:t>3</a:t>
            </a:r>
            <a:r>
              <a:rPr lang="en-GB" sz="1200" dirty="0">
                <a:sym typeface="+mn-ea"/>
              </a:rPr>
              <a:t> (</a:t>
            </a:r>
            <a:r>
              <a:rPr lang="en-US" altLang="en-GB" sz="1200" dirty="0">
                <a:sym typeface="+mn-ea"/>
              </a:rPr>
              <a:t>Aug</a:t>
            </a:r>
            <a:r>
              <a:rPr lang="en-GB" sz="1200" dirty="0">
                <a:sym typeface="+mn-ea"/>
              </a:rPr>
              <a:t> 2023)</a:t>
            </a:r>
            <a:r>
              <a:rPr lang="en-US" sz="1200" dirty="0"/>
              <a:t>: 80%</a:t>
            </a:r>
          </a:p>
          <a:p>
            <a:pPr marL="536575" lvl="1" indent="0">
              <a:buNone/>
            </a:pPr>
            <a:r>
              <a:rPr lang="en-US" sz="1200" dirty="0">
                <a:sym typeface="+mn-ea"/>
              </a:rPr>
              <a:t>  </a:t>
            </a:r>
            <a:r>
              <a:rPr lang="en-GB" sz="1050" dirty="0">
                <a:sym typeface="+mn-ea"/>
              </a:rPr>
              <a:t>Remarks: </a:t>
            </a:r>
            <a:r>
              <a:rPr lang="en-US" altLang="en-GB" sz="1050" dirty="0">
                <a:sym typeface="+mn-ea"/>
              </a:rPr>
              <a:t>CRs with requirements.</a:t>
            </a:r>
            <a:endParaRPr lang="en-GB" sz="1050" dirty="0">
              <a:sym typeface="+mn-ea"/>
            </a:endParaRP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185416"/>
              </p:ext>
            </p:extLst>
          </p:nvPr>
        </p:nvGraphicFramePr>
        <p:xfrm>
          <a:off x="382588" y="1095375"/>
          <a:ext cx="8180388" cy="6574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7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3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12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AI/ML Model Transfer Phase2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AIML_MT_Ph2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US" sz="1000" b="1" i="1" dirty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SP-230514</a:t>
                      </a:r>
                      <a:endParaRPr lang="en-GB" sz="10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759276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b="1" dirty="0"/>
              <a:t>FS_5GSAT_Ph3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TR 22.865 for approval at this plenary in SP-230515 (Cover Sheet S1-231302 + TR S1-231339)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Updated use cases and new potential requirements</a:t>
            </a:r>
          </a:p>
          <a:p>
            <a:pPr marL="536575" lvl="1">
              <a:defRPr/>
            </a:pPr>
            <a:r>
              <a:rPr lang="en-GB" sz="1200" dirty="0"/>
              <a:t> Resolved last editor's notes </a:t>
            </a:r>
          </a:p>
          <a:p>
            <a:pPr marL="536575" lvl="1">
              <a:defRPr/>
            </a:pPr>
            <a:r>
              <a:rPr lang="en-GB" sz="1200" dirty="0"/>
              <a:t> Final clean up</a:t>
            </a:r>
          </a:p>
          <a:p>
            <a:pPr marL="536575" lvl="1">
              <a:defRPr/>
            </a:pPr>
            <a:r>
              <a:rPr lang="en-GB" sz="1200" dirty="0"/>
              <a:t> Agreed consolidated potential requirements</a:t>
            </a:r>
          </a:p>
          <a:p>
            <a:pPr marL="536575" lvl="1">
              <a:defRPr/>
            </a:pPr>
            <a:r>
              <a:rPr lang="en-GB" sz="1200" dirty="0"/>
              <a:t> Agreed conclusions</a:t>
            </a:r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</a:t>
            </a:r>
            <a:r>
              <a:rPr lang="en-GB" sz="1400" dirty="0"/>
              <a:t>SA1#103 (Aug 2023): 100%</a:t>
            </a:r>
          </a:p>
          <a:p>
            <a:pPr marL="766762" lvl="2" indent="0">
              <a:buNone/>
            </a:pPr>
            <a:r>
              <a:rPr lang="en-GB" sz="1050" dirty="0"/>
              <a:t>Add potential new CPR based on new requirements agreed in May</a:t>
            </a:r>
          </a:p>
          <a:p>
            <a:pPr marL="766762" lvl="2" indent="0">
              <a:buNone/>
            </a:pPr>
            <a:r>
              <a:rPr lang="en-GB" sz="1050" dirty="0"/>
              <a:t>Final review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796487"/>
              </p:ext>
            </p:extLst>
          </p:nvPr>
        </p:nvGraphicFramePr>
        <p:xfrm>
          <a:off x="382588" y="1095375"/>
          <a:ext cx="8180388" cy="51498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Study on satellite access - Phase 3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FS_5GSAT_Ph3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SP-220679</a:t>
                      </a:r>
                      <a:endParaRPr lang="en-GB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en-US" sz="900" b="1" i="1" dirty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TR 22.865 for approval </a:t>
                      </a:r>
                      <a:endParaRPr lang="en-GB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081556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b="1" dirty="0"/>
              <a:t>5GSAT_Ph3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New WID for approval at this plenary in SP-230516 (from S1-231738)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  <a:endParaRPr lang="en-US" altLang="en-US" sz="1500" dirty="0"/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SA1#[102] (08/23): 100%</a:t>
            </a:r>
          </a:p>
          <a:p>
            <a:pPr marL="536575" lvl="1"/>
            <a:r>
              <a:rPr lang="en-US" sz="1000" dirty="0"/>
              <a:t> Remarks: Finalization of CPRs and consolidated KPIs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949032"/>
              </p:ext>
            </p:extLst>
          </p:nvPr>
        </p:nvGraphicFramePr>
        <p:xfrm>
          <a:off x="382588" y="1095375"/>
          <a:ext cx="8180388" cy="53848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75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Satellite access - Phase 3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5GSAT_Ph3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772044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b="1" dirty="0"/>
              <a:t>FS_UAV_Ph3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TR 22.843 for approval at this plenary in SP-230517 (Cover Sheet S1-231799 + TR S1-231347)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2 </a:t>
            </a:r>
            <a:r>
              <a:rPr lang="en-GB" sz="1200" dirty="0" err="1"/>
              <a:t>pCRs</a:t>
            </a:r>
            <a:r>
              <a:rPr lang="en-GB" sz="1200" dirty="0"/>
              <a:t> on editorial clean-up and abbreviations</a:t>
            </a:r>
          </a:p>
          <a:p>
            <a:pPr marL="536575" lvl="1">
              <a:defRPr/>
            </a:pPr>
            <a:r>
              <a:rPr lang="en-GB" sz="1200" dirty="0"/>
              <a:t> 1 </a:t>
            </a:r>
            <a:r>
              <a:rPr lang="en-GB" sz="1200" dirty="0" err="1"/>
              <a:t>pCR</a:t>
            </a:r>
            <a:r>
              <a:rPr lang="en-GB" sz="1200" dirty="0"/>
              <a:t> on Overview section</a:t>
            </a:r>
          </a:p>
          <a:p>
            <a:pPr marL="536575" lvl="1">
              <a:defRPr/>
            </a:pPr>
            <a:r>
              <a:rPr lang="en-GB" sz="1200" dirty="0"/>
              <a:t> 3 new use cases agreed: Multi-PLMN: alternative NWs, Multi-PLMN: concurrent NWs and UAV aerial fly zones.</a:t>
            </a:r>
          </a:p>
          <a:p>
            <a:pPr marL="536575" lvl="1">
              <a:defRPr/>
            </a:pPr>
            <a:r>
              <a:rPr lang="en-GB" sz="1200" dirty="0"/>
              <a:t> 3 </a:t>
            </a:r>
            <a:r>
              <a:rPr lang="en-GB" sz="1200" dirty="0" err="1"/>
              <a:t>pCRs</a:t>
            </a:r>
            <a:r>
              <a:rPr lang="en-GB" sz="1200" dirty="0"/>
              <a:t> on updating existing use cases: </a:t>
            </a:r>
          </a:p>
          <a:p>
            <a:pPr marL="536575" lvl="1" indent="0">
              <a:buNone/>
              <a:defRPr/>
            </a:pPr>
            <a:endParaRPr lang="en-US" altLang="zh-CN" sz="1000" dirty="0"/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  <a:endParaRPr lang="en-US" altLang="en-US" sz="1000" dirty="0"/>
          </a:p>
          <a:p>
            <a:pPr marL="536575" lvl="1"/>
            <a:r>
              <a:rPr lang="en-US" sz="1200" dirty="0"/>
              <a:t> SA1#103:  100%</a:t>
            </a:r>
          </a:p>
          <a:p>
            <a:pPr marL="536575" lvl="1" indent="0">
              <a:buNone/>
            </a:pPr>
            <a:r>
              <a:rPr lang="en-US" sz="1200" dirty="0"/>
              <a:t>  Final clean-up for the TR and removal of final Editor’s Notes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693860"/>
              </p:ext>
            </p:extLst>
          </p:nvPr>
        </p:nvGraphicFramePr>
        <p:xfrm>
          <a:off x="382588" y="1095375"/>
          <a:ext cx="8180388" cy="56134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7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8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950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Study on UAV Phase 3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FS_UAV_Ph3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SP-220954</a:t>
                      </a:r>
                      <a:endParaRPr lang="en-GB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95%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en-US" sz="900" b="1" i="1" dirty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TR 22.843 for approval </a:t>
                      </a:r>
                      <a:endParaRPr lang="en-US" altLang="en-GB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427723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altLang="en-US" b="1" dirty="0"/>
              <a:t>UAV_Ph3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New WID for approval at this plenary in SP-230518 (from S1-231809)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</a:t>
            </a:r>
            <a:r>
              <a:rPr lang="en-US" sz="1400" dirty="0"/>
              <a:t>SA1#103:  80%</a:t>
            </a:r>
          </a:p>
          <a:p>
            <a:pPr marL="993775" lvl="2"/>
            <a:r>
              <a:rPr lang="en-US" sz="1400" dirty="0"/>
              <a:t>Agree normative requirements</a:t>
            </a:r>
          </a:p>
          <a:p>
            <a:pPr marL="536575" lvl="1"/>
            <a:r>
              <a:rPr lang="en-GB" sz="1400" dirty="0"/>
              <a:t>S</a:t>
            </a:r>
            <a:r>
              <a:rPr lang="en-US" sz="1400" dirty="0"/>
              <a:t>A1#104: 100%</a:t>
            </a:r>
          </a:p>
          <a:p>
            <a:pPr marL="993775" lvl="2"/>
            <a:r>
              <a:rPr lang="en-GB" sz="1400" dirty="0"/>
              <a:t>F</a:t>
            </a:r>
            <a:r>
              <a:rPr lang="en-US" sz="1400" dirty="0" err="1"/>
              <a:t>inalise</a:t>
            </a:r>
            <a:r>
              <a:rPr lang="en-US" sz="1400" dirty="0"/>
              <a:t> normative requirements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208388"/>
              </p:ext>
            </p:extLst>
          </p:nvPr>
        </p:nvGraphicFramePr>
        <p:xfrm>
          <a:off x="382588" y="1095375"/>
          <a:ext cx="8180388" cy="5461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9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9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469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UAV Phase 3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UAV_Ph3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094882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altLang="en-US" b="1" dirty="0" err="1"/>
              <a:t>FS_DualSteer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 Agreed TR updates and clean-up</a:t>
            </a:r>
            <a:endParaRPr lang="en-GB" sz="1400" b="1" i="1" u="sng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SA1#103 (08/2023): 100%</a:t>
            </a:r>
          </a:p>
          <a:p>
            <a:pPr marL="536575" lvl="1" indent="0">
              <a:buNone/>
            </a:pPr>
            <a:r>
              <a:rPr lang="en-US" sz="1000" dirty="0"/>
              <a:t>  Remarks: ok to re-discuss use cases postponed from S1-102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102133"/>
              </p:ext>
            </p:extLst>
          </p:nvPr>
        </p:nvGraphicFramePr>
        <p:xfrm>
          <a:off x="382588" y="1095375"/>
          <a:ext cx="8180388" cy="6623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9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94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Upper layer traffic steering, switching and split over dual 3GPP access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FS_DualSteer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SP-220445</a:t>
                      </a:r>
                      <a:endParaRPr lang="en-GB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Normative WID not approved yet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169914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b="1" dirty="0" err="1"/>
              <a:t>FS_EnergyServ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TR 22.882 for approval at this plenary in SP-230519 (Cover Sheet S1-231774 + TR S1-231341)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altLang="zh-CN" sz="1200" dirty="0"/>
              <a:t> 5 new use cases introduced (supporting carbon-aware communication service, energy as service criteria for 5G environment adaptation, pooling coverage layers for EE, communication service with best-effort renewable energy usage, reducing GHG Footprint of application services, communication service with carbon-aware service requirements).</a:t>
            </a:r>
          </a:p>
          <a:p>
            <a:pPr marL="536575" lvl="1">
              <a:defRPr/>
            </a:pPr>
            <a:r>
              <a:rPr lang="en-US" altLang="zh-CN" sz="1200" dirty="0"/>
              <a:t> Editor’s notes have been removed</a:t>
            </a:r>
            <a:endParaRPr lang="en-GB" altLang="zh-CN" sz="1200" dirty="0"/>
          </a:p>
          <a:p>
            <a:pPr marL="536575" lvl="1">
              <a:defRPr/>
            </a:pPr>
            <a:r>
              <a:rPr lang="en-GB" altLang="zh-CN" sz="1200" dirty="0"/>
              <a:t> Initial consolidation are added </a:t>
            </a:r>
            <a:endParaRPr lang="en-GB" altLang="zh-CN" sz="1800" i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SA1#[103] (08/23): 100%</a:t>
            </a:r>
          </a:p>
          <a:p>
            <a:pPr marL="536575" lvl="1" indent="0">
              <a:buNone/>
            </a:pPr>
            <a:r>
              <a:rPr lang="en-US" sz="1000" dirty="0"/>
              <a:t>  Remarks: </a:t>
            </a:r>
            <a:r>
              <a:rPr lang="en-US" altLang="zh-CN" sz="1000" dirty="0"/>
              <a:t>Completion of consolidation of the requirements, final clean-up</a:t>
            </a:r>
            <a:endParaRPr lang="en-US" sz="1000" dirty="0"/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85629"/>
              </p:ext>
            </p:extLst>
          </p:nvPr>
        </p:nvGraphicFramePr>
        <p:xfrm>
          <a:off x="382588" y="1095375"/>
          <a:ext cx="8180388" cy="4845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960019</a:t>
                      </a: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Energy Efficiency as Service Criteria</a:t>
                      </a:r>
                      <a:endParaRPr lang="en-GB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altLang="zh-CN" sz="900" b="1" dirty="0" err="1"/>
                        <a:t>FS_EnergyServ</a:t>
                      </a:r>
                      <a:endParaRPr lang="en-GB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SP-230235</a:t>
                      </a:r>
                      <a:endParaRPr lang="en-GB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27002" marR="27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en-US" sz="900" b="1" i="1" dirty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TR 22.882 for approval </a:t>
                      </a:r>
                      <a:endParaRPr lang="en-GB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648012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b="1" dirty="0" err="1"/>
              <a:t>EnergyServ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New WID for approval at this plenary in SP-230520 (from S1-231810)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000" dirty="0"/>
              <a:t> SA1#[103] (08/23): 50%</a:t>
            </a:r>
          </a:p>
          <a:p>
            <a:pPr marL="536575" lvl="1" indent="0">
              <a:buNone/>
            </a:pPr>
            <a:r>
              <a:rPr lang="en-US" sz="1000" dirty="0"/>
              <a:t>  Remarks: CR </a:t>
            </a:r>
            <a:r>
              <a:rPr lang="en-US" altLang="zh-CN" sz="1000" dirty="0"/>
              <a:t>based on the completion of consolidation of the requirements</a:t>
            </a:r>
          </a:p>
          <a:p>
            <a:pPr marL="536575" lvl="1"/>
            <a:r>
              <a:rPr lang="en-US" altLang="zh-CN" sz="1000" dirty="0"/>
              <a:t> SA1#[104] (11/23): 100%</a:t>
            </a:r>
          </a:p>
          <a:p>
            <a:pPr marL="536575" lvl="1" indent="0">
              <a:buNone/>
            </a:pPr>
            <a:r>
              <a:rPr lang="en-US" altLang="zh-CN" sz="1000" dirty="0"/>
              <a:t>  Remarks: other clean-up</a:t>
            </a:r>
            <a:endParaRPr lang="en-US" sz="1000" dirty="0"/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428274"/>
              </p:ext>
            </p:extLst>
          </p:nvPr>
        </p:nvGraphicFramePr>
        <p:xfrm>
          <a:off x="382588" y="1095375"/>
          <a:ext cx="8180388" cy="5461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Energy Efficiency as service criteria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EnergyServ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006611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b="1" dirty="0"/>
              <a:t>FS_SOBOT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Editorial clean-up</a:t>
            </a:r>
          </a:p>
          <a:p>
            <a:pPr marL="536575" lvl="1">
              <a:defRPr/>
            </a:pPr>
            <a:r>
              <a:rPr lang="en-GB" sz="1200" dirty="0"/>
              <a:t> Update </a:t>
            </a:r>
            <a:r>
              <a:rPr lang="en-US" sz="1200" dirty="0"/>
              <a:t>use cases</a:t>
            </a:r>
          </a:p>
          <a:p>
            <a:pPr marL="536575" lvl="1">
              <a:defRPr/>
            </a:pPr>
            <a:r>
              <a:rPr lang="en-GB" sz="1200" dirty="0"/>
              <a:t> New Use Case on </a:t>
            </a:r>
            <a:r>
              <a:rPr lang="en-US" sz="1200" dirty="0"/>
              <a:t>MEC for Efficient Management of Geo-surface Sensing Data Using a Group of Aerial Robots</a:t>
            </a:r>
            <a:endParaRPr lang="en-GB" sz="1200" dirty="0"/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400" dirty="0"/>
              <a:t> </a:t>
            </a:r>
            <a:r>
              <a:rPr lang="en-GB" sz="1100" dirty="0"/>
              <a:t>SA1#103 (Aug 2023): 80%</a:t>
            </a:r>
          </a:p>
          <a:p>
            <a:pPr marL="993775" lvl="2"/>
            <a:r>
              <a:rPr lang="en-GB" sz="900" dirty="0"/>
              <a:t>Update use cases and potential requirements</a:t>
            </a:r>
          </a:p>
          <a:p>
            <a:pPr marL="993775" lvl="2"/>
            <a:r>
              <a:rPr lang="en-GB" sz="900" dirty="0"/>
              <a:t>Additional use cases and potential requirements</a:t>
            </a:r>
          </a:p>
          <a:p>
            <a:pPr marL="993775" lvl="2"/>
            <a:r>
              <a:rPr lang="en-GB" sz="900" dirty="0"/>
              <a:t>Remarks: Sending TR for Information or approval</a:t>
            </a:r>
          </a:p>
          <a:p>
            <a:pPr marL="536575" lvl="1"/>
            <a:r>
              <a:rPr lang="en-GB" sz="1100" dirty="0"/>
              <a:t> SA1#104 (Nov 2023): 100%</a:t>
            </a:r>
          </a:p>
          <a:p>
            <a:pPr marL="993775" lvl="2"/>
            <a:r>
              <a:rPr lang="en-GB" sz="900" dirty="0"/>
              <a:t>Final consolidation</a:t>
            </a:r>
          </a:p>
          <a:p>
            <a:pPr marL="993775" lvl="2"/>
            <a:r>
              <a:rPr lang="en-GB" sz="900" dirty="0"/>
              <a:t>Final clean up</a:t>
            </a:r>
          </a:p>
          <a:p>
            <a:pPr marL="993775" lvl="2"/>
            <a:r>
              <a:rPr lang="en-GB" sz="900" dirty="0"/>
              <a:t>Sending TR for approval if not done previous meeting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758192"/>
              </p:ext>
            </p:extLst>
          </p:nvPr>
        </p:nvGraphicFramePr>
        <p:xfrm>
          <a:off x="382588" y="1095375"/>
          <a:ext cx="8180388" cy="6985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8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960020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 b="0" i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Study on Network of Service Robots with Ambient Intelligence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FS_SOBOT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09/09/2023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SP-220447</a:t>
                      </a:r>
                      <a:endParaRPr lang="en-GB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32501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b="1" dirty="0"/>
              <a:t>FS_ISN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Agreed TR 22.848 skeleton</a:t>
            </a:r>
          </a:p>
          <a:p>
            <a:pPr marL="536575" lvl="1">
              <a:defRPr/>
            </a:pPr>
            <a:r>
              <a:rPr lang="en-GB" sz="1200" dirty="0"/>
              <a:t> Agreed scope</a:t>
            </a:r>
          </a:p>
          <a:p>
            <a:pPr marL="536575" lvl="1">
              <a:defRPr/>
            </a:pPr>
            <a:r>
              <a:rPr lang="en-GB" sz="1200" dirty="0"/>
              <a:t> Added definitions, abbreviations </a:t>
            </a:r>
          </a:p>
          <a:p>
            <a:pPr marL="536575" lvl="1">
              <a:defRPr/>
            </a:pPr>
            <a:r>
              <a:rPr lang="en-GB" sz="1200" dirty="0"/>
              <a:t> Agreed 4 new use cases and potential requirements associated</a:t>
            </a:r>
          </a:p>
          <a:p>
            <a:pPr>
              <a:spcBef>
                <a:spcPct val="0"/>
              </a:spcBef>
            </a:pPr>
            <a:r>
              <a:rPr lang="en-US" altLang="en-US" sz="1500" dirty="0"/>
              <a:t>Impacts and dependencies on other WGs</a:t>
            </a: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de-DE" altLang="en-US" sz="1500" dirty="0"/>
              <a:t>Next steps</a:t>
            </a:r>
          </a:p>
          <a:p>
            <a:pPr marL="536575" lvl="1"/>
            <a:r>
              <a:rPr lang="en-US" sz="1400" dirty="0"/>
              <a:t> </a:t>
            </a:r>
            <a:r>
              <a:rPr lang="en-GB" sz="1100" dirty="0"/>
              <a:t>SA1#103 (Aug 2023): 80%</a:t>
            </a:r>
          </a:p>
          <a:p>
            <a:pPr marL="993775" lvl="2"/>
            <a:r>
              <a:rPr lang="en-GB" sz="900" dirty="0"/>
              <a:t>Update use cases and potential requirements</a:t>
            </a:r>
          </a:p>
          <a:p>
            <a:pPr marL="993775" lvl="2"/>
            <a:r>
              <a:rPr lang="en-GB" sz="900" dirty="0"/>
              <a:t>Additional use cases and potential requirements</a:t>
            </a:r>
          </a:p>
          <a:p>
            <a:pPr marL="993775" lvl="2"/>
            <a:r>
              <a:rPr lang="en-GB" sz="900" dirty="0"/>
              <a:t>Remarks: Sending TR for Information or approval</a:t>
            </a:r>
          </a:p>
          <a:p>
            <a:pPr marL="536575" lvl="1"/>
            <a:r>
              <a:rPr lang="en-GB" sz="1100" dirty="0"/>
              <a:t> SA1#104 (Nov 2023): 100%</a:t>
            </a:r>
          </a:p>
          <a:p>
            <a:pPr marL="993775" lvl="2"/>
            <a:r>
              <a:rPr lang="en-GB" sz="900" dirty="0"/>
              <a:t>Final consolidation</a:t>
            </a:r>
          </a:p>
          <a:p>
            <a:pPr marL="993775" lvl="2"/>
            <a:r>
              <a:rPr lang="en-GB" sz="900" dirty="0"/>
              <a:t>Final clean up</a:t>
            </a:r>
          </a:p>
          <a:p>
            <a:pPr marL="993775" lvl="2"/>
            <a:r>
              <a:rPr lang="en-GB" sz="900" dirty="0"/>
              <a:t>Sending TR for approval if not done previous meeting</a:t>
            </a:r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238133"/>
              </p:ext>
            </p:extLst>
          </p:nvPr>
        </p:nvGraphicFramePr>
        <p:xfrm>
          <a:off x="382588" y="1095375"/>
          <a:ext cx="8180388" cy="5461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8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Study on Interconnect of SNPN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FS_ISN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12/12/2023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SP-230236</a:t>
                      </a:r>
                      <a:endParaRPr lang="en-GB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Study</a:t>
                      </a:r>
                      <a:r>
                        <a:rPr lang="en-GB" sz="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just started</a:t>
                      </a:r>
                      <a:endParaRPr lang="en-GB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11566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70" name="Straight Connector 114">
            <a:extLst>
              <a:ext uri="{FF2B5EF4-FFF2-40B4-BE49-F238E27FC236}">
                <a16:creationId xmlns:a16="http://schemas.microsoft.com/office/drawing/2014/main" id="{6D3CABB4-54BC-43F5-9326-8530C887B9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10963" y="1324004"/>
            <a:ext cx="0" cy="3724275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cxnSp>
        <p:nvCxnSpPr>
          <p:cNvPr id="78" name="Straight Connector 114">
            <a:extLst>
              <a:ext uri="{FF2B5EF4-FFF2-40B4-BE49-F238E27FC236}">
                <a16:creationId xmlns:a16="http://schemas.microsoft.com/office/drawing/2014/main" id="{3ED978EC-FC85-4B95-BEEC-B3E3F98E777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97310" y="1058574"/>
            <a:ext cx="3175" cy="380523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87E6B4-5BB6-4B6E-BD4C-66804EC51CB2}"/>
              </a:ext>
            </a:extLst>
          </p:cNvPr>
          <p:cNvCxnSpPr/>
          <p:nvPr/>
        </p:nvCxnSpPr>
        <p:spPr bwMode="auto">
          <a:xfrm>
            <a:off x="1432675" y="757266"/>
            <a:ext cx="72501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266" name="Straight Connector 114">
            <a:extLst>
              <a:ext uri="{FF2B5EF4-FFF2-40B4-BE49-F238E27FC236}">
                <a16:creationId xmlns:a16="http://schemas.microsoft.com/office/drawing/2014/main" id="{17637B3C-9B6D-4753-9C52-E33F0625202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71450" y="1324004"/>
            <a:ext cx="0" cy="3624262"/>
          </a:xfrm>
          <a:prstGeom prst="line">
            <a:avLst/>
          </a:prstGeom>
          <a:noFill/>
          <a:ln w="28575" algn="ctr">
            <a:solidFill>
              <a:schemeClr val="accent3"/>
            </a:solidFill>
            <a:round/>
            <a:headEnd/>
            <a:tailEnd/>
          </a:ln>
        </p:spPr>
      </p:cxnSp>
      <p:cxnSp>
        <p:nvCxnSpPr>
          <p:cNvPr id="9273" name="Straight Connector 114">
            <a:extLst>
              <a:ext uri="{FF2B5EF4-FFF2-40B4-BE49-F238E27FC236}">
                <a16:creationId xmlns:a16="http://schemas.microsoft.com/office/drawing/2014/main" id="{5238CE94-E6F1-43AC-8DA7-65C3D71D5FA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52063" y="1284316"/>
            <a:ext cx="0" cy="3663950"/>
          </a:xfrm>
          <a:prstGeom prst="line">
            <a:avLst/>
          </a:prstGeom>
          <a:noFill/>
          <a:ln w="28575" algn="ctr">
            <a:solidFill>
              <a:schemeClr val="accent3"/>
            </a:solidFill>
            <a:round/>
            <a:headEnd/>
            <a:tailEnd/>
          </a:ln>
        </p:spPr>
      </p:cxnSp>
      <p:cxnSp>
        <p:nvCxnSpPr>
          <p:cNvPr id="9298" name="Straight Connector 114">
            <a:extLst>
              <a:ext uri="{FF2B5EF4-FFF2-40B4-BE49-F238E27FC236}">
                <a16:creationId xmlns:a16="http://schemas.microsoft.com/office/drawing/2014/main" id="{37281447-A5BB-480F-AF40-AC84084EDF7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408863" y="1285904"/>
            <a:ext cx="14287" cy="3662362"/>
          </a:xfrm>
          <a:prstGeom prst="line">
            <a:avLst/>
          </a:prstGeom>
          <a:noFill/>
          <a:ln w="28575" algn="ctr">
            <a:solidFill>
              <a:schemeClr val="accent3"/>
            </a:solidFill>
            <a:round/>
            <a:headEnd/>
            <a:tailEnd/>
          </a:ln>
        </p:spPr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2B3D9496-1869-4F61-A6EC-FFCD29599E29}"/>
              </a:ext>
            </a:extLst>
          </p:cNvPr>
          <p:cNvSpPr txBox="1">
            <a:spLocks/>
          </p:cNvSpPr>
          <p:nvPr/>
        </p:nvSpPr>
        <p:spPr bwMode="auto">
          <a:xfrm>
            <a:off x="536604" y="212087"/>
            <a:ext cx="7142018" cy="38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>
            <a:lvl1pPr algn="ctr">
              <a:defRPr sz="3200" b="1">
                <a:solidFill>
                  <a:srgbClr val="FF0000"/>
                </a:solidFill>
                <a:latin typeface="+mj-lt"/>
                <a:cs typeface="ＭＳ Ｐゴシック" charset="0"/>
              </a:defRPr>
            </a:lvl1pPr>
            <a:lvl2pPr algn="ctr">
              <a:defRPr sz="3200">
                <a:solidFill>
                  <a:srgbClr val="FF0000"/>
                </a:solidFill>
                <a:latin typeface="Calibri" pitchFamily="34" charset="0"/>
                <a:cs typeface="ＭＳ Ｐゴシック" charset="0"/>
              </a:defRPr>
            </a:lvl2pPr>
            <a:lvl3pPr algn="ctr">
              <a:defRPr sz="3200">
                <a:solidFill>
                  <a:srgbClr val="FF0000"/>
                </a:solidFill>
                <a:latin typeface="Calibri" pitchFamily="34" charset="0"/>
                <a:cs typeface="ＭＳ Ｐゴシック" charset="0"/>
              </a:defRPr>
            </a:lvl3pPr>
            <a:lvl4pPr algn="ctr">
              <a:defRPr sz="3200">
                <a:solidFill>
                  <a:srgbClr val="FF0000"/>
                </a:solidFill>
                <a:latin typeface="Calibri" pitchFamily="34" charset="0"/>
                <a:cs typeface="ＭＳ Ｐゴシック" charset="0"/>
              </a:defRPr>
            </a:lvl4pPr>
            <a:lvl5pPr algn="ctr">
              <a:defRPr sz="3200">
                <a:solidFill>
                  <a:srgbClr val="FF0000"/>
                </a:solidFill>
                <a:latin typeface="Calibri" pitchFamily="34" charset="0"/>
                <a:cs typeface="ＭＳ Ｐゴシック" charset="0"/>
              </a:defRPr>
            </a:lvl5pPr>
            <a:lvl6pPr marL="457148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296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444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592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GB" dirty="0"/>
              <a:t>3GPP Release 19 timeline</a:t>
            </a:r>
            <a:endParaRPr lang="en-US" dirty="0"/>
          </a:p>
        </p:txBody>
      </p:sp>
      <p:sp>
        <p:nvSpPr>
          <p:cNvPr id="11271" name="TextBox 86">
            <a:extLst>
              <a:ext uri="{FF2B5EF4-FFF2-40B4-BE49-F238E27FC236}">
                <a16:creationId xmlns:a16="http://schemas.microsoft.com/office/drawing/2014/main" id="{F3E38285-C9B2-4288-BA5F-69E69909E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313" y="985866"/>
            <a:ext cx="5334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TSG#93-e</a:t>
            </a:r>
          </a:p>
        </p:txBody>
      </p:sp>
      <p:cxnSp>
        <p:nvCxnSpPr>
          <p:cNvPr id="9263" name="Straight Connector 115">
            <a:extLst>
              <a:ext uri="{FF2B5EF4-FFF2-40B4-BE49-F238E27FC236}">
                <a16:creationId xmlns:a16="http://schemas.microsoft.com/office/drawing/2014/main" id="{2A2FFA8C-F532-484F-B1E8-CC1C7682EB4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96250" y="1324004"/>
            <a:ext cx="0" cy="3724275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cxnSp>
        <p:nvCxnSpPr>
          <p:cNvPr id="9264" name="Straight Connector 114">
            <a:extLst>
              <a:ext uri="{FF2B5EF4-FFF2-40B4-BE49-F238E27FC236}">
                <a16:creationId xmlns:a16="http://schemas.microsoft.com/office/drawing/2014/main" id="{04D888CB-F0B7-49DD-9DDF-C0C1937FEC8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682788" y="1327179"/>
            <a:ext cx="0" cy="3803650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cxnSp>
        <p:nvCxnSpPr>
          <p:cNvPr id="9265" name="Straight Connector 114">
            <a:extLst>
              <a:ext uri="{FF2B5EF4-FFF2-40B4-BE49-F238E27FC236}">
                <a16:creationId xmlns:a16="http://schemas.microsoft.com/office/drawing/2014/main" id="{1477C3E5-633B-48DE-A44C-AD7732E4688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05613" y="1324004"/>
            <a:ext cx="0" cy="3724275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cxnSp>
        <p:nvCxnSpPr>
          <p:cNvPr id="9267" name="Straight Connector 114">
            <a:extLst>
              <a:ext uri="{FF2B5EF4-FFF2-40B4-BE49-F238E27FC236}">
                <a16:creationId xmlns:a16="http://schemas.microsoft.com/office/drawing/2014/main" id="{DF4F23F1-76D1-4D30-B636-D24B0A14006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49300" y="1324004"/>
            <a:ext cx="0" cy="3806825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cxnSp>
        <p:nvCxnSpPr>
          <p:cNvPr id="9268" name="Straight Connector 114">
            <a:extLst>
              <a:ext uri="{FF2B5EF4-FFF2-40B4-BE49-F238E27FC236}">
                <a16:creationId xmlns:a16="http://schemas.microsoft.com/office/drawing/2014/main" id="{F3CEAA3E-C61B-4E3D-B5AB-61445331BF9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06288" y="1324004"/>
            <a:ext cx="0" cy="3752850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cxnSp>
        <p:nvCxnSpPr>
          <p:cNvPr id="9269" name="Straight Connector 114">
            <a:extLst>
              <a:ext uri="{FF2B5EF4-FFF2-40B4-BE49-F238E27FC236}">
                <a16:creationId xmlns:a16="http://schemas.microsoft.com/office/drawing/2014/main" id="{E418A390-D663-4418-8928-9781EE35706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14050" y="1324004"/>
            <a:ext cx="0" cy="3724275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cxnSp>
        <p:nvCxnSpPr>
          <p:cNvPr id="9271" name="Straight Connector 114">
            <a:extLst>
              <a:ext uri="{FF2B5EF4-FFF2-40B4-BE49-F238E27FC236}">
                <a16:creationId xmlns:a16="http://schemas.microsoft.com/office/drawing/2014/main" id="{6649D539-0771-4AB7-A1FA-A42EBAD0C51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56750" y="1324004"/>
            <a:ext cx="0" cy="3724275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cxnSp>
        <p:nvCxnSpPr>
          <p:cNvPr id="9272" name="Straight Connector 114">
            <a:extLst>
              <a:ext uri="{FF2B5EF4-FFF2-40B4-BE49-F238E27FC236}">
                <a16:creationId xmlns:a16="http://schemas.microsoft.com/office/drawing/2014/main" id="{C7AA7D21-87AC-4E19-B7F4-FAB725EE0FC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91575" y="1324004"/>
            <a:ext cx="0" cy="3724275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cxnSp>
        <p:nvCxnSpPr>
          <p:cNvPr id="9279" name="Straight Connector 114">
            <a:extLst>
              <a:ext uri="{FF2B5EF4-FFF2-40B4-BE49-F238E27FC236}">
                <a16:creationId xmlns:a16="http://schemas.microsoft.com/office/drawing/2014/main" id="{A556D374-654C-4ADF-A9D6-02348D50E5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982700" y="1327179"/>
            <a:ext cx="0" cy="3803650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sp>
        <p:nvSpPr>
          <p:cNvPr id="85" name="Chevron 60">
            <a:extLst>
              <a:ext uri="{FF2B5EF4-FFF2-40B4-BE49-F238E27FC236}">
                <a16:creationId xmlns:a16="http://schemas.microsoft.com/office/drawing/2014/main" id="{7CE5CF96-2F66-4179-B57C-B676D94C1FD9}"/>
              </a:ext>
            </a:extLst>
          </p:cNvPr>
          <p:cNvSpPr/>
          <p:nvPr/>
        </p:nvSpPr>
        <p:spPr bwMode="auto">
          <a:xfrm>
            <a:off x="1696200" y="2249516"/>
            <a:ext cx="4467225" cy="222250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                                   SA1 Stage 1                                                                                              80%</a:t>
            </a:r>
          </a:p>
        </p:txBody>
      </p:sp>
      <p:sp>
        <p:nvSpPr>
          <p:cNvPr id="91" name="Chevron 60">
            <a:extLst>
              <a:ext uri="{FF2B5EF4-FFF2-40B4-BE49-F238E27FC236}">
                <a16:creationId xmlns:a16="http://schemas.microsoft.com/office/drawing/2014/main" id="{AB31F630-8AAB-42F4-9701-22B280DA4109}"/>
              </a:ext>
            </a:extLst>
          </p:cNvPr>
          <p:cNvSpPr/>
          <p:nvPr/>
        </p:nvSpPr>
        <p:spPr bwMode="auto">
          <a:xfrm>
            <a:off x="6028488" y="2249516"/>
            <a:ext cx="863600" cy="222250"/>
          </a:xfrm>
          <a:prstGeom prst="chevron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100%</a:t>
            </a:r>
          </a:p>
        </p:txBody>
      </p:sp>
      <p:sp>
        <p:nvSpPr>
          <p:cNvPr id="11285" name="TextBox 86">
            <a:extLst>
              <a:ext uri="{FF2B5EF4-FFF2-40B4-BE49-F238E27FC236}">
                <a16:creationId xmlns:a16="http://schemas.microsoft.com/office/drawing/2014/main" id="{C8B6A53D-6BBE-4B23-B899-76B283B28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1525" y="985866"/>
            <a:ext cx="53181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TSG#94-e</a:t>
            </a:r>
            <a:endParaRPr lang="en-GB" altLang="en-US" sz="400">
              <a:latin typeface="Montserrat"/>
            </a:endParaRPr>
          </a:p>
        </p:txBody>
      </p:sp>
      <p:sp>
        <p:nvSpPr>
          <p:cNvPr id="11286" name="TextBox 86">
            <a:extLst>
              <a:ext uri="{FF2B5EF4-FFF2-40B4-BE49-F238E27FC236}">
                <a16:creationId xmlns:a16="http://schemas.microsoft.com/office/drawing/2014/main" id="{DE92F4B2-BEE5-4F15-955D-5C2895D4F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4625" y="985866"/>
            <a:ext cx="5334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TSG#95-e</a:t>
            </a:r>
            <a:endParaRPr lang="en-GB" altLang="en-US" sz="400">
              <a:latin typeface="Montserrat"/>
            </a:endParaRPr>
          </a:p>
        </p:txBody>
      </p:sp>
      <p:sp>
        <p:nvSpPr>
          <p:cNvPr id="11287" name="TextBox 86">
            <a:extLst>
              <a:ext uri="{FF2B5EF4-FFF2-40B4-BE49-F238E27FC236}">
                <a16:creationId xmlns:a16="http://schemas.microsoft.com/office/drawing/2014/main" id="{1D646248-495E-4FA9-8F0E-0A9358EBF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0275" y="985866"/>
            <a:ext cx="4603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TSG#96</a:t>
            </a:r>
            <a:endParaRPr lang="en-GB" altLang="en-US" sz="400">
              <a:latin typeface="Montserrat"/>
            </a:endParaRPr>
          </a:p>
        </p:txBody>
      </p:sp>
      <p:sp>
        <p:nvSpPr>
          <p:cNvPr id="11288" name="TextBox 86">
            <a:extLst>
              <a:ext uri="{FF2B5EF4-FFF2-40B4-BE49-F238E27FC236}">
                <a16:creationId xmlns:a16="http://schemas.microsoft.com/office/drawing/2014/main" id="{51ECDECE-EDDA-4F1E-89FA-344DEBE35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0050" y="985866"/>
            <a:ext cx="5334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TSG#97-e</a:t>
            </a:r>
            <a:endParaRPr lang="en-GB" altLang="en-US" sz="400">
              <a:latin typeface="Montserrat"/>
            </a:endParaRPr>
          </a:p>
        </p:txBody>
      </p:sp>
      <p:sp>
        <p:nvSpPr>
          <p:cNvPr id="11289" name="TextBox 86">
            <a:extLst>
              <a:ext uri="{FF2B5EF4-FFF2-40B4-BE49-F238E27FC236}">
                <a16:creationId xmlns:a16="http://schemas.microsoft.com/office/drawing/2014/main" id="{843A99B3-323A-4F57-B686-7ACF70347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9650" y="985866"/>
            <a:ext cx="4603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TSG#98</a:t>
            </a:r>
            <a:endParaRPr lang="en-GB" altLang="en-US" sz="400">
              <a:latin typeface="Montserrat"/>
            </a:endParaRPr>
          </a:p>
        </p:txBody>
      </p:sp>
      <p:sp>
        <p:nvSpPr>
          <p:cNvPr id="11290" name="TextBox 86">
            <a:extLst>
              <a:ext uri="{FF2B5EF4-FFF2-40B4-BE49-F238E27FC236}">
                <a16:creationId xmlns:a16="http://schemas.microsoft.com/office/drawing/2014/main" id="{ADB71043-B759-4A95-B0B5-684BDCAC9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6400" y="985866"/>
            <a:ext cx="4603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TSG#99</a:t>
            </a:r>
            <a:endParaRPr lang="en-GB" altLang="en-US" sz="400">
              <a:latin typeface="Montserrat"/>
            </a:endParaRPr>
          </a:p>
        </p:txBody>
      </p:sp>
      <p:sp>
        <p:nvSpPr>
          <p:cNvPr id="11291" name="TextBox 86">
            <a:extLst>
              <a:ext uri="{FF2B5EF4-FFF2-40B4-BE49-F238E27FC236}">
                <a16:creationId xmlns:a16="http://schemas.microsoft.com/office/drawing/2014/main" id="{B262FA06-FBA1-438F-A80B-38C4D83DB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925" y="985866"/>
            <a:ext cx="5048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TSG#100</a:t>
            </a:r>
            <a:endParaRPr lang="en-GB" altLang="en-US" sz="400">
              <a:latin typeface="Montserrat"/>
            </a:endParaRPr>
          </a:p>
        </p:txBody>
      </p:sp>
      <p:sp>
        <p:nvSpPr>
          <p:cNvPr id="11292" name="TextBox 86">
            <a:extLst>
              <a:ext uri="{FF2B5EF4-FFF2-40B4-BE49-F238E27FC236}">
                <a16:creationId xmlns:a16="http://schemas.microsoft.com/office/drawing/2014/main" id="{FC76E930-C33D-48B8-B85F-70EDBB38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9588" y="985866"/>
            <a:ext cx="5048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TSG#101</a:t>
            </a:r>
            <a:endParaRPr lang="en-GB" altLang="en-US" sz="400">
              <a:latin typeface="Montserrat"/>
            </a:endParaRPr>
          </a:p>
        </p:txBody>
      </p:sp>
      <p:sp>
        <p:nvSpPr>
          <p:cNvPr id="11293" name="TextBox 86">
            <a:extLst>
              <a:ext uri="{FF2B5EF4-FFF2-40B4-BE49-F238E27FC236}">
                <a16:creationId xmlns:a16="http://schemas.microsoft.com/office/drawing/2014/main" id="{8F61F701-A0E6-4E35-B9F8-7B8FA6835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8238" y="985866"/>
            <a:ext cx="5048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TSG#102</a:t>
            </a:r>
            <a:endParaRPr lang="en-GB" altLang="en-US" sz="400">
              <a:latin typeface="Montserrat"/>
            </a:endParaRPr>
          </a:p>
        </p:txBody>
      </p:sp>
      <p:sp>
        <p:nvSpPr>
          <p:cNvPr id="11294" name="TextBox 86">
            <a:extLst>
              <a:ext uri="{FF2B5EF4-FFF2-40B4-BE49-F238E27FC236}">
                <a16:creationId xmlns:a16="http://schemas.microsoft.com/office/drawing/2014/main" id="{05D3D5A1-9269-4D5F-9390-C074B7990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7513" y="985866"/>
            <a:ext cx="5048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TSG#103</a:t>
            </a:r>
            <a:endParaRPr lang="en-GB" altLang="en-US" sz="400">
              <a:latin typeface="Montserrat"/>
            </a:endParaRPr>
          </a:p>
        </p:txBody>
      </p:sp>
      <p:sp>
        <p:nvSpPr>
          <p:cNvPr id="11295" name="TextBox 86">
            <a:extLst>
              <a:ext uri="{FF2B5EF4-FFF2-40B4-BE49-F238E27FC236}">
                <a16:creationId xmlns:a16="http://schemas.microsoft.com/office/drawing/2014/main" id="{618FF810-E9F5-4E39-BE7B-241001025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9650" y="985866"/>
            <a:ext cx="50641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TSG#104</a:t>
            </a:r>
            <a:endParaRPr lang="en-GB" altLang="en-US" sz="400">
              <a:latin typeface="Montserrat"/>
            </a:endParaRPr>
          </a:p>
        </p:txBody>
      </p:sp>
      <p:sp>
        <p:nvSpPr>
          <p:cNvPr id="11296" name="TextBox 86">
            <a:extLst>
              <a:ext uri="{FF2B5EF4-FFF2-40B4-BE49-F238E27FC236}">
                <a16:creationId xmlns:a16="http://schemas.microsoft.com/office/drawing/2014/main" id="{6267DBC9-C76A-423A-B810-8D7454847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875" y="985866"/>
            <a:ext cx="5048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/>
              </a:rPr>
              <a:t>TSG#105</a:t>
            </a:r>
            <a:endParaRPr lang="en-GB" altLang="en-US" sz="400">
              <a:latin typeface="Montserrat"/>
            </a:endParaRPr>
          </a:p>
        </p:txBody>
      </p:sp>
      <p:sp>
        <p:nvSpPr>
          <p:cNvPr id="11297" name="Chevron 60">
            <a:extLst>
              <a:ext uri="{FF2B5EF4-FFF2-40B4-BE49-F238E27FC236}">
                <a16:creationId xmlns:a16="http://schemas.microsoft.com/office/drawing/2014/main" id="{9110ADF2-510E-41BA-8ADA-553F17966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6013" y="2578129"/>
            <a:ext cx="939800" cy="280987"/>
          </a:xfrm>
          <a:prstGeom prst="chevron">
            <a:avLst>
              <a:gd name="adj" fmla="val 50077"/>
            </a:avLst>
          </a:prstGeom>
          <a:solidFill>
            <a:srgbClr val="0066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pPr algn="ctr"/>
            <a:r>
              <a:rPr lang="fr-FR" altLang="en-US" sz="600">
                <a:latin typeface="Montserrat"/>
                <a:cs typeface="Arial" panose="020B0604020202020204" pitchFamily="34" charset="0"/>
              </a:rPr>
              <a:t>RAN4 </a:t>
            </a:r>
          </a:p>
          <a:p>
            <a:pPr algn="ctr"/>
            <a:r>
              <a:rPr lang="fr-FR" altLang="en-US" sz="600">
                <a:latin typeface="Montserrat"/>
                <a:cs typeface="Arial" panose="020B0604020202020204" pitchFamily="34" charset="0"/>
              </a:rPr>
              <a:t>content def.</a:t>
            </a:r>
          </a:p>
        </p:txBody>
      </p:sp>
      <p:sp>
        <p:nvSpPr>
          <p:cNvPr id="113" name="Chevron 60">
            <a:extLst>
              <a:ext uri="{FF2B5EF4-FFF2-40B4-BE49-F238E27FC236}">
                <a16:creationId xmlns:a16="http://schemas.microsoft.com/office/drawing/2014/main" id="{2357FE24-E7D5-4786-88F3-042C74DD4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6375" y="2578129"/>
            <a:ext cx="1187450" cy="280987"/>
          </a:xfrm>
          <a:prstGeom prst="chevron">
            <a:avLst>
              <a:gd name="adj" fmla="val 49975"/>
            </a:avLst>
          </a:prstGeom>
          <a:gradFill flip="none" rotWithShape="1"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  <a:tileRect/>
          </a:gradFill>
          <a:ln>
            <a:noFill/>
          </a:ln>
        </p:spPr>
        <p:txBody>
          <a:bodyPr lIns="0" rIns="0"/>
          <a:lstStyle/>
          <a:p>
            <a:pPr algn="ctr">
              <a:defRPr/>
            </a:pPr>
            <a:r>
              <a:rPr lang="fr-FR" altLang="en-US" sz="800" b="1" dirty="0">
                <a:latin typeface="Montserrat" panose="00000500000000000000" pitchFamily="50" charset="0"/>
                <a:cs typeface="Arial" panose="020B0604020202020204" pitchFamily="34" charset="0"/>
              </a:rPr>
              <a:t> </a:t>
            </a:r>
            <a:r>
              <a:rPr lang="fr-FR" altLang="en-US" sz="800" dirty="0">
                <a:latin typeface="Montserrat" panose="00000500000000000000" pitchFamily="50" charset="0"/>
                <a:cs typeface="Arial" panose="020B0604020202020204" pitchFamily="34" charset="0"/>
              </a:rPr>
              <a:t>RAN Content </a:t>
            </a:r>
            <a:r>
              <a:rPr lang="fr-FR" altLang="en-US" sz="800" dirty="0" err="1">
                <a:latin typeface="Montserrat" panose="00000500000000000000" pitchFamily="50" charset="0"/>
                <a:cs typeface="Arial" panose="020B0604020202020204" pitchFamily="34" charset="0"/>
              </a:rPr>
              <a:t>def</a:t>
            </a:r>
            <a:r>
              <a:rPr lang="fr-FR" altLang="en-US" sz="800" dirty="0">
                <a:latin typeface="Montserrat" panose="00000500000000000000" pitchFamily="50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C26EB7-1343-40F1-8A9A-FB09985209E2}"/>
              </a:ext>
            </a:extLst>
          </p:cNvPr>
          <p:cNvSpPr txBox="1"/>
          <p:nvPr/>
        </p:nvSpPr>
        <p:spPr>
          <a:xfrm>
            <a:off x="2542338" y="635029"/>
            <a:ext cx="652462" cy="368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sz="1800" dirty="0">
                <a:latin typeface="Montserrat" panose="00000500000000000000" pitchFamily="50" charset="0"/>
              </a:rPr>
              <a:t>2022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615A0FA-F8A7-46A3-B980-BC272FDE95AD}"/>
              </a:ext>
            </a:extLst>
          </p:cNvPr>
          <p:cNvSpPr txBox="1"/>
          <p:nvPr/>
        </p:nvSpPr>
        <p:spPr>
          <a:xfrm>
            <a:off x="5245850" y="635029"/>
            <a:ext cx="652463" cy="368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sz="1800" dirty="0">
                <a:latin typeface="Montserrat" panose="00000500000000000000" pitchFamily="50" charset="0"/>
              </a:rPr>
              <a:t>2023</a:t>
            </a:r>
          </a:p>
        </p:txBody>
      </p:sp>
      <p:sp>
        <p:nvSpPr>
          <p:cNvPr id="11301" name="TextBox 2">
            <a:extLst>
              <a:ext uri="{FF2B5EF4-FFF2-40B4-BE49-F238E27FC236}">
                <a16:creationId xmlns:a16="http://schemas.microsoft.com/office/drawing/2014/main" id="{8D4DBEE9-BBAC-4669-B4B9-B6EF511D9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338" y="1089054"/>
            <a:ext cx="29527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Sep.</a:t>
            </a:r>
          </a:p>
        </p:txBody>
      </p:sp>
      <p:sp>
        <p:nvSpPr>
          <p:cNvPr id="11302" name="TextBox 59">
            <a:extLst>
              <a:ext uri="{FF2B5EF4-FFF2-40B4-BE49-F238E27FC236}">
                <a16:creationId xmlns:a16="http://schemas.microsoft.com/office/drawing/2014/main" id="{B8A917A2-478A-4778-A229-162D46B08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150" y="1076354"/>
            <a:ext cx="30797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Mar.</a:t>
            </a:r>
          </a:p>
        </p:txBody>
      </p:sp>
      <p:sp>
        <p:nvSpPr>
          <p:cNvPr id="11303" name="TextBox 60">
            <a:extLst>
              <a:ext uri="{FF2B5EF4-FFF2-40B4-BE49-F238E27FC236}">
                <a16:creationId xmlns:a16="http://schemas.microsoft.com/office/drawing/2014/main" id="{C732BA79-AA5D-4FE3-AE5D-014988F56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800" y="1089054"/>
            <a:ext cx="30797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Mar.</a:t>
            </a:r>
          </a:p>
        </p:txBody>
      </p:sp>
      <p:sp>
        <p:nvSpPr>
          <p:cNvPr id="11304" name="TextBox 61">
            <a:extLst>
              <a:ext uri="{FF2B5EF4-FFF2-40B4-BE49-F238E27FC236}">
                <a16:creationId xmlns:a16="http://schemas.microsoft.com/office/drawing/2014/main" id="{9C2F0C9B-194E-4945-856D-D277463B7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6563" y="1089054"/>
            <a:ext cx="30797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Mar.</a:t>
            </a:r>
          </a:p>
        </p:txBody>
      </p:sp>
      <p:sp>
        <p:nvSpPr>
          <p:cNvPr id="11305" name="TextBox 62">
            <a:extLst>
              <a:ext uri="{FF2B5EF4-FFF2-40B4-BE49-F238E27FC236}">
                <a16:creationId xmlns:a16="http://schemas.microsoft.com/office/drawing/2014/main" id="{4BDBBF45-65B1-4003-8E80-A2F171A06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538" y="1089054"/>
            <a:ext cx="28892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Jun.</a:t>
            </a:r>
          </a:p>
        </p:txBody>
      </p:sp>
      <p:sp>
        <p:nvSpPr>
          <p:cNvPr id="11306" name="TextBox 63">
            <a:extLst>
              <a:ext uri="{FF2B5EF4-FFF2-40B4-BE49-F238E27FC236}">
                <a16:creationId xmlns:a16="http://schemas.microsoft.com/office/drawing/2014/main" id="{69869CAC-79F5-4996-87B0-FD3FF196E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575" y="1089054"/>
            <a:ext cx="28892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Jun.</a:t>
            </a:r>
          </a:p>
        </p:txBody>
      </p:sp>
      <p:sp>
        <p:nvSpPr>
          <p:cNvPr id="11307" name="TextBox 64">
            <a:extLst>
              <a:ext uri="{FF2B5EF4-FFF2-40B4-BE49-F238E27FC236}">
                <a16:creationId xmlns:a16="http://schemas.microsoft.com/office/drawing/2014/main" id="{D3FD4A82-F08E-4639-96A7-C8947FA1F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3475" y="1089054"/>
            <a:ext cx="28892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Jun.</a:t>
            </a:r>
          </a:p>
        </p:txBody>
      </p:sp>
      <p:sp>
        <p:nvSpPr>
          <p:cNvPr id="11308" name="TextBox 65">
            <a:extLst>
              <a:ext uri="{FF2B5EF4-FFF2-40B4-BE49-F238E27FC236}">
                <a16:creationId xmlns:a16="http://schemas.microsoft.com/office/drawing/2014/main" id="{B53BEAC4-742F-47AF-BAA7-9D21149CB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3238" y="1089054"/>
            <a:ext cx="29527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Sep.</a:t>
            </a:r>
          </a:p>
        </p:txBody>
      </p:sp>
      <p:sp>
        <p:nvSpPr>
          <p:cNvPr id="11309" name="TextBox 66">
            <a:extLst>
              <a:ext uri="{FF2B5EF4-FFF2-40B4-BE49-F238E27FC236}">
                <a16:creationId xmlns:a16="http://schemas.microsoft.com/office/drawing/2014/main" id="{6B43F337-0367-44DD-B138-B9B014FAE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775" y="1089054"/>
            <a:ext cx="29527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Sep.</a:t>
            </a:r>
          </a:p>
        </p:txBody>
      </p:sp>
      <p:sp>
        <p:nvSpPr>
          <p:cNvPr id="11310" name="TextBox 67">
            <a:extLst>
              <a:ext uri="{FF2B5EF4-FFF2-40B4-BE49-F238E27FC236}">
                <a16:creationId xmlns:a16="http://schemas.microsoft.com/office/drawing/2014/main" id="{DA0958D3-3DE8-49CB-85B5-022955040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8638" y="1089054"/>
            <a:ext cx="29527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Sep.</a:t>
            </a:r>
          </a:p>
        </p:txBody>
      </p:sp>
      <p:sp>
        <p:nvSpPr>
          <p:cNvPr id="11311" name="TextBox 69">
            <a:extLst>
              <a:ext uri="{FF2B5EF4-FFF2-40B4-BE49-F238E27FC236}">
                <a16:creationId xmlns:a16="http://schemas.microsoft.com/office/drawing/2014/main" id="{9823602D-2B7A-4267-8EC1-7F19DD91F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38" y="1089054"/>
            <a:ext cx="300037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Dec.</a:t>
            </a:r>
          </a:p>
        </p:txBody>
      </p:sp>
      <p:sp>
        <p:nvSpPr>
          <p:cNvPr id="11312" name="TextBox 70">
            <a:extLst>
              <a:ext uri="{FF2B5EF4-FFF2-40B4-BE49-F238E27FC236}">
                <a16:creationId xmlns:a16="http://schemas.microsoft.com/office/drawing/2014/main" id="{5F0DF17C-074C-4A7A-968B-3861A9712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5375" y="1089054"/>
            <a:ext cx="3000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Dec.</a:t>
            </a:r>
          </a:p>
        </p:txBody>
      </p:sp>
      <p:sp>
        <p:nvSpPr>
          <p:cNvPr id="11313" name="TextBox 71">
            <a:extLst>
              <a:ext uri="{FF2B5EF4-FFF2-40B4-BE49-F238E27FC236}">
                <a16:creationId xmlns:a16="http://schemas.microsoft.com/office/drawing/2014/main" id="{0C14CA6A-024E-470A-A437-FCBD2ACF1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4125" y="1089054"/>
            <a:ext cx="3000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500">
                <a:latin typeface="Montserrat"/>
              </a:rPr>
              <a:t>Dec.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0F32943-AE47-4F26-A9B5-74E70C25783F}"/>
              </a:ext>
            </a:extLst>
          </p:cNvPr>
          <p:cNvSpPr txBox="1"/>
          <p:nvPr/>
        </p:nvSpPr>
        <p:spPr>
          <a:xfrm>
            <a:off x="7739813" y="635029"/>
            <a:ext cx="652462" cy="368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sz="1800" dirty="0">
                <a:latin typeface="Montserrat" panose="00000500000000000000" pitchFamily="50" charset="0"/>
              </a:rPr>
              <a:t>2024</a:t>
            </a:r>
          </a:p>
        </p:txBody>
      </p:sp>
      <p:sp>
        <p:nvSpPr>
          <p:cNvPr id="11316" name="Rectangle 12">
            <a:extLst>
              <a:ext uri="{FF2B5EF4-FFF2-40B4-BE49-F238E27FC236}">
                <a16:creationId xmlns:a16="http://schemas.microsoft.com/office/drawing/2014/main" id="{604C6A5A-EBFD-4CF4-981B-79A88C6AC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0588" y="4773613"/>
            <a:ext cx="869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Now</a:t>
            </a:r>
          </a:p>
        </p:txBody>
      </p:sp>
      <p:sp>
        <p:nvSpPr>
          <p:cNvPr id="11318" name="Diamond 3">
            <a:extLst>
              <a:ext uri="{FF2B5EF4-FFF2-40B4-BE49-F238E27FC236}">
                <a16:creationId xmlns:a16="http://schemas.microsoft.com/office/drawing/2014/main" id="{03A3FCDD-EEE0-4855-9CBB-9BCD7027E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5513" y="2533679"/>
            <a:ext cx="896937" cy="392112"/>
          </a:xfrm>
          <a:prstGeom prst="diamond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en-US" sz="600"/>
          </a:p>
        </p:txBody>
      </p:sp>
      <p:sp>
        <p:nvSpPr>
          <p:cNvPr id="11319" name="TextBox 6">
            <a:extLst>
              <a:ext uri="{FF2B5EF4-FFF2-40B4-BE49-F238E27FC236}">
                <a16:creationId xmlns:a16="http://schemas.microsoft.com/office/drawing/2014/main" id="{87964704-E9D6-4BA0-900E-49438BABD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0288" y="2616229"/>
            <a:ext cx="6588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en-US" sz="600" b="1">
                <a:latin typeface="Montserrat"/>
                <a:cs typeface="Arial" panose="020B0604020202020204" pitchFamily="34" charset="0"/>
              </a:rPr>
              <a:t> </a:t>
            </a:r>
            <a:r>
              <a:rPr lang="fr-FR" altLang="en-US" sz="600">
                <a:latin typeface="Montserrat"/>
                <a:cs typeface="Arial" panose="020B0604020202020204" pitchFamily="34" charset="0"/>
              </a:rPr>
              <a:t>RAN Rel-19 workshop</a:t>
            </a:r>
          </a:p>
        </p:txBody>
      </p:sp>
      <p:sp>
        <p:nvSpPr>
          <p:cNvPr id="11320" name="Diamond 16">
            <a:extLst>
              <a:ext uri="{FF2B5EF4-FFF2-40B4-BE49-F238E27FC236}">
                <a16:creationId xmlns:a16="http://schemas.microsoft.com/office/drawing/2014/main" id="{6D978D19-FBC6-4FA3-8832-073AD506C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9638" y="3017866"/>
            <a:ext cx="866775" cy="366713"/>
          </a:xfrm>
          <a:prstGeom prst="diamond">
            <a:avLst/>
          </a:prstGeom>
          <a:solidFill>
            <a:srgbClr val="31859C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en-US" sz="1800"/>
          </a:p>
        </p:txBody>
      </p:sp>
      <p:sp>
        <p:nvSpPr>
          <p:cNvPr id="11321" name="TextBox 7">
            <a:extLst>
              <a:ext uri="{FF2B5EF4-FFF2-40B4-BE49-F238E27FC236}">
                <a16:creationId xmlns:a16="http://schemas.microsoft.com/office/drawing/2014/main" id="{8A6CF30F-069A-4BDC-A13C-5222CF6F3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0125" y="3044854"/>
            <a:ext cx="693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altLang="en-US" sz="600">
                <a:latin typeface="Montserrat"/>
                <a:cs typeface="Arial" panose="020B0604020202020204" pitchFamily="34" charset="0"/>
              </a:rPr>
              <a:t>SA Rel-19 </a:t>
            </a:r>
          </a:p>
          <a:p>
            <a:pPr algn="ctr"/>
            <a:r>
              <a:rPr lang="fr-FR" altLang="en-US" sz="600">
                <a:latin typeface="Montserrat"/>
                <a:cs typeface="Arial" panose="020B0604020202020204" pitchFamily="34" charset="0"/>
              </a:rPr>
              <a:t>Workshop (TBC)</a:t>
            </a:r>
          </a:p>
        </p:txBody>
      </p:sp>
      <p:sp>
        <p:nvSpPr>
          <p:cNvPr id="3" name="Chevron 60">
            <a:extLst>
              <a:ext uri="{FF2B5EF4-FFF2-40B4-BE49-F238E27FC236}">
                <a16:creationId xmlns:a16="http://schemas.microsoft.com/office/drawing/2014/main" id="{D995E181-0BAD-41FE-BDAF-EB9E14FBA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163" y="3044854"/>
            <a:ext cx="1187450" cy="280987"/>
          </a:xfrm>
          <a:prstGeom prst="chevron">
            <a:avLst>
              <a:gd name="adj" fmla="val 49975"/>
            </a:avLst>
          </a:prstGeom>
          <a:gradFill flip="none" rotWithShape="1">
            <a:gsLst>
              <a:gs pos="12000">
                <a:schemeClr val="bg1"/>
              </a:gs>
              <a:gs pos="60000">
                <a:srgbClr val="31859C"/>
              </a:gs>
              <a:gs pos="83000">
                <a:srgbClr val="31859C"/>
              </a:gs>
              <a:gs pos="100000">
                <a:srgbClr val="31859C"/>
              </a:gs>
            </a:gsLst>
            <a:lin ang="3600000" scaled="0"/>
            <a:tileRect/>
          </a:gradFill>
          <a:ln>
            <a:noFill/>
          </a:ln>
        </p:spPr>
        <p:txBody>
          <a:bodyPr lIns="0" rIns="0"/>
          <a:lstStyle/>
          <a:p>
            <a:pPr algn="ctr">
              <a:defRPr/>
            </a:pPr>
            <a:r>
              <a:rPr lang="fr-FR" altLang="en-US" sz="800" b="1" dirty="0">
                <a:latin typeface="Montserrat" panose="00000500000000000000" pitchFamily="50" charset="0"/>
                <a:cs typeface="Arial" panose="020B0604020202020204" pitchFamily="34" charset="0"/>
              </a:rPr>
              <a:t> </a:t>
            </a:r>
            <a:r>
              <a:rPr lang="fr-FR" altLang="en-US" sz="800" dirty="0">
                <a:latin typeface="Montserrat" panose="00000500000000000000" pitchFamily="50" charset="0"/>
                <a:cs typeface="Arial" panose="020B0604020202020204" pitchFamily="34" charset="0"/>
              </a:rPr>
              <a:t>SA St.2 Content </a:t>
            </a:r>
            <a:r>
              <a:rPr lang="fr-FR" altLang="en-US" sz="800" dirty="0" err="1">
                <a:latin typeface="Montserrat" panose="00000500000000000000" pitchFamily="50" charset="0"/>
                <a:cs typeface="Arial" panose="020B0604020202020204" pitchFamily="34" charset="0"/>
              </a:rPr>
              <a:t>approval</a:t>
            </a:r>
            <a:endParaRPr lang="fr-FR" altLang="en-US" sz="800" dirty="0">
              <a:latin typeface="Montserrat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5B08DC-0288-496E-8D34-DE69CC3E9926}"/>
              </a:ext>
            </a:extLst>
          </p:cNvPr>
          <p:cNvSpPr/>
          <p:nvPr/>
        </p:nvSpPr>
        <p:spPr>
          <a:xfrm>
            <a:off x="604000" y="3652549"/>
            <a:ext cx="4503738" cy="874712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nl-NL" sz="750"/>
          </a:p>
        </p:txBody>
      </p:sp>
      <p:sp>
        <p:nvSpPr>
          <p:cNvPr id="11325" name="Rectangle 59">
            <a:extLst>
              <a:ext uri="{FF2B5EF4-FFF2-40B4-BE49-F238E27FC236}">
                <a16:creationId xmlns:a16="http://schemas.microsoft.com/office/drawing/2014/main" id="{1A051C49-6483-4978-B6A5-E56653783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00" y="3696999"/>
            <a:ext cx="4749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nl-NL" sz="1200" b="1"/>
              <a:t>SA1 expected completion dates:</a:t>
            </a:r>
          </a:p>
          <a:p>
            <a:endParaRPr lang="en-US" altLang="nl-NL" sz="1200"/>
          </a:p>
          <a:p>
            <a:r>
              <a:rPr lang="en-US" altLang="nl-NL" sz="1200" b="1"/>
              <a:t>SA1#103</a:t>
            </a:r>
            <a:r>
              <a:rPr lang="en-US" altLang="nl-NL" sz="1200"/>
              <a:t>	        21-25 Aug 2023	</a:t>
            </a:r>
            <a:r>
              <a:rPr lang="en-US" altLang="nl-NL" sz="1200" b="1"/>
              <a:t>80% normative ready</a:t>
            </a:r>
            <a:endParaRPr lang="nl-NL" altLang="nl-NL" sz="1200" b="1"/>
          </a:p>
          <a:p>
            <a:r>
              <a:rPr lang="en-US" altLang="nl-NL" sz="1200" b="1"/>
              <a:t>SA1#104</a:t>
            </a:r>
            <a:r>
              <a:rPr lang="en-US" altLang="nl-NL" sz="1200"/>
              <a:t>	        13-17 Nov 2023	</a:t>
            </a:r>
            <a:r>
              <a:rPr lang="en-US" altLang="nl-NL" sz="1200" b="1"/>
              <a:t>100% normative ready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131F6-28D6-4A8C-BF39-D87904866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313" y="1927225"/>
            <a:ext cx="7772400" cy="1101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Rel-19 Mini WIDs</a:t>
            </a:r>
            <a:endParaRPr lang="en-GB" sz="4000" b="1" i="1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altLang="en-US" b="1" dirty="0" err="1"/>
              <a:t>UEMHopRelay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New WID for approval at this plenary in SP-230521 (from S1-231755)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Mini-WID was agreed during the TSG SA WG 1 Meeting #102</a:t>
            </a:r>
          </a:p>
          <a:p>
            <a:pPr marL="536575" lvl="1">
              <a:defRPr/>
            </a:pPr>
            <a:r>
              <a:rPr lang="en-GB" sz="1200" dirty="0"/>
              <a:t> Associated change request against TS22.261 was agreed to add a new </a:t>
            </a:r>
            <a:r>
              <a:rPr lang="en-US" sz="1200" dirty="0"/>
              <a:t>requirement on direct device connection for Public Safety</a:t>
            </a:r>
            <a:endParaRPr lang="en-GB" sz="1200" dirty="0"/>
          </a:p>
          <a:p>
            <a:pPr marL="536575" lvl="1">
              <a:defRPr/>
            </a:pPr>
            <a:r>
              <a:rPr lang="en-GB" sz="1200" dirty="0"/>
              <a:t> Associated change request against TS22.280 was agreed to support private and group communications over </a:t>
            </a:r>
            <a:r>
              <a:rPr lang="en-US" sz="1200" dirty="0"/>
              <a:t>one or more </a:t>
            </a:r>
            <a:r>
              <a:rPr lang="en-US" sz="1200" dirty="0" err="1"/>
              <a:t>ProSe</a:t>
            </a:r>
            <a:r>
              <a:rPr lang="en-US" sz="1200" dirty="0"/>
              <a:t> UE-to-UE Relays</a:t>
            </a:r>
            <a:endParaRPr lang="en-GB" sz="1200" dirty="0"/>
          </a:p>
          <a:p>
            <a:pPr lvl="1" indent="0">
              <a:buNone/>
            </a:pP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060444"/>
              </p:ext>
            </p:extLst>
          </p:nvPr>
        </p:nvGraphicFramePr>
        <p:xfrm>
          <a:off x="382588" y="1095375"/>
          <a:ext cx="8180388" cy="51498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1000025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l" defTabSz="914296" rtl="0" eaLnBrk="1" latinLnBrk="0" hangingPunct="1"/>
                      <a:r>
                        <a:rPr lang="en-GB" sz="110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UE-to-UE Multi Hop Relay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UEMHopRelay</a:t>
                      </a:r>
                      <a:endParaRPr lang="en-GB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SP-230521</a:t>
                      </a:r>
                      <a:endParaRPr lang="en-GB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New “Mini WID”</a:t>
                      </a:r>
                    </a:p>
                  </a:txBody>
                  <a:tcPr marL="7144" marR="7144" marT="713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AE1573-AF62-4EE0-98B6-C5A7675DF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463044"/>
              </p:ext>
            </p:extLst>
          </p:nvPr>
        </p:nvGraphicFramePr>
        <p:xfrm>
          <a:off x="382588" y="3563621"/>
          <a:ext cx="8180387" cy="1101581"/>
        </p:xfrm>
        <a:graphic>
          <a:graphicData uri="http://schemas.openxmlformats.org/drawingml/2006/table">
            <a:tbl>
              <a:tblPr/>
              <a:tblGrid>
                <a:gridCol w="935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3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5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9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2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788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lang="en-GB" sz="1400" b="1" dirty="0" err="1">
                          <a:solidFill>
                            <a:srgbClr val="FF0000"/>
                          </a:solidFill>
                        </a:rPr>
                        <a:t>UEMHopRelay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- Agenda item 19 Rel-19 CRs:</a:t>
                      </a:r>
                    </a:p>
                  </a:txBody>
                  <a:tcPr marL="45732" marR="45732" marT="45482" marB="4548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9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SP-230522</a:t>
                      </a: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S1-231754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UE-to-UE Multi-Hop Relay 22.261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UEMHopRelay</a:t>
                      </a:r>
                      <a:endParaRPr kumimoji="1" lang="en-GB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22.261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0681r4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Rel-19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S1-231717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UE-to-UE Multi-hop relay requirements for mission critical communications</a:t>
                      </a:r>
                      <a:endParaRPr kumimoji="1" lang="en-GB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UEMHopRelay</a:t>
                      </a:r>
                      <a:endParaRPr kumimoji="1" lang="en-GB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22.280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0160r3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Rel-19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511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508058"/>
      </p:ext>
    </p:ext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D8039EA-CEC6-56B4-C6E7-876FB97A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238125"/>
            <a:ext cx="6827838" cy="857250"/>
          </a:xfrm>
        </p:spPr>
        <p:txBody>
          <a:bodyPr/>
          <a:lstStyle/>
          <a:p>
            <a:pPr algn="l"/>
            <a:r>
              <a:rPr lang="en-GB" altLang="en-US" b="1" dirty="0" err="1"/>
              <a:t>SecNPN</a:t>
            </a:r>
            <a:endParaRPr lang="en-GB" altLang="en-US" b="1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359BA68C-406B-079B-B4F4-2126BC3F04A4}"/>
              </a:ext>
            </a:extLst>
          </p:cNvPr>
          <p:cNvSpPr txBox="1">
            <a:spLocks/>
          </p:cNvSpPr>
          <p:nvPr/>
        </p:nvSpPr>
        <p:spPr>
          <a:xfrm>
            <a:off x="382588" y="18351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429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en-US" sz="1600" b="1" i="1" dirty="0">
                <a:solidFill>
                  <a:srgbClr val="FF0000"/>
                </a:solidFill>
                <a:cs typeface="Arial" panose="020B0604020202020204" pitchFamily="34" charset="0"/>
              </a:rPr>
              <a:t>New WID for approval at this plenary in SP-230523 (from S1-231781)</a:t>
            </a:r>
          </a:p>
          <a:p>
            <a:pPr>
              <a:spcBef>
                <a:spcPct val="0"/>
              </a:spcBef>
            </a:pPr>
            <a:r>
              <a:rPr lang="de-DE" altLang="de-DE" sz="1500" dirty="0"/>
              <a:t>Progress since previous SA meeting</a:t>
            </a:r>
          </a:p>
          <a:p>
            <a:pPr marL="536575" lvl="1">
              <a:defRPr/>
            </a:pPr>
            <a:r>
              <a:rPr lang="en-GB" sz="1200" dirty="0"/>
              <a:t> Mini-WID was agreed during the TSG SA WG 1 Meeting #102</a:t>
            </a:r>
          </a:p>
          <a:p>
            <a:pPr marL="536575" lvl="1">
              <a:defRPr/>
            </a:pPr>
            <a:r>
              <a:rPr lang="en-GB" sz="1200" dirty="0"/>
              <a:t> CR agreed:</a:t>
            </a:r>
            <a:endParaRPr lang="en-US" alt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88D463-925C-D497-C61C-C47CE2400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08108"/>
              </p:ext>
            </p:extLst>
          </p:nvPr>
        </p:nvGraphicFramePr>
        <p:xfrm>
          <a:off x="382588" y="1095375"/>
          <a:ext cx="8180388" cy="6223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39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52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9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5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 </a:t>
                      </a:r>
                      <a:r>
                        <a:rPr lang="en-GB" sz="700" dirty="0"/>
                        <a:t>(dd/mm/</a:t>
                      </a:r>
                      <a:r>
                        <a:rPr lang="en-GB" sz="700" dirty="0" err="1"/>
                        <a:t>yyyy</a:t>
                      </a:r>
                      <a:r>
                        <a:rPr lang="en-GB" sz="700" dirty="0"/>
                        <a:t>)</a:t>
                      </a:r>
                      <a:endParaRPr lang="en-GB" sz="9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49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 b="0" i="1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Preventing Excessive Data Exposure within an NPN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SecNPN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SP-230523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New “Mini WID”</a:t>
                      </a: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AE1573-AF62-4EE0-98B6-C5A7675DF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150754"/>
              </p:ext>
            </p:extLst>
          </p:nvPr>
        </p:nvGraphicFramePr>
        <p:xfrm>
          <a:off x="382588" y="2946544"/>
          <a:ext cx="8180387" cy="644381"/>
        </p:xfrm>
        <a:graphic>
          <a:graphicData uri="http://schemas.openxmlformats.org/drawingml/2006/table">
            <a:tbl>
              <a:tblPr/>
              <a:tblGrid>
                <a:gridCol w="935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3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5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9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2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788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lang="en-GB" sz="1400" b="1" dirty="0" err="1">
                          <a:solidFill>
                            <a:srgbClr val="FF0000"/>
                          </a:solidFill>
                        </a:rPr>
                        <a:t>SecNPN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0" lang="en-GB" alt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- Agenda item 19 Rel-19 CRs:</a:t>
                      </a:r>
                    </a:p>
                  </a:txBody>
                  <a:tcPr marL="45732" marR="45732" marT="45482" marB="4548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SP-230524</a:t>
                      </a:r>
                    </a:p>
                  </a:txBody>
                  <a:tcPr marL="45728" marR="45728" marT="45546" marB="45546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S1-231782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1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Add requirements on NPN security considerations </a:t>
                      </a:r>
                      <a:endParaRPr kumimoji="1" lang="en-GB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SecNPN</a:t>
                      </a:r>
                      <a:endParaRPr kumimoji="1" lang="en-GB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22.261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0688r3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nl-N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Rel-19</a:t>
                      </a:r>
                    </a:p>
                  </a:txBody>
                  <a:tcPr marL="46800" marR="46800" marT="46725" marB="46725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574939"/>
      </p:ext>
    </p:extLst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1215C23-8DB6-4380-B915-51146BB20E0B}"/>
              </a:ext>
            </a:extLst>
          </p:cNvPr>
          <p:cNvSpPr txBox="1">
            <a:spLocks/>
          </p:cNvSpPr>
          <p:nvPr/>
        </p:nvSpPr>
        <p:spPr bwMode="auto">
          <a:xfrm>
            <a:off x="722313" y="1927225"/>
            <a:ext cx="7772400" cy="1101725"/>
          </a:xfrm>
          <a:prstGeom prst="rect">
            <a:avLst/>
          </a:prstGeom>
          <a:noFill/>
          <a:ln>
            <a:noFill/>
          </a:ln>
        </p:spPr>
        <p:txBody>
          <a:bodyPr lIns="91430" tIns="45715" rIns="91430" bIns="45715"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148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296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444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592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4000" b="1" i="1" kern="0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Thank you</a:t>
            </a:r>
            <a:endParaRPr lang="en-GB" sz="4000" b="1" i="1" kern="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27E6C-1CD7-4C6A-9B13-88B0E8A7E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313" y="1927225"/>
            <a:ext cx="7772400" cy="110172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GB" sz="40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General Information and statistics 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7F924C39-EAAC-4120-B205-53A906320C26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GB" altLang="nl-NL" b="1" kern="1200" dirty="0"/>
              <a:t>SA1 Officials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874AC76F-4CBC-42E7-9E9C-6FBD97676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/>
            <a:r>
              <a:rPr lang="en-GB" altLang="nl-NL" sz="2400" dirty="0"/>
              <a:t>Chairman: </a:t>
            </a:r>
          </a:p>
          <a:p>
            <a:pPr lvl="1"/>
            <a:r>
              <a:rPr lang="en-GB" altLang="nl-NL" sz="2000" dirty="0"/>
              <a:t>Jose Almodovar (KPN)</a:t>
            </a:r>
            <a:r>
              <a:rPr lang="en-GB" altLang="nl-NL" sz="2000" baseline="30000" dirty="0">
                <a:solidFill>
                  <a:srgbClr val="C00000"/>
                </a:solidFill>
              </a:rPr>
              <a:t> 1</a:t>
            </a:r>
            <a:endParaRPr lang="en-GB" altLang="nl-NL" sz="2000" dirty="0"/>
          </a:p>
          <a:p>
            <a:pPr marL="341313" indent="-341313"/>
            <a:r>
              <a:rPr lang="en-GB" altLang="nl-NL" sz="2400" dirty="0"/>
              <a:t>Vice Chairmen: </a:t>
            </a:r>
          </a:p>
          <a:p>
            <a:pPr lvl="1"/>
            <a:r>
              <a:rPr lang="nl-NL" altLang="nl-NL" sz="2000" dirty="0"/>
              <a:t>Xu Xia (China Telecom)</a:t>
            </a:r>
            <a:r>
              <a:rPr lang="en-GB" altLang="nl-NL" sz="2000" baseline="30000" dirty="0">
                <a:solidFill>
                  <a:srgbClr val="C00000"/>
                </a:solidFill>
              </a:rPr>
              <a:t>2</a:t>
            </a:r>
          </a:p>
          <a:p>
            <a:pPr lvl="1"/>
            <a:r>
              <a:rPr lang="en-GB" altLang="nl-NL" sz="2000" dirty="0"/>
              <a:t>Yusuke Nakano (KDDI)</a:t>
            </a:r>
            <a:r>
              <a:rPr lang="en-GB" altLang="nl-NL" sz="2000" baseline="30000" dirty="0">
                <a:solidFill>
                  <a:srgbClr val="C00000"/>
                </a:solidFill>
              </a:rPr>
              <a:t>3</a:t>
            </a:r>
            <a:endParaRPr lang="en-GB" altLang="nl-NL" sz="2000" dirty="0"/>
          </a:p>
          <a:p>
            <a:pPr marL="341313" indent="-341313"/>
            <a:r>
              <a:rPr lang="en-GB" altLang="nl-NL" sz="2400" dirty="0"/>
              <a:t> Secretary: </a:t>
            </a:r>
          </a:p>
          <a:p>
            <a:pPr lvl="1">
              <a:spcBef>
                <a:spcPct val="0"/>
              </a:spcBef>
            </a:pPr>
            <a:r>
              <a:rPr lang="en-GB" altLang="nl-NL" sz="2000" dirty="0"/>
              <a:t>Alain Sultan (MCC)</a:t>
            </a:r>
          </a:p>
          <a:p>
            <a:pPr marL="341313" indent="-341313">
              <a:spcBef>
                <a:spcPct val="0"/>
              </a:spcBef>
              <a:buFontTx/>
              <a:buNone/>
            </a:pPr>
            <a:endParaRPr lang="en-GB" altLang="nl-NL" sz="1600" baseline="30000" dirty="0">
              <a:solidFill>
                <a:srgbClr val="C00000"/>
              </a:solidFill>
            </a:endParaRPr>
          </a:p>
          <a:p>
            <a:pPr marL="341313" indent="-341313">
              <a:spcBef>
                <a:spcPct val="0"/>
              </a:spcBef>
              <a:buFontTx/>
              <a:buNone/>
            </a:pPr>
            <a:r>
              <a:rPr lang="en-GB" altLang="nl-NL" sz="1600" baseline="30000" dirty="0">
                <a:solidFill>
                  <a:srgbClr val="C00000"/>
                </a:solidFill>
              </a:rPr>
              <a:t>1</a:t>
            </a:r>
            <a:r>
              <a:rPr lang="en-GB" altLang="nl-NL" sz="1800" dirty="0"/>
              <a:t> </a:t>
            </a:r>
            <a:r>
              <a:rPr lang="en-GB" altLang="nl-NL" sz="1200" dirty="0"/>
              <a:t>Re-elected for second term May 2023</a:t>
            </a:r>
          </a:p>
          <a:p>
            <a:pPr marL="341313" indent="-341313">
              <a:spcBef>
                <a:spcPct val="0"/>
              </a:spcBef>
              <a:buFontTx/>
              <a:buNone/>
            </a:pPr>
            <a:r>
              <a:rPr lang="en-GB" altLang="nl-NL" sz="1600" baseline="30000" dirty="0">
                <a:solidFill>
                  <a:srgbClr val="C00000"/>
                </a:solidFill>
              </a:rPr>
              <a:t>2</a:t>
            </a:r>
            <a:r>
              <a:rPr lang="en-GB" altLang="nl-NL" sz="1600" dirty="0">
                <a:solidFill>
                  <a:srgbClr val="C00000"/>
                </a:solidFill>
              </a:rPr>
              <a:t> </a:t>
            </a:r>
            <a:r>
              <a:rPr lang="en-GB" altLang="nl-NL" sz="1200" dirty="0"/>
              <a:t>Re-elected for second term November 2021</a:t>
            </a:r>
          </a:p>
          <a:p>
            <a:pPr marL="341313" indent="-341313">
              <a:spcBef>
                <a:spcPct val="0"/>
              </a:spcBef>
              <a:buFontTx/>
              <a:buNone/>
            </a:pPr>
            <a:r>
              <a:rPr lang="en-GB" altLang="nl-NL" sz="1600" baseline="30000" dirty="0">
                <a:solidFill>
                  <a:srgbClr val="C00000"/>
                </a:solidFill>
              </a:rPr>
              <a:t>3</a:t>
            </a:r>
            <a:r>
              <a:rPr lang="en-GB" altLang="nl-NL" sz="1600" dirty="0">
                <a:solidFill>
                  <a:srgbClr val="C00000"/>
                </a:solidFill>
              </a:rPr>
              <a:t> </a:t>
            </a:r>
            <a:r>
              <a:rPr lang="en-GB" altLang="nl-NL" sz="1200" dirty="0"/>
              <a:t>Elected November 2021</a:t>
            </a:r>
          </a:p>
          <a:p>
            <a:pPr marL="341313" indent="-341313"/>
            <a:endParaRPr lang="en-GB" altLang="nl-NL" sz="2400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A12EF54-87AF-449F-9CF7-C1CB4FA7B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02" y="171450"/>
            <a:ext cx="6827838" cy="857250"/>
          </a:xfrm>
        </p:spPr>
        <p:txBody>
          <a:bodyPr/>
          <a:lstStyle/>
          <a:p>
            <a:pPr algn="l">
              <a:defRPr/>
            </a:pPr>
            <a:r>
              <a:rPr lang="en-GB" altLang="nl-NL" b="1" kern="1200" dirty="0"/>
              <a:t>Statistics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3F194FE-C4ED-418B-9971-E02EFD49DFE2}"/>
              </a:ext>
            </a:extLst>
          </p:cNvPr>
          <p:cNvSpPr/>
          <p:nvPr/>
        </p:nvSpPr>
        <p:spPr bwMode="auto">
          <a:xfrm>
            <a:off x="8503920" y="4896612"/>
            <a:ext cx="278892" cy="201168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4" name="Content Placeholder 1">
            <a:extLst>
              <a:ext uri="{FF2B5EF4-FFF2-40B4-BE49-F238E27FC236}">
                <a16:creationId xmlns:a16="http://schemas.microsoft.com/office/drawing/2014/main" id="{215D4DB2-3CFD-4143-8566-3EAAB4FFFF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441316"/>
              </p:ext>
            </p:extLst>
          </p:nvPr>
        </p:nvGraphicFramePr>
        <p:xfrm>
          <a:off x="401002" y="941058"/>
          <a:ext cx="8341995" cy="4030992"/>
        </p:xfrm>
        <a:graphic>
          <a:graphicData uri="http://schemas.openxmlformats.org/drawingml/2006/table">
            <a:tbl>
              <a:tblPr/>
              <a:tblGrid>
                <a:gridCol w="1917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8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8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89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11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2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121980" marR="121980" marT="60925" marB="60925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Q4 21</a:t>
                      </a:r>
                    </a:p>
                  </a:txBody>
                  <a:tcPr marL="120052" marR="120052" marT="62381" marB="62381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Q1 22</a:t>
                      </a:r>
                    </a:p>
                  </a:txBody>
                  <a:tcPr marL="120052" marR="120052" marT="62381" marB="62381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Q2 22</a:t>
                      </a:r>
                    </a:p>
                  </a:txBody>
                  <a:tcPr marL="120052" marR="120052" marT="62381" marB="62381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Q3 22</a:t>
                      </a:r>
                    </a:p>
                  </a:txBody>
                  <a:tcPr marL="120052" marR="120052" marT="62381" marB="62381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Q4 22</a:t>
                      </a:r>
                    </a:p>
                  </a:txBody>
                  <a:tcPr marL="120052" marR="120052" marT="62381" marB="62381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Q1 23</a:t>
                      </a:r>
                    </a:p>
                  </a:txBody>
                  <a:tcPr marL="120052" marR="120052" marT="62381" marB="62381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Q2 23</a:t>
                      </a:r>
                    </a:p>
                  </a:txBody>
                  <a:tcPr marL="120052" marR="120052" marT="62381" marB="62381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Attended delegates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e-meeting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e-meeting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e-meeting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e-meeting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334_F2F + 69_remote</a:t>
                      </a:r>
                      <a:endParaRPr kumimoji="0" lang="nl-N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184_F2F + 88_remote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276_F2F + 69_remote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Docs at meeting end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328+290r</a:t>
                      </a:r>
                      <a:endParaRPr kumimoji="0" lang="nl-N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213+236r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293+437r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397+711r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720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811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786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Docs at meeting start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200</a:t>
                      </a:r>
                      <a:endParaRPr kumimoji="0" lang="nl-N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170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197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295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278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320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326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Incoming LS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24</a:t>
                      </a:r>
                      <a:endParaRPr kumimoji="0" lang="nl-N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23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22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29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26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21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32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Outgoing LS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8</a:t>
                      </a:r>
                      <a:endParaRPr kumimoji="0" lang="nl-N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6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8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7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5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Agreed CRs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80</a:t>
                      </a:r>
                      <a:endParaRPr kumimoji="0" lang="nl-N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14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17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12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8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26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Agreed alignment CRs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6</a:t>
                      </a:r>
                      <a:endParaRPr kumimoji="0" lang="nl-N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3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4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New Study Items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  <a:endParaRPr kumimoji="0" lang="nl-N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6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6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New Work Items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  <a:endParaRPr kumimoji="0" lang="nl-N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4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4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Revised WID/SID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</a:t>
                      </a:r>
                      <a:endParaRPr kumimoji="0" lang="nl-N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TR/TS for Information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  <a:endParaRPr kumimoji="0" lang="nl-N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6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TR/TS for Approval</a:t>
                      </a:r>
                    </a:p>
                  </a:txBody>
                  <a:tcPr marL="121980" marR="121980" marT="60925" marB="60925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7</a:t>
                      </a:r>
                    </a:p>
                  </a:txBody>
                  <a:tcPr marL="0" marR="81616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285DC58-9EBE-4C98-989F-1031076B0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nl-NL"/>
              <a:t>Meeting Calendar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ADF58FC1-25CB-4617-B428-DA8D4333A3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013126"/>
              </p:ext>
            </p:extLst>
          </p:nvPr>
        </p:nvGraphicFramePr>
        <p:xfrm>
          <a:off x="617538" y="1123950"/>
          <a:ext cx="7818437" cy="2257507"/>
        </p:xfrm>
        <a:graphic>
          <a:graphicData uri="http://schemas.openxmlformats.org/drawingml/2006/table">
            <a:tbl>
              <a:tblPr/>
              <a:tblGrid>
                <a:gridCol w="21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9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0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Meeting</a:t>
                      </a:r>
                    </a:p>
                  </a:txBody>
                  <a:tcPr marL="91439" marR="91439" marT="45731" marB="4573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Date</a:t>
                      </a:r>
                    </a:p>
                  </a:txBody>
                  <a:tcPr marL="91439" marR="91439" marT="45731" marB="4573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Location</a:t>
                      </a:r>
                    </a:p>
                  </a:txBody>
                  <a:tcPr marL="91439" marR="91439" marT="45731" marB="4573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SA1#103</a:t>
                      </a: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21-25 Aug 2023</a:t>
                      </a: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Gothenburg</a:t>
                      </a: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SA1#104</a:t>
                      </a: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13-17 Nov 2023</a:t>
                      </a: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Chicago - (mega meeting)</a:t>
                      </a: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SA1#105</a:t>
                      </a: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GT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26 Feb - 1 Mar 2024</a:t>
                      </a:r>
                      <a:endParaRPr kumimoji="0" lang="en-GB" altLang="nl-NL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Europe</a:t>
                      </a: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SA1#106</a:t>
                      </a: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27- 31 May 2024</a:t>
                      </a:r>
                      <a:endParaRPr kumimoji="0" lang="en-GB" altLang="nl-NL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Korea</a:t>
                      </a:r>
                    </a:p>
                  </a:txBody>
                  <a:tcPr marL="68589" marR="68589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A38960EA-A44C-4FA4-B94B-29AAD4EDD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nl-NL"/>
              <a:t>Previous SA1 reports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AD5551D1-BB66-4331-AB3C-BE49B1B443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761862"/>
              </p:ext>
            </p:extLst>
          </p:nvPr>
        </p:nvGraphicFramePr>
        <p:xfrm>
          <a:off x="1223963" y="1077913"/>
          <a:ext cx="6561137" cy="3465510"/>
        </p:xfrm>
        <a:graphic>
          <a:graphicData uri="http://schemas.openxmlformats.org/drawingml/2006/table">
            <a:tbl>
              <a:tblPr/>
              <a:tblGrid>
                <a:gridCol w="1972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2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1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TSG Meeting &amp; location</a:t>
                      </a:r>
                    </a:p>
                  </a:txBody>
                  <a:tcPr marL="91438" marR="91438" marT="45608" marB="45608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Tdoc</a:t>
                      </a: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number</a:t>
                      </a:r>
                    </a:p>
                  </a:txBody>
                  <a:tcPr marL="91438" marR="91438" marT="45608" marB="45608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 meeting(s) covered &amp; location</a:t>
                      </a:r>
                    </a:p>
                  </a:txBody>
                  <a:tcPr marL="91438" marR="91438" marT="45608" marB="45608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SA#89e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SP-200778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SA1#91e, e-meeting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SA#90e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SP-201022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SA1#92e, e-meeting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SA#91e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SP-210195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SA1#93e, e-meeting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SA#92e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SP-210500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SA1#94e, e-meeting; SA1#94bis-e, e-meeting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SA#93e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SP-211029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SA1#95e, e-meeting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SA#94e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SP-211506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SA1#96e, e-meeting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SA#95e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SP-220077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SA1#97e, e-meeting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SA#96e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SP-220427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SA1#98e, e-meeting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SA#97e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SP-220931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SA1#99e, e-meeting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SA#98e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SP-221256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SA1#100, Toulouse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SA#99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SP-230214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SA1#101, Athens</a:t>
                      </a:r>
                    </a:p>
                  </a:txBody>
                  <a:tcPr marL="91451" marR="91451" marT="45671" marB="45671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347D341463BF439568C262687005F6" ma:contentTypeVersion="13" ma:contentTypeDescription="Create a new document." ma:contentTypeScope="" ma:versionID="ad2cf2490f0c719e3ee4922923800c9e">
  <xsd:schema xmlns:xsd="http://www.w3.org/2001/XMLSchema" xmlns:xs="http://www.w3.org/2001/XMLSchema" xmlns:p="http://schemas.microsoft.com/office/2006/metadata/properties" xmlns:ns3="2ca8e41a-b3d0-462f-857c-48a93d48cc9b" xmlns:ns4="199dcaf0-96ce-4e65-9ae8-79a6ae4aa63e" targetNamespace="http://schemas.microsoft.com/office/2006/metadata/properties" ma:root="true" ma:fieldsID="54b66be8fa2c69c44067c6665534d727" ns3:_="" ns4:_="">
    <xsd:import namespace="2ca8e41a-b3d0-462f-857c-48a93d48cc9b"/>
    <xsd:import namespace="199dcaf0-96ce-4e65-9ae8-79a6ae4aa6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8e41a-b3d0-462f-857c-48a93d48cc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9dcaf0-96ce-4e65-9ae8-79a6ae4aa6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DE101F-A034-4B5A-BEBB-E4455608FE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a8e41a-b3d0-462f-857c-48a93d48cc9b"/>
    <ds:schemaRef ds:uri="199dcaf0-96ce-4e65-9ae8-79a6ae4aa6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28EA06-5405-43DA-BDDC-3946B20DBF6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6BFF7F3-058C-41E7-936D-0DECAAB96F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40520</TotalTime>
  <Words>4253</Words>
  <Application>Microsoft Office PowerPoint</Application>
  <PresentationFormat>On-screen Show (16:9)</PresentationFormat>
  <Paragraphs>1294</Paragraphs>
  <Slides>43</Slides>
  <Notes>1</Notes>
  <HiddenSlides>29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Calibri</vt:lpstr>
      <vt:lpstr>Montserrat</vt:lpstr>
      <vt:lpstr>Times New Roman</vt:lpstr>
      <vt:lpstr>Office Theme</vt:lpstr>
      <vt:lpstr>Custom Design</vt:lpstr>
      <vt:lpstr>PowerPoint Presentation</vt:lpstr>
      <vt:lpstr>Short Summary</vt:lpstr>
      <vt:lpstr>Summary - overall</vt:lpstr>
      <vt:lpstr>PowerPoint Presentation</vt:lpstr>
      <vt:lpstr>General Information and statistics </vt:lpstr>
      <vt:lpstr>SA1 Officials</vt:lpstr>
      <vt:lpstr>Statistics</vt:lpstr>
      <vt:lpstr>Meeting Calendar</vt:lpstr>
      <vt:lpstr>Previous SA1 reports</vt:lpstr>
      <vt:lpstr>Work Summary: pre Rel-19 Work</vt:lpstr>
      <vt:lpstr>Pre-Rel-19 agreed CR packages</vt:lpstr>
      <vt:lpstr>PowerPoint Presentation</vt:lpstr>
      <vt:lpstr>Release-18 (1/2)</vt:lpstr>
      <vt:lpstr>Release-18 (2/2)</vt:lpstr>
      <vt:lpstr>Work Summary: Rel-19 Work</vt:lpstr>
      <vt:lpstr>PowerPoint Presentation</vt:lpstr>
      <vt:lpstr>PowerPoint Presentation</vt:lpstr>
      <vt:lpstr>PowerPoint Presentation</vt:lpstr>
      <vt:lpstr>Rel-19 Study Items</vt:lpstr>
      <vt:lpstr>FS_Sensing</vt:lpstr>
      <vt:lpstr>Sensing</vt:lpstr>
      <vt:lpstr>FS_AmbientIoT</vt:lpstr>
      <vt:lpstr>FS_Metaverse</vt:lpstr>
      <vt:lpstr>Metaverse</vt:lpstr>
      <vt:lpstr>FS_NetShare</vt:lpstr>
      <vt:lpstr>NetShare</vt:lpstr>
      <vt:lpstr>FS_FRMCS_Ph5</vt:lpstr>
      <vt:lpstr>FRMCS_Ph5</vt:lpstr>
      <vt:lpstr>FS_AIML_MT_Ph2</vt:lpstr>
      <vt:lpstr>AIML_MT_Ph2</vt:lpstr>
      <vt:lpstr>FS_5GSAT_Ph3</vt:lpstr>
      <vt:lpstr>5GSAT_Ph3</vt:lpstr>
      <vt:lpstr>FS_UAV_Ph3</vt:lpstr>
      <vt:lpstr>UAV_Ph3</vt:lpstr>
      <vt:lpstr>FS_DualSteer</vt:lpstr>
      <vt:lpstr>FS_EnergyServ</vt:lpstr>
      <vt:lpstr>EnergyServ</vt:lpstr>
      <vt:lpstr>FS_SOBOT</vt:lpstr>
      <vt:lpstr>FS_ISN</vt:lpstr>
      <vt:lpstr>Rel-19 Mini WIDs</vt:lpstr>
      <vt:lpstr>UEMHopRelay</vt:lpstr>
      <vt:lpstr>SecNPN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Almodovar Chico, J.L. (José)</cp:lastModifiedBy>
  <cp:revision>2040</cp:revision>
  <cp:lastPrinted>2017-02-24T12:37:51Z</cp:lastPrinted>
  <dcterms:created xsi:type="dcterms:W3CDTF">2008-08-30T09:32:10Z</dcterms:created>
  <dcterms:modified xsi:type="dcterms:W3CDTF">2023-06-07T12:44:04Z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0x01010050347D341463BF439568C262687005F6</vt:lpwstr>
  </property>
</Properties>
</file>