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Lst>
  <p:notesMasterIdLst>
    <p:notesMasterId r:id="rId30"/>
  </p:notesMasterIdLst>
  <p:sldIdLst>
    <p:sldId id="141169480" r:id="rId3"/>
    <p:sldId id="141169483" r:id="rId4"/>
    <p:sldId id="141169482" r:id="rId5"/>
    <p:sldId id="141169484" r:id="rId6"/>
    <p:sldId id="141169496" r:id="rId7"/>
    <p:sldId id="141169494" r:id="rId8"/>
    <p:sldId id="141169486" r:id="rId9"/>
    <p:sldId id="141169495" r:id="rId10"/>
    <p:sldId id="141169481" r:id="rId11"/>
    <p:sldId id="256" r:id="rId12"/>
    <p:sldId id="141169468" r:id="rId13"/>
    <p:sldId id="141169469" r:id="rId14"/>
    <p:sldId id="141169467" r:id="rId15"/>
    <p:sldId id="141169470" r:id="rId16"/>
    <p:sldId id="141169471" r:id="rId17"/>
    <p:sldId id="141169472" r:id="rId18"/>
    <p:sldId id="141169473" r:id="rId19"/>
    <p:sldId id="141169474" r:id="rId20"/>
    <p:sldId id="141169475" r:id="rId21"/>
    <p:sldId id="141169476" r:id="rId22"/>
    <p:sldId id="141169487" r:id="rId23"/>
    <p:sldId id="141169488" r:id="rId24"/>
    <p:sldId id="141169492" r:id="rId25"/>
    <p:sldId id="141169489" r:id="rId26"/>
    <p:sldId id="141169493" r:id="rId27"/>
    <p:sldId id="141169490" r:id="rId28"/>
    <p:sldId id="141169491"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4BBCFD-AE42-4D35-A2D2-BBEC5E8549A1}" v="2" dt="2021-09-03T15:55:11.4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4660"/>
  </p:normalViewPr>
  <p:slideViewPr>
    <p:cSldViewPr snapToGrid="0">
      <p:cViewPr varScale="1">
        <p:scale>
          <a:sx n="108" d="100"/>
          <a:sy n="108" d="100"/>
        </p:scale>
        <p:origin x="600"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iane Mazel" userId="d2e306d2-2f19-4638-a70c-baaf23121521" providerId="ADAL" clId="{504BBCFD-AE42-4D35-A2D2-BBEC5E8549A1}"/>
    <pc:docChg chg="custSel modSld modMainMaster">
      <pc:chgData name="Ariane Mazel" userId="d2e306d2-2f19-4638-a70c-baaf23121521" providerId="ADAL" clId="{504BBCFD-AE42-4D35-A2D2-BBEC5E8549A1}" dt="2021-09-03T15:55:34.547" v="25" actId="1076"/>
      <pc:docMkLst>
        <pc:docMk/>
      </pc:docMkLst>
      <pc:sldChg chg="addSp modSp mod">
        <pc:chgData name="Ariane Mazel" userId="d2e306d2-2f19-4638-a70c-baaf23121521" providerId="ADAL" clId="{504BBCFD-AE42-4D35-A2D2-BBEC5E8549A1}" dt="2021-09-03T15:55:34.547" v="25" actId="1076"/>
        <pc:sldMkLst>
          <pc:docMk/>
          <pc:sldMk cId="517882899" sldId="141169480"/>
        </pc:sldMkLst>
        <pc:spChg chg="add mod">
          <ac:chgData name="Ariane Mazel" userId="d2e306d2-2f19-4638-a70c-baaf23121521" providerId="ADAL" clId="{504BBCFD-AE42-4D35-A2D2-BBEC5E8549A1}" dt="2021-09-03T15:55:34.547" v="25" actId="1076"/>
          <ac:spMkLst>
            <pc:docMk/>
            <pc:sldMk cId="517882899" sldId="141169480"/>
            <ac:spMk id="4" creationId="{48C9E13A-3C54-4CD6-B9FF-3EE0F5C79295}"/>
          </ac:spMkLst>
        </pc:spChg>
      </pc:sldChg>
      <pc:sldMasterChg chg="modSldLayout">
        <pc:chgData name="Ariane Mazel" userId="d2e306d2-2f19-4638-a70c-baaf23121521" providerId="ADAL" clId="{504BBCFD-AE42-4D35-A2D2-BBEC5E8549A1}" dt="2021-09-03T15:54:43.239" v="0" actId="478"/>
        <pc:sldMasterMkLst>
          <pc:docMk/>
          <pc:sldMasterMk cId="2946565220" sldId="2147483660"/>
        </pc:sldMasterMkLst>
        <pc:sldLayoutChg chg="delSp">
          <pc:chgData name="Ariane Mazel" userId="d2e306d2-2f19-4638-a70c-baaf23121521" providerId="ADAL" clId="{504BBCFD-AE42-4D35-A2D2-BBEC5E8549A1}" dt="2021-09-03T15:54:43.239" v="0" actId="478"/>
          <pc:sldLayoutMkLst>
            <pc:docMk/>
            <pc:sldMasterMk cId="2946565220" sldId="2147483660"/>
            <pc:sldLayoutMk cId="1864666876" sldId="2147483663"/>
          </pc:sldLayoutMkLst>
          <pc:spChg chg="del">
            <ac:chgData name="Ariane Mazel" userId="d2e306d2-2f19-4638-a70c-baaf23121521" providerId="ADAL" clId="{504BBCFD-AE42-4D35-A2D2-BBEC5E8549A1}" dt="2021-09-03T15:54:43.239" v="0" actId="478"/>
            <ac:spMkLst>
              <pc:docMk/>
              <pc:sldMasterMk cId="2946565220" sldId="2147483660"/>
              <pc:sldLayoutMk cId="1864666876" sldId="2147483663"/>
              <ac:spMk id="10" creationId="{0DF94B29-5E3E-4208-B0D4-8218DA0CF7D8}"/>
            </ac:spMkLst>
          </pc:spChg>
        </pc:sldLayoutChg>
      </pc:sldMasterChg>
      <pc:sldMasterChg chg="modSldLayout">
        <pc:chgData name="Ariane Mazel" userId="d2e306d2-2f19-4638-a70c-baaf23121521" providerId="ADAL" clId="{504BBCFD-AE42-4D35-A2D2-BBEC5E8549A1}" dt="2021-09-03T15:54:52.844" v="1" actId="478"/>
        <pc:sldMasterMkLst>
          <pc:docMk/>
          <pc:sldMasterMk cId="2062536247" sldId="2147483670"/>
        </pc:sldMasterMkLst>
        <pc:sldLayoutChg chg="delSp mod">
          <pc:chgData name="Ariane Mazel" userId="d2e306d2-2f19-4638-a70c-baaf23121521" providerId="ADAL" clId="{504BBCFD-AE42-4D35-A2D2-BBEC5E8549A1}" dt="2021-09-03T15:54:52.844" v="1" actId="478"/>
          <pc:sldLayoutMkLst>
            <pc:docMk/>
            <pc:sldMasterMk cId="2062536247" sldId="2147483670"/>
            <pc:sldLayoutMk cId="2614551275" sldId="2147483673"/>
          </pc:sldLayoutMkLst>
          <pc:spChg chg="del">
            <ac:chgData name="Ariane Mazel" userId="d2e306d2-2f19-4638-a70c-baaf23121521" providerId="ADAL" clId="{504BBCFD-AE42-4D35-A2D2-BBEC5E8549A1}" dt="2021-09-03T15:54:52.844" v="1" actId="478"/>
            <ac:spMkLst>
              <pc:docMk/>
              <pc:sldMasterMk cId="2062536247" sldId="2147483670"/>
              <pc:sldLayoutMk cId="2614551275" sldId="2147483673"/>
              <ac:spMk id="16" creationId="{74732E9F-27B0-4698-A885-93A87B57327C}"/>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2887F6-9E31-4EC9-BDF9-8CBC1B54C35A}" type="datetimeFigureOut">
              <a:rPr lang="en-US" smtClean="0"/>
              <a:t>9/3/2021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D91AE6-2169-4AB4-AFFB-A3AF62A8AED5}" type="slidenum">
              <a:rPr lang="en-US" smtClean="0"/>
              <a:t>‹#›</a:t>
            </a:fld>
            <a:endParaRPr lang="en-US"/>
          </a:p>
        </p:txBody>
      </p:sp>
    </p:spTree>
    <p:extLst>
      <p:ext uri="{BB962C8B-B14F-4D97-AF65-F5344CB8AC3E}">
        <p14:creationId xmlns:p14="http://schemas.microsoft.com/office/powerpoint/2010/main" val="34002636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cover">
    <p:spTree>
      <p:nvGrpSpPr>
        <p:cNvPr id="1" name=""/>
        <p:cNvGrpSpPr/>
        <p:nvPr/>
      </p:nvGrpSpPr>
      <p:grpSpPr>
        <a:xfrm>
          <a:off x="0" y="0"/>
          <a:ext cx="0" cy="0"/>
          <a:chOff x="0" y="0"/>
          <a:chExt cx="0" cy="0"/>
        </a:xfrm>
      </p:grpSpPr>
      <p:pic>
        <p:nvPicPr>
          <p:cNvPr id="3" name="Picture 12">
            <a:extLst>
              <a:ext uri="{FF2B5EF4-FFF2-40B4-BE49-F238E27FC236}">
                <a16:creationId xmlns:a16="http://schemas.microsoft.com/office/drawing/2014/main" id="{594EB90E-0EC1-4C6C-9E17-6EE7948B68E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67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3">
            <a:extLst>
              <a:ext uri="{FF2B5EF4-FFF2-40B4-BE49-F238E27FC236}">
                <a16:creationId xmlns:a16="http://schemas.microsoft.com/office/drawing/2014/main" id="{BD1F9081-6783-4A1D-BF4B-CB9C0D19C9B2}"/>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57213" y="700088"/>
            <a:ext cx="3608387"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5">
            <a:extLst>
              <a:ext uri="{FF2B5EF4-FFF2-40B4-BE49-F238E27FC236}">
                <a16:creationId xmlns:a16="http://schemas.microsoft.com/office/drawing/2014/main" id="{7642EDA6-1634-453D-AFFA-84293F6E1326}"/>
              </a:ext>
            </a:extLst>
          </p:cNvPr>
          <p:cNvSpPr txBox="1">
            <a:spLocks/>
          </p:cNvSpPr>
          <p:nvPr userDrawn="1"/>
        </p:nvSpPr>
        <p:spPr>
          <a:xfrm>
            <a:off x="11064875" y="6402388"/>
            <a:ext cx="882650" cy="365125"/>
          </a:xfrm>
          <a:prstGeom prst="rect">
            <a:avLst/>
          </a:prstGeom>
        </p:spPr>
        <p:txBody>
          <a:bodyPr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449D8FF-1929-4972-8384-72557F589292}" type="slidenum">
              <a:rPr lang="en-US" smtClean="0"/>
              <a:pPr>
                <a:defRPr/>
              </a:pPr>
              <a:t>‹#›</a:t>
            </a:fld>
            <a:endParaRPr lang="en-US" dirty="0"/>
          </a:p>
        </p:txBody>
      </p:sp>
      <p:cxnSp>
        <p:nvCxnSpPr>
          <p:cNvPr id="6" name="Straight Connector 5">
            <a:extLst>
              <a:ext uri="{FF2B5EF4-FFF2-40B4-BE49-F238E27FC236}">
                <a16:creationId xmlns:a16="http://schemas.microsoft.com/office/drawing/2014/main" id="{3F86AB98-1FD4-4ADE-B906-E0111DD26FE1}"/>
              </a:ext>
            </a:extLst>
          </p:cNvPr>
          <p:cNvCxnSpPr/>
          <p:nvPr userDrawn="1"/>
        </p:nvCxnSpPr>
        <p:spPr>
          <a:xfrm>
            <a:off x="11477625" y="6502400"/>
            <a:ext cx="0" cy="165100"/>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
        <p:nvSpPr>
          <p:cNvPr id="10" name="Text Placeholder 7"/>
          <p:cNvSpPr>
            <a:spLocks noGrp="1"/>
          </p:cNvSpPr>
          <p:nvPr>
            <p:ph type="body" sz="quarter" idx="10"/>
          </p:nvPr>
        </p:nvSpPr>
        <p:spPr>
          <a:xfrm>
            <a:off x="4256689" y="2417379"/>
            <a:ext cx="7221155" cy="2638097"/>
          </a:xfrm>
          <a:prstGeom prst="rect">
            <a:avLst/>
          </a:prstGeom>
        </p:spPr>
        <p:txBody>
          <a:bodyPr/>
          <a:lstStyle>
            <a:lvl1pPr marL="0" indent="0" algn="r">
              <a:buNone/>
              <a:defRPr sz="5000" b="1"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Click to edit Master text styles</a:t>
            </a:r>
          </a:p>
        </p:txBody>
      </p:sp>
      <p:sp>
        <p:nvSpPr>
          <p:cNvPr id="8" name="Content Placeholder 4">
            <a:extLst>
              <a:ext uri="{FF2B5EF4-FFF2-40B4-BE49-F238E27FC236}">
                <a16:creationId xmlns:a16="http://schemas.microsoft.com/office/drawing/2014/main" id="{DA3D9665-FA60-47CA-ACDB-306A0C18242F}"/>
              </a:ext>
            </a:extLst>
          </p:cNvPr>
          <p:cNvSpPr txBox="1">
            <a:spLocks/>
          </p:cNvSpPr>
          <p:nvPr userDrawn="1"/>
        </p:nvSpPr>
        <p:spPr>
          <a:xfrm>
            <a:off x="7054850" y="6480921"/>
            <a:ext cx="4298950" cy="230412"/>
          </a:xfrm>
          <a:prstGeom prst="rect">
            <a:avLst/>
          </a:prstGeom>
        </p:spPr>
        <p:txBody>
          <a:bodyPr anchor="ctr" anchorCtr="0">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dirty="0">
                <a:solidFill>
                  <a:srgbClr val="333D42"/>
                </a:solidFill>
              </a:rPr>
              <a:t>© 202</a:t>
            </a:r>
            <a:r>
              <a:rPr lang="aa-ET" dirty="0">
                <a:solidFill>
                  <a:srgbClr val="333D42"/>
                </a:solidFill>
              </a:rPr>
              <a:t>1</a:t>
            </a:r>
            <a:r>
              <a:rPr lang="en-US" dirty="0">
                <a:solidFill>
                  <a:srgbClr val="333D42"/>
                </a:solidFill>
              </a:rPr>
              <a:t> 5GAA</a:t>
            </a:r>
          </a:p>
        </p:txBody>
      </p:sp>
    </p:spTree>
    <p:extLst>
      <p:ext uri="{BB962C8B-B14F-4D97-AF65-F5344CB8AC3E}">
        <p14:creationId xmlns:p14="http://schemas.microsoft.com/office/powerpoint/2010/main" val="2140666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in cover">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7081" cy="6858000"/>
          </a:xfrm>
          <a:prstGeom prst="rect">
            <a:avLst/>
          </a:prstGeom>
        </p:spPr>
      </p:pic>
      <p:sp>
        <p:nvSpPr>
          <p:cNvPr id="10" name="Text Placeholder 7"/>
          <p:cNvSpPr>
            <a:spLocks noGrp="1"/>
          </p:cNvSpPr>
          <p:nvPr>
            <p:ph type="body" sz="quarter" idx="10" hasCustomPrompt="1"/>
          </p:nvPr>
        </p:nvSpPr>
        <p:spPr>
          <a:xfrm>
            <a:off x="4256689" y="2417379"/>
            <a:ext cx="7221155" cy="2638097"/>
          </a:xfrm>
          <a:prstGeom prst="rect">
            <a:avLst/>
          </a:prstGeom>
        </p:spPr>
        <p:txBody>
          <a:bodyPr/>
          <a:lstStyle>
            <a:lvl1pPr marL="0" indent="0" algn="r">
              <a:buNone/>
              <a:defRPr sz="5000" b="1"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Cover title</a:t>
            </a: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182" y="699638"/>
            <a:ext cx="3609061" cy="1307838"/>
          </a:xfrm>
          <a:prstGeom prst="rect">
            <a:avLst/>
          </a:prstGeom>
        </p:spPr>
      </p:pic>
      <p:sp>
        <p:nvSpPr>
          <p:cNvPr id="12"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pPr/>
              <a:t>‹#›</a:t>
            </a:fld>
            <a:endParaRPr lang="en-US"/>
          </a:p>
        </p:txBody>
      </p:sp>
      <p:cxnSp>
        <p:nvCxnSpPr>
          <p:cNvPr id="13" name="Straight Connector 12"/>
          <p:cNvCxnSpPr/>
          <p:nvPr userDrawn="1"/>
        </p:nvCxnSpPr>
        <p:spPr>
          <a:xfrm>
            <a:off x="11477846" y="6502693"/>
            <a:ext cx="0" cy="164805"/>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
        <p:nvSpPr>
          <p:cNvPr id="14" name="Content Placeholder 4"/>
          <p:cNvSpPr txBox="1">
            <a:spLocks/>
          </p:cNvSpPr>
          <p:nvPr userDrawn="1"/>
        </p:nvSpPr>
        <p:spPr>
          <a:xfrm>
            <a:off x="7054850" y="6480921"/>
            <a:ext cx="4298950" cy="230412"/>
          </a:xfrm>
          <a:prstGeom prst="rect">
            <a:avLst/>
          </a:prstGeom>
        </p:spPr>
        <p:txBody>
          <a:bodyPr anchor="ctr" anchorCtr="0">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a:solidFill>
                  <a:srgbClr val="333D42"/>
                </a:solidFill>
              </a:rPr>
              <a:t>© 202</a:t>
            </a:r>
            <a:r>
              <a:rPr lang="aa-ET">
                <a:solidFill>
                  <a:srgbClr val="333D42"/>
                </a:solidFill>
              </a:rPr>
              <a:t>1</a:t>
            </a:r>
            <a:r>
              <a:rPr lang="en-US">
                <a:solidFill>
                  <a:srgbClr val="333D42"/>
                </a:solidFill>
              </a:rPr>
              <a:t> 5GAA</a:t>
            </a:r>
          </a:p>
        </p:txBody>
      </p:sp>
    </p:spTree>
    <p:extLst>
      <p:ext uri="{BB962C8B-B14F-4D97-AF65-F5344CB8AC3E}">
        <p14:creationId xmlns:p14="http://schemas.microsoft.com/office/powerpoint/2010/main" val="1291042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7081" cy="6858000"/>
          </a:xfrm>
          <a:prstGeom prst="rect">
            <a:avLst/>
          </a:prstGeom>
        </p:spPr>
      </p:pic>
      <p:sp>
        <p:nvSpPr>
          <p:cNvPr id="15"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pPr/>
              <a:t>‹#›</a:t>
            </a:fld>
            <a:endParaRPr lang="en-US"/>
          </a:p>
        </p:txBody>
      </p:sp>
      <p:cxnSp>
        <p:nvCxnSpPr>
          <p:cNvPr id="16" name="Straight Connector 15"/>
          <p:cNvCxnSpPr/>
          <p:nvPr userDrawn="1"/>
        </p:nvCxnSpPr>
        <p:spPr>
          <a:xfrm>
            <a:off x="11477846" y="6502693"/>
            <a:ext cx="0" cy="164805"/>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
        <p:nvSpPr>
          <p:cNvPr id="17" name="Content Placeholder 4"/>
          <p:cNvSpPr txBox="1">
            <a:spLocks/>
          </p:cNvSpPr>
          <p:nvPr userDrawn="1"/>
        </p:nvSpPr>
        <p:spPr>
          <a:xfrm>
            <a:off x="7054850" y="6480921"/>
            <a:ext cx="4298950" cy="230412"/>
          </a:xfrm>
          <a:prstGeom prst="rect">
            <a:avLst/>
          </a:prstGeom>
        </p:spPr>
        <p:txBody>
          <a:bodyPr anchor="ctr" anchorCtr="0">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a:solidFill>
                  <a:srgbClr val="333D42"/>
                </a:solidFill>
              </a:rPr>
              <a:t>© 202</a:t>
            </a:r>
            <a:r>
              <a:rPr lang="aa-ET">
                <a:solidFill>
                  <a:srgbClr val="333D42"/>
                </a:solidFill>
              </a:rPr>
              <a:t>1</a:t>
            </a:r>
            <a:r>
              <a:rPr lang="en-US">
                <a:solidFill>
                  <a:srgbClr val="333D42"/>
                </a:solidFill>
              </a:rPr>
              <a:t> 5GAA</a:t>
            </a:r>
          </a:p>
        </p:txBody>
      </p:sp>
      <p:sp>
        <p:nvSpPr>
          <p:cNvPr id="18" name="Text Placeholder 7"/>
          <p:cNvSpPr>
            <a:spLocks noGrp="1"/>
          </p:cNvSpPr>
          <p:nvPr>
            <p:ph type="body" sz="quarter" idx="13" hasCustomPrompt="1"/>
          </p:nvPr>
        </p:nvSpPr>
        <p:spPr>
          <a:xfrm>
            <a:off x="4824248" y="2238703"/>
            <a:ext cx="6653598" cy="3051754"/>
          </a:xfrm>
          <a:prstGeom prst="rect">
            <a:avLst/>
          </a:prstGeom>
        </p:spPr>
        <p:txBody>
          <a:bodyPr/>
          <a:lstStyle>
            <a:lvl1pPr marL="0" indent="0" algn="r">
              <a:buNone/>
              <a:defRPr sz="5000" b="1"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Title</a:t>
            </a:r>
          </a:p>
        </p:txBody>
      </p:sp>
      <p:pic>
        <p:nvPicPr>
          <p:cNvPr id="20" name="Picture 1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182" y="699638"/>
            <a:ext cx="3609061" cy="1307838"/>
          </a:xfrm>
          <a:prstGeom prst="rect">
            <a:avLst/>
          </a:prstGeom>
        </p:spPr>
      </p:pic>
    </p:spTree>
    <p:extLst>
      <p:ext uri="{BB962C8B-B14F-4D97-AF65-F5344CB8AC3E}">
        <p14:creationId xmlns:p14="http://schemas.microsoft.com/office/powerpoint/2010/main" val="24859546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80" y="0"/>
            <a:ext cx="12197080" cy="6858000"/>
          </a:xfrm>
          <a:prstGeom prst="rect">
            <a:avLst/>
          </a:prstGeom>
        </p:spPr>
      </p:pic>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81" y="0"/>
            <a:ext cx="12197081" cy="6858000"/>
          </a:xfrm>
          <a:prstGeom prst="rect">
            <a:avLst/>
          </a:prstGeom>
        </p:spPr>
      </p:pic>
      <p:sp>
        <p:nvSpPr>
          <p:cNvPr id="10"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solidFill>
                  <a:schemeClr val="bg1"/>
                </a:solidFill>
              </a:rPr>
              <a:pPr/>
              <a:t>‹#›</a:t>
            </a:fld>
            <a:endParaRPr lang="en-US">
              <a:solidFill>
                <a:schemeClr val="bg1"/>
              </a:solidFill>
            </a:endParaRPr>
          </a:p>
        </p:txBody>
      </p:sp>
      <p:cxnSp>
        <p:nvCxnSpPr>
          <p:cNvPr id="11" name="Straight Connector 10"/>
          <p:cNvCxnSpPr/>
          <p:nvPr userDrawn="1"/>
        </p:nvCxnSpPr>
        <p:spPr>
          <a:xfrm>
            <a:off x="11477846" y="6502693"/>
            <a:ext cx="0" cy="16480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ontent Placeholder 4"/>
          <p:cNvSpPr txBox="1">
            <a:spLocks/>
          </p:cNvSpPr>
          <p:nvPr userDrawn="1"/>
        </p:nvSpPr>
        <p:spPr>
          <a:xfrm>
            <a:off x="7054850" y="6480921"/>
            <a:ext cx="4298950" cy="230412"/>
          </a:xfrm>
          <a:prstGeom prst="rect">
            <a:avLst/>
          </a:prstGeom>
        </p:spPr>
        <p:txBody>
          <a:bodyPr anchor="ctr" anchorCtr="0">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a:solidFill>
                  <a:srgbClr val="333D42"/>
                </a:solidFill>
              </a:rPr>
              <a:t>© 202</a:t>
            </a:r>
            <a:r>
              <a:rPr lang="aa-ET">
                <a:solidFill>
                  <a:srgbClr val="333D42"/>
                </a:solidFill>
              </a:rPr>
              <a:t>1</a:t>
            </a:r>
            <a:r>
              <a:rPr lang="en-US">
                <a:solidFill>
                  <a:srgbClr val="333D42"/>
                </a:solidFill>
              </a:rPr>
              <a:t> 5GAA</a:t>
            </a:r>
          </a:p>
        </p:txBody>
      </p:sp>
      <p:sp>
        <p:nvSpPr>
          <p:cNvPr id="14" name="Text Placeholder 7"/>
          <p:cNvSpPr>
            <a:spLocks noGrp="1"/>
          </p:cNvSpPr>
          <p:nvPr>
            <p:ph type="body" sz="quarter" idx="13" hasCustomPrompt="1"/>
          </p:nvPr>
        </p:nvSpPr>
        <p:spPr>
          <a:xfrm>
            <a:off x="4466897" y="2132476"/>
            <a:ext cx="7010948" cy="1600200"/>
          </a:xfrm>
          <a:prstGeom prst="rect">
            <a:avLst/>
          </a:prstGeom>
        </p:spPr>
        <p:txBody>
          <a:bodyPr/>
          <a:lstStyle>
            <a:lvl1pPr marL="0" indent="0" algn="r">
              <a:buNone/>
              <a:defRPr sz="4000" b="0"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Subtitle</a:t>
            </a:r>
          </a:p>
        </p:txBody>
      </p:sp>
      <p:sp>
        <p:nvSpPr>
          <p:cNvPr id="15" name="Text Placeholder 7"/>
          <p:cNvSpPr>
            <a:spLocks noGrp="1"/>
          </p:cNvSpPr>
          <p:nvPr>
            <p:ph type="body" sz="quarter" idx="14" hasCustomPrompt="1"/>
          </p:nvPr>
        </p:nvSpPr>
        <p:spPr>
          <a:xfrm>
            <a:off x="4466895" y="3899338"/>
            <a:ext cx="7004585" cy="1645373"/>
          </a:xfrm>
          <a:prstGeom prst="rect">
            <a:avLst/>
          </a:prstGeom>
        </p:spPr>
        <p:txBody>
          <a:bodyPr/>
          <a:lstStyle>
            <a:lvl1pPr marL="0" indent="0" algn="r">
              <a:buNone/>
              <a:defRPr sz="2400" b="0" i="0">
                <a:solidFill>
                  <a:srgbClr val="00ADE6"/>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description</a:t>
            </a:r>
          </a:p>
        </p:txBody>
      </p:sp>
      <p:pic>
        <p:nvPicPr>
          <p:cNvPr id="17" name="Picture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67693" y="710148"/>
            <a:ext cx="3609061" cy="1307838"/>
          </a:xfrm>
          <a:prstGeom prst="rect">
            <a:avLst/>
          </a:prstGeom>
        </p:spPr>
      </p:pic>
    </p:spTree>
    <p:extLst>
      <p:ext uri="{BB962C8B-B14F-4D97-AF65-F5344CB8AC3E}">
        <p14:creationId xmlns:p14="http://schemas.microsoft.com/office/powerpoint/2010/main" val="26145512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evel conten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838200" y="365125"/>
            <a:ext cx="10624456" cy="1325563"/>
          </a:xfrm>
          <a:prstGeom prst="rect">
            <a:avLst/>
          </a:prstGeom>
        </p:spPr>
        <p:txBody>
          <a:bodyPr vert="horz" lIns="91440" tIns="45720" rIns="91440" bIns="45720" rtlCol="0" anchor="t" anchorCtr="0">
            <a:normAutofit/>
          </a:bodyPr>
          <a:lstStyle>
            <a:lvl1pPr>
              <a:defRPr sz="3400">
                <a:solidFill>
                  <a:srgbClr val="00ADE6"/>
                </a:solidFill>
                <a:latin typeface="Univia Pro" charset="0"/>
                <a:ea typeface="Univia Pro" charset="0"/>
                <a:cs typeface="Univia Pro" charset="0"/>
              </a:defRPr>
            </a:lvl1pPr>
          </a:lstStyle>
          <a:p>
            <a:r>
              <a:rPr lang="en-US"/>
              <a:t>Click to edit Master title style</a:t>
            </a:r>
          </a:p>
        </p:txBody>
      </p:sp>
      <p:sp>
        <p:nvSpPr>
          <p:cNvPr id="11" name="Text Placeholder 5"/>
          <p:cNvSpPr>
            <a:spLocks noGrp="1"/>
          </p:cNvSpPr>
          <p:nvPr>
            <p:ph type="body" sz="quarter" idx="10"/>
          </p:nvPr>
        </p:nvSpPr>
        <p:spPr>
          <a:xfrm>
            <a:off x="838199" y="1825625"/>
            <a:ext cx="10624457" cy="4060825"/>
          </a:xfrm>
          <a:prstGeom prst="rect">
            <a:avLst/>
          </a:prstGeom>
        </p:spPr>
        <p:txBody>
          <a:bodyPr/>
          <a:lstStyle>
            <a:lvl1pPr>
              <a:defRPr>
                <a:solidFill>
                  <a:srgbClr val="333D42"/>
                </a:solidFill>
                <a:latin typeface="Open Sans" charset="0"/>
                <a:ea typeface="Open Sans" charset="0"/>
                <a:cs typeface="Open Sans" charset="0"/>
              </a:defRPr>
            </a:lvl1pPr>
            <a:lvl2pPr>
              <a:defRPr>
                <a:solidFill>
                  <a:srgbClr val="333D42"/>
                </a:solidFill>
                <a:latin typeface="Open Sans" charset="0"/>
                <a:ea typeface="Open Sans" charset="0"/>
                <a:cs typeface="Open Sans" charset="0"/>
              </a:defRPr>
            </a:lvl2pPr>
            <a:lvl3pPr>
              <a:defRPr>
                <a:solidFill>
                  <a:srgbClr val="333D42"/>
                </a:solidFill>
                <a:latin typeface="Open Sans" charset="0"/>
                <a:ea typeface="Open Sans" charset="0"/>
                <a:cs typeface="Open Sans" charset="0"/>
              </a:defRPr>
            </a:lvl3pPr>
            <a:lvl4pPr>
              <a:defRPr>
                <a:solidFill>
                  <a:srgbClr val="333D42"/>
                </a:solidFill>
                <a:latin typeface="Open Sans" charset="0"/>
                <a:ea typeface="Open Sans" charset="0"/>
                <a:cs typeface="Open Sans" charset="0"/>
              </a:defRPr>
            </a:lvl4pPr>
            <a:lvl5pPr>
              <a:defRPr>
                <a:solidFill>
                  <a:srgbClr val="333D42"/>
                </a:solidFill>
                <a:latin typeface="Open Sans" charset="0"/>
                <a:ea typeface="Open Sans" charset="0"/>
                <a:cs typeface="Open Sans"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931953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646228" cy="1325563"/>
          </a:xfrm>
          <a:prstGeom prst="rect">
            <a:avLst/>
          </a:prstGeom>
        </p:spPr>
        <p:txBody>
          <a:bodyPr/>
          <a:lstStyle>
            <a:lvl1pPr>
              <a:defRPr sz="3400" b="0" i="0">
                <a:solidFill>
                  <a:srgbClr val="00ADE6"/>
                </a:solidFill>
                <a:latin typeface="Univia Pro" charset="0"/>
                <a:ea typeface="Univia Pro" charset="0"/>
                <a:cs typeface="Univia Pro" charset="0"/>
              </a:defRPr>
            </a:lvl1pPr>
          </a:lstStyle>
          <a:p>
            <a:r>
              <a:rPr lang="en-US"/>
              <a:t>Click to edit Master title style</a:t>
            </a:r>
          </a:p>
        </p:txBody>
      </p:sp>
      <p:sp>
        <p:nvSpPr>
          <p:cNvPr id="3" name="Content Placeholder 2"/>
          <p:cNvSpPr>
            <a:spLocks noGrp="1"/>
          </p:cNvSpPr>
          <p:nvPr>
            <p:ph sz="half" idx="1"/>
          </p:nvPr>
        </p:nvSpPr>
        <p:spPr>
          <a:xfrm>
            <a:off x="838200" y="1825625"/>
            <a:ext cx="5181600" cy="4009118"/>
          </a:xfrm>
          <a:prstGeom prst="rect">
            <a:avLst/>
          </a:prstGeom>
        </p:spPr>
        <p:txBody>
          <a:bodyPr/>
          <a:lstStyle>
            <a:lvl1pPr>
              <a:defRPr sz="2600">
                <a:solidFill>
                  <a:srgbClr val="373D42"/>
                </a:solidFill>
                <a:latin typeface="Open Sans" charset="0"/>
                <a:ea typeface="Open Sans" charset="0"/>
                <a:cs typeface="Open Sans" charset="0"/>
              </a:defRPr>
            </a:lvl1pPr>
            <a:lvl2pPr>
              <a:defRPr sz="2000">
                <a:solidFill>
                  <a:srgbClr val="373D42"/>
                </a:solidFill>
                <a:latin typeface="Open Sans" charset="0"/>
                <a:ea typeface="Open Sans" charset="0"/>
                <a:cs typeface="Open Sans" charset="0"/>
              </a:defRPr>
            </a:lvl2pPr>
            <a:lvl3pPr>
              <a:defRPr sz="1800">
                <a:solidFill>
                  <a:srgbClr val="373D42"/>
                </a:solidFill>
                <a:latin typeface="Open Sans" charset="0"/>
                <a:ea typeface="Open Sans" charset="0"/>
                <a:cs typeface="Open Sans" charset="0"/>
              </a:defRPr>
            </a:lvl3pPr>
            <a:lvl4pPr>
              <a:defRPr sz="1600">
                <a:solidFill>
                  <a:srgbClr val="373D42"/>
                </a:solidFill>
                <a:latin typeface="Open Sans" charset="0"/>
                <a:ea typeface="Open Sans" charset="0"/>
                <a:cs typeface="Open Sans" charset="0"/>
              </a:defRPr>
            </a:lvl4pPr>
            <a:lvl5pPr>
              <a:defRPr sz="1600">
                <a:solidFill>
                  <a:srgbClr val="373D42"/>
                </a:solidFill>
                <a:latin typeface="Open Sans" charset="0"/>
                <a:ea typeface="Open Sans" charset="0"/>
                <a:cs typeface="Open Sans"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199" y="1825625"/>
            <a:ext cx="5312229" cy="4009118"/>
          </a:xfrm>
          <a:prstGeom prst="rect">
            <a:avLst/>
          </a:prstGeom>
        </p:spPr>
        <p:txBody>
          <a:bodyPr/>
          <a:lstStyle>
            <a:lvl1pPr>
              <a:defRPr sz="2600">
                <a:solidFill>
                  <a:srgbClr val="333D42"/>
                </a:solidFill>
                <a:latin typeface="Open Sans" charset="0"/>
                <a:ea typeface="Open Sans" charset="0"/>
                <a:cs typeface="Open Sans" charset="0"/>
              </a:defRPr>
            </a:lvl1pPr>
            <a:lvl2pPr>
              <a:defRPr sz="2000">
                <a:solidFill>
                  <a:srgbClr val="333D42"/>
                </a:solidFill>
                <a:latin typeface="Open Sans" charset="0"/>
                <a:ea typeface="Open Sans" charset="0"/>
                <a:cs typeface="Open Sans" charset="0"/>
              </a:defRPr>
            </a:lvl2pPr>
            <a:lvl3pPr>
              <a:defRPr sz="1800">
                <a:solidFill>
                  <a:srgbClr val="333D42"/>
                </a:solidFill>
                <a:latin typeface="Open Sans" charset="0"/>
                <a:ea typeface="Open Sans" charset="0"/>
                <a:cs typeface="Open Sans" charset="0"/>
              </a:defRPr>
            </a:lvl3pPr>
            <a:lvl4pPr>
              <a:defRPr sz="1600">
                <a:solidFill>
                  <a:srgbClr val="333D42"/>
                </a:solidFill>
                <a:latin typeface="Open Sans" charset="0"/>
                <a:ea typeface="Open Sans" charset="0"/>
                <a:cs typeface="Open Sans" charset="0"/>
              </a:defRPr>
            </a:lvl4pPr>
            <a:lvl5pPr>
              <a:defRPr sz="1600">
                <a:solidFill>
                  <a:srgbClr val="333D42"/>
                </a:solidFill>
                <a:latin typeface="Open Sans" charset="0"/>
                <a:ea typeface="Open Sans" charset="0"/>
                <a:cs typeface="Open Sans"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66972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81" y="0"/>
            <a:ext cx="12197081" cy="6858000"/>
          </a:xfrm>
          <a:prstGeom prst="rect">
            <a:avLst/>
          </a:prstGeom>
        </p:spPr>
      </p:pic>
      <p:sp>
        <p:nvSpPr>
          <p:cNvPr id="3" name="Picture Placeholder 2"/>
          <p:cNvSpPr>
            <a:spLocks noGrp="1"/>
          </p:cNvSpPr>
          <p:nvPr>
            <p:ph type="pic" idx="1" hasCustomPrompt="1"/>
          </p:nvPr>
        </p:nvSpPr>
        <p:spPr>
          <a:xfrm>
            <a:off x="6128657" y="0"/>
            <a:ext cx="6063343" cy="6857999"/>
          </a:xfrm>
          <a:prstGeom prst="rect">
            <a:avLst/>
          </a:prstGeom>
        </p:spPr>
        <p:txBody>
          <a:bodyPr anchor="t" anchorCtr="1"/>
          <a:lstStyle>
            <a:lvl1pPr marL="0" indent="0" algn="ctr">
              <a:buNone/>
              <a:defRPr sz="2000">
                <a:solidFill>
                  <a:srgbClr val="373D42"/>
                </a:solidFill>
                <a:latin typeface="Open Sans" charset="0"/>
                <a:ea typeface="Open Sans" charset="0"/>
                <a:cs typeface="Open Sans"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Picture</a:t>
            </a:r>
          </a:p>
        </p:txBody>
      </p:sp>
      <p:sp>
        <p:nvSpPr>
          <p:cNvPr id="13"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pPr/>
              <a:t>‹#›</a:t>
            </a:fld>
            <a:endParaRPr lang="en-US"/>
          </a:p>
        </p:txBody>
      </p:sp>
      <p:cxnSp>
        <p:nvCxnSpPr>
          <p:cNvPr id="14" name="Straight Connector 13"/>
          <p:cNvCxnSpPr/>
          <p:nvPr userDrawn="1"/>
        </p:nvCxnSpPr>
        <p:spPr>
          <a:xfrm>
            <a:off x="11477846" y="6502693"/>
            <a:ext cx="0" cy="164805"/>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
        <p:nvSpPr>
          <p:cNvPr id="15" name="Content Placeholder 4"/>
          <p:cNvSpPr txBox="1">
            <a:spLocks/>
          </p:cNvSpPr>
          <p:nvPr userDrawn="1"/>
        </p:nvSpPr>
        <p:spPr>
          <a:xfrm>
            <a:off x="7054850" y="6480921"/>
            <a:ext cx="4298950" cy="230412"/>
          </a:xfrm>
          <a:prstGeom prst="rect">
            <a:avLst/>
          </a:prstGeom>
        </p:spPr>
        <p:txBody>
          <a:bodyPr anchor="ctr" anchorCtr="0">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a:solidFill>
                  <a:srgbClr val="333D42"/>
                </a:solidFill>
              </a:rPr>
              <a:t>© 202</a:t>
            </a:r>
            <a:r>
              <a:rPr lang="aa-ET">
                <a:solidFill>
                  <a:srgbClr val="333D42"/>
                </a:solidFill>
              </a:rPr>
              <a:t>1</a:t>
            </a:r>
            <a:r>
              <a:rPr lang="en-US">
                <a:solidFill>
                  <a:srgbClr val="333D42"/>
                </a:solidFill>
              </a:rPr>
              <a:t> 5GAA</a:t>
            </a:r>
          </a:p>
        </p:txBody>
      </p:sp>
      <p:sp>
        <p:nvSpPr>
          <p:cNvPr id="22" name="Text Placeholder 21"/>
          <p:cNvSpPr>
            <a:spLocks noGrp="1"/>
          </p:cNvSpPr>
          <p:nvPr>
            <p:ph type="body" sz="quarter" idx="10"/>
          </p:nvPr>
        </p:nvSpPr>
        <p:spPr>
          <a:xfrm>
            <a:off x="478972" y="577397"/>
            <a:ext cx="5148942" cy="979260"/>
          </a:xfrm>
          <a:prstGeom prst="rect">
            <a:avLst/>
          </a:prstGeom>
        </p:spPr>
        <p:txBody>
          <a:bodyPr/>
          <a:lstStyle>
            <a:lvl1pPr marL="0" indent="0">
              <a:buNone/>
              <a:defRPr sz="2600">
                <a:solidFill>
                  <a:srgbClr val="00ADE6"/>
                </a:solidFill>
                <a:latin typeface="Univia Pro" charset="0"/>
                <a:ea typeface="Univia Pro" charset="0"/>
                <a:cs typeface="Univia Pro" charset="0"/>
              </a:defRPr>
            </a:lvl1pPr>
            <a:lvl2pPr marL="457200" indent="0">
              <a:buNone/>
              <a:defRPr>
                <a:solidFill>
                  <a:srgbClr val="00ADE6"/>
                </a:solidFill>
              </a:defRPr>
            </a:lvl2pPr>
            <a:lvl3pPr marL="914400" indent="0">
              <a:buNone/>
              <a:defRPr>
                <a:solidFill>
                  <a:srgbClr val="00ADE6"/>
                </a:solidFill>
              </a:defRPr>
            </a:lvl3pPr>
            <a:lvl4pPr marL="1371600" indent="0">
              <a:buNone/>
              <a:defRPr>
                <a:solidFill>
                  <a:srgbClr val="00ADE6"/>
                </a:solidFill>
              </a:defRPr>
            </a:lvl4pPr>
            <a:lvl5pPr marL="1828800" indent="0">
              <a:buNone/>
              <a:defRPr>
                <a:solidFill>
                  <a:srgbClr val="00ADE6"/>
                </a:solidFill>
              </a:defRPr>
            </a:lvl5pPr>
          </a:lstStyle>
          <a:p>
            <a:pPr lvl="0"/>
            <a:r>
              <a:rPr lang="en-US"/>
              <a:t>Click to edit Master text styles</a:t>
            </a:r>
          </a:p>
        </p:txBody>
      </p:sp>
      <p:sp>
        <p:nvSpPr>
          <p:cNvPr id="29" name="Text Placeholder 28"/>
          <p:cNvSpPr>
            <a:spLocks noGrp="1"/>
          </p:cNvSpPr>
          <p:nvPr>
            <p:ph type="body" sz="quarter" idx="11"/>
          </p:nvPr>
        </p:nvSpPr>
        <p:spPr>
          <a:xfrm>
            <a:off x="479425" y="1871663"/>
            <a:ext cx="5148263" cy="4420280"/>
          </a:xfrm>
          <a:prstGeom prst="rect">
            <a:avLst/>
          </a:prstGeom>
        </p:spPr>
        <p:txBody>
          <a:bodyPr/>
          <a:lstStyle>
            <a:lvl1pPr marL="0" indent="0">
              <a:buNone/>
              <a:defRPr sz="2000">
                <a:solidFill>
                  <a:schemeClr val="bg1"/>
                </a:solidFill>
                <a:latin typeface="Open Sans" charset="0"/>
                <a:ea typeface="Open Sans" charset="0"/>
                <a:cs typeface="Open Sans" charset="0"/>
              </a:defRPr>
            </a:lvl1pPr>
          </a:lstStyle>
          <a:p>
            <a:pPr lvl="0"/>
            <a:r>
              <a:rPr lang="en-US"/>
              <a:t>Click to edit Master text styles</a:t>
            </a:r>
          </a:p>
        </p:txBody>
      </p:sp>
      <p:sp>
        <p:nvSpPr>
          <p:cNvPr id="9" name="Rectangle 8">
            <a:extLst>
              <a:ext uri="{FF2B5EF4-FFF2-40B4-BE49-F238E27FC236}">
                <a16:creationId xmlns:a16="http://schemas.microsoft.com/office/drawing/2014/main" id="{104DB672-E2B1-4512-B98F-91E2F2F8CF2E}"/>
              </a:ext>
            </a:extLst>
          </p:cNvPr>
          <p:cNvSpPr/>
          <p:nvPr userDrawn="1"/>
        </p:nvSpPr>
        <p:spPr>
          <a:xfrm>
            <a:off x="838200" y="6480921"/>
            <a:ext cx="4290485" cy="338554"/>
          </a:xfrm>
          <a:prstGeom prst="rect">
            <a:avLst/>
          </a:prstGeom>
        </p:spPr>
        <p:txBody>
          <a:bodyPr wrap="square">
            <a:spAutoFit/>
          </a:bodyPr>
          <a:lstStyle/>
          <a:p>
            <a:pPr algn="ctr" hangingPunct="0">
              <a:spcAft>
                <a:spcPts val="0"/>
              </a:spcAft>
            </a:pPr>
            <a:r>
              <a:rPr lang="en-GB" sz="800" i="1">
                <a:solidFill>
                  <a:schemeClr val="bg1"/>
                </a:solidFill>
                <a:effectLst/>
                <a:latin typeface="Arial" panose="020B0604020202020204" pitchFamily="34" charset="0"/>
                <a:ea typeface="Times New Roman" panose="02020603050405020304" pitchFamily="18" charset="0"/>
              </a:rPr>
              <a:t>The content of this document is for 5GAA internal discussion only. In its current version it does not reflect any agreed 5GAA view, nor any approved 5GAA position. </a:t>
            </a:r>
            <a:endParaRPr lang="fr-BE" sz="2400">
              <a:solidFill>
                <a:schemeClr val="bg1"/>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658603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31371" y="653143"/>
            <a:ext cx="11038115" cy="5207907"/>
          </a:xfrm>
          <a:prstGeom prst="rect">
            <a:avLst/>
          </a:prstGeom>
        </p:spPr>
        <p:txBody>
          <a:bodyPr/>
          <a:lstStyle>
            <a:lvl1pPr marL="0" indent="0">
              <a:buNone/>
              <a:defRPr sz="3200" baseline="0">
                <a:latin typeface="Open Sans" charset="0"/>
                <a:ea typeface="Open Sans" charset="0"/>
                <a:cs typeface="Open Sans" charset="0"/>
              </a:defRPr>
            </a:lvl1pPr>
            <a:lvl2pPr marL="457200" indent="0">
              <a:buNone/>
              <a:defRPr sz="2800"/>
            </a:lvl2pPr>
            <a:lvl3pPr marL="914400" indent="0">
              <a:buNone/>
              <a:defRPr sz="2400"/>
            </a:lvl3pPr>
            <a:lvl4pPr marL="1371600" indent="0">
              <a:buNone/>
              <a:defRPr sz="2000"/>
            </a:lvl4pPr>
            <a:lvl5pPr marL="1828800" indent="0">
              <a:buNone/>
              <a:defRPr sz="2000"/>
            </a:lvl5pPr>
            <a:lvl6pPr>
              <a:defRPr sz="2000"/>
            </a:lvl6pPr>
            <a:lvl7pPr>
              <a:defRPr sz="2000"/>
            </a:lvl7pPr>
            <a:lvl8pPr>
              <a:defRPr sz="2000"/>
            </a:lvl8pPr>
            <a:lvl9pPr>
              <a:defRPr sz="2000"/>
            </a:lvl9pPr>
          </a:lstStyle>
          <a:p>
            <a:pPr lvl="0"/>
            <a:r>
              <a:rPr lang="en-US"/>
              <a:t>Click to edit Master text styles</a:t>
            </a:r>
          </a:p>
        </p:txBody>
      </p:sp>
    </p:spTree>
    <p:extLst>
      <p:ext uri="{BB962C8B-B14F-4D97-AF65-F5344CB8AC3E}">
        <p14:creationId xmlns:p14="http://schemas.microsoft.com/office/powerpoint/2010/main" val="27326419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Subtitle">
    <p:spTree>
      <p:nvGrpSpPr>
        <p:cNvPr id="1" name=""/>
        <p:cNvGrpSpPr/>
        <p:nvPr/>
      </p:nvGrpSpPr>
      <p:grpSpPr>
        <a:xfrm>
          <a:off x="0" y="0"/>
          <a:ext cx="0" cy="0"/>
          <a:chOff x="0" y="0"/>
          <a:chExt cx="0" cy="0"/>
        </a:xfrm>
      </p:grpSpPr>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81" y="0"/>
            <a:ext cx="12197081" cy="6858000"/>
          </a:xfrm>
          <a:prstGeom prst="rect">
            <a:avLst/>
          </a:prstGeom>
        </p:spPr>
      </p:pic>
      <p:sp>
        <p:nvSpPr>
          <p:cNvPr id="10" name="Slide Number Placeholder 5"/>
          <p:cNvSpPr txBox="1">
            <a:spLocks/>
          </p:cNvSpPr>
          <p:nvPr userDrawn="1"/>
        </p:nvSpPr>
        <p:spPr>
          <a:xfrm>
            <a:off x="11357948" y="6402534"/>
            <a:ext cx="588940"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solidFill>
                  <a:srgbClr val="FFFFFF"/>
                </a:solidFill>
              </a:rPr>
              <a:pPr/>
              <a:t>‹#›</a:t>
            </a:fld>
            <a:endParaRPr lang="en-US">
              <a:solidFill>
                <a:srgbClr val="FFFFFF"/>
              </a:solidFill>
            </a:endParaRPr>
          </a:p>
        </p:txBody>
      </p:sp>
      <p:cxnSp>
        <p:nvCxnSpPr>
          <p:cNvPr id="11" name="Straight Connector 10"/>
          <p:cNvCxnSpPr/>
          <p:nvPr userDrawn="1"/>
        </p:nvCxnSpPr>
        <p:spPr>
          <a:xfrm>
            <a:off x="11477846" y="6502693"/>
            <a:ext cx="0" cy="16480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7"/>
          <p:cNvSpPr>
            <a:spLocks noGrp="1"/>
          </p:cNvSpPr>
          <p:nvPr>
            <p:ph type="body" sz="quarter" idx="13" hasCustomPrompt="1"/>
          </p:nvPr>
        </p:nvSpPr>
        <p:spPr>
          <a:xfrm>
            <a:off x="4466897" y="2132476"/>
            <a:ext cx="7010948" cy="1600200"/>
          </a:xfrm>
          <a:prstGeom prst="rect">
            <a:avLst/>
          </a:prstGeom>
        </p:spPr>
        <p:txBody>
          <a:bodyPr/>
          <a:lstStyle>
            <a:lvl1pPr marL="0" indent="0" algn="r">
              <a:buNone/>
              <a:defRPr sz="4000" b="0"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Subtitle</a:t>
            </a:r>
          </a:p>
        </p:txBody>
      </p:sp>
      <p:sp>
        <p:nvSpPr>
          <p:cNvPr id="15" name="Text Placeholder 7"/>
          <p:cNvSpPr>
            <a:spLocks noGrp="1"/>
          </p:cNvSpPr>
          <p:nvPr>
            <p:ph type="body" sz="quarter" idx="14" hasCustomPrompt="1"/>
          </p:nvPr>
        </p:nvSpPr>
        <p:spPr>
          <a:xfrm>
            <a:off x="4466895" y="3899338"/>
            <a:ext cx="7004585" cy="1645373"/>
          </a:xfrm>
          <a:prstGeom prst="rect">
            <a:avLst/>
          </a:prstGeom>
        </p:spPr>
        <p:txBody>
          <a:bodyPr/>
          <a:lstStyle>
            <a:lvl1pPr marL="0" indent="0" algn="r">
              <a:buNone/>
              <a:defRPr sz="2400" b="0" i="0">
                <a:solidFill>
                  <a:srgbClr val="00ADE6"/>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description</a:t>
            </a:r>
          </a:p>
        </p:txBody>
      </p:sp>
      <p:sp>
        <p:nvSpPr>
          <p:cNvPr id="12" name="Text Placeholder 2"/>
          <p:cNvSpPr>
            <a:spLocks noGrp="1"/>
          </p:cNvSpPr>
          <p:nvPr>
            <p:ph type="body" sz="quarter" idx="16" hasCustomPrompt="1"/>
          </p:nvPr>
        </p:nvSpPr>
        <p:spPr>
          <a:xfrm>
            <a:off x="7432675" y="6453969"/>
            <a:ext cx="3925888" cy="262249"/>
          </a:xfrm>
          <a:prstGeom prst="rect">
            <a:avLst/>
          </a:prstGeom>
        </p:spPr>
        <p:txBody>
          <a:bodyPr anchor="ctr" anchorCtr="0"/>
          <a:lstStyle>
            <a:lvl1pPr marL="0" indent="0" algn="r">
              <a:buNone/>
              <a:defRPr sz="1000">
                <a:solidFill>
                  <a:schemeClr val="bg1"/>
                </a:solidFill>
                <a:latin typeface="Open Sans" charset="0"/>
                <a:ea typeface="Open Sans" charset="0"/>
                <a:cs typeface="Open Sans" charset="0"/>
              </a:defRPr>
            </a:lvl1pPr>
            <a:lvl2pPr marL="457200" indent="0" algn="r">
              <a:buNone/>
              <a:defRPr sz="1000">
                <a:solidFill>
                  <a:schemeClr val="bg1"/>
                </a:solidFill>
              </a:defRPr>
            </a:lvl2pPr>
            <a:lvl3pPr marL="914400" indent="0" algn="r">
              <a:buNone/>
              <a:defRPr sz="1000">
                <a:solidFill>
                  <a:schemeClr val="bg1"/>
                </a:solidFill>
              </a:defRPr>
            </a:lvl3pPr>
            <a:lvl4pPr marL="1371600" indent="0" algn="r">
              <a:buNone/>
              <a:defRPr sz="1000">
                <a:solidFill>
                  <a:schemeClr val="bg1"/>
                </a:solidFill>
              </a:defRPr>
            </a:lvl4pPr>
            <a:lvl5pPr marL="1828800" indent="0" algn="r">
              <a:buNone/>
              <a:defRPr sz="1000">
                <a:solidFill>
                  <a:schemeClr val="bg1"/>
                </a:solidFill>
              </a:defRPr>
            </a:lvl5pPr>
          </a:lstStyle>
          <a:p>
            <a:pPr lvl="0"/>
            <a:r>
              <a:rPr lang="en-US"/>
              <a:t>Document name</a:t>
            </a:r>
          </a:p>
        </p:txBody>
      </p:sp>
    </p:spTree>
    <p:extLst>
      <p:ext uri="{BB962C8B-B14F-4D97-AF65-F5344CB8AC3E}">
        <p14:creationId xmlns:p14="http://schemas.microsoft.com/office/powerpoint/2010/main" val="7752205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cSld name="En-tête de section">
    <p:spTree>
      <p:nvGrpSpPr>
        <p:cNvPr id="1" name=""/>
        <p:cNvGrpSpPr/>
        <p:nvPr/>
      </p:nvGrpSpPr>
      <p:grpSpPr>
        <a:xfrm>
          <a:off x="0" y="0"/>
          <a:ext cx="0" cy="0"/>
          <a:chOff x="0" y="0"/>
          <a:chExt cx="0" cy="0"/>
        </a:xfrm>
      </p:grpSpPr>
      <p:pic>
        <p:nvPicPr>
          <p:cNvPr id="7" name="Image 6" descr="fond2.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1"/>
            <a:ext cx="12264185" cy="6898604"/>
          </a:xfrm>
          <a:prstGeom prst="rect">
            <a:avLst/>
          </a:prstGeom>
        </p:spPr>
      </p:pic>
      <p:sp>
        <p:nvSpPr>
          <p:cNvPr id="2" name="Titre 1"/>
          <p:cNvSpPr>
            <a:spLocks noGrp="1"/>
          </p:cNvSpPr>
          <p:nvPr>
            <p:ph type="title"/>
          </p:nvPr>
        </p:nvSpPr>
        <p:spPr>
          <a:xfrm>
            <a:off x="609601" y="2085502"/>
            <a:ext cx="5982092" cy="1242197"/>
          </a:xfrm>
        </p:spPr>
        <p:txBody>
          <a:bodyPr lIns="0" tIns="0" rIns="0" bIns="0" anchor="t">
            <a:normAutofit/>
          </a:bodyPr>
          <a:lstStyle>
            <a:lvl1pPr algn="l">
              <a:defRPr sz="4000" b="0" i="0" cap="none">
                <a:solidFill>
                  <a:schemeClr val="bg1"/>
                </a:solidFill>
                <a:latin typeface="Univia Pro Book"/>
                <a:cs typeface="Univia Pro Book"/>
              </a:defRPr>
            </a:lvl1pPr>
          </a:lstStyle>
          <a:p>
            <a:r>
              <a:rPr lang="fr-FR"/>
              <a:t>Cliquez et modifiez le titre</a:t>
            </a:r>
          </a:p>
        </p:txBody>
      </p:sp>
      <p:sp>
        <p:nvSpPr>
          <p:cNvPr id="3" name="Espace réservé du texte 2"/>
          <p:cNvSpPr>
            <a:spLocks noGrp="1"/>
          </p:cNvSpPr>
          <p:nvPr>
            <p:ph type="body" idx="1"/>
          </p:nvPr>
        </p:nvSpPr>
        <p:spPr>
          <a:xfrm>
            <a:off x="609601" y="3562739"/>
            <a:ext cx="5982092" cy="915120"/>
          </a:xfrm>
        </p:spPr>
        <p:txBody>
          <a:bodyPr lIns="0" tIns="0" rIns="0" bIns="0" anchor="t" anchorCtr="0">
            <a:normAutofit/>
          </a:bodyPr>
          <a:lstStyle>
            <a:lvl1pPr marL="0" indent="0">
              <a:buNone/>
              <a:defRPr sz="2133" b="0" i="0">
                <a:solidFill>
                  <a:schemeClr val="bg1"/>
                </a:solidFill>
                <a:latin typeface="Univia Pro Bold"/>
                <a:cs typeface="Univia Pro Bold"/>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fr-FR"/>
              <a:t>Cliquez pour modifier les styles du texte du masque</a:t>
            </a:r>
          </a:p>
        </p:txBody>
      </p:sp>
      <p:sp>
        <p:nvSpPr>
          <p:cNvPr id="6" name="Espace réservé du numéro de diapositive 5"/>
          <p:cNvSpPr>
            <a:spLocks noGrp="1"/>
          </p:cNvSpPr>
          <p:nvPr>
            <p:ph type="sldNum" sz="quarter" idx="12"/>
          </p:nvPr>
        </p:nvSpPr>
        <p:spPr>
          <a:xfrm>
            <a:off x="5412687" y="6356351"/>
            <a:ext cx="1429027" cy="365125"/>
          </a:xfrm>
        </p:spPr>
        <p:txBody>
          <a:bodyPr lIns="0" tIns="0" rIns="0" bIns="0"/>
          <a:lstStyle>
            <a:lvl1pPr algn="ctr">
              <a:defRPr sz="1333" b="0" i="0">
                <a:solidFill>
                  <a:schemeClr val="bg1"/>
                </a:solidFill>
                <a:latin typeface="Univia Pro Book"/>
                <a:cs typeface="Univia Pro Book"/>
              </a:defRPr>
            </a:lvl1pPr>
          </a:lstStyle>
          <a:p>
            <a:fld id="{C6C86EAA-FDAB-2742-AB70-6F1ADD686F77}" type="slidenum">
              <a:rPr lang="fr-FR" smtClean="0"/>
              <a:pPr/>
              <a:t>‹#›</a:t>
            </a:fld>
            <a:endParaRPr lang="fr-FR"/>
          </a:p>
        </p:txBody>
      </p:sp>
      <p:sp>
        <p:nvSpPr>
          <p:cNvPr id="9" name="Espace réservé du pied de page 4">
            <a:extLst>
              <a:ext uri="{FF2B5EF4-FFF2-40B4-BE49-F238E27FC236}">
                <a16:creationId xmlns:a16="http://schemas.microsoft.com/office/drawing/2014/main" id="{74DD760D-6F01-44AF-AF75-EF074F90E0EA}"/>
              </a:ext>
            </a:extLst>
          </p:cNvPr>
          <p:cNvSpPr>
            <a:spLocks noGrp="1"/>
          </p:cNvSpPr>
          <p:nvPr>
            <p:ph type="ftr" sz="quarter" idx="3"/>
          </p:nvPr>
        </p:nvSpPr>
        <p:spPr>
          <a:xfrm>
            <a:off x="609601" y="6356351"/>
            <a:ext cx="4702999" cy="365125"/>
          </a:xfrm>
          <a:prstGeom prst="rect">
            <a:avLst/>
          </a:prstGeom>
        </p:spPr>
        <p:txBody>
          <a:bodyPr vert="horz" lIns="0" tIns="0" rIns="0" bIns="0" rtlCol="0" anchor="ctr"/>
          <a:lstStyle>
            <a:lvl1pPr algn="l">
              <a:defRPr sz="1333" b="0" i="0">
                <a:solidFill>
                  <a:srgbClr val="1EACE1"/>
                </a:solidFill>
                <a:latin typeface="Open Sans" panose="020B0606030504020204" pitchFamily="34" charset="0"/>
                <a:ea typeface="Open Sans" panose="020B0606030504020204" pitchFamily="34" charset="0"/>
                <a:cs typeface="Open Sans" panose="020B0606030504020204" pitchFamily="34" charset="0"/>
              </a:defRPr>
            </a:lvl1pPr>
          </a:lstStyle>
          <a:p>
            <a:r>
              <a:rPr lang="aa-ET"/>
              <a:t>The N</a:t>
            </a:r>
            <a:r>
              <a:rPr lang="en-GB" err="1"/>
              <a:t>ew</a:t>
            </a:r>
            <a:r>
              <a:rPr lang="en-GB"/>
              <a:t> 5GAA 2030 Roadmap for Automotive Connectivity</a:t>
            </a:r>
            <a:endParaRPr lang="fr-FR"/>
          </a:p>
        </p:txBody>
      </p:sp>
      <p:pic>
        <p:nvPicPr>
          <p:cNvPr id="8" name="Picture 7">
            <a:extLst>
              <a:ext uri="{FF2B5EF4-FFF2-40B4-BE49-F238E27FC236}">
                <a16:creationId xmlns:a16="http://schemas.microsoft.com/office/drawing/2014/main" id="{41B1D215-CDF8-4952-BE17-00E16CB105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22228" y="6194736"/>
            <a:ext cx="891971" cy="323229"/>
          </a:xfrm>
          <a:prstGeom prst="rect">
            <a:avLst/>
          </a:prstGeom>
        </p:spPr>
      </p:pic>
    </p:spTree>
    <p:extLst>
      <p:ext uri="{BB962C8B-B14F-4D97-AF65-F5344CB8AC3E}">
        <p14:creationId xmlns:p14="http://schemas.microsoft.com/office/powerpoint/2010/main" val="30607865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Level conten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838200" y="365125"/>
            <a:ext cx="10624456" cy="1325563"/>
          </a:xfrm>
          <a:prstGeom prst="rect">
            <a:avLst/>
          </a:prstGeom>
        </p:spPr>
        <p:txBody>
          <a:bodyPr vert="horz" lIns="91440" tIns="45720" rIns="91440" bIns="45720" rtlCol="0" anchor="t" anchorCtr="0">
            <a:normAutofit/>
          </a:bodyPr>
          <a:lstStyle>
            <a:lvl1pPr>
              <a:defRPr sz="3400">
                <a:solidFill>
                  <a:srgbClr val="00ADE6"/>
                </a:solidFill>
                <a:latin typeface="Univia Pro" charset="0"/>
                <a:ea typeface="Univia Pro" charset="0"/>
                <a:cs typeface="Univia Pro" charset="0"/>
              </a:defRPr>
            </a:lvl1pPr>
          </a:lstStyle>
          <a:p>
            <a:r>
              <a:rPr lang="en-US"/>
              <a:t>Click to edit Master title style</a:t>
            </a:r>
          </a:p>
        </p:txBody>
      </p:sp>
      <p:sp>
        <p:nvSpPr>
          <p:cNvPr id="11" name="Text Placeholder 5"/>
          <p:cNvSpPr>
            <a:spLocks noGrp="1"/>
          </p:cNvSpPr>
          <p:nvPr>
            <p:ph type="body" sz="quarter" idx="10"/>
          </p:nvPr>
        </p:nvSpPr>
        <p:spPr>
          <a:xfrm>
            <a:off x="838199" y="1825625"/>
            <a:ext cx="10624457" cy="4060825"/>
          </a:xfrm>
          <a:prstGeom prst="rect">
            <a:avLst/>
          </a:prstGeom>
        </p:spPr>
        <p:txBody>
          <a:bodyPr/>
          <a:lstStyle>
            <a:lvl1pPr>
              <a:defRPr>
                <a:solidFill>
                  <a:srgbClr val="333D42"/>
                </a:solidFill>
                <a:latin typeface="Open Sans" charset="0"/>
                <a:ea typeface="Open Sans" charset="0"/>
                <a:cs typeface="Open Sans" charset="0"/>
              </a:defRPr>
            </a:lvl1pPr>
            <a:lvl2pPr>
              <a:defRPr>
                <a:solidFill>
                  <a:srgbClr val="333D42"/>
                </a:solidFill>
                <a:latin typeface="Open Sans" charset="0"/>
                <a:ea typeface="Open Sans" charset="0"/>
                <a:cs typeface="Open Sans" charset="0"/>
              </a:defRPr>
            </a:lvl2pPr>
            <a:lvl3pPr>
              <a:defRPr>
                <a:solidFill>
                  <a:srgbClr val="333D42"/>
                </a:solidFill>
                <a:latin typeface="Open Sans" charset="0"/>
                <a:ea typeface="Open Sans" charset="0"/>
                <a:cs typeface="Open Sans" charset="0"/>
              </a:defRPr>
            </a:lvl3pPr>
            <a:lvl4pPr>
              <a:defRPr>
                <a:solidFill>
                  <a:srgbClr val="333D42"/>
                </a:solidFill>
                <a:latin typeface="Open Sans" charset="0"/>
                <a:ea typeface="Open Sans" charset="0"/>
                <a:cs typeface="Open Sans" charset="0"/>
              </a:defRPr>
            </a:lvl4pPr>
            <a:lvl5pPr>
              <a:defRPr>
                <a:solidFill>
                  <a:srgbClr val="333D42"/>
                </a:solidFill>
                <a:latin typeface="Open Sans" charset="0"/>
                <a:ea typeface="Open Sans" charset="0"/>
                <a:cs typeface="Open Sans"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4"/>
          <p:cNvSpPr>
            <a:spLocks noGrp="1"/>
          </p:cNvSpPr>
          <p:nvPr>
            <p:ph type="body" sz="quarter" idx="11" hasCustomPrompt="1"/>
          </p:nvPr>
        </p:nvSpPr>
        <p:spPr>
          <a:xfrm>
            <a:off x="8094048" y="6453970"/>
            <a:ext cx="3263900" cy="262249"/>
          </a:xfrm>
          <a:prstGeom prst="rect">
            <a:avLst/>
          </a:prstGeom>
        </p:spPr>
        <p:txBody>
          <a:bodyPr anchor="ctr" anchorCtr="0"/>
          <a:lstStyle>
            <a:lvl1pPr marL="0" indent="0" algn="r">
              <a:buNone/>
              <a:defRPr sz="1000">
                <a:solidFill>
                  <a:schemeClr val="bg1"/>
                </a:solidFill>
                <a:latin typeface="Open Sans" charset="0"/>
                <a:ea typeface="Open Sans" charset="0"/>
                <a:cs typeface="Open Sans" charset="0"/>
              </a:defRPr>
            </a:lvl1pPr>
            <a:lvl2pPr marL="457200" indent="0" algn="r">
              <a:buNone/>
              <a:defRPr sz="1000">
                <a:solidFill>
                  <a:schemeClr val="bg1"/>
                </a:solidFill>
                <a:latin typeface="Open Sans" charset="0"/>
                <a:ea typeface="Open Sans" charset="0"/>
                <a:cs typeface="Open Sans" charset="0"/>
              </a:defRPr>
            </a:lvl2pPr>
            <a:lvl3pPr marL="914400" indent="0" algn="r">
              <a:buNone/>
              <a:defRPr sz="1000">
                <a:solidFill>
                  <a:schemeClr val="bg1"/>
                </a:solidFill>
                <a:latin typeface="Open Sans" charset="0"/>
                <a:ea typeface="Open Sans" charset="0"/>
                <a:cs typeface="Open Sans" charset="0"/>
              </a:defRPr>
            </a:lvl3pPr>
            <a:lvl4pPr marL="1371600" indent="0" algn="r">
              <a:buNone/>
              <a:defRPr sz="1000">
                <a:solidFill>
                  <a:schemeClr val="bg1"/>
                </a:solidFill>
                <a:latin typeface="Open Sans" charset="0"/>
                <a:ea typeface="Open Sans" charset="0"/>
                <a:cs typeface="Open Sans" charset="0"/>
              </a:defRPr>
            </a:lvl4pPr>
            <a:lvl5pPr marL="1828800" indent="0" algn="r">
              <a:buNone/>
              <a:defRPr sz="1000">
                <a:solidFill>
                  <a:schemeClr val="bg1"/>
                </a:solidFill>
                <a:latin typeface="Open Sans" charset="0"/>
                <a:ea typeface="Open Sans" charset="0"/>
                <a:cs typeface="Open Sans" charset="0"/>
              </a:defRPr>
            </a:lvl5pPr>
          </a:lstStyle>
          <a:p>
            <a:pPr lvl="0"/>
            <a:r>
              <a:rPr lang="en-US"/>
              <a:t>Document name</a:t>
            </a:r>
          </a:p>
        </p:txBody>
      </p:sp>
    </p:spTree>
    <p:extLst>
      <p:ext uri="{BB962C8B-B14F-4D97-AF65-F5344CB8AC3E}">
        <p14:creationId xmlns:p14="http://schemas.microsoft.com/office/powerpoint/2010/main" val="3361837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3" name="Picture 12">
            <a:extLst>
              <a:ext uri="{FF2B5EF4-FFF2-40B4-BE49-F238E27FC236}">
                <a16:creationId xmlns:a16="http://schemas.microsoft.com/office/drawing/2014/main" id="{F580C304-DA07-43B6-98B2-4432BAC84BE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67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5">
            <a:extLst>
              <a:ext uri="{FF2B5EF4-FFF2-40B4-BE49-F238E27FC236}">
                <a16:creationId xmlns:a16="http://schemas.microsoft.com/office/drawing/2014/main" id="{81B559EC-8466-4DB7-BA43-FDD0F632FFE6}"/>
              </a:ext>
            </a:extLst>
          </p:cNvPr>
          <p:cNvSpPr txBox="1">
            <a:spLocks/>
          </p:cNvSpPr>
          <p:nvPr userDrawn="1"/>
        </p:nvSpPr>
        <p:spPr>
          <a:xfrm>
            <a:off x="11064875" y="6402388"/>
            <a:ext cx="882650" cy="365125"/>
          </a:xfrm>
          <a:prstGeom prst="rect">
            <a:avLst/>
          </a:prstGeom>
        </p:spPr>
        <p:txBody>
          <a:bodyPr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4BB88048-5575-457B-B220-066B28B18B4D}" type="slidenum">
              <a:rPr lang="en-US" smtClean="0"/>
              <a:pPr>
                <a:defRPr/>
              </a:pPr>
              <a:t>‹#›</a:t>
            </a:fld>
            <a:endParaRPr lang="en-US" dirty="0"/>
          </a:p>
        </p:txBody>
      </p:sp>
      <p:cxnSp>
        <p:nvCxnSpPr>
          <p:cNvPr id="5" name="Straight Connector 4">
            <a:extLst>
              <a:ext uri="{FF2B5EF4-FFF2-40B4-BE49-F238E27FC236}">
                <a16:creationId xmlns:a16="http://schemas.microsoft.com/office/drawing/2014/main" id="{D777CCB8-C862-4426-B6F0-5DB2CDB1D791}"/>
              </a:ext>
            </a:extLst>
          </p:cNvPr>
          <p:cNvCxnSpPr/>
          <p:nvPr userDrawn="1"/>
        </p:nvCxnSpPr>
        <p:spPr>
          <a:xfrm>
            <a:off x="11477625" y="6502400"/>
            <a:ext cx="0" cy="165100"/>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pic>
        <p:nvPicPr>
          <p:cNvPr id="7" name="Picture 16">
            <a:extLst>
              <a:ext uri="{FF2B5EF4-FFF2-40B4-BE49-F238E27FC236}">
                <a16:creationId xmlns:a16="http://schemas.microsoft.com/office/drawing/2014/main" id="{BE428F83-9B4B-4006-909B-D0A9F5A2C905}"/>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57213" y="700088"/>
            <a:ext cx="3608387"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Placeholder 7"/>
          <p:cNvSpPr>
            <a:spLocks noGrp="1"/>
          </p:cNvSpPr>
          <p:nvPr>
            <p:ph type="body" sz="quarter" idx="13"/>
          </p:nvPr>
        </p:nvSpPr>
        <p:spPr>
          <a:xfrm>
            <a:off x="4824248" y="2238703"/>
            <a:ext cx="6653598" cy="3051754"/>
          </a:xfrm>
          <a:prstGeom prst="rect">
            <a:avLst/>
          </a:prstGeom>
        </p:spPr>
        <p:txBody>
          <a:bodyPr/>
          <a:lstStyle>
            <a:lvl1pPr marL="0" indent="0" algn="r">
              <a:buNone/>
              <a:defRPr sz="5000" b="1"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Click to edit Master text styles</a:t>
            </a:r>
          </a:p>
        </p:txBody>
      </p:sp>
      <p:sp>
        <p:nvSpPr>
          <p:cNvPr id="8" name="Content Placeholder 4">
            <a:extLst>
              <a:ext uri="{FF2B5EF4-FFF2-40B4-BE49-F238E27FC236}">
                <a16:creationId xmlns:a16="http://schemas.microsoft.com/office/drawing/2014/main" id="{E62022AE-1894-4FC3-98B6-0C6B6A029620}"/>
              </a:ext>
            </a:extLst>
          </p:cNvPr>
          <p:cNvSpPr txBox="1">
            <a:spLocks/>
          </p:cNvSpPr>
          <p:nvPr userDrawn="1"/>
        </p:nvSpPr>
        <p:spPr>
          <a:xfrm>
            <a:off x="7054850" y="6480921"/>
            <a:ext cx="4298950" cy="230412"/>
          </a:xfrm>
          <a:prstGeom prst="rect">
            <a:avLst/>
          </a:prstGeom>
        </p:spPr>
        <p:txBody>
          <a:bodyPr anchor="ctr" anchorCtr="0">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dirty="0">
                <a:solidFill>
                  <a:srgbClr val="333D42"/>
                </a:solidFill>
              </a:rPr>
              <a:t>© 202</a:t>
            </a:r>
            <a:r>
              <a:rPr lang="aa-ET" dirty="0">
                <a:solidFill>
                  <a:srgbClr val="333D42"/>
                </a:solidFill>
              </a:rPr>
              <a:t>1</a:t>
            </a:r>
            <a:r>
              <a:rPr lang="en-US" dirty="0">
                <a:solidFill>
                  <a:srgbClr val="333D42"/>
                </a:solidFill>
              </a:rPr>
              <a:t> 5GAA</a:t>
            </a:r>
          </a:p>
        </p:txBody>
      </p:sp>
    </p:spTree>
    <p:extLst>
      <p:ext uri="{BB962C8B-B14F-4D97-AF65-F5344CB8AC3E}">
        <p14:creationId xmlns:p14="http://schemas.microsoft.com/office/powerpoint/2010/main" val="11603744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ext Placeholder 2"/>
          <p:cNvSpPr>
            <a:spLocks noGrp="1"/>
          </p:cNvSpPr>
          <p:nvPr>
            <p:ph type="body" sz="quarter" idx="15" hasCustomPrompt="1"/>
          </p:nvPr>
        </p:nvSpPr>
        <p:spPr>
          <a:xfrm>
            <a:off x="7432060" y="6453970"/>
            <a:ext cx="3925888" cy="262249"/>
          </a:xfrm>
          <a:prstGeom prst="rect">
            <a:avLst/>
          </a:prstGeom>
        </p:spPr>
        <p:txBody>
          <a:bodyPr anchor="ctr" anchorCtr="0"/>
          <a:lstStyle>
            <a:lvl1pPr marL="0" indent="0" algn="r">
              <a:buNone/>
              <a:defRPr sz="1000" baseline="0">
                <a:solidFill>
                  <a:schemeClr val="bg1"/>
                </a:solidFill>
                <a:latin typeface="Open Sans" charset="0"/>
                <a:ea typeface="Open Sans" charset="0"/>
                <a:cs typeface="Open Sans" charset="0"/>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Document name</a:t>
            </a:r>
          </a:p>
        </p:txBody>
      </p:sp>
    </p:spTree>
    <p:extLst>
      <p:ext uri="{BB962C8B-B14F-4D97-AF65-F5344CB8AC3E}">
        <p14:creationId xmlns:p14="http://schemas.microsoft.com/office/powerpoint/2010/main" val="35501236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646228" cy="1325563"/>
          </a:xfrm>
          <a:prstGeom prst="rect">
            <a:avLst/>
          </a:prstGeom>
        </p:spPr>
        <p:txBody>
          <a:bodyPr/>
          <a:lstStyle>
            <a:lvl1pPr>
              <a:defRPr sz="3400" b="0" i="0">
                <a:solidFill>
                  <a:srgbClr val="00ADE6"/>
                </a:solidFill>
                <a:latin typeface="Univia Pro" charset="0"/>
                <a:ea typeface="Univia Pro" charset="0"/>
                <a:cs typeface="Univia Pro" charset="0"/>
              </a:defRPr>
            </a:lvl1pPr>
          </a:lstStyle>
          <a:p>
            <a:r>
              <a:rPr lang="en-US"/>
              <a:t>Click to edit Master title style</a:t>
            </a:r>
          </a:p>
        </p:txBody>
      </p:sp>
      <p:sp>
        <p:nvSpPr>
          <p:cNvPr id="3" name="Content Placeholder 2"/>
          <p:cNvSpPr>
            <a:spLocks noGrp="1"/>
          </p:cNvSpPr>
          <p:nvPr>
            <p:ph sz="half" idx="1"/>
          </p:nvPr>
        </p:nvSpPr>
        <p:spPr>
          <a:xfrm>
            <a:off x="838200" y="1825625"/>
            <a:ext cx="5181600" cy="4009118"/>
          </a:xfrm>
          <a:prstGeom prst="rect">
            <a:avLst/>
          </a:prstGeom>
        </p:spPr>
        <p:txBody>
          <a:bodyPr/>
          <a:lstStyle>
            <a:lvl1pPr>
              <a:defRPr sz="2600">
                <a:solidFill>
                  <a:srgbClr val="373D42"/>
                </a:solidFill>
                <a:latin typeface="Open Sans" charset="0"/>
                <a:ea typeface="Open Sans" charset="0"/>
                <a:cs typeface="Open Sans" charset="0"/>
              </a:defRPr>
            </a:lvl1pPr>
            <a:lvl2pPr>
              <a:defRPr sz="2000">
                <a:solidFill>
                  <a:srgbClr val="373D42"/>
                </a:solidFill>
                <a:latin typeface="Open Sans" charset="0"/>
                <a:ea typeface="Open Sans" charset="0"/>
                <a:cs typeface="Open Sans" charset="0"/>
              </a:defRPr>
            </a:lvl2pPr>
            <a:lvl3pPr>
              <a:defRPr sz="1800">
                <a:solidFill>
                  <a:srgbClr val="373D42"/>
                </a:solidFill>
                <a:latin typeface="Open Sans" charset="0"/>
                <a:ea typeface="Open Sans" charset="0"/>
                <a:cs typeface="Open Sans" charset="0"/>
              </a:defRPr>
            </a:lvl3pPr>
            <a:lvl4pPr>
              <a:defRPr sz="1600">
                <a:solidFill>
                  <a:srgbClr val="373D42"/>
                </a:solidFill>
                <a:latin typeface="Open Sans" charset="0"/>
                <a:ea typeface="Open Sans" charset="0"/>
                <a:cs typeface="Open Sans" charset="0"/>
              </a:defRPr>
            </a:lvl4pPr>
            <a:lvl5pPr>
              <a:defRPr sz="1600">
                <a:solidFill>
                  <a:srgbClr val="373D42"/>
                </a:solidFill>
                <a:latin typeface="Open Sans" charset="0"/>
                <a:ea typeface="Open Sans" charset="0"/>
                <a:cs typeface="Open Sans"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199" y="1825625"/>
            <a:ext cx="5312229" cy="4009118"/>
          </a:xfrm>
          <a:prstGeom prst="rect">
            <a:avLst/>
          </a:prstGeom>
        </p:spPr>
        <p:txBody>
          <a:bodyPr/>
          <a:lstStyle>
            <a:lvl1pPr>
              <a:defRPr sz="2600">
                <a:solidFill>
                  <a:srgbClr val="333D42"/>
                </a:solidFill>
                <a:latin typeface="Open Sans" charset="0"/>
                <a:ea typeface="Open Sans" charset="0"/>
                <a:cs typeface="Open Sans" charset="0"/>
              </a:defRPr>
            </a:lvl1pPr>
            <a:lvl2pPr>
              <a:defRPr sz="2000">
                <a:solidFill>
                  <a:srgbClr val="333D42"/>
                </a:solidFill>
                <a:latin typeface="Open Sans" charset="0"/>
                <a:ea typeface="Open Sans" charset="0"/>
                <a:cs typeface="Open Sans" charset="0"/>
              </a:defRPr>
            </a:lvl2pPr>
            <a:lvl3pPr>
              <a:defRPr sz="1800">
                <a:solidFill>
                  <a:srgbClr val="333D42"/>
                </a:solidFill>
                <a:latin typeface="Open Sans" charset="0"/>
                <a:ea typeface="Open Sans" charset="0"/>
                <a:cs typeface="Open Sans" charset="0"/>
              </a:defRPr>
            </a:lvl3pPr>
            <a:lvl4pPr>
              <a:defRPr sz="1600">
                <a:solidFill>
                  <a:srgbClr val="333D42"/>
                </a:solidFill>
                <a:latin typeface="Open Sans" charset="0"/>
                <a:ea typeface="Open Sans" charset="0"/>
                <a:cs typeface="Open Sans" charset="0"/>
              </a:defRPr>
            </a:lvl4pPr>
            <a:lvl5pPr>
              <a:defRPr sz="1600">
                <a:solidFill>
                  <a:srgbClr val="333D42"/>
                </a:solidFill>
                <a:latin typeface="Open Sans" charset="0"/>
                <a:ea typeface="Open Sans" charset="0"/>
                <a:cs typeface="Open Sans"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2"/>
          <p:cNvSpPr>
            <a:spLocks noGrp="1"/>
          </p:cNvSpPr>
          <p:nvPr>
            <p:ph type="body" sz="quarter" idx="15" hasCustomPrompt="1"/>
          </p:nvPr>
        </p:nvSpPr>
        <p:spPr>
          <a:xfrm>
            <a:off x="7432060" y="6453970"/>
            <a:ext cx="3925888" cy="262249"/>
          </a:xfrm>
          <a:prstGeom prst="rect">
            <a:avLst/>
          </a:prstGeom>
        </p:spPr>
        <p:txBody>
          <a:bodyPr anchor="ctr" anchorCtr="0"/>
          <a:lstStyle>
            <a:lvl1pPr marL="0" indent="0" algn="r">
              <a:buNone/>
              <a:defRPr sz="1000" baseline="0">
                <a:solidFill>
                  <a:schemeClr val="bg1"/>
                </a:solidFill>
                <a:latin typeface="Open Sans" charset="0"/>
                <a:ea typeface="Open Sans" charset="0"/>
                <a:cs typeface="Open Sans" charset="0"/>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Document name</a:t>
            </a:r>
          </a:p>
        </p:txBody>
      </p:sp>
    </p:spTree>
    <p:extLst>
      <p:ext uri="{BB962C8B-B14F-4D97-AF65-F5344CB8AC3E}">
        <p14:creationId xmlns:p14="http://schemas.microsoft.com/office/powerpoint/2010/main" val="40912873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5_Picture with Caption">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a:extLst>
              <a:ext uri="{28A0092B-C50C-407E-A947-70E740481C1C}">
                <a14:useLocalDpi xmlns:a14="http://schemas.microsoft.com/office/drawing/2010/main" val="0"/>
              </a:ext>
            </a:extLst>
          </a:blip>
          <a:srcRect t="5581" b="14950"/>
          <a:stretch/>
        </p:blipFill>
        <p:spPr>
          <a:xfrm>
            <a:off x="-5082" y="0"/>
            <a:ext cx="12197082" cy="6858000"/>
          </a:xfrm>
          <a:prstGeom prst="rect">
            <a:avLst/>
          </a:prstGeom>
        </p:spPr>
      </p:pic>
    </p:spTree>
    <p:extLst>
      <p:ext uri="{BB962C8B-B14F-4D97-AF65-F5344CB8AC3E}">
        <p14:creationId xmlns:p14="http://schemas.microsoft.com/office/powerpoint/2010/main" val="2655130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pic>
        <p:nvPicPr>
          <p:cNvPr id="4" name="Picture 12">
            <a:extLst>
              <a:ext uri="{FF2B5EF4-FFF2-40B4-BE49-F238E27FC236}">
                <a16:creationId xmlns:a16="http://schemas.microsoft.com/office/drawing/2014/main" id="{085E8BD0-EC52-4101-8D3E-89D6854D70E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63" y="0"/>
            <a:ext cx="121967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3">
            <a:extLst>
              <a:ext uri="{FF2B5EF4-FFF2-40B4-BE49-F238E27FC236}">
                <a16:creationId xmlns:a16="http://schemas.microsoft.com/office/drawing/2014/main" id="{E68C492A-B354-462A-A6D4-A55D3DF2C4E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63" y="0"/>
            <a:ext cx="121967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a:extLst>
              <a:ext uri="{FF2B5EF4-FFF2-40B4-BE49-F238E27FC236}">
                <a16:creationId xmlns:a16="http://schemas.microsoft.com/office/drawing/2014/main" id="{53272675-CC7E-4AAD-8F0F-83F722CCFD03}"/>
              </a:ext>
            </a:extLst>
          </p:cNvPr>
          <p:cNvSpPr txBox="1">
            <a:spLocks/>
          </p:cNvSpPr>
          <p:nvPr userDrawn="1"/>
        </p:nvSpPr>
        <p:spPr>
          <a:xfrm>
            <a:off x="11064875" y="6402388"/>
            <a:ext cx="882650" cy="365125"/>
          </a:xfrm>
          <a:prstGeom prst="rect">
            <a:avLst/>
          </a:prstGeom>
        </p:spPr>
        <p:txBody>
          <a:bodyPr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0636069-CF08-4E18-AF69-0C72B3433C54}" type="slidenum">
              <a:rPr lang="en-US" smtClean="0">
                <a:solidFill>
                  <a:schemeClr val="bg1"/>
                </a:solidFill>
              </a:rPr>
              <a:pPr>
                <a:defRPr/>
              </a:pPr>
              <a:t>‹#›</a:t>
            </a:fld>
            <a:endParaRPr lang="en-US" dirty="0">
              <a:solidFill>
                <a:schemeClr val="bg1"/>
              </a:solidFill>
            </a:endParaRPr>
          </a:p>
        </p:txBody>
      </p:sp>
      <p:cxnSp>
        <p:nvCxnSpPr>
          <p:cNvPr id="7" name="Straight Connector 6">
            <a:extLst>
              <a:ext uri="{FF2B5EF4-FFF2-40B4-BE49-F238E27FC236}">
                <a16:creationId xmlns:a16="http://schemas.microsoft.com/office/drawing/2014/main" id="{BFC4176F-ECB3-401F-AF3E-712470531230}"/>
              </a:ext>
            </a:extLst>
          </p:cNvPr>
          <p:cNvCxnSpPr/>
          <p:nvPr userDrawn="1"/>
        </p:nvCxnSpPr>
        <p:spPr>
          <a:xfrm>
            <a:off x="11477625" y="6502400"/>
            <a:ext cx="0" cy="1651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17">
            <a:extLst>
              <a:ext uri="{FF2B5EF4-FFF2-40B4-BE49-F238E27FC236}">
                <a16:creationId xmlns:a16="http://schemas.microsoft.com/office/drawing/2014/main" id="{846E5E95-634D-4896-B7FD-8FDE21AED8FF}"/>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68325" y="709613"/>
            <a:ext cx="3608388"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7"/>
          <p:cNvSpPr>
            <a:spLocks noGrp="1"/>
          </p:cNvSpPr>
          <p:nvPr>
            <p:ph type="body" sz="quarter" idx="13"/>
          </p:nvPr>
        </p:nvSpPr>
        <p:spPr>
          <a:xfrm>
            <a:off x="4466897" y="2132476"/>
            <a:ext cx="7010948" cy="1600200"/>
          </a:xfrm>
          <a:prstGeom prst="rect">
            <a:avLst/>
          </a:prstGeom>
        </p:spPr>
        <p:txBody>
          <a:bodyPr/>
          <a:lstStyle>
            <a:lvl1pPr marL="0" indent="0" algn="r">
              <a:buNone/>
              <a:defRPr sz="4000" b="0"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Click to edit Master text styles</a:t>
            </a:r>
          </a:p>
        </p:txBody>
      </p:sp>
      <p:sp>
        <p:nvSpPr>
          <p:cNvPr id="15" name="Text Placeholder 7"/>
          <p:cNvSpPr>
            <a:spLocks noGrp="1"/>
          </p:cNvSpPr>
          <p:nvPr>
            <p:ph type="body" sz="quarter" idx="14"/>
          </p:nvPr>
        </p:nvSpPr>
        <p:spPr>
          <a:xfrm>
            <a:off x="4466895" y="3899338"/>
            <a:ext cx="7004585" cy="1645373"/>
          </a:xfrm>
          <a:prstGeom prst="rect">
            <a:avLst/>
          </a:prstGeom>
        </p:spPr>
        <p:txBody>
          <a:bodyPr/>
          <a:lstStyle>
            <a:lvl1pPr marL="0" indent="0" algn="r">
              <a:buNone/>
              <a:defRPr sz="2400" b="0" i="0">
                <a:solidFill>
                  <a:srgbClr val="00ADE6"/>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Click to edit Master text styles</a:t>
            </a:r>
          </a:p>
        </p:txBody>
      </p:sp>
      <p:sp>
        <p:nvSpPr>
          <p:cNvPr id="11" name="Content Placeholder 4">
            <a:extLst>
              <a:ext uri="{FF2B5EF4-FFF2-40B4-BE49-F238E27FC236}">
                <a16:creationId xmlns:a16="http://schemas.microsoft.com/office/drawing/2014/main" id="{14D1C417-C0A0-4A07-8194-945009DA7A54}"/>
              </a:ext>
            </a:extLst>
          </p:cNvPr>
          <p:cNvSpPr txBox="1">
            <a:spLocks/>
          </p:cNvSpPr>
          <p:nvPr userDrawn="1"/>
        </p:nvSpPr>
        <p:spPr>
          <a:xfrm>
            <a:off x="7054850" y="6480921"/>
            <a:ext cx="4298950" cy="230412"/>
          </a:xfrm>
          <a:prstGeom prst="rect">
            <a:avLst/>
          </a:prstGeom>
        </p:spPr>
        <p:txBody>
          <a:bodyPr anchor="ctr" anchorCtr="0">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dirty="0">
                <a:solidFill>
                  <a:srgbClr val="333D42"/>
                </a:solidFill>
              </a:rPr>
              <a:t>© 202</a:t>
            </a:r>
            <a:r>
              <a:rPr lang="aa-ET" dirty="0">
                <a:solidFill>
                  <a:srgbClr val="333D42"/>
                </a:solidFill>
              </a:rPr>
              <a:t>1</a:t>
            </a:r>
            <a:r>
              <a:rPr lang="en-US" dirty="0">
                <a:solidFill>
                  <a:srgbClr val="333D42"/>
                </a:solidFill>
              </a:rPr>
              <a:t> 5GAA</a:t>
            </a:r>
          </a:p>
        </p:txBody>
      </p:sp>
    </p:spTree>
    <p:extLst>
      <p:ext uri="{BB962C8B-B14F-4D97-AF65-F5344CB8AC3E}">
        <p14:creationId xmlns:p14="http://schemas.microsoft.com/office/powerpoint/2010/main" val="18646668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vel conten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838200" y="365125"/>
            <a:ext cx="10624456" cy="548640"/>
          </a:xfrm>
          <a:prstGeom prst="rect">
            <a:avLst/>
          </a:prstGeom>
        </p:spPr>
        <p:txBody>
          <a:bodyPr vert="horz" lIns="91440" tIns="45720" rIns="91440" bIns="45720" rtlCol="0" anchor="t" anchorCtr="0">
            <a:normAutofit/>
          </a:bodyPr>
          <a:lstStyle>
            <a:lvl1pPr>
              <a:defRPr sz="3400">
                <a:solidFill>
                  <a:srgbClr val="00ADE6"/>
                </a:solidFill>
                <a:latin typeface="Univia Pro" charset="0"/>
                <a:ea typeface="Univia Pro" charset="0"/>
                <a:cs typeface="Univia Pro" charset="0"/>
              </a:defRPr>
            </a:lvl1pPr>
          </a:lstStyle>
          <a:p>
            <a:r>
              <a:rPr lang="en-US"/>
              <a:t>Click to edit Master title style</a:t>
            </a:r>
            <a:endParaRPr lang="en-US" dirty="0"/>
          </a:p>
        </p:txBody>
      </p:sp>
      <p:sp>
        <p:nvSpPr>
          <p:cNvPr id="11" name="Text Placeholder 5"/>
          <p:cNvSpPr>
            <a:spLocks noGrp="1"/>
          </p:cNvSpPr>
          <p:nvPr>
            <p:ph type="body" sz="quarter" idx="10"/>
          </p:nvPr>
        </p:nvSpPr>
        <p:spPr>
          <a:xfrm>
            <a:off x="838199" y="1097279"/>
            <a:ext cx="10624457" cy="4846320"/>
          </a:xfrm>
          <a:prstGeom prst="rect">
            <a:avLst/>
          </a:prstGeom>
        </p:spPr>
        <p:txBody>
          <a:bodyPr/>
          <a:lstStyle>
            <a:lvl1pPr>
              <a:defRPr>
                <a:solidFill>
                  <a:srgbClr val="333D42"/>
                </a:solidFill>
                <a:latin typeface="Open Sans" charset="0"/>
                <a:ea typeface="Open Sans" charset="0"/>
                <a:cs typeface="Open Sans" charset="0"/>
              </a:defRPr>
            </a:lvl1pPr>
            <a:lvl2pPr>
              <a:defRPr>
                <a:solidFill>
                  <a:srgbClr val="333D42"/>
                </a:solidFill>
                <a:latin typeface="Open Sans" charset="0"/>
                <a:ea typeface="Open Sans" charset="0"/>
                <a:cs typeface="Open Sans" charset="0"/>
              </a:defRPr>
            </a:lvl2pPr>
            <a:lvl3pPr>
              <a:defRPr>
                <a:solidFill>
                  <a:srgbClr val="333D42"/>
                </a:solidFill>
                <a:latin typeface="Open Sans" charset="0"/>
                <a:ea typeface="Open Sans" charset="0"/>
                <a:cs typeface="Open Sans" charset="0"/>
              </a:defRPr>
            </a:lvl3pPr>
            <a:lvl4pPr>
              <a:defRPr>
                <a:solidFill>
                  <a:srgbClr val="333D42"/>
                </a:solidFill>
                <a:latin typeface="Open Sans" charset="0"/>
                <a:ea typeface="Open Sans" charset="0"/>
                <a:cs typeface="Open Sans" charset="0"/>
              </a:defRPr>
            </a:lvl4pPr>
            <a:lvl5pPr>
              <a:defRPr>
                <a:solidFill>
                  <a:srgbClr val="333D42"/>
                </a:solidFill>
                <a:latin typeface="Open Sans" charset="0"/>
                <a:ea typeface="Open Sans" charset="0"/>
                <a:cs typeface="Open Sans"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34373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4"/>
            <a:ext cx="10646228" cy="548640"/>
          </a:xfrm>
          <a:prstGeom prst="rect">
            <a:avLst/>
          </a:prstGeom>
        </p:spPr>
        <p:txBody>
          <a:bodyPr/>
          <a:lstStyle>
            <a:lvl1pPr>
              <a:defRPr sz="3400" b="0" i="0">
                <a:solidFill>
                  <a:srgbClr val="00ADE6"/>
                </a:solidFill>
                <a:latin typeface="Univia Pro" charset="0"/>
                <a:ea typeface="Univia Pro" charset="0"/>
                <a:cs typeface="Univia Pro" charset="0"/>
              </a:defRPr>
            </a:lvl1pPr>
          </a:lstStyle>
          <a:p>
            <a:r>
              <a:rPr lang="en-US"/>
              <a:t>Click to edit Master title style</a:t>
            </a:r>
            <a:endParaRPr lang="en-US" dirty="0"/>
          </a:p>
        </p:txBody>
      </p:sp>
      <p:sp>
        <p:nvSpPr>
          <p:cNvPr id="3" name="Content Placeholder 2"/>
          <p:cNvSpPr>
            <a:spLocks noGrp="1"/>
          </p:cNvSpPr>
          <p:nvPr>
            <p:ph sz="half" idx="1"/>
          </p:nvPr>
        </p:nvSpPr>
        <p:spPr>
          <a:xfrm>
            <a:off x="838200" y="1097280"/>
            <a:ext cx="5181600" cy="4846320"/>
          </a:xfrm>
          <a:prstGeom prst="rect">
            <a:avLst/>
          </a:prstGeom>
        </p:spPr>
        <p:txBody>
          <a:bodyPr/>
          <a:lstStyle>
            <a:lvl1pPr>
              <a:defRPr sz="2600">
                <a:solidFill>
                  <a:srgbClr val="373D42"/>
                </a:solidFill>
                <a:latin typeface="Open Sans" charset="0"/>
                <a:ea typeface="Open Sans" charset="0"/>
                <a:cs typeface="Open Sans" charset="0"/>
              </a:defRPr>
            </a:lvl1pPr>
            <a:lvl2pPr>
              <a:defRPr sz="2000">
                <a:solidFill>
                  <a:srgbClr val="373D42"/>
                </a:solidFill>
                <a:latin typeface="Open Sans" charset="0"/>
                <a:ea typeface="Open Sans" charset="0"/>
                <a:cs typeface="Open Sans" charset="0"/>
              </a:defRPr>
            </a:lvl2pPr>
            <a:lvl3pPr>
              <a:defRPr sz="1800">
                <a:solidFill>
                  <a:srgbClr val="373D42"/>
                </a:solidFill>
                <a:latin typeface="Open Sans" charset="0"/>
                <a:ea typeface="Open Sans" charset="0"/>
                <a:cs typeface="Open Sans" charset="0"/>
              </a:defRPr>
            </a:lvl3pPr>
            <a:lvl4pPr>
              <a:defRPr sz="1600">
                <a:solidFill>
                  <a:srgbClr val="373D42"/>
                </a:solidFill>
                <a:latin typeface="Open Sans" charset="0"/>
                <a:ea typeface="Open Sans" charset="0"/>
                <a:cs typeface="Open Sans" charset="0"/>
              </a:defRPr>
            </a:lvl4pPr>
            <a:lvl5pPr>
              <a:defRPr sz="1600">
                <a:solidFill>
                  <a:srgbClr val="373D42"/>
                </a:solidFill>
                <a:latin typeface="Open Sans" charset="0"/>
                <a:ea typeface="Open Sans" charset="0"/>
                <a:cs typeface="Open Sans"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199" y="1097280"/>
            <a:ext cx="5312229" cy="4846320"/>
          </a:xfrm>
          <a:prstGeom prst="rect">
            <a:avLst/>
          </a:prstGeom>
        </p:spPr>
        <p:txBody>
          <a:bodyPr/>
          <a:lstStyle>
            <a:lvl1pPr>
              <a:defRPr sz="2600">
                <a:solidFill>
                  <a:srgbClr val="333D42"/>
                </a:solidFill>
                <a:latin typeface="Open Sans" charset="0"/>
                <a:ea typeface="Open Sans" charset="0"/>
                <a:cs typeface="Open Sans" charset="0"/>
              </a:defRPr>
            </a:lvl1pPr>
            <a:lvl2pPr>
              <a:defRPr sz="2000">
                <a:solidFill>
                  <a:srgbClr val="333D42"/>
                </a:solidFill>
                <a:latin typeface="Open Sans" charset="0"/>
                <a:ea typeface="Open Sans" charset="0"/>
                <a:cs typeface="Open Sans" charset="0"/>
              </a:defRPr>
            </a:lvl2pPr>
            <a:lvl3pPr>
              <a:defRPr sz="1800">
                <a:solidFill>
                  <a:srgbClr val="333D42"/>
                </a:solidFill>
                <a:latin typeface="Open Sans" charset="0"/>
                <a:ea typeface="Open Sans" charset="0"/>
                <a:cs typeface="Open Sans" charset="0"/>
              </a:defRPr>
            </a:lvl3pPr>
            <a:lvl4pPr>
              <a:defRPr sz="1600">
                <a:solidFill>
                  <a:srgbClr val="333D42"/>
                </a:solidFill>
                <a:latin typeface="Open Sans" charset="0"/>
                <a:ea typeface="Open Sans" charset="0"/>
                <a:cs typeface="Open Sans" charset="0"/>
              </a:defRPr>
            </a:lvl4pPr>
            <a:lvl5pPr>
              <a:defRPr sz="1600">
                <a:solidFill>
                  <a:srgbClr val="333D42"/>
                </a:solidFill>
                <a:latin typeface="Open Sans" charset="0"/>
                <a:ea typeface="Open Sans" charset="0"/>
                <a:cs typeface="Open Sans"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67903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5" name="Picture 12">
            <a:extLst>
              <a:ext uri="{FF2B5EF4-FFF2-40B4-BE49-F238E27FC236}">
                <a16:creationId xmlns:a16="http://schemas.microsoft.com/office/drawing/2014/main" id="{EFF3343D-5260-4007-809C-D59FC33E4B7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63" y="0"/>
            <a:ext cx="121967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a:extLst>
              <a:ext uri="{FF2B5EF4-FFF2-40B4-BE49-F238E27FC236}">
                <a16:creationId xmlns:a16="http://schemas.microsoft.com/office/drawing/2014/main" id="{7903347C-C4BF-45DA-932C-58DD246A7FA5}"/>
              </a:ext>
            </a:extLst>
          </p:cNvPr>
          <p:cNvSpPr txBox="1">
            <a:spLocks/>
          </p:cNvSpPr>
          <p:nvPr userDrawn="1"/>
        </p:nvSpPr>
        <p:spPr>
          <a:xfrm>
            <a:off x="11064875" y="6402388"/>
            <a:ext cx="882650" cy="365125"/>
          </a:xfrm>
          <a:prstGeom prst="rect">
            <a:avLst/>
          </a:prstGeom>
        </p:spPr>
        <p:txBody>
          <a:bodyPr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76A5959-7EED-401C-B610-13CB1C605559}" type="slidenum">
              <a:rPr lang="en-US" smtClean="0"/>
              <a:pPr>
                <a:defRPr/>
              </a:pPr>
              <a:t>‹#›</a:t>
            </a:fld>
            <a:endParaRPr lang="en-US" dirty="0"/>
          </a:p>
        </p:txBody>
      </p:sp>
      <p:cxnSp>
        <p:nvCxnSpPr>
          <p:cNvPr id="7" name="Straight Connector 6">
            <a:extLst>
              <a:ext uri="{FF2B5EF4-FFF2-40B4-BE49-F238E27FC236}">
                <a16:creationId xmlns:a16="http://schemas.microsoft.com/office/drawing/2014/main" id="{90D7F37C-520B-4888-90F3-D51F8F89CD8F}"/>
              </a:ext>
            </a:extLst>
          </p:cNvPr>
          <p:cNvCxnSpPr/>
          <p:nvPr userDrawn="1"/>
        </p:nvCxnSpPr>
        <p:spPr>
          <a:xfrm>
            <a:off x="11477625" y="6502400"/>
            <a:ext cx="0" cy="165100"/>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
        <p:nvSpPr>
          <p:cNvPr id="8" name="Content Placeholder 4">
            <a:extLst>
              <a:ext uri="{FF2B5EF4-FFF2-40B4-BE49-F238E27FC236}">
                <a16:creationId xmlns:a16="http://schemas.microsoft.com/office/drawing/2014/main" id="{CE34CF66-FB50-44A7-9C66-0519E19302A2}"/>
              </a:ext>
            </a:extLst>
          </p:cNvPr>
          <p:cNvSpPr txBox="1">
            <a:spLocks/>
          </p:cNvSpPr>
          <p:nvPr userDrawn="1"/>
        </p:nvSpPr>
        <p:spPr>
          <a:xfrm>
            <a:off x="7054850" y="6480175"/>
            <a:ext cx="4298950" cy="231775"/>
          </a:xfrm>
          <a:prstGeom prst="rect">
            <a:avLst/>
          </a:prstGeom>
        </p:spPr>
        <p:txBody>
          <a:bodyPr anchor="ctr">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defRPr/>
            </a:pPr>
            <a:r>
              <a:rPr lang="en-US" dirty="0">
                <a:solidFill>
                  <a:srgbClr val="333D42"/>
                </a:solidFill>
              </a:rPr>
              <a:t>© 2020 5GAA</a:t>
            </a:r>
          </a:p>
        </p:txBody>
      </p:sp>
      <p:sp>
        <p:nvSpPr>
          <p:cNvPr id="9" name="Rectangle 16">
            <a:extLst>
              <a:ext uri="{FF2B5EF4-FFF2-40B4-BE49-F238E27FC236}">
                <a16:creationId xmlns:a16="http://schemas.microsoft.com/office/drawing/2014/main" id="{B33FD0D9-1363-447C-AE90-EBECD05AA7F2}"/>
              </a:ext>
            </a:extLst>
          </p:cNvPr>
          <p:cNvSpPr>
            <a:spLocks noChangeArrowheads="1"/>
          </p:cNvSpPr>
          <p:nvPr userDrawn="1"/>
        </p:nvSpPr>
        <p:spPr bwMode="auto">
          <a:xfrm>
            <a:off x="838200" y="6480175"/>
            <a:ext cx="42910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GB" altLang="en-US" sz="800" i="1">
                <a:solidFill>
                  <a:schemeClr val="bg1"/>
                </a:solidFill>
                <a:cs typeface="Times New Roman" panose="02020603050405020304" pitchFamily="18" charset="0"/>
              </a:rPr>
              <a:t>The content of this document is for 5GAA internal discussion only. In its current version it does not reflect any agreed 5GAA view, nor any approved 5GAA position. </a:t>
            </a:r>
            <a:endParaRPr lang="fr-BE" altLang="en-US" sz="2400">
              <a:solidFill>
                <a:schemeClr val="bg1"/>
              </a:solidFill>
              <a:latin typeface="Times New Roman" panose="02020603050405020304" pitchFamily="18" charset="0"/>
              <a:cs typeface="Times New Roman" panose="02020603050405020304" pitchFamily="18" charset="0"/>
            </a:endParaRPr>
          </a:p>
        </p:txBody>
      </p:sp>
      <p:sp>
        <p:nvSpPr>
          <p:cNvPr id="3" name="Picture Placeholder 2"/>
          <p:cNvSpPr>
            <a:spLocks noGrp="1"/>
          </p:cNvSpPr>
          <p:nvPr>
            <p:ph type="pic" idx="1"/>
          </p:nvPr>
        </p:nvSpPr>
        <p:spPr>
          <a:xfrm>
            <a:off x="6128657" y="0"/>
            <a:ext cx="6063343" cy="6857999"/>
          </a:xfrm>
          <a:prstGeom prst="rect">
            <a:avLst/>
          </a:prstGeom>
        </p:spPr>
        <p:txBody>
          <a:bodyPr anchor="t" anchorCtr="1"/>
          <a:lstStyle>
            <a:lvl1pPr marL="0" indent="0" algn="ctr">
              <a:buNone/>
              <a:defRPr sz="2000">
                <a:solidFill>
                  <a:srgbClr val="373D42"/>
                </a:solidFill>
                <a:latin typeface="Open Sans" charset="0"/>
                <a:ea typeface="Open Sans" charset="0"/>
                <a:cs typeface="Open Sans"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22" name="Text Placeholder 21"/>
          <p:cNvSpPr>
            <a:spLocks noGrp="1"/>
          </p:cNvSpPr>
          <p:nvPr>
            <p:ph type="body" sz="quarter" idx="10"/>
          </p:nvPr>
        </p:nvSpPr>
        <p:spPr>
          <a:xfrm>
            <a:off x="478972" y="577397"/>
            <a:ext cx="5148942" cy="979260"/>
          </a:xfrm>
          <a:prstGeom prst="rect">
            <a:avLst/>
          </a:prstGeom>
        </p:spPr>
        <p:txBody>
          <a:bodyPr/>
          <a:lstStyle>
            <a:lvl1pPr marL="0" indent="0">
              <a:buNone/>
              <a:defRPr sz="2600">
                <a:solidFill>
                  <a:srgbClr val="00ADE6"/>
                </a:solidFill>
                <a:latin typeface="Univia Pro" charset="0"/>
                <a:ea typeface="Univia Pro" charset="0"/>
                <a:cs typeface="Univia Pro" charset="0"/>
              </a:defRPr>
            </a:lvl1pPr>
            <a:lvl2pPr marL="457200" indent="0">
              <a:buNone/>
              <a:defRPr>
                <a:solidFill>
                  <a:srgbClr val="00ADE6"/>
                </a:solidFill>
              </a:defRPr>
            </a:lvl2pPr>
            <a:lvl3pPr marL="914400" indent="0">
              <a:buNone/>
              <a:defRPr>
                <a:solidFill>
                  <a:srgbClr val="00ADE6"/>
                </a:solidFill>
              </a:defRPr>
            </a:lvl3pPr>
            <a:lvl4pPr marL="1371600" indent="0">
              <a:buNone/>
              <a:defRPr>
                <a:solidFill>
                  <a:srgbClr val="00ADE6"/>
                </a:solidFill>
              </a:defRPr>
            </a:lvl4pPr>
            <a:lvl5pPr marL="1828800" indent="0">
              <a:buNone/>
              <a:defRPr>
                <a:solidFill>
                  <a:srgbClr val="00ADE6"/>
                </a:solidFill>
              </a:defRPr>
            </a:lvl5pPr>
          </a:lstStyle>
          <a:p>
            <a:pPr lvl="0"/>
            <a:r>
              <a:rPr lang="en-US"/>
              <a:t>Click to edit Master text styles</a:t>
            </a:r>
          </a:p>
        </p:txBody>
      </p:sp>
      <p:sp>
        <p:nvSpPr>
          <p:cNvPr id="29" name="Text Placeholder 28"/>
          <p:cNvSpPr>
            <a:spLocks noGrp="1"/>
          </p:cNvSpPr>
          <p:nvPr>
            <p:ph type="body" sz="quarter" idx="11"/>
          </p:nvPr>
        </p:nvSpPr>
        <p:spPr>
          <a:xfrm>
            <a:off x="479425" y="1871663"/>
            <a:ext cx="5148263" cy="4420280"/>
          </a:xfrm>
          <a:prstGeom prst="rect">
            <a:avLst/>
          </a:prstGeom>
        </p:spPr>
        <p:txBody>
          <a:bodyPr/>
          <a:lstStyle>
            <a:lvl1pPr marL="0" indent="0">
              <a:buNone/>
              <a:defRPr sz="2000">
                <a:solidFill>
                  <a:schemeClr val="bg1"/>
                </a:solidFill>
                <a:latin typeface="Open Sans" charset="0"/>
                <a:ea typeface="Open Sans" charset="0"/>
                <a:cs typeface="Open Sans" charset="0"/>
              </a:defRPr>
            </a:lvl1pPr>
          </a:lstStyle>
          <a:p>
            <a:pPr lvl="0"/>
            <a:r>
              <a:rPr lang="en-US"/>
              <a:t>Click to edit Master text styles</a:t>
            </a:r>
          </a:p>
        </p:txBody>
      </p:sp>
    </p:spTree>
    <p:extLst>
      <p:ext uri="{BB962C8B-B14F-4D97-AF65-F5344CB8AC3E}">
        <p14:creationId xmlns:p14="http://schemas.microsoft.com/office/powerpoint/2010/main" val="1798383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31371" y="653143"/>
            <a:ext cx="11038115" cy="5207907"/>
          </a:xfrm>
          <a:prstGeom prst="rect">
            <a:avLst/>
          </a:prstGeom>
        </p:spPr>
        <p:txBody>
          <a:bodyPr/>
          <a:lstStyle>
            <a:lvl1pPr marL="0" indent="0">
              <a:buNone/>
              <a:defRPr sz="3200" baseline="0">
                <a:latin typeface="Open Sans" charset="0"/>
                <a:ea typeface="Open Sans" charset="0"/>
                <a:cs typeface="Open Sans" charset="0"/>
              </a:defRPr>
            </a:lvl1pPr>
            <a:lvl2pPr marL="457200" indent="0">
              <a:buNone/>
              <a:defRPr sz="2800"/>
            </a:lvl2pPr>
            <a:lvl3pPr marL="914400" indent="0">
              <a:buNone/>
              <a:defRPr sz="2400"/>
            </a:lvl3pPr>
            <a:lvl4pPr marL="1371600" indent="0">
              <a:buNone/>
              <a:defRPr sz="2000"/>
            </a:lvl4pPr>
            <a:lvl5pPr marL="1828800" indent="0">
              <a:buNone/>
              <a:defRPr sz="2000"/>
            </a:lvl5pPr>
            <a:lvl6pPr>
              <a:defRPr sz="2000"/>
            </a:lvl6pPr>
            <a:lvl7pPr>
              <a:defRPr sz="2000"/>
            </a:lvl7pPr>
            <a:lvl8pPr>
              <a:defRPr sz="2000"/>
            </a:lvl8pPr>
            <a:lvl9pPr>
              <a:defRPr sz="2000"/>
            </a:lvl9pPr>
          </a:lstStyle>
          <a:p>
            <a:pPr lvl="0"/>
            <a:r>
              <a:rPr lang="en-US"/>
              <a:t>Click to edit Master text styles</a:t>
            </a:r>
          </a:p>
        </p:txBody>
      </p:sp>
    </p:spTree>
    <p:extLst>
      <p:ext uri="{BB962C8B-B14F-4D97-AF65-F5344CB8AC3E}">
        <p14:creationId xmlns:p14="http://schemas.microsoft.com/office/powerpoint/2010/main" val="4001454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빈 화면">
    <p:spTree>
      <p:nvGrpSpPr>
        <p:cNvPr id="1" name=""/>
        <p:cNvGrpSpPr/>
        <p:nvPr/>
      </p:nvGrpSpPr>
      <p:grpSpPr>
        <a:xfrm>
          <a:off x="0" y="0"/>
          <a:ext cx="0" cy="0"/>
          <a:chOff x="0" y="0"/>
          <a:chExt cx="0" cy="0"/>
        </a:xfrm>
      </p:grpSpPr>
      <p:sp>
        <p:nvSpPr>
          <p:cNvPr id="16" name="제목 1"/>
          <p:cNvSpPr>
            <a:spLocks noGrp="1"/>
          </p:cNvSpPr>
          <p:nvPr>
            <p:ph type="title"/>
          </p:nvPr>
        </p:nvSpPr>
        <p:spPr>
          <a:xfrm>
            <a:off x="609299" y="60098"/>
            <a:ext cx="10973404" cy="511383"/>
          </a:xfrm>
          <a:prstGeom prst="rect">
            <a:avLst/>
          </a:prstGeom>
        </p:spPr>
        <p:txBody>
          <a:bodyPr lIns="68415" tIns="34208" rIns="68415" bIns="34208"/>
          <a:lstStyle>
            <a:lvl1pPr>
              <a:defRPr sz="2400" b="1" baseline="0">
                <a:latin typeface="맑은 고딕" pitchFamily="50" charset="-127"/>
                <a:ea typeface="맑은 고딕" pitchFamily="50" charset="-127"/>
              </a:defRPr>
            </a:lvl1pPr>
          </a:lstStyle>
          <a:p>
            <a:r>
              <a:rPr lang="ko-KR" altLang="en-US" dirty="0"/>
              <a:t>마스터 제목 스타일 편집</a:t>
            </a:r>
          </a:p>
        </p:txBody>
      </p:sp>
      <p:sp>
        <p:nvSpPr>
          <p:cNvPr id="17" name="내용 개체 틀 2"/>
          <p:cNvSpPr>
            <a:spLocks noGrp="1"/>
          </p:cNvSpPr>
          <p:nvPr>
            <p:ph idx="1"/>
          </p:nvPr>
        </p:nvSpPr>
        <p:spPr>
          <a:xfrm>
            <a:off x="609299" y="908050"/>
            <a:ext cx="10973404" cy="5401270"/>
          </a:xfrm>
          <a:prstGeom prst="rect">
            <a:avLst/>
          </a:prstGeom>
        </p:spPr>
        <p:txBody>
          <a:bodyPr lIns="68415" tIns="34208" rIns="68415" bIns="34208"/>
          <a:lstStyle>
            <a:lvl1pPr>
              <a:buFont typeface="Wingdings" pitchFamily="2" charset="2"/>
              <a:buChar char="Ø"/>
              <a:defRPr sz="1600" baseline="0">
                <a:latin typeface="맑은 고딕" pitchFamily="50" charset="-127"/>
                <a:ea typeface="맑은 고딕" pitchFamily="50" charset="-127"/>
              </a:defRPr>
            </a:lvl1pPr>
            <a:lvl2pPr>
              <a:defRPr sz="1600" baseline="0">
                <a:latin typeface="맑은 고딕" pitchFamily="50" charset="-127"/>
                <a:ea typeface="맑은 고딕" pitchFamily="50" charset="-127"/>
              </a:defRPr>
            </a:lvl2pPr>
            <a:lvl3pPr>
              <a:buFont typeface="Wingdings" pitchFamily="2" charset="2"/>
              <a:buChar char="§"/>
              <a:defRPr sz="1600" baseline="0">
                <a:latin typeface="맑은 고딕" pitchFamily="50" charset="-127"/>
                <a:ea typeface="맑은 고딕" pitchFamily="50" charset="-127"/>
              </a:defRPr>
            </a:lvl3pPr>
            <a:lvl4pPr>
              <a:buFont typeface="Arial" pitchFamily="34" charset="0"/>
              <a:buChar char="•"/>
              <a:defRPr sz="1600" baseline="0">
                <a:latin typeface="맑은 고딕" pitchFamily="50" charset="-127"/>
                <a:ea typeface="맑은 고딕" pitchFamily="50" charset="-127"/>
              </a:defRPr>
            </a:lvl4pPr>
            <a:lvl5pPr>
              <a:defRPr sz="1600" baseline="0">
                <a:latin typeface="맑은 고딕" pitchFamily="50" charset="-127"/>
                <a:ea typeface="맑은 고딕" pitchFamily="50" charset="-127"/>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18" name="Line 14"/>
          <p:cNvSpPr>
            <a:spLocks noChangeShapeType="1"/>
          </p:cNvSpPr>
          <p:nvPr userDrawn="1"/>
        </p:nvSpPr>
        <p:spPr bwMode="auto">
          <a:xfrm>
            <a:off x="0" y="534988"/>
            <a:ext cx="12192000" cy="0"/>
          </a:xfrm>
          <a:prstGeom prst="line">
            <a:avLst/>
          </a:prstGeom>
          <a:noFill/>
          <a:ln w="9525">
            <a:solidFill>
              <a:schemeClr val="tx1"/>
            </a:solidFill>
            <a:round/>
            <a:headEnd/>
            <a:tailEnd/>
          </a:ln>
        </p:spPr>
        <p:txBody>
          <a:bodyPr/>
          <a:lstStyle/>
          <a:p>
            <a:endParaRPr lang="ko-KR" altLang="en-US" sz="1800"/>
          </a:p>
        </p:txBody>
      </p:sp>
      <p:sp>
        <p:nvSpPr>
          <p:cNvPr id="19" name="Line 21"/>
          <p:cNvSpPr>
            <a:spLocks noChangeShapeType="1"/>
          </p:cNvSpPr>
          <p:nvPr userDrawn="1"/>
        </p:nvSpPr>
        <p:spPr bwMode="auto">
          <a:xfrm>
            <a:off x="0" y="6453188"/>
            <a:ext cx="12192000" cy="0"/>
          </a:xfrm>
          <a:prstGeom prst="line">
            <a:avLst/>
          </a:prstGeom>
          <a:noFill/>
          <a:ln w="9525">
            <a:solidFill>
              <a:schemeClr val="tx1"/>
            </a:solidFill>
            <a:round/>
            <a:headEnd/>
            <a:tailEnd/>
          </a:ln>
        </p:spPr>
        <p:txBody>
          <a:bodyPr/>
          <a:lstStyle/>
          <a:p>
            <a:endParaRPr lang="ko-KR" altLang="en-US" sz="1800"/>
          </a:p>
        </p:txBody>
      </p:sp>
      <p:sp>
        <p:nvSpPr>
          <p:cNvPr id="28" name="슬라이드 번호 개체 틀 3"/>
          <p:cNvSpPr>
            <a:spLocks noGrp="1"/>
          </p:cNvSpPr>
          <p:nvPr>
            <p:ph type="sldNum" sz="quarter" idx="12"/>
          </p:nvPr>
        </p:nvSpPr>
        <p:spPr>
          <a:xfrm>
            <a:off x="4669204" y="6500834"/>
            <a:ext cx="2844800" cy="238082"/>
          </a:xfrm>
        </p:spPr>
        <p:txBody>
          <a:bodyPr/>
          <a:lstStyle>
            <a:lvl1pPr algn="ctr">
              <a:defRPr sz="1200" b="1"/>
            </a:lvl1pPr>
          </a:lstStyle>
          <a:p>
            <a:fld id="{5E78C55F-1C30-42ED-8A20-F42AE446A9F1}" type="slidenum">
              <a:rPr lang="en-US" altLang="ko-KR" smtClean="0"/>
              <a:pPr/>
              <a:t>‹#›</a:t>
            </a:fld>
            <a:endParaRPr lang="en-US" altLang="ko-KR" dirty="0"/>
          </a:p>
        </p:txBody>
      </p:sp>
    </p:spTree>
    <p:extLst>
      <p:ext uri="{BB962C8B-B14F-4D97-AF65-F5344CB8AC3E}">
        <p14:creationId xmlns:p14="http://schemas.microsoft.com/office/powerpoint/2010/main" val="2962716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cxnSp>
        <p:nvCxnSpPr>
          <p:cNvPr id="8" name="直接连接符 7">
            <a:extLst>
              <a:ext uri="{FF2B5EF4-FFF2-40B4-BE49-F238E27FC236}">
                <a16:creationId xmlns:a16="http://schemas.microsoft.com/office/drawing/2014/main" id="{984D5734-7946-4AE0-B8CA-58441D8CDEEB}"/>
              </a:ext>
            </a:extLst>
          </p:cNvPr>
          <p:cNvCxnSpPr/>
          <p:nvPr userDrawn="1"/>
        </p:nvCxnSpPr>
        <p:spPr>
          <a:xfrm>
            <a:off x="8709" y="890120"/>
            <a:ext cx="11743319" cy="426"/>
          </a:xfrm>
          <a:prstGeom prst="line">
            <a:avLst/>
          </a:prstGeom>
          <a:ln w="76200">
            <a:solidFill>
              <a:srgbClr val="0061B2"/>
            </a:solidFill>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id="{8387F32F-F0FF-4E14-8B21-8E2281A4A7B8}"/>
              </a:ext>
            </a:extLst>
          </p:cNvPr>
          <p:cNvSpPr>
            <a:spLocks noGrp="1"/>
          </p:cNvSpPr>
          <p:nvPr>
            <p:ph type="body" sz="quarter" idx="10" hasCustomPrompt="1"/>
          </p:nvPr>
        </p:nvSpPr>
        <p:spPr>
          <a:xfrm>
            <a:off x="662748" y="358416"/>
            <a:ext cx="9124842" cy="650433"/>
          </a:xfrm>
        </p:spPr>
        <p:txBody>
          <a:bodyPr anchor="ctr">
            <a:normAutofit/>
          </a:bodyPr>
          <a:lstStyle>
            <a:lvl1pPr marL="0" indent="0" algn="l">
              <a:buFontTx/>
              <a:buNone/>
              <a:defRPr sz="2800" b="1">
                <a:solidFill>
                  <a:srgbClr val="0061B2"/>
                </a:solidFill>
                <a:latin typeface="微软雅黑" panose="020B0503020204020204" pitchFamily="34" charset="-122"/>
                <a:ea typeface="微软雅黑" panose="020B0503020204020204" pitchFamily="34" charset="-122"/>
              </a:defRPr>
            </a:lvl1pPr>
          </a:lstStyle>
          <a:p>
            <a:pPr lvl="0"/>
            <a:r>
              <a:rPr lang="zh-CN" altLang="en-US" dirty="0"/>
              <a:t>单击此处编辑文本</a:t>
            </a:r>
          </a:p>
        </p:txBody>
      </p:sp>
      <p:sp>
        <p:nvSpPr>
          <p:cNvPr id="4" name="文本占位符 3"/>
          <p:cNvSpPr>
            <a:spLocks noGrp="1"/>
          </p:cNvSpPr>
          <p:nvPr>
            <p:ph type="body" sz="quarter" idx="11"/>
          </p:nvPr>
        </p:nvSpPr>
        <p:spPr>
          <a:xfrm>
            <a:off x="377825" y="1093788"/>
            <a:ext cx="11104563" cy="5467350"/>
          </a:xfrm>
        </p:spPr>
        <p:txBody>
          <a:bodyPr>
            <a:normAutofit/>
          </a:bodyPr>
          <a:lstStyle>
            <a:lvl1pPr marL="228600" indent="-360000">
              <a:lnSpc>
                <a:spcPct val="100000"/>
              </a:lnSpc>
              <a:spcAft>
                <a:spcPts val="600"/>
              </a:spcAft>
              <a:buFont typeface="Arial" panose="020B0604020202020204" pitchFamily="34" charset="0"/>
              <a:buChar char="•"/>
              <a:defRPr sz="2400">
                <a:latin typeface="微软雅黑" panose="020B0503020204020204" pitchFamily="34" charset="-122"/>
                <a:ea typeface="微软雅黑" panose="020B0503020204020204" pitchFamily="34" charset="-122"/>
              </a:defRPr>
            </a:lvl1pPr>
            <a:lvl2pPr marL="685800" indent="-360000">
              <a:lnSpc>
                <a:spcPct val="100000"/>
              </a:lnSpc>
              <a:spcAft>
                <a:spcPts val="600"/>
              </a:spcAft>
              <a:buFont typeface="微软雅黑" panose="020B0503020204020204" pitchFamily="34" charset="-122"/>
              <a:buChar char="-"/>
              <a:defRPr sz="2000">
                <a:latin typeface="微软雅黑" panose="020B0503020204020204" pitchFamily="34" charset="-122"/>
                <a:ea typeface="微软雅黑" panose="020B0503020204020204" pitchFamily="34" charset="-122"/>
              </a:defRPr>
            </a:lvl2pPr>
            <a:lvl3pPr marL="1143000" indent="-360000">
              <a:lnSpc>
                <a:spcPct val="100000"/>
              </a:lnSpc>
              <a:spcAft>
                <a:spcPts val="600"/>
              </a:spcAft>
              <a:buFont typeface="微软雅黑" panose="020B0503020204020204" pitchFamily="34" charset="-122"/>
              <a:buChar char="-"/>
              <a:defRPr sz="1800">
                <a:latin typeface="微软雅黑" panose="020B0503020204020204" pitchFamily="34" charset="-122"/>
                <a:ea typeface="微软雅黑" panose="020B0503020204020204" pitchFamily="34" charset="-122"/>
              </a:defRPr>
            </a:lvl3pPr>
            <a:lvl4pPr marL="1600200" indent="-360000">
              <a:lnSpc>
                <a:spcPct val="100000"/>
              </a:lnSpc>
              <a:spcAft>
                <a:spcPts val="600"/>
              </a:spcAft>
              <a:buFont typeface="微软雅黑" panose="020B0503020204020204" pitchFamily="34" charset="-122"/>
              <a:buChar char="-"/>
              <a:defRPr sz="1600">
                <a:latin typeface="微软雅黑" panose="020B0503020204020204" pitchFamily="34" charset="-122"/>
                <a:ea typeface="微软雅黑" panose="020B0503020204020204" pitchFamily="34" charset="-122"/>
              </a:defRPr>
            </a:lvl4pPr>
            <a:lvl5pPr marL="2057400" indent="-360000">
              <a:lnSpc>
                <a:spcPct val="100000"/>
              </a:lnSpc>
              <a:spcAft>
                <a:spcPts val="600"/>
              </a:spcAft>
              <a:buFont typeface="微软雅黑" panose="020B0503020204020204" pitchFamily="34" charset="-122"/>
              <a:buChar char="-"/>
              <a:defRPr sz="1600">
                <a:latin typeface="微软雅黑" panose="020B0503020204020204" pitchFamily="34" charset="-122"/>
                <a:ea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870801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6" Type="http://schemas.openxmlformats.org/officeDocument/2006/relationships/image" Target="../media/image8.png"/><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image" Target="../media/image1.png"/><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6">
            <a:extLst>
              <a:ext uri="{FF2B5EF4-FFF2-40B4-BE49-F238E27FC236}">
                <a16:creationId xmlns:a16="http://schemas.microsoft.com/office/drawing/2014/main" id="{89476E0D-CB24-4E3B-92EB-A3929C5105EF}"/>
              </a:ext>
            </a:extLst>
          </p:cNvPr>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5969000"/>
            <a:ext cx="1219200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5">
            <a:extLst>
              <a:ext uri="{FF2B5EF4-FFF2-40B4-BE49-F238E27FC236}">
                <a16:creationId xmlns:a16="http://schemas.microsoft.com/office/drawing/2014/main" id="{FEB8367B-FC12-4B4D-ADF6-800B5E15F0F3}"/>
              </a:ext>
            </a:extLst>
          </p:cNvPr>
          <p:cNvSpPr txBox="1">
            <a:spLocks/>
          </p:cNvSpPr>
          <p:nvPr userDrawn="1"/>
        </p:nvSpPr>
        <p:spPr>
          <a:xfrm>
            <a:off x="11064875" y="6402388"/>
            <a:ext cx="882650" cy="365125"/>
          </a:xfrm>
          <a:prstGeom prst="rect">
            <a:avLst/>
          </a:prstGeom>
        </p:spPr>
        <p:txBody>
          <a:bodyPr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8DF6F230-121B-49C0-B8A6-40987EA4E61A}" type="slidenum">
              <a:rPr lang="en-US" smtClean="0">
                <a:solidFill>
                  <a:schemeClr val="bg1"/>
                </a:solidFill>
              </a:rPr>
              <a:pPr>
                <a:defRPr/>
              </a:pPr>
              <a:t>‹#›</a:t>
            </a:fld>
            <a:endParaRPr lang="en-US" dirty="0">
              <a:solidFill>
                <a:schemeClr val="bg1"/>
              </a:solidFill>
            </a:endParaRPr>
          </a:p>
        </p:txBody>
      </p:sp>
      <p:cxnSp>
        <p:nvCxnSpPr>
          <p:cNvPr id="9" name="Straight Connector 8">
            <a:extLst>
              <a:ext uri="{FF2B5EF4-FFF2-40B4-BE49-F238E27FC236}">
                <a16:creationId xmlns:a16="http://schemas.microsoft.com/office/drawing/2014/main" id="{20B82592-DC59-412F-BA06-D5A0C9E800F2}"/>
              </a:ext>
            </a:extLst>
          </p:cNvPr>
          <p:cNvCxnSpPr/>
          <p:nvPr userDrawn="1"/>
        </p:nvCxnSpPr>
        <p:spPr>
          <a:xfrm>
            <a:off x="11477625" y="6502400"/>
            <a:ext cx="0" cy="1651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3077" name="Picture 9">
            <a:extLst>
              <a:ext uri="{FF2B5EF4-FFF2-40B4-BE49-F238E27FC236}">
                <a16:creationId xmlns:a16="http://schemas.microsoft.com/office/drawing/2014/main" id="{FE06D275-F37C-4895-858A-143728D69C4F}"/>
              </a:ext>
            </a:extLst>
          </p:cNvPr>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325438" y="6286500"/>
            <a:ext cx="11922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Content Placeholder 4">
            <a:extLst>
              <a:ext uri="{FF2B5EF4-FFF2-40B4-BE49-F238E27FC236}">
                <a16:creationId xmlns:a16="http://schemas.microsoft.com/office/drawing/2014/main" id="{7BD81C56-989A-4CFE-A239-4C3276CC449E}"/>
              </a:ext>
            </a:extLst>
          </p:cNvPr>
          <p:cNvSpPr txBox="1">
            <a:spLocks/>
          </p:cNvSpPr>
          <p:nvPr userDrawn="1"/>
        </p:nvSpPr>
        <p:spPr>
          <a:xfrm>
            <a:off x="7054850" y="6480921"/>
            <a:ext cx="4298950" cy="230412"/>
          </a:xfrm>
          <a:prstGeom prst="rect">
            <a:avLst/>
          </a:prstGeom>
        </p:spPr>
        <p:txBody>
          <a:bodyPr anchor="ctr" anchorCtr="0">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dirty="0">
                <a:solidFill>
                  <a:srgbClr val="333D42"/>
                </a:solidFill>
              </a:rPr>
              <a:t>© 202</a:t>
            </a:r>
            <a:r>
              <a:rPr lang="aa-ET" dirty="0">
                <a:solidFill>
                  <a:srgbClr val="333D42"/>
                </a:solidFill>
              </a:rPr>
              <a:t>1</a:t>
            </a:r>
            <a:r>
              <a:rPr lang="en-US" dirty="0">
                <a:solidFill>
                  <a:srgbClr val="333D42"/>
                </a:solidFill>
              </a:rPr>
              <a:t> 5GAA</a:t>
            </a:r>
          </a:p>
        </p:txBody>
      </p:sp>
    </p:spTree>
    <p:extLst>
      <p:ext uri="{BB962C8B-B14F-4D97-AF65-F5344CB8AC3E}">
        <p14:creationId xmlns:p14="http://schemas.microsoft.com/office/powerpoint/2010/main" val="29465652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 y="6016996"/>
            <a:ext cx="12192000" cy="888629"/>
          </a:xfrm>
          <a:prstGeom prst="rect">
            <a:avLst/>
          </a:prstGeom>
        </p:spPr>
      </p:pic>
      <p:sp>
        <p:nvSpPr>
          <p:cNvPr id="8"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solidFill>
                  <a:schemeClr val="bg1"/>
                </a:solidFill>
              </a:rPr>
              <a:pPr/>
              <a:t>‹#›</a:t>
            </a:fld>
            <a:endParaRPr lang="en-US">
              <a:solidFill>
                <a:schemeClr val="bg1"/>
              </a:solidFill>
            </a:endParaRPr>
          </a:p>
        </p:txBody>
      </p:sp>
      <p:cxnSp>
        <p:nvCxnSpPr>
          <p:cNvPr id="9" name="Straight Connector 8"/>
          <p:cNvCxnSpPr/>
          <p:nvPr userDrawn="1"/>
        </p:nvCxnSpPr>
        <p:spPr>
          <a:xfrm>
            <a:off x="11477846" y="6502693"/>
            <a:ext cx="0" cy="16480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325616" y="6286693"/>
            <a:ext cx="1192132" cy="432000"/>
          </a:xfrm>
          <a:prstGeom prst="rect">
            <a:avLst/>
          </a:prstGeom>
        </p:spPr>
      </p:pic>
      <p:sp>
        <p:nvSpPr>
          <p:cNvPr id="12" name="Content Placeholder 4"/>
          <p:cNvSpPr txBox="1">
            <a:spLocks/>
          </p:cNvSpPr>
          <p:nvPr userDrawn="1"/>
        </p:nvSpPr>
        <p:spPr>
          <a:xfrm>
            <a:off x="7054850" y="6480921"/>
            <a:ext cx="4298950" cy="230412"/>
          </a:xfrm>
          <a:prstGeom prst="rect">
            <a:avLst/>
          </a:prstGeom>
        </p:spPr>
        <p:txBody>
          <a:bodyPr anchor="ctr" anchorCtr="0">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a:solidFill>
                  <a:schemeClr val="bg1"/>
                </a:solidFill>
              </a:rPr>
              <a:t>© 202</a:t>
            </a:r>
            <a:r>
              <a:rPr lang="aa-ET">
                <a:solidFill>
                  <a:schemeClr val="bg1"/>
                </a:solidFill>
              </a:rPr>
              <a:t>1</a:t>
            </a:r>
            <a:r>
              <a:rPr lang="en-US">
                <a:solidFill>
                  <a:schemeClr val="bg1"/>
                </a:solidFill>
              </a:rPr>
              <a:t> 5GAA</a:t>
            </a:r>
          </a:p>
        </p:txBody>
      </p:sp>
    </p:spTree>
    <p:extLst>
      <p:ext uri="{BB962C8B-B14F-4D97-AF65-F5344CB8AC3E}">
        <p14:creationId xmlns:p14="http://schemas.microsoft.com/office/powerpoint/2010/main" val="2062536247"/>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ran/TSG_RAN/TSGR_AHs/2021_06_RAN_Rel18_WS/Docs/RWS-210360.zip"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ran/TSG_RAN/TSGR_AHs/2021_06_RAN_Rel18_WS/Docs/RWS-210360.zip" TargetMode="Externa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hyperlink" Target="https://www.3gpp.org/news-events/2210-advanced_5g" TargetMode="External"/><Relationship Id="rId3" Type="http://schemas.openxmlformats.org/officeDocument/2006/relationships/hyperlink" Target="https://www.3gpp.org/ftp/tsg_sa/WG2_Arch/TSGS2_146E_Electronic_2021-08/Docs/S2-2106376.zip" TargetMode="External"/><Relationship Id="rId7" Type="http://schemas.openxmlformats.org/officeDocument/2006/relationships/hyperlink" Target="https://www.3gpp.org/ftp/tsg_ran/TSG_RAN/TSGR_AHs/2021_06_RAN_Rel18_WS/Docs/RWS-210360.zip" TargetMode="External"/><Relationship Id="rId2" Type="http://schemas.openxmlformats.org/officeDocument/2006/relationships/hyperlink" Target="https://www.3gpp.org/ftp/tsg_sa/WG2_Arch/TSGS2_146E_Electronic_2021-08/Docs/S2-2106809.zip" TargetMode="External"/><Relationship Id="rId1" Type="http://schemas.openxmlformats.org/officeDocument/2006/relationships/slideLayout" Target="../slideLayouts/slideLayout4.xml"/><Relationship Id="rId6" Type="http://schemas.openxmlformats.org/officeDocument/2006/relationships/hyperlink" Target="https://www.3gpp.org/ftp/tsg_sa/WG2_Arch/TSGS2_146E_Electronic_2021-08/Docs/S2-2106814.zip" TargetMode="External"/><Relationship Id="rId5" Type="http://schemas.openxmlformats.org/officeDocument/2006/relationships/hyperlink" Target="https://www.3gpp.org/ftp/tsg_sa/WG2_Arch/TSGS2_146E_Electronic_2021-08/Docs/S2-2106808.zip" TargetMode="External"/><Relationship Id="rId4" Type="http://schemas.openxmlformats.org/officeDocument/2006/relationships/hyperlink" Target="https://www.3gpp.org/ftp/tsg_sa/WG2_Arch/TSGS2_146E_Electronic_2021-08/Docs/S2-2106806.zi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E9181D4-36E4-4039-8349-E36EDB2BCA75}"/>
              </a:ext>
            </a:extLst>
          </p:cNvPr>
          <p:cNvSpPr>
            <a:spLocks noGrp="1"/>
          </p:cNvSpPr>
          <p:nvPr>
            <p:ph type="body" sz="quarter" idx="10"/>
          </p:nvPr>
        </p:nvSpPr>
        <p:spPr/>
        <p:txBody>
          <a:bodyPr/>
          <a:lstStyle/>
          <a:p>
            <a:r>
              <a:rPr lang="en-US" dirty="0"/>
              <a:t>5GAA input to </a:t>
            </a:r>
            <a:br>
              <a:rPr lang="en-US" dirty="0"/>
            </a:br>
            <a:r>
              <a:rPr lang="en-US" dirty="0"/>
              <a:t>3GPP SA Rel-18 Workshop</a:t>
            </a:r>
          </a:p>
          <a:p>
            <a:endParaRPr lang="en-US" dirty="0"/>
          </a:p>
        </p:txBody>
      </p:sp>
      <p:sp>
        <p:nvSpPr>
          <p:cNvPr id="3" name="Rechteck 2">
            <a:extLst>
              <a:ext uri="{FF2B5EF4-FFF2-40B4-BE49-F238E27FC236}">
                <a16:creationId xmlns:a16="http://schemas.microsoft.com/office/drawing/2014/main" id="{BCA313AF-A436-47F9-ABF7-632B1284765F}"/>
              </a:ext>
            </a:extLst>
          </p:cNvPr>
          <p:cNvSpPr/>
          <p:nvPr/>
        </p:nvSpPr>
        <p:spPr>
          <a:xfrm>
            <a:off x="-254000" y="-25400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
              <a:t>262306112</a:t>
            </a:r>
          </a:p>
        </p:txBody>
      </p:sp>
      <p:sp>
        <p:nvSpPr>
          <p:cNvPr id="4" name="TextBox 3">
            <a:extLst>
              <a:ext uri="{FF2B5EF4-FFF2-40B4-BE49-F238E27FC236}">
                <a16:creationId xmlns:a16="http://schemas.microsoft.com/office/drawing/2014/main" id="{48C9E13A-3C54-4CD6-B9FF-3EE0F5C79295}"/>
              </a:ext>
            </a:extLst>
          </p:cNvPr>
          <p:cNvSpPr txBox="1"/>
          <p:nvPr/>
        </p:nvSpPr>
        <p:spPr>
          <a:xfrm>
            <a:off x="10457895" y="142043"/>
            <a:ext cx="1811045" cy="400110"/>
          </a:xfrm>
          <a:prstGeom prst="rect">
            <a:avLst/>
          </a:prstGeom>
          <a:noFill/>
        </p:spPr>
        <p:txBody>
          <a:bodyPr wrap="square" rtlCol="0">
            <a:spAutoFit/>
          </a:bodyPr>
          <a:lstStyle/>
          <a:p>
            <a:r>
              <a:rPr lang="en-GB" sz="2000" dirty="0">
                <a:solidFill>
                  <a:schemeClr val="bg1"/>
                </a:solidFill>
                <a:latin typeface="Univia Pro" charset="0"/>
              </a:rPr>
              <a:t>SP-210619</a:t>
            </a:r>
          </a:p>
        </p:txBody>
      </p:sp>
    </p:spTree>
    <p:extLst>
      <p:ext uri="{BB962C8B-B14F-4D97-AF65-F5344CB8AC3E}">
        <p14:creationId xmlns:p14="http://schemas.microsoft.com/office/powerpoint/2010/main" val="5178828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ACFDA8D-EC9C-42E9-B0FF-F2DD1A0CB231}"/>
              </a:ext>
            </a:extLst>
          </p:cNvPr>
          <p:cNvSpPr>
            <a:spLocks noGrp="1"/>
          </p:cNvSpPr>
          <p:nvPr>
            <p:ph type="body" sz="quarter" idx="13"/>
          </p:nvPr>
        </p:nvSpPr>
        <p:spPr/>
        <p:txBody>
          <a:bodyPr/>
          <a:lstStyle/>
          <a:p>
            <a:r>
              <a:rPr lang="en-US" dirty="0"/>
              <a:t>Full 5GAA input to </a:t>
            </a:r>
            <a:br>
              <a:rPr lang="en-US" dirty="0"/>
            </a:br>
            <a:r>
              <a:rPr lang="en-US" dirty="0"/>
              <a:t>3GPP RAN Rel. 18 Workshop</a:t>
            </a:r>
          </a:p>
        </p:txBody>
      </p:sp>
      <p:sp>
        <p:nvSpPr>
          <p:cNvPr id="2" name="Text Placeholder 1">
            <a:extLst>
              <a:ext uri="{FF2B5EF4-FFF2-40B4-BE49-F238E27FC236}">
                <a16:creationId xmlns:a16="http://schemas.microsoft.com/office/drawing/2014/main" id="{5D5B46A0-1340-4342-9528-4D457AA8E77B}"/>
              </a:ext>
            </a:extLst>
          </p:cNvPr>
          <p:cNvSpPr>
            <a:spLocks noGrp="1"/>
          </p:cNvSpPr>
          <p:nvPr>
            <p:ph type="body" sz="quarter" idx="14"/>
          </p:nvPr>
        </p:nvSpPr>
        <p:spPr/>
        <p:txBody>
          <a:bodyPr/>
          <a:lstStyle/>
          <a:p>
            <a:r>
              <a:rPr lang="en-US" dirty="0"/>
              <a:t>June 2021</a:t>
            </a:r>
          </a:p>
        </p:txBody>
      </p:sp>
    </p:spTree>
    <p:extLst>
      <p:ext uri="{BB962C8B-B14F-4D97-AF65-F5344CB8AC3E}">
        <p14:creationId xmlns:p14="http://schemas.microsoft.com/office/powerpoint/2010/main" val="11120995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BA24C-951E-499C-9288-6D2BBEE6949B}"/>
              </a:ext>
            </a:extLst>
          </p:cNvPr>
          <p:cNvSpPr>
            <a:spLocks noGrp="1"/>
          </p:cNvSpPr>
          <p:nvPr>
            <p:ph type="title"/>
          </p:nvPr>
        </p:nvSpPr>
        <p:spPr/>
        <p:txBody>
          <a:bodyPr/>
          <a:lstStyle/>
          <a:p>
            <a:r>
              <a:rPr lang="en-GB" dirty="0"/>
              <a:t>Introduction to 5GAA input to 3GPP RAN Rel. 18 WS</a:t>
            </a:r>
            <a:endParaRPr lang="aa-ET" dirty="0"/>
          </a:p>
        </p:txBody>
      </p:sp>
      <p:sp>
        <p:nvSpPr>
          <p:cNvPr id="3" name="Text Placeholder 2">
            <a:extLst>
              <a:ext uri="{FF2B5EF4-FFF2-40B4-BE49-F238E27FC236}">
                <a16:creationId xmlns:a16="http://schemas.microsoft.com/office/drawing/2014/main" id="{9F5A8A13-E67E-4875-AAE5-3AFE5131D3D5}"/>
              </a:ext>
            </a:extLst>
          </p:cNvPr>
          <p:cNvSpPr>
            <a:spLocks noGrp="1"/>
          </p:cNvSpPr>
          <p:nvPr>
            <p:ph type="body" sz="quarter" idx="10"/>
          </p:nvPr>
        </p:nvSpPr>
        <p:spPr>
          <a:xfrm>
            <a:off x="838199" y="1160981"/>
            <a:ext cx="10624457" cy="4725470"/>
          </a:xfrm>
        </p:spPr>
        <p:txBody>
          <a:bodyPr>
            <a:normAutofit lnSpcReduction="10000"/>
          </a:bodyPr>
          <a:lstStyle/>
          <a:p>
            <a:r>
              <a:rPr lang="en-GB" dirty="0"/>
              <a:t>5GAA member companies submitted proposals for new features and requirements as input to 3GPP Rel.18 workshop</a:t>
            </a:r>
          </a:p>
          <a:p>
            <a:r>
              <a:rPr lang="en-GB" dirty="0"/>
              <a:t>Via a survey, 5GAA companies:</a:t>
            </a:r>
          </a:p>
          <a:p>
            <a:pPr lvl="1"/>
            <a:r>
              <a:rPr lang="en-GB" dirty="0"/>
              <a:t>Rated the listed proposals in terms of priority</a:t>
            </a:r>
          </a:p>
          <a:p>
            <a:pPr marL="914400" lvl="2" indent="0">
              <a:buNone/>
            </a:pPr>
            <a:r>
              <a:rPr lang="en-GB" sz="1800" dirty="0">
                <a:effectLst/>
                <a:latin typeface="Calibri" panose="020F0502020204030204" pitchFamily="34" charset="0"/>
                <a:ea typeface="Calibri" panose="020F0502020204030204" pitchFamily="34" charset="0"/>
                <a:cs typeface="Arial" panose="020B0604020202020204" pitchFamily="34" charset="0"/>
              </a:rPr>
              <a:t>(Score: 1 = Very low priority – 3 = neutral – 5 = Very high priority)</a:t>
            </a:r>
            <a:endParaRPr lang="en-GB" dirty="0"/>
          </a:p>
          <a:p>
            <a:pPr lvl="1"/>
            <a:r>
              <a:rPr lang="en-GB" dirty="0"/>
              <a:t>Rated sub-topics of each proposal in terms of relevance</a:t>
            </a:r>
          </a:p>
          <a:p>
            <a:pPr marL="914400" lvl="2" indent="0">
              <a:buNone/>
            </a:pPr>
            <a:r>
              <a:rPr lang="en-GB" sz="1800" dirty="0">
                <a:effectLst/>
                <a:latin typeface="Calibri" panose="020F0502020204030204" pitchFamily="34" charset="0"/>
                <a:ea typeface="Calibri" panose="020F0502020204030204" pitchFamily="34" charset="0"/>
                <a:cs typeface="Arial" panose="020B0604020202020204" pitchFamily="34" charset="0"/>
              </a:rPr>
              <a:t>(Score: 1= not at all relevant – 3 = neutral – 5 = Extremely relevant)</a:t>
            </a:r>
            <a:endParaRPr lang="en-GB" dirty="0"/>
          </a:p>
          <a:p>
            <a:r>
              <a:rPr lang="en-GB" dirty="0"/>
              <a:t>The survey results were consolidated and provided in their entirety, in a decreasing order according to the final ranking</a:t>
            </a:r>
          </a:p>
          <a:p>
            <a:r>
              <a:rPr lang="en-GB" dirty="0"/>
              <a:t>The input is aligned amongst all sectors of 5GAA membership: Automotive OEM, Automotive suppliers, MNO, MNO suppliers</a:t>
            </a:r>
          </a:p>
        </p:txBody>
      </p:sp>
    </p:spTree>
    <p:extLst>
      <p:ext uri="{BB962C8B-B14F-4D97-AF65-F5344CB8AC3E}">
        <p14:creationId xmlns:p14="http://schemas.microsoft.com/office/powerpoint/2010/main" val="8663299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BA24C-951E-499C-9288-6D2BBEE6949B}"/>
              </a:ext>
            </a:extLst>
          </p:cNvPr>
          <p:cNvSpPr>
            <a:spLocks noGrp="1"/>
          </p:cNvSpPr>
          <p:nvPr>
            <p:ph type="title"/>
          </p:nvPr>
        </p:nvSpPr>
        <p:spPr>
          <a:xfrm>
            <a:off x="838200" y="365125"/>
            <a:ext cx="10646228" cy="1325563"/>
          </a:xfrm>
        </p:spPr>
        <p:txBody>
          <a:bodyPr>
            <a:normAutofit/>
          </a:bodyPr>
          <a:lstStyle/>
          <a:p>
            <a:r>
              <a:rPr lang="en-GB" dirty="0"/>
              <a:t>5GAA list of proposals according priority ranking</a:t>
            </a:r>
            <a:endParaRPr lang="aa-ET" dirty="0"/>
          </a:p>
        </p:txBody>
      </p:sp>
      <p:graphicFrame>
        <p:nvGraphicFramePr>
          <p:cNvPr id="7" name="Table 7">
            <a:extLst>
              <a:ext uri="{FF2B5EF4-FFF2-40B4-BE49-F238E27FC236}">
                <a16:creationId xmlns:a16="http://schemas.microsoft.com/office/drawing/2014/main" id="{2847683C-2679-4BE0-A1BD-12C70D838534}"/>
              </a:ext>
            </a:extLst>
          </p:cNvPr>
          <p:cNvGraphicFramePr>
            <a:graphicFrameLocks noGrp="1"/>
          </p:cNvGraphicFramePr>
          <p:nvPr>
            <p:extLst>
              <p:ext uri="{D42A27DB-BD31-4B8C-83A1-F6EECF244321}">
                <p14:modId xmlns:p14="http://schemas.microsoft.com/office/powerpoint/2010/main" val="616917223"/>
              </p:ext>
            </p:extLst>
          </p:nvPr>
        </p:nvGraphicFramePr>
        <p:xfrm>
          <a:off x="1505952" y="1234708"/>
          <a:ext cx="9310724" cy="3802308"/>
        </p:xfrm>
        <a:graphic>
          <a:graphicData uri="http://schemas.openxmlformats.org/drawingml/2006/table">
            <a:tbl>
              <a:tblPr firstRow="1" bandRow="1">
                <a:tableStyleId>{1FECB4D8-DB02-4DC6-A0A2-4F2EBAE1DC90}</a:tableStyleId>
              </a:tblPr>
              <a:tblGrid>
                <a:gridCol w="7075888">
                  <a:extLst>
                    <a:ext uri="{9D8B030D-6E8A-4147-A177-3AD203B41FA5}">
                      <a16:colId xmlns:a16="http://schemas.microsoft.com/office/drawing/2014/main" val="1399293902"/>
                    </a:ext>
                  </a:extLst>
                </a:gridCol>
                <a:gridCol w="2234836">
                  <a:extLst>
                    <a:ext uri="{9D8B030D-6E8A-4147-A177-3AD203B41FA5}">
                      <a16:colId xmlns:a16="http://schemas.microsoft.com/office/drawing/2014/main" val="52978409"/>
                    </a:ext>
                  </a:extLst>
                </a:gridCol>
              </a:tblGrid>
              <a:tr h="407085">
                <a:tc>
                  <a:txBody>
                    <a:bodyPr/>
                    <a:lstStyle/>
                    <a:p>
                      <a:r>
                        <a:rPr lang="en-GB" dirty="0"/>
                        <a:t>5GAA features and requirements proposals</a:t>
                      </a:r>
                      <a:endParaRPr lang="aa-ET" dirty="0"/>
                    </a:p>
                  </a:txBody>
                  <a:tcPr/>
                </a:tc>
                <a:tc>
                  <a:txBody>
                    <a:bodyPr/>
                    <a:lstStyle/>
                    <a:p>
                      <a:pPr algn="ctr"/>
                      <a:r>
                        <a:rPr lang="en-GB" dirty="0"/>
                        <a:t>Priority ranking</a:t>
                      </a:r>
                      <a:endParaRPr lang="aa-ET" dirty="0"/>
                    </a:p>
                  </a:txBody>
                  <a:tcPr/>
                </a:tc>
                <a:extLst>
                  <a:ext uri="{0D108BD9-81ED-4DB2-BD59-A6C34878D82A}">
                    <a16:rowId xmlns:a16="http://schemas.microsoft.com/office/drawing/2014/main" val="3815045785"/>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Positioning enhancements</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1</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3923246215"/>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LTE/NR-V2X </a:t>
                      </a:r>
                      <a:r>
                        <a:rPr lang="en-GB" sz="1600" b="0" i="0" u="none" strike="noStrike" dirty="0" err="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sidelink</a:t>
                      </a:r>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co-channel coexistence</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2</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1314599387"/>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Sidelink carrier aggregation (CA)</a:t>
                      </a:r>
                      <a:endParaRPr lang="en-GB" sz="1600" b="0" i="0" u="none" strike="noStrike" dirty="0">
                        <a:solidFill>
                          <a:srgbClr val="000000"/>
                        </a:solidFill>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3</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143552075"/>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Enhancements to </a:t>
                      </a:r>
                      <a:r>
                        <a:rPr lang="en-GB" sz="1600" b="0" i="0" u="none" strike="noStrike" dirty="0" err="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sidelink</a:t>
                      </a:r>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power saving</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4</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1256191419"/>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Predictive QoS</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5</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1675697222"/>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UE-to-UE relay</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6</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3378201954"/>
                  </a:ext>
                </a:extLst>
              </a:tr>
              <a:tr h="458683">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NR-V2X </a:t>
                      </a:r>
                      <a:r>
                        <a:rPr lang="en-GB" sz="1600" b="0" i="0" u="none" strike="noStrike" dirty="0" err="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sidelink</a:t>
                      </a:r>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adjacent-channel coexistence with non-3GPP technologies</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7</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434535668"/>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Enhancements for vehicular distributed antenna system (DAS) UE transmission</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8</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4248404589"/>
                  </a:ext>
                </a:extLst>
              </a:tr>
            </a:tbl>
          </a:graphicData>
        </a:graphic>
      </p:graphicFrame>
    </p:spTree>
    <p:extLst>
      <p:ext uri="{BB962C8B-B14F-4D97-AF65-F5344CB8AC3E}">
        <p14:creationId xmlns:p14="http://schemas.microsoft.com/office/powerpoint/2010/main" val="32664916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6D279-1A1F-4EEE-A39C-4C0D54AA5565}"/>
              </a:ext>
            </a:extLst>
          </p:cNvPr>
          <p:cNvSpPr>
            <a:spLocks noGrp="1"/>
          </p:cNvSpPr>
          <p:nvPr>
            <p:ph type="title"/>
          </p:nvPr>
        </p:nvSpPr>
        <p:spPr/>
        <p:txBody>
          <a:bodyPr/>
          <a:lstStyle/>
          <a:p>
            <a:r>
              <a:rPr lang="en-GB" dirty="0"/>
              <a:t>1. Positioning enhancements</a:t>
            </a:r>
            <a:endParaRPr lang="aa-ET" dirty="0"/>
          </a:p>
        </p:txBody>
      </p:sp>
      <p:sp>
        <p:nvSpPr>
          <p:cNvPr id="3" name="Content Placeholder 2">
            <a:extLst>
              <a:ext uri="{FF2B5EF4-FFF2-40B4-BE49-F238E27FC236}">
                <a16:creationId xmlns:a16="http://schemas.microsoft.com/office/drawing/2014/main" id="{9BC67FFB-C708-4C29-872C-D1CF8EBD1781}"/>
              </a:ext>
            </a:extLst>
          </p:cNvPr>
          <p:cNvSpPr>
            <a:spLocks noGrp="1"/>
          </p:cNvSpPr>
          <p:nvPr>
            <p:ph sz="half" idx="1"/>
          </p:nvPr>
        </p:nvSpPr>
        <p:spPr/>
        <p:txBody>
          <a:bodyPr/>
          <a:lstStyle/>
          <a:p>
            <a:r>
              <a:rPr lang="en-GB" dirty="0"/>
              <a:t>Motivation</a:t>
            </a:r>
          </a:p>
          <a:p>
            <a:pPr lvl="1"/>
            <a:r>
              <a:rPr lang="en-US" dirty="0"/>
              <a:t>Advanced use cases require high level positioning accuracy and precision</a:t>
            </a:r>
          </a:p>
          <a:p>
            <a:pPr lvl="1"/>
            <a:r>
              <a:rPr lang="en-US" dirty="0"/>
              <a:t>Advanced use cases include basic and advanced VRU protection, automated driving, teleoperated driving, dynamic intersection management, group start, etc.</a:t>
            </a:r>
          </a:p>
          <a:p>
            <a:pPr lvl="1"/>
            <a:endParaRPr lang="aa-ET" dirty="0"/>
          </a:p>
        </p:txBody>
      </p:sp>
      <p:sp>
        <p:nvSpPr>
          <p:cNvPr id="4" name="Content Placeholder 3">
            <a:extLst>
              <a:ext uri="{FF2B5EF4-FFF2-40B4-BE49-F238E27FC236}">
                <a16:creationId xmlns:a16="http://schemas.microsoft.com/office/drawing/2014/main" id="{B32D085D-3687-4EC1-AD93-383829415112}"/>
              </a:ext>
            </a:extLst>
          </p:cNvPr>
          <p:cNvSpPr>
            <a:spLocks noGrp="1"/>
          </p:cNvSpPr>
          <p:nvPr>
            <p:ph sz="half" idx="2"/>
          </p:nvPr>
        </p:nvSpPr>
        <p:spPr/>
        <p:txBody>
          <a:bodyPr/>
          <a:lstStyle/>
          <a:p>
            <a:r>
              <a:rPr lang="en-GB" sz="2400" dirty="0"/>
              <a:t>Sub-topics</a:t>
            </a:r>
          </a:p>
          <a:p>
            <a:pPr lvl="1"/>
            <a:r>
              <a:rPr lang="en-GB" sz="1800" b="1" dirty="0"/>
              <a:t>Introduce mechanisms to enhance the positioning accuracy, regardless of the network coverage scenarios, i.e. in-coverage, partial coverage and out-of-coverage.</a:t>
            </a:r>
          </a:p>
          <a:p>
            <a:pPr lvl="1"/>
            <a:r>
              <a:rPr lang="en-GB" sz="1800" dirty="0"/>
              <a:t>For in-coverage scenarios, support a combined Uu and sidelink positioning mode.</a:t>
            </a:r>
          </a:p>
          <a:p>
            <a:pPr lvl="1"/>
            <a:r>
              <a:rPr lang="en-GB" sz="1800" dirty="0"/>
              <a:t>Include positioning enhancements for vehicular Distributed Antenna Systems (DAS) UE.</a:t>
            </a:r>
          </a:p>
          <a:p>
            <a:pPr lvl="1"/>
            <a:r>
              <a:rPr lang="en-GB" sz="1800" dirty="0"/>
              <a:t>To support positioning in unlicensed spectrum, thus avoiding any impact to existing V2X deployments.</a:t>
            </a:r>
            <a:endParaRPr lang="aa-ET" sz="1800" dirty="0"/>
          </a:p>
        </p:txBody>
      </p:sp>
    </p:spTree>
    <p:extLst>
      <p:ext uri="{BB962C8B-B14F-4D97-AF65-F5344CB8AC3E}">
        <p14:creationId xmlns:p14="http://schemas.microsoft.com/office/powerpoint/2010/main" val="30691477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6D279-1A1F-4EEE-A39C-4C0D54AA5565}"/>
              </a:ext>
            </a:extLst>
          </p:cNvPr>
          <p:cNvSpPr>
            <a:spLocks noGrp="1"/>
          </p:cNvSpPr>
          <p:nvPr>
            <p:ph type="title"/>
          </p:nvPr>
        </p:nvSpPr>
        <p:spPr/>
        <p:txBody>
          <a:bodyPr/>
          <a:lstStyle/>
          <a:p>
            <a:r>
              <a:rPr lang="en-GB" dirty="0"/>
              <a:t>2. LTE/NR-V2X </a:t>
            </a:r>
            <a:r>
              <a:rPr lang="en-GB" dirty="0" err="1"/>
              <a:t>sidelink</a:t>
            </a:r>
            <a:r>
              <a:rPr lang="en-GB" dirty="0"/>
              <a:t> co-channel coexistence</a:t>
            </a:r>
            <a:endParaRPr lang="aa-ET" dirty="0"/>
          </a:p>
        </p:txBody>
      </p:sp>
      <p:sp>
        <p:nvSpPr>
          <p:cNvPr id="3" name="Content Placeholder 2">
            <a:extLst>
              <a:ext uri="{FF2B5EF4-FFF2-40B4-BE49-F238E27FC236}">
                <a16:creationId xmlns:a16="http://schemas.microsoft.com/office/drawing/2014/main" id="{9BC67FFB-C708-4C29-872C-D1CF8EBD1781}"/>
              </a:ext>
            </a:extLst>
          </p:cNvPr>
          <p:cNvSpPr>
            <a:spLocks noGrp="1"/>
          </p:cNvSpPr>
          <p:nvPr>
            <p:ph sz="half" idx="1"/>
          </p:nvPr>
        </p:nvSpPr>
        <p:spPr/>
        <p:txBody>
          <a:bodyPr/>
          <a:lstStyle/>
          <a:p>
            <a:r>
              <a:rPr lang="en-GB" dirty="0"/>
              <a:t>Motivation</a:t>
            </a:r>
          </a:p>
          <a:p>
            <a:pPr lvl="1"/>
            <a:r>
              <a:rPr lang="en-GB" dirty="0"/>
              <a:t>Dedicated V2X spectrum is scarce in some regions and LTE/NR-V2X need to co-exist even in the same channel</a:t>
            </a:r>
          </a:p>
          <a:p>
            <a:pPr lvl="1"/>
            <a:r>
              <a:rPr lang="en-GB" dirty="0"/>
              <a:t>Important across all basic and advanced use cases</a:t>
            </a:r>
          </a:p>
          <a:p>
            <a:pPr lvl="1"/>
            <a:r>
              <a:rPr lang="en-GB" dirty="0"/>
              <a:t>Improves overall system performance, increases deployment flexibility, enables technology migration path from IEEE technology</a:t>
            </a:r>
            <a:endParaRPr lang="aa-ET" dirty="0"/>
          </a:p>
        </p:txBody>
      </p:sp>
      <p:sp>
        <p:nvSpPr>
          <p:cNvPr id="4" name="Content Placeholder 3">
            <a:extLst>
              <a:ext uri="{FF2B5EF4-FFF2-40B4-BE49-F238E27FC236}">
                <a16:creationId xmlns:a16="http://schemas.microsoft.com/office/drawing/2014/main" id="{B32D085D-3687-4EC1-AD93-383829415112}"/>
              </a:ext>
            </a:extLst>
          </p:cNvPr>
          <p:cNvSpPr>
            <a:spLocks noGrp="1"/>
          </p:cNvSpPr>
          <p:nvPr>
            <p:ph sz="half" idx="2"/>
          </p:nvPr>
        </p:nvSpPr>
        <p:spPr/>
        <p:txBody>
          <a:bodyPr/>
          <a:lstStyle/>
          <a:p>
            <a:r>
              <a:rPr lang="en-GB" sz="2400" dirty="0"/>
              <a:t>Sub-topics</a:t>
            </a:r>
          </a:p>
          <a:p>
            <a:pPr lvl="1"/>
            <a:r>
              <a:rPr lang="en-GB" sz="1800" b="1" dirty="0"/>
              <a:t>Introduce mechanisms for LTE/NR-V2X co-channel coexistence.</a:t>
            </a:r>
          </a:p>
          <a:p>
            <a:pPr lvl="1"/>
            <a:r>
              <a:rPr lang="en-GB" sz="1800" dirty="0"/>
              <a:t>Introduce mechanisms for LTE/NR-V2X co-channel coexistence taking into account existing NR-V2X Rel-16/17 solutions.</a:t>
            </a:r>
          </a:p>
        </p:txBody>
      </p:sp>
    </p:spTree>
    <p:extLst>
      <p:ext uri="{BB962C8B-B14F-4D97-AF65-F5344CB8AC3E}">
        <p14:creationId xmlns:p14="http://schemas.microsoft.com/office/powerpoint/2010/main" val="15717040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6D279-1A1F-4EEE-A39C-4C0D54AA5565}"/>
              </a:ext>
            </a:extLst>
          </p:cNvPr>
          <p:cNvSpPr>
            <a:spLocks noGrp="1"/>
          </p:cNvSpPr>
          <p:nvPr>
            <p:ph type="title"/>
          </p:nvPr>
        </p:nvSpPr>
        <p:spPr/>
        <p:txBody>
          <a:bodyPr/>
          <a:lstStyle/>
          <a:p>
            <a:r>
              <a:rPr lang="en-GB" dirty="0"/>
              <a:t>3. </a:t>
            </a:r>
            <a:r>
              <a:rPr lang="en-GB" dirty="0" err="1"/>
              <a:t>Sidelink</a:t>
            </a:r>
            <a:r>
              <a:rPr lang="en-GB" dirty="0"/>
              <a:t> carrier aggregation (CA)</a:t>
            </a:r>
            <a:endParaRPr lang="aa-ET" dirty="0"/>
          </a:p>
        </p:txBody>
      </p:sp>
      <p:sp>
        <p:nvSpPr>
          <p:cNvPr id="3" name="Content Placeholder 2">
            <a:extLst>
              <a:ext uri="{FF2B5EF4-FFF2-40B4-BE49-F238E27FC236}">
                <a16:creationId xmlns:a16="http://schemas.microsoft.com/office/drawing/2014/main" id="{9BC67FFB-C708-4C29-872C-D1CF8EBD1781}"/>
              </a:ext>
            </a:extLst>
          </p:cNvPr>
          <p:cNvSpPr>
            <a:spLocks noGrp="1"/>
          </p:cNvSpPr>
          <p:nvPr>
            <p:ph sz="half" idx="1"/>
          </p:nvPr>
        </p:nvSpPr>
        <p:spPr/>
        <p:txBody>
          <a:bodyPr/>
          <a:lstStyle/>
          <a:p>
            <a:r>
              <a:rPr lang="en-GB" dirty="0"/>
              <a:t>Motivation</a:t>
            </a:r>
          </a:p>
          <a:p>
            <a:pPr lvl="1"/>
            <a:r>
              <a:rPr lang="en-GB" dirty="0"/>
              <a:t>Some advanced use cases require high data-rate and/or increased reliability</a:t>
            </a:r>
          </a:p>
          <a:p>
            <a:pPr lvl="1"/>
            <a:r>
              <a:rPr lang="en-GB" dirty="0"/>
              <a:t>In some regions V2X spectrum is fragmented</a:t>
            </a:r>
          </a:p>
          <a:p>
            <a:pPr lvl="1"/>
            <a:r>
              <a:rPr lang="en-GB" dirty="0"/>
              <a:t>Examples: High-definition sensor sharing, see through for passing, </a:t>
            </a:r>
            <a:endParaRPr lang="aa-ET" dirty="0"/>
          </a:p>
        </p:txBody>
      </p:sp>
      <p:sp>
        <p:nvSpPr>
          <p:cNvPr id="4" name="Content Placeholder 3">
            <a:extLst>
              <a:ext uri="{FF2B5EF4-FFF2-40B4-BE49-F238E27FC236}">
                <a16:creationId xmlns:a16="http://schemas.microsoft.com/office/drawing/2014/main" id="{B32D085D-3687-4EC1-AD93-383829415112}"/>
              </a:ext>
            </a:extLst>
          </p:cNvPr>
          <p:cNvSpPr>
            <a:spLocks noGrp="1"/>
          </p:cNvSpPr>
          <p:nvPr>
            <p:ph sz="half" idx="2"/>
          </p:nvPr>
        </p:nvSpPr>
        <p:spPr/>
        <p:txBody>
          <a:bodyPr/>
          <a:lstStyle/>
          <a:p>
            <a:r>
              <a:rPr lang="en-GB" sz="2400" dirty="0"/>
              <a:t>Sub-topics</a:t>
            </a:r>
          </a:p>
          <a:p>
            <a:pPr lvl="1"/>
            <a:r>
              <a:rPr lang="en-GB" sz="1800" b="1" dirty="0"/>
              <a:t>Introduce mechanism to support NR-V2X intra-band non-contiguous CA.</a:t>
            </a:r>
          </a:p>
          <a:p>
            <a:pPr lvl="1"/>
            <a:r>
              <a:rPr lang="en-GB" sz="1800" b="1" dirty="0"/>
              <a:t>Introduce mechanism to support NR-V2X intra-band contiguous CA.</a:t>
            </a:r>
          </a:p>
          <a:p>
            <a:pPr lvl="1"/>
            <a:r>
              <a:rPr lang="en-GB" sz="1800" dirty="0"/>
              <a:t>Introduce mechanism to support NR-V2X inter-band CA FR1 + FR1. (e.g. combinations of ITS Band / Unlicensed / Licensed)</a:t>
            </a:r>
          </a:p>
          <a:p>
            <a:pPr marL="457200" lvl="1" indent="0">
              <a:buNone/>
            </a:pPr>
            <a:endParaRPr lang="en-GB" sz="1800" dirty="0"/>
          </a:p>
          <a:p>
            <a:pPr lvl="1"/>
            <a:endParaRPr lang="en-GB" sz="1800" dirty="0"/>
          </a:p>
        </p:txBody>
      </p:sp>
    </p:spTree>
    <p:extLst>
      <p:ext uri="{BB962C8B-B14F-4D97-AF65-F5344CB8AC3E}">
        <p14:creationId xmlns:p14="http://schemas.microsoft.com/office/powerpoint/2010/main" val="3495565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6D279-1A1F-4EEE-A39C-4C0D54AA5565}"/>
              </a:ext>
            </a:extLst>
          </p:cNvPr>
          <p:cNvSpPr>
            <a:spLocks noGrp="1"/>
          </p:cNvSpPr>
          <p:nvPr>
            <p:ph type="title"/>
          </p:nvPr>
        </p:nvSpPr>
        <p:spPr/>
        <p:txBody>
          <a:bodyPr/>
          <a:lstStyle/>
          <a:p>
            <a:r>
              <a:rPr lang="en-GB" dirty="0"/>
              <a:t>4. Enhancements to </a:t>
            </a:r>
            <a:r>
              <a:rPr lang="en-GB" dirty="0" err="1"/>
              <a:t>sidelink</a:t>
            </a:r>
            <a:r>
              <a:rPr lang="en-GB" dirty="0"/>
              <a:t> power saving</a:t>
            </a:r>
            <a:br>
              <a:rPr lang="en-GB" dirty="0"/>
            </a:br>
            <a:endParaRPr lang="aa-ET" dirty="0"/>
          </a:p>
        </p:txBody>
      </p:sp>
      <p:sp>
        <p:nvSpPr>
          <p:cNvPr id="3" name="Content Placeholder 2">
            <a:extLst>
              <a:ext uri="{FF2B5EF4-FFF2-40B4-BE49-F238E27FC236}">
                <a16:creationId xmlns:a16="http://schemas.microsoft.com/office/drawing/2014/main" id="{9BC67FFB-C708-4C29-872C-D1CF8EBD1781}"/>
              </a:ext>
            </a:extLst>
          </p:cNvPr>
          <p:cNvSpPr>
            <a:spLocks noGrp="1"/>
          </p:cNvSpPr>
          <p:nvPr>
            <p:ph sz="half" idx="1"/>
          </p:nvPr>
        </p:nvSpPr>
        <p:spPr/>
        <p:txBody>
          <a:bodyPr/>
          <a:lstStyle/>
          <a:p>
            <a:r>
              <a:rPr lang="en-GB" dirty="0"/>
              <a:t>Motivation</a:t>
            </a:r>
          </a:p>
          <a:p>
            <a:pPr lvl="1"/>
            <a:r>
              <a:rPr lang="en-GB" dirty="0"/>
              <a:t>Some specific advanced use cases require modes of operation and/or UEs with diverse capabilities</a:t>
            </a:r>
          </a:p>
          <a:p>
            <a:pPr lvl="1"/>
            <a:r>
              <a:rPr lang="en-GB" dirty="0"/>
              <a:t>This includes, for example, </a:t>
            </a:r>
          </a:p>
          <a:p>
            <a:pPr lvl="2"/>
            <a:r>
              <a:rPr lang="en-US" dirty="0"/>
              <a:t>reliable and sustainable operation of</a:t>
            </a:r>
            <a:r>
              <a:rPr lang="en-GB" dirty="0"/>
              <a:t> </a:t>
            </a:r>
            <a:r>
              <a:rPr lang="en-US" dirty="0"/>
              <a:t>Automated Valet Parking (AVP), to allow maneuver and authentication of requested/activated vehicles, </a:t>
            </a:r>
          </a:p>
          <a:p>
            <a:pPr lvl="2"/>
            <a:r>
              <a:rPr lang="en-US" dirty="0"/>
              <a:t>support the various types of VRU equipment and scenarios, e.g. use of on-board modem for e-Bike and micro-mobility also in battery charge mode</a:t>
            </a:r>
            <a:endParaRPr lang="aa-ET" dirty="0"/>
          </a:p>
        </p:txBody>
      </p:sp>
      <p:sp>
        <p:nvSpPr>
          <p:cNvPr id="4" name="Content Placeholder 3">
            <a:extLst>
              <a:ext uri="{FF2B5EF4-FFF2-40B4-BE49-F238E27FC236}">
                <a16:creationId xmlns:a16="http://schemas.microsoft.com/office/drawing/2014/main" id="{B32D085D-3687-4EC1-AD93-383829415112}"/>
              </a:ext>
            </a:extLst>
          </p:cNvPr>
          <p:cNvSpPr>
            <a:spLocks noGrp="1"/>
          </p:cNvSpPr>
          <p:nvPr>
            <p:ph sz="half" idx="2"/>
          </p:nvPr>
        </p:nvSpPr>
        <p:spPr/>
        <p:txBody>
          <a:bodyPr/>
          <a:lstStyle/>
          <a:p>
            <a:r>
              <a:rPr lang="en-GB" sz="2400" dirty="0"/>
              <a:t>Sub-topics</a:t>
            </a:r>
          </a:p>
          <a:p>
            <a:pPr lvl="1"/>
            <a:r>
              <a:rPr lang="en-GB" sz="1800" b="1" dirty="0"/>
              <a:t>Further enhancements to </a:t>
            </a:r>
            <a:r>
              <a:rPr lang="en-GB" sz="1800" b="1" dirty="0" err="1"/>
              <a:t>sidelink</a:t>
            </a:r>
            <a:r>
              <a:rPr lang="en-GB" sz="1800" b="1" dirty="0"/>
              <a:t> power saving (e.g. Wake-up, go-to-sleep, adaptive DRX, etc.)</a:t>
            </a:r>
          </a:p>
          <a:p>
            <a:pPr lvl="1"/>
            <a:r>
              <a:rPr lang="en-GB" sz="1800" dirty="0"/>
              <a:t>Introduce UE reduced capabilities with sidelink.</a:t>
            </a:r>
          </a:p>
          <a:p>
            <a:pPr lvl="1"/>
            <a:r>
              <a:rPr lang="en-GB" sz="1800" dirty="0"/>
              <a:t>Introduce configurable UE sidelink power saving capabilities, e.g. different </a:t>
            </a:r>
            <a:r>
              <a:rPr lang="en-GB" sz="1800"/>
              <a:t>VRU types.</a:t>
            </a:r>
            <a:endParaRPr lang="en-GB" sz="1800" dirty="0"/>
          </a:p>
          <a:p>
            <a:pPr lvl="1"/>
            <a:endParaRPr lang="en-GB" sz="1800" dirty="0"/>
          </a:p>
        </p:txBody>
      </p:sp>
    </p:spTree>
    <p:extLst>
      <p:ext uri="{BB962C8B-B14F-4D97-AF65-F5344CB8AC3E}">
        <p14:creationId xmlns:p14="http://schemas.microsoft.com/office/powerpoint/2010/main" val="28617275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6D279-1A1F-4EEE-A39C-4C0D54AA5565}"/>
              </a:ext>
            </a:extLst>
          </p:cNvPr>
          <p:cNvSpPr>
            <a:spLocks noGrp="1"/>
          </p:cNvSpPr>
          <p:nvPr>
            <p:ph type="title"/>
          </p:nvPr>
        </p:nvSpPr>
        <p:spPr/>
        <p:txBody>
          <a:bodyPr/>
          <a:lstStyle/>
          <a:p>
            <a:r>
              <a:rPr lang="en-GB" dirty="0"/>
              <a:t>5. Predictive QoS</a:t>
            </a:r>
            <a:br>
              <a:rPr lang="en-GB" dirty="0"/>
            </a:br>
            <a:br>
              <a:rPr lang="en-GB" dirty="0"/>
            </a:br>
            <a:endParaRPr lang="aa-ET" dirty="0"/>
          </a:p>
        </p:txBody>
      </p:sp>
      <p:sp>
        <p:nvSpPr>
          <p:cNvPr id="3" name="Content Placeholder 2">
            <a:extLst>
              <a:ext uri="{FF2B5EF4-FFF2-40B4-BE49-F238E27FC236}">
                <a16:creationId xmlns:a16="http://schemas.microsoft.com/office/drawing/2014/main" id="{9BC67FFB-C708-4C29-872C-D1CF8EBD1781}"/>
              </a:ext>
            </a:extLst>
          </p:cNvPr>
          <p:cNvSpPr>
            <a:spLocks noGrp="1"/>
          </p:cNvSpPr>
          <p:nvPr>
            <p:ph sz="half" idx="1"/>
          </p:nvPr>
        </p:nvSpPr>
        <p:spPr/>
        <p:txBody>
          <a:bodyPr/>
          <a:lstStyle/>
          <a:p>
            <a:r>
              <a:rPr lang="en-GB" dirty="0"/>
              <a:t>Motivation</a:t>
            </a:r>
          </a:p>
          <a:p>
            <a:pPr lvl="1"/>
            <a:r>
              <a:rPr lang="en-GB" dirty="0"/>
              <a:t>Advanced use cases will benefit from improved predictive QoS, including their safety enhancement goals</a:t>
            </a:r>
          </a:p>
          <a:p>
            <a:pPr lvl="1"/>
            <a:r>
              <a:rPr lang="en-GB" dirty="0"/>
              <a:t>Current and future QoS information such as latency, for example, is essential for safe and high quality teleoperated driving</a:t>
            </a:r>
          </a:p>
          <a:p>
            <a:pPr lvl="1"/>
            <a:endParaRPr lang="pt-BR" dirty="0"/>
          </a:p>
          <a:p>
            <a:pPr lvl="1"/>
            <a:endParaRPr lang="en-GB" dirty="0"/>
          </a:p>
        </p:txBody>
      </p:sp>
      <p:sp>
        <p:nvSpPr>
          <p:cNvPr id="4" name="Content Placeholder 3">
            <a:extLst>
              <a:ext uri="{FF2B5EF4-FFF2-40B4-BE49-F238E27FC236}">
                <a16:creationId xmlns:a16="http://schemas.microsoft.com/office/drawing/2014/main" id="{B32D085D-3687-4EC1-AD93-383829415112}"/>
              </a:ext>
            </a:extLst>
          </p:cNvPr>
          <p:cNvSpPr>
            <a:spLocks noGrp="1"/>
          </p:cNvSpPr>
          <p:nvPr>
            <p:ph sz="half" idx="2"/>
          </p:nvPr>
        </p:nvSpPr>
        <p:spPr/>
        <p:txBody>
          <a:bodyPr/>
          <a:lstStyle/>
          <a:p>
            <a:r>
              <a:rPr lang="en-GB" sz="2400" dirty="0"/>
              <a:t>Sub-topics</a:t>
            </a:r>
          </a:p>
          <a:p>
            <a:pPr lvl="1"/>
            <a:r>
              <a:rPr lang="en-GB" sz="1800" b="1" dirty="0"/>
              <a:t>Introduce more accurate sidelink and </a:t>
            </a:r>
            <a:r>
              <a:rPr lang="en-GB" sz="1800" b="1" dirty="0" err="1"/>
              <a:t>Uu</a:t>
            </a:r>
            <a:r>
              <a:rPr lang="en-GB" sz="1800" b="1" dirty="0"/>
              <a:t> Reporting.</a:t>
            </a:r>
          </a:p>
          <a:p>
            <a:pPr lvl="1"/>
            <a:r>
              <a:rPr lang="en-GB" sz="1800" dirty="0"/>
              <a:t>Improve E2E reporting e.g. signalling based latency, fine granular reporting.</a:t>
            </a:r>
          </a:p>
          <a:p>
            <a:pPr lvl="1"/>
            <a:r>
              <a:rPr lang="en-GB" sz="1800" dirty="0"/>
              <a:t>Introduce sidelink report equivalent information as MBB-UE (Mobile Broadband UE) in terms of MDT (Minimization of Drive Test) and NR QoE (Quality-of-Experience).</a:t>
            </a:r>
          </a:p>
          <a:p>
            <a:pPr lvl="1"/>
            <a:endParaRPr lang="en-GB" sz="1800" dirty="0"/>
          </a:p>
          <a:p>
            <a:pPr lvl="1"/>
            <a:endParaRPr lang="en-GB" sz="1800" dirty="0"/>
          </a:p>
        </p:txBody>
      </p:sp>
    </p:spTree>
    <p:extLst>
      <p:ext uri="{BB962C8B-B14F-4D97-AF65-F5344CB8AC3E}">
        <p14:creationId xmlns:p14="http://schemas.microsoft.com/office/powerpoint/2010/main" val="16559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6D279-1A1F-4EEE-A39C-4C0D54AA5565}"/>
              </a:ext>
            </a:extLst>
          </p:cNvPr>
          <p:cNvSpPr>
            <a:spLocks noGrp="1"/>
          </p:cNvSpPr>
          <p:nvPr>
            <p:ph type="title"/>
          </p:nvPr>
        </p:nvSpPr>
        <p:spPr/>
        <p:txBody>
          <a:bodyPr/>
          <a:lstStyle/>
          <a:p>
            <a:r>
              <a:rPr lang="en-GB" dirty="0"/>
              <a:t>6. UE-to-UE relay</a:t>
            </a:r>
            <a:br>
              <a:rPr lang="en-GB" dirty="0"/>
            </a:br>
            <a:br>
              <a:rPr lang="en-GB" dirty="0"/>
            </a:br>
            <a:br>
              <a:rPr lang="en-GB" dirty="0"/>
            </a:br>
            <a:endParaRPr lang="aa-ET" dirty="0"/>
          </a:p>
        </p:txBody>
      </p:sp>
      <p:sp>
        <p:nvSpPr>
          <p:cNvPr id="3" name="Content Placeholder 2">
            <a:extLst>
              <a:ext uri="{FF2B5EF4-FFF2-40B4-BE49-F238E27FC236}">
                <a16:creationId xmlns:a16="http://schemas.microsoft.com/office/drawing/2014/main" id="{9BC67FFB-C708-4C29-872C-D1CF8EBD1781}"/>
              </a:ext>
            </a:extLst>
          </p:cNvPr>
          <p:cNvSpPr>
            <a:spLocks noGrp="1"/>
          </p:cNvSpPr>
          <p:nvPr>
            <p:ph sz="half" idx="1"/>
          </p:nvPr>
        </p:nvSpPr>
        <p:spPr/>
        <p:txBody>
          <a:bodyPr/>
          <a:lstStyle/>
          <a:p>
            <a:r>
              <a:rPr lang="en-GB" dirty="0"/>
              <a:t>Motivation</a:t>
            </a:r>
          </a:p>
          <a:p>
            <a:pPr lvl="1"/>
            <a:r>
              <a:rPr lang="en-GB" dirty="0"/>
              <a:t>In some environments, e.g. urban, NLOS create challenges to meet the reliability requirements of some V2X use cases.</a:t>
            </a:r>
          </a:p>
          <a:p>
            <a:pPr lvl="1"/>
            <a:r>
              <a:rPr lang="en-GB" dirty="0"/>
              <a:t>For example, RSUs in intersection may serve as a relay to vehicles in challenging NLOS situations.</a:t>
            </a:r>
            <a:endParaRPr lang="aa-ET" dirty="0"/>
          </a:p>
        </p:txBody>
      </p:sp>
      <p:sp>
        <p:nvSpPr>
          <p:cNvPr id="4" name="Content Placeholder 3">
            <a:extLst>
              <a:ext uri="{FF2B5EF4-FFF2-40B4-BE49-F238E27FC236}">
                <a16:creationId xmlns:a16="http://schemas.microsoft.com/office/drawing/2014/main" id="{B32D085D-3687-4EC1-AD93-383829415112}"/>
              </a:ext>
            </a:extLst>
          </p:cNvPr>
          <p:cNvSpPr>
            <a:spLocks noGrp="1"/>
          </p:cNvSpPr>
          <p:nvPr>
            <p:ph sz="half" idx="2"/>
          </p:nvPr>
        </p:nvSpPr>
        <p:spPr/>
        <p:txBody>
          <a:bodyPr/>
          <a:lstStyle/>
          <a:p>
            <a:r>
              <a:rPr lang="en-GB" sz="2400" dirty="0"/>
              <a:t>Sub-topic</a:t>
            </a:r>
          </a:p>
          <a:p>
            <a:pPr lvl="1"/>
            <a:r>
              <a:rPr lang="en-GB" sz="1800" b="1" dirty="0"/>
              <a:t>Introduce the definition of UE-to-UE Relay for V2X operation.</a:t>
            </a:r>
          </a:p>
          <a:p>
            <a:pPr lvl="1"/>
            <a:endParaRPr lang="en-GB" sz="1800" dirty="0"/>
          </a:p>
          <a:p>
            <a:pPr lvl="1"/>
            <a:endParaRPr lang="en-GB" sz="1800" dirty="0"/>
          </a:p>
        </p:txBody>
      </p:sp>
    </p:spTree>
    <p:extLst>
      <p:ext uri="{BB962C8B-B14F-4D97-AF65-F5344CB8AC3E}">
        <p14:creationId xmlns:p14="http://schemas.microsoft.com/office/powerpoint/2010/main" val="1139121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6D279-1A1F-4EEE-A39C-4C0D54AA5565}"/>
              </a:ext>
            </a:extLst>
          </p:cNvPr>
          <p:cNvSpPr>
            <a:spLocks noGrp="1"/>
          </p:cNvSpPr>
          <p:nvPr>
            <p:ph type="title"/>
          </p:nvPr>
        </p:nvSpPr>
        <p:spPr/>
        <p:txBody>
          <a:bodyPr/>
          <a:lstStyle/>
          <a:p>
            <a:r>
              <a:rPr lang="en-GB" dirty="0"/>
              <a:t>7. NR-V2X </a:t>
            </a:r>
            <a:r>
              <a:rPr lang="en-GB" dirty="0" err="1"/>
              <a:t>sidelink</a:t>
            </a:r>
            <a:r>
              <a:rPr lang="en-GB" dirty="0"/>
              <a:t> adjacent-channel coexistence with non-3GPP technologies</a:t>
            </a:r>
            <a:br>
              <a:rPr lang="en-GB" dirty="0"/>
            </a:br>
            <a:br>
              <a:rPr lang="en-GB" dirty="0"/>
            </a:br>
            <a:br>
              <a:rPr lang="en-GB" dirty="0"/>
            </a:br>
            <a:br>
              <a:rPr lang="en-GB" dirty="0"/>
            </a:br>
            <a:endParaRPr lang="aa-ET" dirty="0"/>
          </a:p>
        </p:txBody>
      </p:sp>
      <p:sp>
        <p:nvSpPr>
          <p:cNvPr id="3" name="Content Placeholder 2">
            <a:extLst>
              <a:ext uri="{FF2B5EF4-FFF2-40B4-BE49-F238E27FC236}">
                <a16:creationId xmlns:a16="http://schemas.microsoft.com/office/drawing/2014/main" id="{9BC67FFB-C708-4C29-872C-D1CF8EBD1781}"/>
              </a:ext>
            </a:extLst>
          </p:cNvPr>
          <p:cNvSpPr>
            <a:spLocks noGrp="1"/>
          </p:cNvSpPr>
          <p:nvPr>
            <p:ph sz="half" idx="1"/>
          </p:nvPr>
        </p:nvSpPr>
        <p:spPr/>
        <p:txBody>
          <a:bodyPr/>
          <a:lstStyle/>
          <a:p>
            <a:r>
              <a:rPr lang="en-GB" dirty="0"/>
              <a:t>Motivation</a:t>
            </a:r>
          </a:p>
          <a:p>
            <a:pPr lvl="1"/>
            <a:r>
              <a:rPr lang="en-GB" dirty="0"/>
              <a:t>V2X spectrum is scarce in some regions and non-3GPP technology is already deployed in some of the available channels</a:t>
            </a:r>
          </a:p>
        </p:txBody>
      </p:sp>
      <p:sp>
        <p:nvSpPr>
          <p:cNvPr id="4" name="Content Placeholder 3">
            <a:extLst>
              <a:ext uri="{FF2B5EF4-FFF2-40B4-BE49-F238E27FC236}">
                <a16:creationId xmlns:a16="http://schemas.microsoft.com/office/drawing/2014/main" id="{B32D085D-3687-4EC1-AD93-383829415112}"/>
              </a:ext>
            </a:extLst>
          </p:cNvPr>
          <p:cNvSpPr>
            <a:spLocks noGrp="1"/>
          </p:cNvSpPr>
          <p:nvPr>
            <p:ph sz="half" idx="2"/>
          </p:nvPr>
        </p:nvSpPr>
        <p:spPr/>
        <p:txBody>
          <a:bodyPr/>
          <a:lstStyle/>
          <a:p>
            <a:r>
              <a:rPr lang="en-GB" sz="2400" dirty="0"/>
              <a:t>Sub-topic</a:t>
            </a:r>
          </a:p>
          <a:p>
            <a:pPr lvl="1"/>
            <a:r>
              <a:rPr lang="en-GB" sz="1800" dirty="0"/>
              <a:t>Introduce mechanism for adjacent-channel coexistence of NR-V2X with other ITS technologies.</a:t>
            </a:r>
          </a:p>
          <a:p>
            <a:pPr lvl="1"/>
            <a:r>
              <a:rPr lang="en-GB" sz="1800" dirty="0"/>
              <a:t>Introduce mechanism for adjacent-channel coexistence of NR-V2X with non-3GPP ITS technologies also to existing NR-V2X Rel-16/17 by implementing corresponding CRs or by allowing early implementations.</a:t>
            </a:r>
          </a:p>
          <a:p>
            <a:pPr marL="457200" lvl="1" indent="0">
              <a:buNone/>
            </a:pPr>
            <a:endParaRPr lang="en-GB" sz="1800" dirty="0"/>
          </a:p>
        </p:txBody>
      </p:sp>
    </p:spTree>
    <p:extLst>
      <p:ext uri="{BB962C8B-B14F-4D97-AF65-F5344CB8AC3E}">
        <p14:creationId xmlns:p14="http://schemas.microsoft.com/office/powerpoint/2010/main" val="30677545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6BAAA95-6553-4B47-8EEC-8F260792EF0A}"/>
              </a:ext>
            </a:extLst>
          </p:cNvPr>
          <p:cNvSpPr>
            <a:spLocks noGrp="1"/>
          </p:cNvSpPr>
          <p:nvPr>
            <p:ph type="title"/>
          </p:nvPr>
        </p:nvSpPr>
        <p:spPr/>
        <p:txBody>
          <a:bodyPr>
            <a:noAutofit/>
          </a:bodyPr>
          <a:lstStyle/>
          <a:p>
            <a:r>
              <a:rPr lang="en-GB" dirty="0"/>
              <a:t>Introduction</a:t>
            </a:r>
            <a:endParaRPr lang="en-US" dirty="0"/>
          </a:p>
        </p:txBody>
      </p:sp>
      <p:sp>
        <p:nvSpPr>
          <p:cNvPr id="4" name="Text Placeholder 3">
            <a:extLst>
              <a:ext uri="{FF2B5EF4-FFF2-40B4-BE49-F238E27FC236}">
                <a16:creationId xmlns:a16="http://schemas.microsoft.com/office/drawing/2014/main" id="{ED24A599-DA68-4DD5-A1E4-15501B63BAE7}"/>
              </a:ext>
            </a:extLst>
          </p:cNvPr>
          <p:cNvSpPr>
            <a:spLocks noGrp="1"/>
          </p:cNvSpPr>
          <p:nvPr>
            <p:ph type="body" sz="quarter" idx="10"/>
          </p:nvPr>
        </p:nvSpPr>
        <p:spPr/>
        <p:txBody>
          <a:bodyPr/>
          <a:lstStyle/>
          <a:p>
            <a:r>
              <a:rPr lang="en-US" dirty="0"/>
              <a:t>5GAA, the 5G automotive association, appreciates the opportunity to provide guidance to 3GPP on the important features for Rel-18 evolution.</a:t>
            </a:r>
          </a:p>
          <a:p>
            <a:r>
              <a:rPr lang="en-GB" dirty="0"/>
              <a:t>Scope of 5GAA is focused on bringing connectivity solutions to market addressing technical, business, and regulatory challenges including technology, standards, spectrum, policy &amp; regulations, testing, business models &amp; go-to-market</a:t>
            </a:r>
            <a:endParaRPr lang="en-US" dirty="0"/>
          </a:p>
          <a:p>
            <a:r>
              <a:rPr lang="en-US" dirty="0"/>
              <a:t>It is important to note that C-V2X is in development in different countries, with several milestones in the US and active deployment in China.</a:t>
            </a:r>
          </a:p>
          <a:p>
            <a:endParaRPr lang="en-US" dirty="0"/>
          </a:p>
        </p:txBody>
      </p:sp>
    </p:spTree>
    <p:extLst>
      <p:ext uri="{BB962C8B-B14F-4D97-AF65-F5344CB8AC3E}">
        <p14:creationId xmlns:p14="http://schemas.microsoft.com/office/powerpoint/2010/main" val="35575557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6D279-1A1F-4EEE-A39C-4C0D54AA5565}"/>
              </a:ext>
            </a:extLst>
          </p:cNvPr>
          <p:cNvSpPr>
            <a:spLocks noGrp="1"/>
          </p:cNvSpPr>
          <p:nvPr>
            <p:ph type="title"/>
          </p:nvPr>
        </p:nvSpPr>
        <p:spPr/>
        <p:txBody>
          <a:bodyPr/>
          <a:lstStyle/>
          <a:p>
            <a:r>
              <a:rPr lang="en-GB" dirty="0"/>
              <a:t>8. Enhancements for vehicular Distributed Antenna System (DAS) UE transmission</a:t>
            </a:r>
            <a:br>
              <a:rPr lang="en-GB" dirty="0"/>
            </a:br>
            <a:br>
              <a:rPr lang="en-GB" dirty="0"/>
            </a:br>
            <a:br>
              <a:rPr lang="en-GB" dirty="0"/>
            </a:br>
            <a:br>
              <a:rPr lang="en-GB" dirty="0"/>
            </a:br>
            <a:br>
              <a:rPr lang="en-GB" dirty="0"/>
            </a:br>
            <a:endParaRPr lang="aa-ET" dirty="0"/>
          </a:p>
        </p:txBody>
      </p:sp>
      <p:sp>
        <p:nvSpPr>
          <p:cNvPr id="3" name="Content Placeholder 2">
            <a:extLst>
              <a:ext uri="{FF2B5EF4-FFF2-40B4-BE49-F238E27FC236}">
                <a16:creationId xmlns:a16="http://schemas.microsoft.com/office/drawing/2014/main" id="{9BC67FFB-C708-4C29-872C-D1CF8EBD1781}"/>
              </a:ext>
            </a:extLst>
          </p:cNvPr>
          <p:cNvSpPr>
            <a:spLocks noGrp="1"/>
          </p:cNvSpPr>
          <p:nvPr>
            <p:ph sz="half" idx="1"/>
          </p:nvPr>
        </p:nvSpPr>
        <p:spPr/>
        <p:txBody>
          <a:bodyPr/>
          <a:lstStyle/>
          <a:p>
            <a:r>
              <a:rPr lang="en-GB" dirty="0"/>
              <a:t>Motivation</a:t>
            </a:r>
          </a:p>
          <a:p>
            <a:pPr lvl="1"/>
            <a:r>
              <a:rPr lang="en-GB" dirty="0"/>
              <a:t>Advanced use cases operating in </a:t>
            </a:r>
            <a:r>
              <a:rPr lang="en-GB" dirty="0" err="1"/>
              <a:t>sidelink</a:t>
            </a:r>
            <a:r>
              <a:rPr lang="en-GB" dirty="0"/>
              <a:t> unicast mode and also via </a:t>
            </a:r>
            <a:r>
              <a:rPr lang="en-GB" dirty="0" err="1"/>
              <a:t>Uu</a:t>
            </a:r>
            <a:r>
              <a:rPr lang="en-GB" dirty="0"/>
              <a:t> will benefit of enhanced vehicular DAS UE transmission due to the improved signal quality</a:t>
            </a:r>
          </a:p>
          <a:p>
            <a:pPr lvl="1"/>
            <a:r>
              <a:rPr lang="en-GB" dirty="0"/>
              <a:t>This includes HD sensor sharing for AVs, group start, coordinated, cooperative driving manoeuvre, etc. </a:t>
            </a:r>
            <a:endParaRPr lang="aa-ET" dirty="0"/>
          </a:p>
        </p:txBody>
      </p:sp>
      <p:sp>
        <p:nvSpPr>
          <p:cNvPr id="4" name="Content Placeholder 3">
            <a:extLst>
              <a:ext uri="{FF2B5EF4-FFF2-40B4-BE49-F238E27FC236}">
                <a16:creationId xmlns:a16="http://schemas.microsoft.com/office/drawing/2014/main" id="{B32D085D-3687-4EC1-AD93-383829415112}"/>
              </a:ext>
            </a:extLst>
          </p:cNvPr>
          <p:cNvSpPr>
            <a:spLocks noGrp="1"/>
          </p:cNvSpPr>
          <p:nvPr>
            <p:ph sz="half" idx="2"/>
          </p:nvPr>
        </p:nvSpPr>
        <p:spPr/>
        <p:txBody>
          <a:bodyPr/>
          <a:lstStyle/>
          <a:p>
            <a:r>
              <a:rPr lang="en-GB" sz="2400" dirty="0"/>
              <a:t>Sub-topic</a:t>
            </a:r>
          </a:p>
          <a:p>
            <a:pPr lvl="1"/>
            <a:r>
              <a:rPr lang="en-GB" sz="1800" b="1" dirty="0"/>
              <a:t>Include enhancements for vehicular DAS UE. E.g. </a:t>
            </a:r>
            <a:r>
              <a:rPr lang="en-US" sz="1800" b="1" dirty="0"/>
              <a:t>sending the SL/UL signal/channel only from the antenna panel achieving the best performance for the target receiver</a:t>
            </a:r>
            <a:endParaRPr lang="en-GB" sz="1800" b="1" dirty="0"/>
          </a:p>
          <a:p>
            <a:pPr lvl="1"/>
            <a:endParaRPr lang="en-GB" sz="1800" dirty="0"/>
          </a:p>
          <a:p>
            <a:pPr lvl="1"/>
            <a:endParaRPr lang="en-GB" sz="1800" dirty="0"/>
          </a:p>
        </p:txBody>
      </p:sp>
    </p:spTree>
    <p:extLst>
      <p:ext uri="{BB962C8B-B14F-4D97-AF65-F5344CB8AC3E}">
        <p14:creationId xmlns:p14="http://schemas.microsoft.com/office/powerpoint/2010/main" val="3031501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7C4BC32-FA27-43B7-B211-1823FD1FCD79}"/>
              </a:ext>
            </a:extLst>
          </p:cNvPr>
          <p:cNvSpPr>
            <a:spLocks noGrp="1"/>
          </p:cNvSpPr>
          <p:nvPr>
            <p:ph type="body" sz="quarter" idx="13"/>
          </p:nvPr>
        </p:nvSpPr>
        <p:spPr/>
        <p:txBody>
          <a:bodyPr/>
          <a:lstStyle/>
          <a:p>
            <a:r>
              <a:rPr lang="en-US" dirty="0"/>
              <a:t>Requirements, use cases and benefits of the proposed enhancements on QoS Prediction/Sustainability analytics </a:t>
            </a:r>
          </a:p>
        </p:txBody>
      </p:sp>
    </p:spTree>
    <p:extLst>
      <p:ext uri="{BB962C8B-B14F-4D97-AF65-F5344CB8AC3E}">
        <p14:creationId xmlns:p14="http://schemas.microsoft.com/office/powerpoint/2010/main" val="2611935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38DD67-03AE-4FAE-A2C5-B7D63DFFBF7B}"/>
              </a:ext>
            </a:extLst>
          </p:cNvPr>
          <p:cNvSpPr>
            <a:spLocks noGrp="1"/>
          </p:cNvSpPr>
          <p:nvPr>
            <p:ph type="title"/>
          </p:nvPr>
        </p:nvSpPr>
        <p:spPr>
          <a:xfrm>
            <a:off x="783772" y="196449"/>
            <a:ext cx="10624456" cy="1325563"/>
          </a:xfrm>
        </p:spPr>
        <p:txBody>
          <a:bodyPr/>
          <a:lstStyle/>
          <a:p>
            <a:r>
              <a:rPr lang="en-US" dirty="0"/>
              <a:t>Motivation for identified enhancements on QoS Prediction/Sustainability analytics</a:t>
            </a:r>
          </a:p>
        </p:txBody>
      </p:sp>
      <p:graphicFrame>
        <p:nvGraphicFramePr>
          <p:cNvPr id="7" name="Table 6">
            <a:extLst>
              <a:ext uri="{FF2B5EF4-FFF2-40B4-BE49-F238E27FC236}">
                <a16:creationId xmlns:a16="http://schemas.microsoft.com/office/drawing/2014/main" id="{1C00087D-8D4D-4BD3-9C47-F5B35E49C4DB}"/>
              </a:ext>
            </a:extLst>
          </p:cNvPr>
          <p:cNvGraphicFramePr>
            <a:graphicFrameLocks noGrp="1"/>
          </p:cNvGraphicFramePr>
          <p:nvPr>
            <p:extLst>
              <p:ext uri="{D42A27DB-BD31-4B8C-83A1-F6EECF244321}">
                <p14:modId xmlns:p14="http://schemas.microsoft.com/office/powerpoint/2010/main" val="2539347053"/>
              </p:ext>
            </p:extLst>
          </p:nvPr>
        </p:nvGraphicFramePr>
        <p:xfrm>
          <a:off x="666513" y="1331990"/>
          <a:ext cx="10858974" cy="4501045"/>
        </p:xfrm>
        <a:graphic>
          <a:graphicData uri="http://schemas.openxmlformats.org/drawingml/2006/table">
            <a:tbl>
              <a:tblPr firstRow="1" firstCol="1" bandRow="1">
                <a:tableStyleId>{F5AB1C69-6EDB-4FF4-983F-18BD219EF322}</a:tableStyleId>
              </a:tblPr>
              <a:tblGrid>
                <a:gridCol w="3068725">
                  <a:extLst>
                    <a:ext uri="{9D8B030D-6E8A-4147-A177-3AD203B41FA5}">
                      <a16:colId xmlns:a16="http://schemas.microsoft.com/office/drawing/2014/main" val="3626780719"/>
                    </a:ext>
                  </a:extLst>
                </a:gridCol>
                <a:gridCol w="2776721">
                  <a:extLst>
                    <a:ext uri="{9D8B030D-6E8A-4147-A177-3AD203B41FA5}">
                      <a16:colId xmlns:a16="http://schemas.microsoft.com/office/drawing/2014/main" val="2993969850"/>
                    </a:ext>
                  </a:extLst>
                </a:gridCol>
                <a:gridCol w="5013528">
                  <a:extLst>
                    <a:ext uri="{9D8B030D-6E8A-4147-A177-3AD203B41FA5}">
                      <a16:colId xmlns:a16="http://schemas.microsoft.com/office/drawing/2014/main" val="1420019813"/>
                    </a:ext>
                  </a:extLst>
                </a:gridCol>
              </a:tblGrid>
              <a:tr h="285978">
                <a:tc>
                  <a:txBody>
                    <a:bodyPr/>
                    <a:lstStyle/>
                    <a:p>
                      <a:pPr marL="0" marR="0" algn="ctr">
                        <a:lnSpc>
                          <a:spcPct val="115000"/>
                        </a:lnSpc>
                        <a:spcBef>
                          <a:spcPts val="0"/>
                        </a:spcBef>
                        <a:spcAft>
                          <a:spcPts val="1200"/>
                        </a:spcAft>
                      </a:pPr>
                      <a:r>
                        <a:rPr lang="en-GB" sz="1400" dirty="0">
                          <a:effectLst/>
                        </a:rPr>
                        <a:t>Requirements</a:t>
                      </a:r>
                      <a:endParaRPr lang="en-US" sz="1400" dirty="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ctr">
                        <a:lnSpc>
                          <a:spcPct val="115000"/>
                        </a:lnSpc>
                        <a:spcBef>
                          <a:spcPts val="0"/>
                        </a:spcBef>
                        <a:spcAft>
                          <a:spcPts val="1200"/>
                        </a:spcAft>
                      </a:pPr>
                      <a:r>
                        <a:rPr lang="en-GB" sz="1400">
                          <a:effectLst/>
                        </a:rPr>
                        <a:t>Example Use Cases</a:t>
                      </a:r>
                      <a:endParaRPr lang="en-US" sz="140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ctr">
                        <a:lnSpc>
                          <a:spcPct val="115000"/>
                        </a:lnSpc>
                        <a:spcBef>
                          <a:spcPts val="0"/>
                        </a:spcBef>
                        <a:spcAft>
                          <a:spcPts val="1200"/>
                        </a:spcAft>
                      </a:pPr>
                      <a:r>
                        <a:rPr lang="en-GB" sz="1400">
                          <a:effectLst/>
                        </a:rPr>
                        <a:t>Benefits</a:t>
                      </a:r>
                      <a:endParaRPr lang="en-US" sz="1400">
                        <a:effectLst/>
                        <a:latin typeface="Times New Roman" panose="02020603050405020304" pitchFamily="18" charset="0"/>
                        <a:ea typeface="Malgun Gothic" panose="020B0503020000020004" pitchFamily="34" charset="-127"/>
                      </a:endParaRPr>
                    </a:p>
                  </a:txBody>
                  <a:tcPr marL="13249" marR="13249" marT="0" marB="0"/>
                </a:tc>
                <a:extLst>
                  <a:ext uri="{0D108BD9-81ED-4DB2-BD59-A6C34878D82A}">
                    <a16:rowId xmlns:a16="http://schemas.microsoft.com/office/drawing/2014/main" val="2987569507"/>
                  </a:ext>
                </a:extLst>
              </a:tr>
              <a:tr h="3486399">
                <a:tc>
                  <a:txBody>
                    <a:bodyPr/>
                    <a:lstStyle/>
                    <a:p>
                      <a:pPr marL="0" marR="0" algn="just">
                        <a:lnSpc>
                          <a:spcPct val="115000"/>
                        </a:lnSpc>
                        <a:spcBef>
                          <a:spcPts val="0"/>
                        </a:spcBef>
                        <a:spcAft>
                          <a:spcPts val="1200"/>
                        </a:spcAft>
                      </a:pPr>
                      <a:r>
                        <a:rPr lang="en-GB" sz="1400" dirty="0">
                          <a:effectLst/>
                        </a:rPr>
                        <a:t>Increase granularity of QoS predictions (e.g., below Cell level, more KPIs reporting, richer information, aware of the specific UE context) also by means of more input data to the analytics enabler (e.g. from core network, RAN, etc.)</a:t>
                      </a:r>
                      <a:endParaRPr lang="en-US" sz="1400" dirty="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just">
                        <a:lnSpc>
                          <a:spcPct val="115000"/>
                        </a:lnSpc>
                        <a:spcBef>
                          <a:spcPts val="0"/>
                        </a:spcBef>
                        <a:spcAft>
                          <a:spcPts val="1200"/>
                        </a:spcAft>
                      </a:pPr>
                      <a:r>
                        <a:rPr lang="en-GB" sz="1400" dirty="0">
                          <a:effectLst/>
                        </a:rPr>
                        <a:t>Tele-operated Driving, Tele Operated Support, Automated intersection crossing, UC Awareness Confirmation, Cooperative Lateral Parking, HD maps.</a:t>
                      </a:r>
                      <a:endParaRPr lang="en-US" sz="1400" dirty="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just">
                        <a:lnSpc>
                          <a:spcPct val="115000"/>
                        </a:lnSpc>
                        <a:spcBef>
                          <a:spcPts val="0"/>
                        </a:spcBef>
                        <a:spcAft>
                          <a:spcPts val="1200"/>
                        </a:spcAft>
                      </a:pPr>
                      <a:r>
                        <a:rPr lang="en-GB" sz="1400" dirty="0">
                          <a:effectLst/>
                        </a:rPr>
                        <a:t>More precise (in terms of space) prediction of the QoS is important, especially for safety related use cases. A cell level QoS prediction will not be precise enough for any UE within the cell, since in specific parts of a cells (i.e., streets) the experienced QoS will be less or higher than the current cell-level QoS prediction.</a:t>
                      </a:r>
                      <a:endParaRPr lang="en-US" sz="1400" dirty="0">
                        <a:effectLst/>
                      </a:endParaRPr>
                    </a:p>
                    <a:p>
                      <a:pPr marL="0" marR="0" algn="just">
                        <a:lnSpc>
                          <a:spcPct val="115000"/>
                        </a:lnSpc>
                        <a:spcBef>
                          <a:spcPts val="0"/>
                        </a:spcBef>
                        <a:spcAft>
                          <a:spcPts val="1200"/>
                        </a:spcAft>
                      </a:pPr>
                      <a:r>
                        <a:rPr lang="en-GB" sz="1400" dirty="0">
                          <a:effectLst/>
                        </a:rPr>
                        <a:t>Moreover, the QoS of two different UEs within the same cell can be different also because of other factors, such as the type of the UE (e.g. number of antennas, design of the radio </a:t>
                      </a:r>
                      <a:r>
                        <a:rPr lang="en-GB" sz="1400" dirty="0" err="1">
                          <a:effectLst/>
                        </a:rPr>
                        <a:t>modules,etc</a:t>
                      </a:r>
                      <a:r>
                        <a:rPr lang="en-GB" sz="1400" dirty="0">
                          <a:effectLst/>
                        </a:rPr>
                        <a:t>.), subscription data (e.g. PCC rules and configured QoS profiles). Therefore QoS predictions need to be able to consider those aspects in terms of input data (collected from OAM or other sources) and in the Analytics Filter Information that is used by the consumer when analytics are requested.</a:t>
                      </a:r>
                      <a:endParaRPr lang="en-US" sz="1400" dirty="0">
                        <a:effectLst/>
                      </a:endParaRPr>
                    </a:p>
                    <a:p>
                      <a:pPr marL="0" marR="0" algn="just">
                        <a:lnSpc>
                          <a:spcPct val="115000"/>
                        </a:lnSpc>
                        <a:spcBef>
                          <a:spcPts val="0"/>
                        </a:spcBef>
                        <a:spcAft>
                          <a:spcPts val="1200"/>
                        </a:spcAft>
                      </a:pPr>
                      <a:r>
                        <a:rPr lang="en-GB" sz="1400" dirty="0">
                          <a:effectLst/>
                        </a:rPr>
                        <a:t>Also, additional parameters e.g., delay, reliability should be considered to be predicted. For instance for the </a:t>
                      </a:r>
                      <a:r>
                        <a:rPr lang="en-GB" sz="1400" dirty="0" err="1">
                          <a:effectLst/>
                        </a:rPr>
                        <a:t>ToD</a:t>
                      </a:r>
                      <a:r>
                        <a:rPr lang="en-GB" sz="1400" dirty="0">
                          <a:effectLst/>
                        </a:rPr>
                        <a:t> use cases the DL latency and reliability are important.</a:t>
                      </a:r>
                      <a:endParaRPr lang="en-US" sz="1400" dirty="0">
                        <a:effectLst/>
                        <a:latin typeface="Times New Roman" panose="02020603050405020304" pitchFamily="18" charset="0"/>
                        <a:ea typeface="Malgun Gothic" panose="020B0503020000020004" pitchFamily="34" charset="-127"/>
                      </a:endParaRPr>
                    </a:p>
                  </a:txBody>
                  <a:tcPr marL="13249" marR="13249" marT="0" marB="0"/>
                </a:tc>
                <a:extLst>
                  <a:ext uri="{0D108BD9-81ED-4DB2-BD59-A6C34878D82A}">
                    <a16:rowId xmlns:a16="http://schemas.microsoft.com/office/drawing/2014/main" val="2456981618"/>
                  </a:ext>
                </a:extLst>
              </a:tr>
            </a:tbl>
          </a:graphicData>
        </a:graphic>
      </p:graphicFrame>
    </p:spTree>
    <p:extLst>
      <p:ext uri="{BB962C8B-B14F-4D97-AF65-F5344CB8AC3E}">
        <p14:creationId xmlns:p14="http://schemas.microsoft.com/office/powerpoint/2010/main" val="16555446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38DD67-03AE-4FAE-A2C5-B7D63DFFBF7B}"/>
              </a:ext>
            </a:extLst>
          </p:cNvPr>
          <p:cNvSpPr>
            <a:spLocks noGrp="1"/>
          </p:cNvSpPr>
          <p:nvPr>
            <p:ph type="title"/>
          </p:nvPr>
        </p:nvSpPr>
        <p:spPr>
          <a:xfrm>
            <a:off x="783772" y="196449"/>
            <a:ext cx="10624456" cy="1325563"/>
          </a:xfrm>
        </p:spPr>
        <p:txBody>
          <a:bodyPr/>
          <a:lstStyle/>
          <a:p>
            <a:r>
              <a:rPr lang="en-US" dirty="0"/>
              <a:t>Motivation for identified enhancements on QoS Prediction/Sustainability analytics</a:t>
            </a:r>
          </a:p>
        </p:txBody>
      </p:sp>
      <p:graphicFrame>
        <p:nvGraphicFramePr>
          <p:cNvPr id="7" name="Table 6">
            <a:extLst>
              <a:ext uri="{FF2B5EF4-FFF2-40B4-BE49-F238E27FC236}">
                <a16:creationId xmlns:a16="http://schemas.microsoft.com/office/drawing/2014/main" id="{1C00087D-8D4D-4BD3-9C47-F5B35E49C4DB}"/>
              </a:ext>
            </a:extLst>
          </p:cNvPr>
          <p:cNvGraphicFramePr>
            <a:graphicFrameLocks noGrp="1"/>
          </p:cNvGraphicFramePr>
          <p:nvPr>
            <p:extLst>
              <p:ext uri="{D42A27DB-BD31-4B8C-83A1-F6EECF244321}">
                <p14:modId xmlns:p14="http://schemas.microsoft.com/office/powerpoint/2010/main" val="3907742779"/>
              </p:ext>
            </p:extLst>
          </p:nvPr>
        </p:nvGraphicFramePr>
        <p:xfrm>
          <a:off x="666513" y="1522012"/>
          <a:ext cx="10858974" cy="3114676"/>
        </p:xfrm>
        <a:graphic>
          <a:graphicData uri="http://schemas.openxmlformats.org/drawingml/2006/table">
            <a:tbl>
              <a:tblPr firstRow="1" firstCol="1" bandRow="1">
                <a:tableStyleId>{F5AB1C69-6EDB-4FF4-983F-18BD219EF322}</a:tableStyleId>
              </a:tblPr>
              <a:tblGrid>
                <a:gridCol w="3068725">
                  <a:extLst>
                    <a:ext uri="{9D8B030D-6E8A-4147-A177-3AD203B41FA5}">
                      <a16:colId xmlns:a16="http://schemas.microsoft.com/office/drawing/2014/main" val="3626780719"/>
                    </a:ext>
                  </a:extLst>
                </a:gridCol>
                <a:gridCol w="2776721">
                  <a:extLst>
                    <a:ext uri="{9D8B030D-6E8A-4147-A177-3AD203B41FA5}">
                      <a16:colId xmlns:a16="http://schemas.microsoft.com/office/drawing/2014/main" val="2993969850"/>
                    </a:ext>
                  </a:extLst>
                </a:gridCol>
                <a:gridCol w="5013528">
                  <a:extLst>
                    <a:ext uri="{9D8B030D-6E8A-4147-A177-3AD203B41FA5}">
                      <a16:colId xmlns:a16="http://schemas.microsoft.com/office/drawing/2014/main" val="1420019813"/>
                    </a:ext>
                  </a:extLst>
                </a:gridCol>
              </a:tblGrid>
              <a:tr h="285978">
                <a:tc>
                  <a:txBody>
                    <a:bodyPr/>
                    <a:lstStyle/>
                    <a:p>
                      <a:pPr marL="0" marR="0" algn="ctr">
                        <a:lnSpc>
                          <a:spcPct val="115000"/>
                        </a:lnSpc>
                        <a:spcBef>
                          <a:spcPts val="0"/>
                        </a:spcBef>
                        <a:spcAft>
                          <a:spcPts val="1200"/>
                        </a:spcAft>
                      </a:pPr>
                      <a:r>
                        <a:rPr lang="en-GB" sz="1800" dirty="0">
                          <a:effectLst/>
                        </a:rPr>
                        <a:t>Requirements</a:t>
                      </a:r>
                      <a:endParaRPr lang="en-US" sz="1800" dirty="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ctr">
                        <a:lnSpc>
                          <a:spcPct val="115000"/>
                        </a:lnSpc>
                        <a:spcBef>
                          <a:spcPts val="0"/>
                        </a:spcBef>
                        <a:spcAft>
                          <a:spcPts val="1200"/>
                        </a:spcAft>
                      </a:pPr>
                      <a:r>
                        <a:rPr lang="en-GB" sz="1800">
                          <a:effectLst/>
                        </a:rPr>
                        <a:t>Example Use Cases</a:t>
                      </a:r>
                      <a:endParaRPr lang="en-US" sz="180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ctr">
                        <a:lnSpc>
                          <a:spcPct val="115000"/>
                        </a:lnSpc>
                        <a:spcBef>
                          <a:spcPts val="0"/>
                        </a:spcBef>
                        <a:spcAft>
                          <a:spcPts val="1200"/>
                        </a:spcAft>
                      </a:pPr>
                      <a:r>
                        <a:rPr lang="en-GB" sz="1800">
                          <a:effectLst/>
                        </a:rPr>
                        <a:t>Benefits</a:t>
                      </a:r>
                      <a:endParaRPr lang="en-US" sz="1800">
                        <a:effectLst/>
                        <a:latin typeface="Times New Roman" panose="02020603050405020304" pitchFamily="18" charset="0"/>
                        <a:ea typeface="Malgun Gothic" panose="020B0503020000020004" pitchFamily="34" charset="-127"/>
                      </a:endParaRPr>
                    </a:p>
                  </a:txBody>
                  <a:tcPr marL="13249" marR="13249" marT="0" marB="0"/>
                </a:tc>
                <a:extLst>
                  <a:ext uri="{0D108BD9-81ED-4DB2-BD59-A6C34878D82A}">
                    <a16:rowId xmlns:a16="http://schemas.microsoft.com/office/drawing/2014/main" val="2987569507"/>
                  </a:ext>
                </a:extLst>
              </a:tr>
              <a:tr h="923571">
                <a:tc>
                  <a:txBody>
                    <a:bodyPr/>
                    <a:lstStyle/>
                    <a:p>
                      <a:pPr marL="0" marR="0">
                        <a:lnSpc>
                          <a:spcPct val="115000"/>
                        </a:lnSpc>
                        <a:spcBef>
                          <a:spcPts val="0"/>
                        </a:spcBef>
                        <a:spcAft>
                          <a:spcPts val="1200"/>
                        </a:spcAft>
                      </a:pPr>
                      <a:r>
                        <a:rPr lang="en-GB" sz="1800" dirty="0">
                          <a:effectLst/>
                        </a:rPr>
                        <a:t>Improve freshness of QoS predictions (e.g. notice period)</a:t>
                      </a:r>
                      <a:endParaRPr lang="en-US" sz="1800" dirty="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just">
                        <a:lnSpc>
                          <a:spcPct val="115000"/>
                        </a:lnSpc>
                        <a:spcBef>
                          <a:spcPts val="0"/>
                        </a:spcBef>
                        <a:spcAft>
                          <a:spcPts val="1200"/>
                        </a:spcAft>
                      </a:pPr>
                      <a:r>
                        <a:rPr lang="en-GB" sz="1800" dirty="0">
                          <a:effectLst/>
                        </a:rPr>
                        <a:t>Tele-operated Driving, Tele Operated Support, Automated intersection crossing, Cooperative Lane Merge, “Coordinated, Cooperative Driving </a:t>
                      </a:r>
                      <a:r>
                        <a:rPr lang="en-GB" sz="1800" dirty="0" err="1">
                          <a:effectLst/>
                        </a:rPr>
                        <a:t>Manœuvre</a:t>
                      </a:r>
                      <a:r>
                        <a:rPr lang="en-GB" sz="1800" dirty="0">
                          <a:effectLst/>
                        </a:rPr>
                        <a:t>”, high density platooning, Emergency Brake Warning.</a:t>
                      </a:r>
                      <a:endParaRPr lang="en-US" sz="1800" dirty="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just">
                        <a:lnSpc>
                          <a:spcPct val="115000"/>
                        </a:lnSpc>
                        <a:spcBef>
                          <a:spcPts val="0"/>
                        </a:spcBef>
                        <a:spcAft>
                          <a:spcPts val="1200"/>
                        </a:spcAft>
                      </a:pPr>
                      <a:r>
                        <a:rPr lang="en-GB" sz="1800" dirty="0">
                          <a:effectLst/>
                        </a:rPr>
                        <a:t>Many V2X use cases need to receive notifications about the expected changes of the real time QoS in the next seconds (i.e., short term QoS prediction). This is important for potential adaptations e.g., speed change, change application’s configuration or mode of operation, safe stop etc. </a:t>
                      </a:r>
                      <a:endParaRPr lang="en-US" sz="1800" dirty="0">
                        <a:effectLst/>
                        <a:latin typeface="Times New Roman" panose="02020603050405020304" pitchFamily="18" charset="0"/>
                        <a:ea typeface="Malgun Gothic" panose="020B0503020000020004" pitchFamily="34" charset="-127"/>
                      </a:endParaRPr>
                    </a:p>
                  </a:txBody>
                  <a:tcPr marL="13249" marR="13249" marT="0" marB="0"/>
                </a:tc>
                <a:extLst>
                  <a:ext uri="{0D108BD9-81ED-4DB2-BD59-A6C34878D82A}">
                    <a16:rowId xmlns:a16="http://schemas.microsoft.com/office/drawing/2014/main" val="952870829"/>
                  </a:ext>
                </a:extLst>
              </a:tr>
            </a:tbl>
          </a:graphicData>
        </a:graphic>
      </p:graphicFrame>
    </p:spTree>
    <p:extLst>
      <p:ext uri="{BB962C8B-B14F-4D97-AF65-F5344CB8AC3E}">
        <p14:creationId xmlns:p14="http://schemas.microsoft.com/office/powerpoint/2010/main" val="24398097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38DD67-03AE-4FAE-A2C5-B7D63DFFBF7B}"/>
              </a:ext>
            </a:extLst>
          </p:cNvPr>
          <p:cNvSpPr>
            <a:spLocks noGrp="1"/>
          </p:cNvSpPr>
          <p:nvPr>
            <p:ph type="title"/>
          </p:nvPr>
        </p:nvSpPr>
        <p:spPr/>
        <p:txBody>
          <a:bodyPr/>
          <a:lstStyle/>
          <a:p>
            <a:r>
              <a:rPr lang="en-US" dirty="0"/>
              <a:t>Motivation for identified enhancements on QoS Prediction/Sustainability analytics</a:t>
            </a:r>
          </a:p>
        </p:txBody>
      </p:sp>
      <p:graphicFrame>
        <p:nvGraphicFramePr>
          <p:cNvPr id="7" name="Table 6">
            <a:extLst>
              <a:ext uri="{FF2B5EF4-FFF2-40B4-BE49-F238E27FC236}">
                <a16:creationId xmlns:a16="http://schemas.microsoft.com/office/drawing/2014/main" id="{1C00087D-8D4D-4BD3-9C47-F5B35E49C4DB}"/>
              </a:ext>
            </a:extLst>
          </p:cNvPr>
          <p:cNvGraphicFramePr>
            <a:graphicFrameLocks noGrp="1"/>
          </p:cNvGraphicFramePr>
          <p:nvPr>
            <p:extLst>
              <p:ext uri="{D42A27DB-BD31-4B8C-83A1-F6EECF244321}">
                <p14:modId xmlns:p14="http://schemas.microsoft.com/office/powerpoint/2010/main" val="107166659"/>
              </p:ext>
            </p:extLst>
          </p:nvPr>
        </p:nvGraphicFramePr>
        <p:xfrm>
          <a:off x="666513" y="1559079"/>
          <a:ext cx="10858974" cy="4061080"/>
        </p:xfrm>
        <a:graphic>
          <a:graphicData uri="http://schemas.openxmlformats.org/drawingml/2006/table">
            <a:tbl>
              <a:tblPr firstRow="1" firstCol="1" bandRow="1">
                <a:tableStyleId>{F5AB1C69-6EDB-4FF4-983F-18BD219EF322}</a:tableStyleId>
              </a:tblPr>
              <a:tblGrid>
                <a:gridCol w="3068725">
                  <a:extLst>
                    <a:ext uri="{9D8B030D-6E8A-4147-A177-3AD203B41FA5}">
                      <a16:colId xmlns:a16="http://schemas.microsoft.com/office/drawing/2014/main" val="3626780719"/>
                    </a:ext>
                  </a:extLst>
                </a:gridCol>
                <a:gridCol w="2776721">
                  <a:extLst>
                    <a:ext uri="{9D8B030D-6E8A-4147-A177-3AD203B41FA5}">
                      <a16:colId xmlns:a16="http://schemas.microsoft.com/office/drawing/2014/main" val="2993969850"/>
                    </a:ext>
                  </a:extLst>
                </a:gridCol>
                <a:gridCol w="5013528">
                  <a:extLst>
                    <a:ext uri="{9D8B030D-6E8A-4147-A177-3AD203B41FA5}">
                      <a16:colId xmlns:a16="http://schemas.microsoft.com/office/drawing/2014/main" val="1420019813"/>
                    </a:ext>
                  </a:extLst>
                </a:gridCol>
              </a:tblGrid>
              <a:tr h="36286">
                <a:tc>
                  <a:txBody>
                    <a:bodyPr/>
                    <a:lstStyle/>
                    <a:p>
                      <a:pPr marL="0" marR="0" algn="ctr">
                        <a:lnSpc>
                          <a:spcPct val="115000"/>
                        </a:lnSpc>
                        <a:spcBef>
                          <a:spcPts val="0"/>
                        </a:spcBef>
                        <a:spcAft>
                          <a:spcPts val="1200"/>
                        </a:spcAft>
                      </a:pPr>
                      <a:r>
                        <a:rPr lang="en-GB" sz="1800">
                          <a:effectLst/>
                        </a:rPr>
                        <a:t>Requirements</a:t>
                      </a:r>
                      <a:endParaRPr lang="en-US" sz="180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ctr">
                        <a:lnSpc>
                          <a:spcPct val="115000"/>
                        </a:lnSpc>
                        <a:spcBef>
                          <a:spcPts val="0"/>
                        </a:spcBef>
                        <a:spcAft>
                          <a:spcPts val="1200"/>
                        </a:spcAft>
                      </a:pPr>
                      <a:r>
                        <a:rPr lang="en-GB" sz="1800">
                          <a:effectLst/>
                        </a:rPr>
                        <a:t>Example Use Cases</a:t>
                      </a:r>
                      <a:endParaRPr lang="en-US" sz="180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ctr">
                        <a:lnSpc>
                          <a:spcPct val="115000"/>
                        </a:lnSpc>
                        <a:spcBef>
                          <a:spcPts val="0"/>
                        </a:spcBef>
                        <a:spcAft>
                          <a:spcPts val="1200"/>
                        </a:spcAft>
                      </a:pPr>
                      <a:r>
                        <a:rPr lang="en-GB" sz="1800">
                          <a:effectLst/>
                        </a:rPr>
                        <a:t>Benefits</a:t>
                      </a:r>
                      <a:endParaRPr lang="en-US" sz="1800">
                        <a:effectLst/>
                        <a:latin typeface="Times New Roman" panose="02020603050405020304" pitchFamily="18" charset="0"/>
                        <a:ea typeface="Malgun Gothic" panose="020B0503020000020004" pitchFamily="34" charset="-127"/>
                      </a:endParaRPr>
                    </a:p>
                  </a:txBody>
                  <a:tcPr marL="13249" marR="13249" marT="0" marB="0"/>
                </a:tc>
                <a:extLst>
                  <a:ext uri="{0D108BD9-81ED-4DB2-BD59-A6C34878D82A}">
                    <a16:rowId xmlns:a16="http://schemas.microsoft.com/office/drawing/2014/main" val="2987569507"/>
                  </a:ext>
                </a:extLst>
              </a:tr>
              <a:tr h="520873">
                <a:tc>
                  <a:txBody>
                    <a:bodyPr/>
                    <a:lstStyle/>
                    <a:p>
                      <a:pPr marL="0" marR="0">
                        <a:lnSpc>
                          <a:spcPct val="115000"/>
                        </a:lnSpc>
                        <a:spcBef>
                          <a:spcPts val="0"/>
                        </a:spcBef>
                        <a:spcAft>
                          <a:spcPts val="1200"/>
                        </a:spcAft>
                      </a:pPr>
                      <a:r>
                        <a:rPr lang="en-GB" sz="1800" dirty="0">
                          <a:effectLst/>
                        </a:rPr>
                        <a:t>Enable QoS predictions also of the PC5/</a:t>
                      </a:r>
                      <a:r>
                        <a:rPr lang="en-GB" sz="1800" dirty="0" err="1">
                          <a:effectLst/>
                        </a:rPr>
                        <a:t>Sidelink</a:t>
                      </a:r>
                      <a:r>
                        <a:rPr lang="en-GB" sz="1800" dirty="0">
                          <a:effectLst/>
                        </a:rPr>
                        <a:t> Interface</a:t>
                      </a:r>
                      <a:endParaRPr lang="en-US" sz="1800" dirty="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just">
                        <a:lnSpc>
                          <a:spcPct val="115000"/>
                        </a:lnSpc>
                        <a:spcBef>
                          <a:spcPts val="0"/>
                        </a:spcBef>
                        <a:spcAft>
                          <a:spcPts val="1200"/>
                        </a:spcAft>
                      </a:pPr>
                      <a:r>
                        <a:rPr lang="en-GB" sz="1800">
                          <a:effectLst/>
                        </a:rPr>
                        <a:t>Cooperative Lane Merge, “Coordinated, Cooperative Driving Manœuvre”, Automated intersection crossing, Intersection Movement Assist, high density platooning, Emergency Brake Warning, Lane Change Warning, UC Awareness Confirmation, Cross-Traffic Left-Turn Assist, Cooperative Lateral Parking</a:t>
                      </a:r>
                      <a:endParaRPr lang="en-US" sz="180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just">
                        <a:lnSpc>
                          <a:spcPct val="115000"/>
                        </a:lnSpc>
                        <a:spcBef>
                          <a:spcPts val="0"/>
                        </a:spcBef>
                        <a:spcAft>
                          <a:spcPts val="1200"/>
                        </a:spcAft>
                      </a:pPr>
                      <a:r>
                        <a:rPr lang="en-GB" sz="1800" dirty="0">
                          <a:effectLst/>
                        </a:rPr>
                        <a:t>QoS prediction functionality is required also for the PC5 interface, since many use cases will be realised via the PC5 interface.</a:t>
                      </a:r>
                      <a:endParaRPr lang="en-US" sz="1800" dirty="0">
                        <a:effectLst/>
                      </a:endParaRPr>
                    </a:p>
                    <a:p>
                      <a:pPr marL="0" marR="0" algn="just">
                        <a:lnSpc>
                          <a:spcPct val="115000"/>
                        </a:lnSpc>
                        <a:spcBef>
                          <a:spcPts val="0"/>
                        </a:spcBef>
                        <a:spcAft>
                          <a:spcPts val="1200"/>
                        </a:spcAft>
                      </a:pPr>
                      <a:r>
                        <a:rPr lang="en-GB" sz="1800" dirty="0">
                          <a:effectLst/>
                        </a:rPr>
                        <a:t>It helps to enhance the transmission of functional safety related data and improve the overall quality of a function by boosting the availability of the function. </a:t>
                      </a:r>
                      <a:endParaRPr lang="en-US" sz="1800" dirty="0">
                        <a:effectLst/>
                        <a:latin typeface="Times New Roman" panose="02020603050405020304" pitchFamily="18" charset="0"/>
                        <a:ea typeface="Malgun Gothic" panose="020B0503020000020004" pitchFamily="34" charset="-127"/>
                      </a:endParaRPr>
                    </a:p>
                  </a:txBody>
                  <a:tcPr marL="13249" marR="13249" marT="0" marB="0"/>
                </a:tc>
                <a:extLst>
                  <a:ext uri="{0D108BD9-81ED-4DB2-BD59-A6C34878D82A}">
                    <a16:rowId xmlns:a16="http://schemas.microsoft.com/office/drawing/2014/main" val="1334155290"/>
                  </a:ext>
                </a:extLst>
              </a:tr>
            </a:tbl>
          </a:graphicData>
        </a:graphic>
      </p:graphicFrame>
    </p:spTree>
    <p:extLst>
      <p:ext uri="{BB962C8B-B14F-4D97-AF65-F5344CB8AC3E}">
        <p14:creationId xmlns:p14="http://schemas.microsoft.com/office/powerpoint/2010/main" val="19383984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38DD67-03AE-4FAE-A2C5-B7D63DFFBF7B}"/>
              </a:ext>
            </a:extLst>
          </p:cNvPr>
          <p:cNvSpPr>
            <a:spLocks noGrp="1"/>
          </p:cNvSpPr>
          <p:nvPr>
            <p:ph type="title"/>
          </p:nvPr>
        </p:nvSpPr>
        <p:spPr>
          <a:xfrm>
            <a:off x="783772" y="261215"/>
            <a:ext cx="10624456" cy="1325563"/>
          </a:xfrm>
        </p:spPr>
        <p:txBody>
          <a:bodyPr/>
          <a:lstStyle/>
          <a:p>
            <a:r>
              <a:rPr lang="en-US" dirty="0"/>
              <a:t>Motivation for identified enhancements on QoS Prediction/Sustainability analytics</a:t>
            </a:r>
          </a:p>
        </p:txBody>
      </p:sp>
      <p:graphicFrame>
        <p:nvGraphicFramePr>
          <p:cNvPr id="7" name="Table 6">
            <a:extLst>
              <a:ext uri="{FF2B5EF4-FFF2-40B4-BE49-F238E27FC236}">
                <a16:creationId xmlns:a16="http://schemas.microsoft.com/office/drawing/2014/main" id="{1C00087D-8D4D-4BD3-9C47-F5B35E49C4DB}"/>
              </a:ext>
            </a:extLst>
          </p:cNvPr>
          <p:cNvGraphicFramePr>
            <a:graphicFrameLocks noGrp="1"/>
          </p:cNvGraphicFramePr>
          <p:nvPr>
            <p:extLst>
              <p:ext uri="{D42A27DB-BD31-4B8C-83A1-F6EECF244321}">
                <p14:modId xmlns:p14="http://schemas.microsoft.com/office/powerpoint/2010/main" val="3102056243"/>
              </p:ext>
            </p:extLst>
          </p:nvPr>
        </p:nvGraphicFramePr>
        <p:xfrm>
          <a:off x="783772" y="1268132"/>
          <a:ext cx="11075215" cy="4892533"/>
        </p:xfrm>
        <a:graphic>
          <a:graphicData uri="http://schemas.openxmlformats.org/drawingml/2006/table">
            <a:tbl>
              <a:tblPr firstRow="1" firstCol="1" bandRow="1">
                <a:tableStyleId>{F5AB1C69-6EDB-4FF4-983F-18BD219EF322}</a:tableStyleId>
              </a:tblPr>
              <a:tblGrid>
                <a:gridCol w="2277009">
                  <a:extLst>
                    <a:ext uri="{9D8B030D-6E8A-4147-A177-3AD203B41FA5}">
                      <a16:colId xmlns:a16="http://schemas.microsoft.com/office/drawing/2014/main" val="3626780719"/>
                    </a:ext>
                  </a:extLst>
                </a:gridCol>
                <a:gridCol w="3031251">
                  <a:extLst>
                    <a:ext uri="{9D8B030D-6E8A-4147-A177-3AD203B41FA5}">
                      <a16:colId xmlns:a16="http://schemas.microsoft.com/office/drawing/2014/main" val="2993969850"/>
                    </a:ext>
                  </a:extLst>
                </a:gridCol>
                <a:gridCol w="5766955">
                  <a:extLst>
                    <a:ext uri="{9D8B030D-6E8A-4147-A177-3AD203B41FA5}">
                      <a16:colId xmlns:a16="http://schemas.microsoft.com/office/drawing/2014/main" val="1420019813"/>
                    </a:ext>
                  </a:extLst>
                </a:gridCol>
              </a:tblGrid>
              <a:tr h="220561">
                <a:tc>
                  <a:txBody>
                    <a:bodyPr/>
                    <a:lstStyle/>
                    <a:p>
                      <a:pPr marL="0" marR="0" algn="ctr">
                        <a:lnSpc>
                          <a:spcPct val="115000"/>
                        </a:lnSpc>
                        <a:spcBef>
                          <a:spcPts val="0"/>
                        </a:spcBef>
                        <a:spcAft>
                          <a:spcPts val="1200"/>
                        </a:spcAft>
                      </a:pPr>
                      <a:r>
                        <a:rPr lang="en-GB" sz="1400" dirty="0">
                          <a:effectLst/>
                        </a:rPr>
                        <a:t>Requirements</a:t>
                      </a:r>
                      <a:endParaRPr lang="en-US" sz="1400" dirty="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ctr">
                        <a:lnSpc>
                          <a:spcPct val="115000"/>
                        </a:lnSpc>
                        <a:spcBef>
                          <a:spcPts val="0"/>
                        </a:spcBef>
                        <a:spcAft>
                          <a:spcPts val="1200"/>
                        </a:spcAft>
                      </a:pPr>
                      <a:r>
                        <a:rPr lang="en-GB" sz="1400">
                          <a:effectLst/>
                        </a:rPr>
                        <a:t>Example Use Cases</a:t>
                      </a:r>
                      <a:endParaRPr lang="en-US" sz="140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ctr">
                        <a:lnSpc>
                          <a:spcPct val="115000"/>
                        </a:lnSpc>
                        <a:spcBef>
                          <a:spcPts val="0"/>
                        </a:spcBef>
                        <a:spcAft>
                          <a:spcPts val="1200"/>
                        </a:spcAft>
                      </a:pPr>
                      <a:r>
                        <a:rPr lang="en-GB" sz="1400">
                          <a:effectLst/>
                        </a:rPr>
                        <a:t>Benefits</a:t>
                      </a:r>
                      <a:endParaRPr lang="en-US" sz="1400">
                        <a:effectLst/>
                        <a:latin typeface="Times New Roman" panose="02020603050405020304" pitchFamily="18" charset="0"/>
                        <a:ea typeface="Malgun Gothic" panose="020B0503020000020004" pitchFamily="34" charset="-127"/>
                      </a:endParaRPr>
                    </a:p>
                  </a:txBody>
                  <a:tcPr marL="13249" marR="13249" marT="0" marB="0"/>
                </a:tc>
                <a:extLst>
                  <a:ext uri="{0D108BD9-81ED-4DB2-BD59-A6C34878D82A}">
                    <a16:rowId xmlns:a16="http://schemas.microsoft.com/office/drawing/2014/main" val="2987569507"/>
                  </a:ext>
                </a:extLst>
              </a:tr>
              <a:tr h="4662726">
                <a:tc>
                  <a:txBody>
                    <a:bodyPr/>
                    <a:lstStyle/>
                    <a:p>
                      <a:pPr marL="0" marR="0">
                        <a:lnSpc>
                          <a:spcPct val="115000"/>
                        </a:lnSpc>
                        <a:spcBef>
                          <a:spcPts val="0"/>
                        </a:spcBef>
                        <a:spcAft>
                          <a:spcPts val="1200"/>
                        </a:spcAft>
                      </a:pPr>
                      <a:r>
                        <a:rPr lang="en-GB" sz="1400" dirty="0">
                          <a:effectLst/>
                        </a:rPr>
                        <a:t>Investigate QoS prediction in Multi-MNO/Cross-border environments</a:t>
                      </a:r>
                      <a:endParaRPr lang="en-US" sz="1400" dirty="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just">
                        <a:lnSpc>
                          <a:spcPct val="115000"/>
                        </a:lnSpc>
                        <a:spcBef>
                          <a:spcPts val="0"/>
                        </a:spcBef>
                        <a:spcAft>
                          <a:spcPts val="1200"/>
                        </a:spcAft>
                      </a:pPr>
                      <a:r>
                        <a:rPr lang="en-GB" sz="1400" dirty="0">
                          <a:effectLst/>
                        </a:rPr>
                        <a:t>Most of the use cases considered above (using </a:t>
                      </a:r>
                      <a:r>
                        <a:rPr lang="en-GB" sz="1400" dirty="0" err="1">
                          <a:effectLst/>
                        </a:rPr>
                        <a:t>Uu</a:t>
                      </a:r>
                      <a:r>
                        <a:rPr lang="en-GB" sz="1400" dirty="0">
                          <a:effectLst/>
                        </a:rPr>
                        <a:t> or PC5 interfaces) will be realised during the moment the vehicle moves to another country or changes MNO. </a:t>
                      </a:r>
                      <a:endParaRPr lang="en-US" sz="1400" dirty="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just">
                        <a:lnSpc>
                          <a:spcPct val="115000"/>
                        </a:lnSpc>
                        <a:spcBef>
                          <a:spcPts val="0"/>
                        </a:spcBef>
                        <a:spcAft>
                          <a:spcPts val="1200"/>
                        </a:spcAft>
                      </a:pPr>
                      <a:r>
                        <a:rPr lang="en-GB" sz="1400" dirty="0">
                          <a:effectLst/>
                        </a:rPr>
                        <a:t>QoS prediction information should be provided during the handover from one MNO to another, considering requirements mentioned above about freshness and /or granularity of predicted QoS change. </a:t>
                      </a:r>
                      <a:endParaRPr lang="en-US" sz="1400" dirty="0">
                        <a:effectLst/>
                      </a:endParaRPr>
                    </a:p>
                    <a:p>
                      <a:pPr marL="0" marR="0" algn="just">
                        <a:lnSpc>
                          <a:spcPct val="115000"/>
                        </a:lnSpc>
                        <a:spcBef>
                          <a:spcPts val="0"/>
                        </a:spcBef>
                        <a:spcAft>
                          <a:spcPts val="1200"/>
                        </a:spcAft>
                      </a:pPr>
                      <a:r>
                        <a:rPr lang="en-GB" sz="1400" dirty="0">
                          <a:effectLst/>
                        </a:rPr>
                        <a:t>or at least notify early enough the vehicle about availability or not of the QoS prediction service.</a:t>
                      </a:r>
                      <a:endParaRPr lang="en-US" sz="1400" dirty="0">
                        <a:effectLst/>
                      </a:endParaRPr>
                    </a:p>
                    <a:p>
                      <a:pPr marL="0" marR="0" algn="just">
                        <a:lnSpc>
                          <a:spcPct val="115000"/>
                        </a:lnSpc>
                        <a:spcBef>
                          <a:spcPts val="0"/>
                        </a:spcBef>
                        <a:spcAft>
                          <a:spcPts val="1200"/>
                        </a:spcAft>
                      </a:pPr>
                      <a:r>
                        <a:rPr lang="en-GB" sz="1400" dirty="0">
                          <a:effectLst/>
                        </a:rPr>
                        <a:t>When a UE with a subscription of MNO A is roaming in the network of MNO B, prediction service should be available while in MNO B without interruption. However the MNO B network (in case the serving NWDAF is in the visited network) or the home network (in case the serving NWDAF is in the home network) may need to exchange information in order to provide reliable predictions. This because the prediction may depend from input data in the visited network as well as information available in the home network (e.g. subscription information). </a:t>
                      </a:r>
                      <a:endParaRPr lang="en-US" sz="1400" dirty="0">
                        <a:effectLst/>
                      </a:endParaRPr>
                    </a:p>
                    <a:p>
                      <a:pPr marL="0" marR="0" algn="just">
                        <a:lnSpc>
                          <a:spcPct val="115000"/>
                        </a:lnSpc>
                        <a:spcBef>
                          <a:spcPts val="0"/>
                        </a:spcBef>
                        <a:spcAft>
                          <a:spcPts val="1200"/>
                        </a:spcAft>
                      </a:pPr>
                      <a:r>
                        <a:rPr lang="en-GB" sz="1400" dirty="0">
                          <a:effectLst/>
                        </a:rPr>
                        <a:t>Other scenarios that require exchange of QoS prediction information across several MNO include the case of MEC resource sharing (e.g. a UE of MNO A may use MEC resources such as MEC platform or MEC application) deployed in the network of MNO B).</a:t>
                      </a:r>
                      <a:endParaRPr lang="en-US" sz="1400" dirty="0">
                        <a:effectLst/>
                        <a:latin typeface="Times New Roman" panose="02020603050405020304" pitchFamily="18" charset="0"/>
                        <a:ea typeface="Malgun Gothic" panose="020B0503020000020004" pitchFamily="34" charset="-127"/>
                      </a:endParaRPr>
                    </a:p>
                  </a:txBody>
                  <a:tcPr marL="13249" marR="13249" marT="0" marB="0"/>
                </a:tc>
                <a:extLst>
                  <a:ext uri="{0D108BD9-81ED-4DB2-BD59-A6C34878D82A}">
                    <a16:rowId xmlns:a16="http://schemas.microsoft.com/office/drawing/2014/main" val="2247992121"/>
                  </a:ext>
                </a:extLst>
              </a:tr>
            </a:tbl>
          </a:graphicData>
        </a:graphic>
      </p:graphicFrame>
    </p:spTree>
    <p:extLst>
      <p:ext uri="{BB962C8B-B14F-4D97-AF65-F5344CB8AC3E}">
        <p14:creationId xmlns:p14="http://schemas.microsoft.com/office/powerpoint/2010/main" val="14572449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38DD67-03AE-4FAE-A2C5-B7D63DFFBF7B}"/>
              </a:ext>
            </a:extLst>
          </p:cNvPr>
          <p:cNvSpPr>
            <a:spLocks noGrp="1"/>
          </p:cNvSpPr>
          <p:nvPr>
            <p:ph type="title"/>
          </p:nvPr>
        </p:nvSpPr>
        <p:spPr>
          <a:xfrm>
            <a:off x="783772" y="174764"/>
            <a:ext cx="10624456" cy="1325563"/>
          </a:xfrm>
        </p:spPr>
        <p:txBody>
          <a:bodyPr/>
          <a:lstStyle/>
          <a:p>
            <a:r>
              <a:rPr lang="en-US" dirty="0"/>
              <a:t>Motivation for identified enhancements on QoS Prediction/Sustainability analytics</a:t>
            </a:r>
          </a:p>
        </p:txBody>
      </p:sp>
      <p:graphicFrame>
        <p:nvGraphicFramePr>
          <p:cNvPr id="7" name="Table 6">
            <a:extLst>
              <a:ext uri="{FF2B5EF4-FFF2-40B4-BE49-F238E27FC236}">
                <a16:creationId xmlns:a16="http://schemas.microsoft.com/office/drawing/2014/main" id="{1C00087D-8D4D-4BD3-9C47-F5B35E49C4DB}"/>
              </a:ext>
            </a:extLst>
          </p:cNvPr>
          <p:cNvGraphicFramePr>
            <a:graphicFrameLocks noGrp="1"/>
          </p:cNvGraphicFramePr>
          <p:nvPr>
            <p:extLst>
              <p:ext uri="{D42A27DB-BD31-4B8C-83A1-F6EECF244321}">
                <p14:modId xmlns:p14="http://schemas.microsoft.com/office/powerpoint/2010/main" val="1836129727"/>
              </p:ext>
            </p:extLst>
          </p:nvPr>
        </p:nvGraphicFramePr>
        <p:xfrm>
          <a:off x="564236" y="1198991"/>
          <a:ext cx="11434437" cy="4798760"/>
        </p:xfrm>
        <a:graphic>
          <a:graphicData uri="http://schemas.openxmlformats.org/drawingml/2006/table">
            <a:tbl>
              <a:tblPr firstRow="1" firstCol="1" bandRow="1">
                <a:tableStyleId>{F5AB1C69-6EDB-4FF4-983F-18BD219EF322}</a:tableStyleId>
              </a:tblPr>
              <a:tblGrid>
                <a:gridCol w="3231350">
                  <a:extLst>
                    <a:ext uri="{9D8B030D-6E8A-4147-A177-3AD203B41FA5}">
                      <a16:colId xmlns:a16="http://schemas.microsoft.com/office/drawing/2014/main" val="3626780719"/>
                    </a:ext>
                  </a:extLst>
                </a:gridCol>
                <a:gridCol w="2923871">
                  <a:extLst>
                    <a:ext uri="{9D8B030D-6E8A-4147-A177-3AD203B41FA5}">
                      <a16:colId xmlns:a16="http://schemas.microsoft.com/office/drawing/2014/main" val="2993969850"/>
                    </a:ext>
                  </a:extLst>
                </a:gridCol>
                <a:gridCol w="5279216">
                  <a:extLst>
                    <a:ext uri="{9D8B030D-6E8A-4147-A177-3AD203B41FA5}">
                      <a16:colId xmlns:a16="http://schemas.microsoft.com/office/drawing/2014/main" val="1420019813"/>
                    </a:ext>
                  </a:extLst>
                </a:gridCol>
              </a:tblGrid>
              <a:tr h="245365">
                <a:tc>
                  <a:txBody>
                    <a:bodyPr/>
                    <a:lstStyle/>
                    <a:p>
                      <a:pPr marL="0" marR="0" algn="ctr">
                        <a:lnSpc>
                          <a:spcPct val="115000"/>
                        </a:lnSpc>
                        <a:spcBef>
                          <a:spcPts val="0"/>
                        </a:spcBef>
                        <a:spcAft>
                          <a:spcPts val="1200"/>
                        </a:spcAft>
                      </a:pPr>
                      <a:r>
                        <a:rPr lang="en-GB" sz="1400" dirty="0">
                          <a:effectLst/>
                        </a:rPr>
                        <a:t>Requirements</a:t>
                      </a:r>
                      <a:endParaRPr lang="en-US" sz="1400" dirty="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ctr">
                        <a:lnSpc>
                          <a:spcPct val="115000"/>
                        </a:lnSpc>
                        <a:spcBef>
                          <a:spcPts val="0"/>
                        </a:spcBef>
                        <a:spcAft>
                          <a:spcPts val="1200"/>
                        </a:spcAft>
                      </a:pPr>
                      <a:r>
                        <a:rPr lang="en-GB" sz="1400">
                          <a:effectLst/>
                        </a:rPr>
                        <a:t>Example Use Cases</a:t>
                      </a:r>
                      <a:endParaRPr lang="en-US" sz="140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ctr">
                        <a:lnSpc>
                          <a:spcPct val="115000"/>
                        </a:lnSpc>
                        <a:spcBef>
                          <a:spcPts val="0"/>
                        </a:spcBef>
                        <a:spcAft>
                          <a:spcPts val="1200"/>
                        </a:spcAft>
                      </a:pPr>
                      <a:r>
                        <a:rPr lang="en-GB" sz="1400">
                          <a:effectLst/>
                        </a:rPr>
                        <a:t>Benefits</a:t>
                      </a:r>
                      <a:endParaRPr lang="en-US" sz="1400">
                        <a:effectLst/>
                        <a:latin typeface="Times New Roman" panose="02020603050405020304" pitchFamily="18" charset="0"/>
                        <a:ea typeface="Malgun Gothic" panose="020B0503020000020004" pitchFamily="34" charset="-127"/>
                      </a:endParaRPr>
                    </a:p>
                  </a:txBody>
                  <a:tcPr marL="13249" marR="13249" marT="0" marB="0"/>
                </a:tc>
                <a:extLst>
                  <a:ext uri="{0D108BD9-81ED-4DB2-BD59-A6C34878D82A}">
                    <a16:rowId xmlns:a16="http://schemas.microsoft.com/office/drawing/2014/main" val="2987569507"/>
                  </a:ext>
                </a:extLst>
              </a:tr>
              <a:tr h="4033671">
                <a:tc>
                  <a:txBody>
                    <a:bodyPr/>
                    <a:lstStyle/>
                    <a:p>
                      <a:pPr marL="0" marR="0">
                        <a:lnSpc>
                          <a:spcPct val="115000"/>
                        </a:lnSpc>
                        <a:spcBef>
                          <a:spcPts val="0"/>
                        </a:spcBef>
                        <a:spcAft>
                          <a:spcPts val="1200"/>
                        </a:spcAft>
                      </a:pPr>
                      <a:r>
                        <a:rPr lang="en-GB" sz="1400" dirty="0">
                          <a:effectLst/>
                        </a:rPr>
                        <a:t>Investigate the need for coordination of notifications of QoS prediction amongst V2X Servers (e.g., ordering, prioritization).</a:t>
                      </a:r>
                      <a:endParaRPr lang="en-US" sz="1400" dirty="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just">
                        <a:lnSpc>
                          <a:spcPct val="115000"/>
                        </a:lnSpc>
                        <a:spcBef>
                          <a:spcPts val="0"/>
                        </a:spcBef>
                        <a:spcAft>
                          <a:spcPts val="1200"/>
                        </a:spcAft>
                      </a:pPr>
                      <a:r>
                        <a:rPr lang="en-GB" sz="1400" dirty="0">
                          <a:effectLst/>
                        </a:rPr>
                        <a:t>Applies to all use cases mentioned above.</a:t>
                      </a:r>
                      <a:endParaRPr lang="en-US" sz="1400" dirty="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just">
                        <a:lnSpc>
                          <a:spcPct val="115000"/>
                        </a:lnSpc>
                        <a:spcBef>
                          <a:spcPts val="0"/>
                        </a:spcBef>
                        <a:spcAft>
                          <a:spcPts val="1200"/>
                        </a:spcAft>
                      </a:pPr>
                      <a:r>
                        <a:rPr lang="en-GB" sz="1400" dirty="0">
                          <a:effectLst/>
                        </a:rPr>
                        <a:t>In case of distributed automotive applications there could be multiple consumers interested to receive QoS predictions and trigger related actions (e.g. vehicle change, change codec, change network, etc.) for the same predicted QoS change event. One example is the application instance running in the UE and the instance running in the cloud. However in general there could be multiple application servers that could trigger related actions in different domains (OEM, service provider, RTA, MNO). This requirement is needed in order to make sure that there is a predictable and predefined order in which  notifications are received  amongst the multiple consumers. At the same time NWDAF may also  perform some level of coordination by deciding to trigger the notification to one consumer only after another consumer with higher priority. Different QoS prediction requests may have different priority that should be considered, since each notification may trigger an application adaptation that may affect the following/next QoS prediction notifications.</a:t>
                      </a:r>
                      <a:endParaRPr lang="en-US" sz="1400" dirty="0">
                        <a:effectLst/>
                      </a:endParaRPr>
                    </a:p>
                    <a:p>
                      <a:pPr marL="0" marR="0" algn="just">
                        <a:lnSpc>
                          <a:spcPct val="115000"/>
                        </a:lnSpc>
                        <a:spcBef>
                          <a:spcPts val="0"/>
                        </a:spcBef>
                        <a:spcAft>
                          <a:spcPts val="1200"/>
                        </a:spcAft>
                      </a:pPr>
                      <a:r>
                        <a:rPr lang="en-GB" sz="1400" dirty="0">
                          <a:effectLst/>
                        </a:rPr>
                        <a:t>Hence, the coordination of a notifications may increase the reliability of how the provided predictions are handled in the applications.</a:t>
                      </a:r>
                      <a:endParaRPr lang="en-US" sz="1400" dirty="0">
                        <a:effectLst/>
                        <a:latin typeface="Times New Roman" panose="02020603050405020304" pitchFamily="18" charset="0"/>
                        <a:ea typeface="Malgun Gothic" panose="020B0503020000020004" pitchFamily="34" charset="-127"/>
                      </a:endParaRPr>
                    </a:p>
                  </a:txBody>
                  <a:tcPr marL="13249" marR="13249" marT="0" marB="0"/>
                </a:tc>
                <a:extLst>
                  <a:ext uri="{0D108BD9-81ED-4DB2-BD59-A6C34878D82A}">
                    <a16:rowId xmlns:a16="http://schemas.microsoft.com/office/drawing/2014/main" val="671392546"/>
                  </a:ext>
                </a:extLst>
              </a:tr>
            </a:tbl>
          </a:graphicData>
        </a:graphic>
      </p:graphicFrame>
    </p:spTree>
    <p:extLst>
      <p:ext uri="{BB962C8B-B14F-4D97-AF65-F5344CB8AC3E}">
        <p14:creationId xmlns:p14="http://schemas.microsoft.com/office/powerpoint/2010/main" val="36452100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38DD67-03AE-4FAE-A2C5-B7D63DFFBF7B}"/>
              </a:ext>
            </a:extLst>
          </p:cNvPr>
          <p:cNvSpPr>
            <a:spLocks noGrp="1"/>
          </p:cNvSpPr>
          <p:nvPr>
            <p:ph type="title"/>
          </p:nvPr>
        </p:nvSpPr>
        <p:spPr>
          <a:xfrm>
            <a:off x="783772" y="174764"/>
            <a:ext cx="10624456" cy="1325563"/>
          </a:xfrm>
        </p:spPr>
        <p:txBody>
          <a:bodyPr/>
          <a:lstStyle/>
          <a:p>
            <a:r>
              <a:rPr lang="en-US" dirty="0"/>
              <a:t>Motivation for identified enhancements on QoS Prediction/Sustainability analytics</a:t>
            </a:r>
          </a:p>
        </p:txBody>
      </p:sp>
      <p:graphicFrame>
        <p:nvGraphicFramePr>
          <p:cNvPr id="7" name="Table 6">
            <a:extLst>
              <a:ext uri="{FF2B5EF4-FFF2-40B4-BE49-F238E27FC236}">
                <a16:creationId xmlns:a16="http://schemas.microsoft.com/office/drawing/2014/main" id="{1C00087D-8D4D-4BD3-9C47-F5B35E49C4DB}"/>
              </a:ext>
            </a:extLst>
          </p:cNvPr>
          <p:cNvGraphicFramePr>
            <a:graphicFrameLocks noGrp="1"/>
          </p:cNvGraphicFramePr>
          <p:nvPr>
            <p:extLst>
              <p:ext uri="{D42A27DB-BD31-4B8C-83A1-F6EECF244321}">
                <p14:modId xmlns:p14="http://schemas.microsoft.com/office/powerpoint/2010/main" val="2441272666"/>
              </p:ext>
            </p:extLst>
          </p:nvPr>
        </p:nvGraphicFramePr>
        <p:xfrm>
          <a:off x="460328" y="1500327"/>
          <a:ext cx="11434437" cy="4047110"/>
        </p:xfrm>
        <a:graphic>
          <a:graphicData uri="http://schemas.openxmlformats.org/drawingml/2006/table">
            <a:tbl>
              <a:tblPr firstRow="1" firstCol="1" bandRow="1">
                <a:tableStyleId>{F5AB1C69-6EDB-4FF4-983F-18BD219EF322}</a:tableStyleId>
              </a:tblPr>
              <a:tblGrid>
                <a:gridCol w="3231350">
                  <a:extLst>
                    <a:ext uri="{9D8B030D-6E8A-4147-A177-3AD203B41FA5}">
                      <a16:colId xmlns:a16="http://schemas.microsoft.com/office/drawing/2014/main" val="3626780719"/>
                    </a:ext>
                  </a:extLst>
                </a:gridCol>
                <a:gridCol w="2428568">
                  <a:extLst>
                    <a:ext uri="{9D8B030D-6E8A-4147-A177-3AD203B41FA5}">
                      <a16:colId xmlns:a16="http://schemas.microsoft.com/office/drawing/2014/main" val="2993969850"/>
                    </a:ext>
                  </a:extLst>
                </a:gridCol>
                <a:gridCol w="5774519">
                  <a:extLst>
                    <a:ext uri="{9D8B030D-6E8A-4147-A177-3AD203B41FA5}">
                      <a16:colId xmlns:a16="http://schemas.microsoft.com/office/drawing/2014/main" val="1420019813"/>
                    </a:ext>
                  </a:extLst>
                </a:gridCol>
              </a:tblGrid>
              <a:tr h="200360">
                <a:tc>
                  <a:txBody>
                    <a:bodyPr/>
                    <a:lstStyle/>
                    <a:p>
                      <a:pPr marL="0" marR="0" algn="ctr">
                        <a:lnSpc>
                          <a:spcPct val="115000"/>
                        </a:lnSpc>
                        <a:spcBef>
                          <a:spcPts val="0"/>
                        </a:spcBef>
                        <a:spcAft>
                          <a:spcPts val="1200"/>
                        </a:spcAft>
                      </a:pPr>
                      <a:r>
                        <a:rPr lang="en-GB" sz="1400" dirty="0">
                          <a:effectLst/>
                        </a:rPr>
                        <a:t>Requirements</a:t>
                      </a:r>
                      <a:endParaRPr lang="en-US" sz="1400" dirty="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ctr">
                        <a:lnSpc>
                          <a:spcPct val="115000"/>
                        </a:lnSpc>
                        <a:spcBef>
                          <a:spcPts val="0"/>
                        </a:spcBef>
                        <a:spcAft>
                          <a:spcPts val="1200"/>
                        </a:spcAft>
                      </a:pPr>
                      <a:r>
                        <a:rPr lang="en-GB" sz="1400">
                          <a:effectLst/>
                        </a:rPr>
                        <a:t>Example Use Cases</a:t>
                      </a:r>
                      <a:endParaRPr lang="en-US" sz="140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ctr">
                        <a:lnSpc>
                          <a:spcPct val="115000"/>
                        </a:lnSpc>
                        <a:spcBef>
                          <a:spcPts val="0"/>
                        </a:spcBef>
                        <a:spcAft>
                          <a:spcPts val="1200"/>
                        </a:spcAft>
                      </a:pPr>
                      <a:r>
                        <a:rPr lang="en-GB" sz="1400">
                          <a:effectLst/>
                        </a:rPr>
                        <a:t>Benefits</a:t>
                      </a:r>
                      <a:endParaRPr lang="en-US" sz="1400">
                        <a:effectLst/>
                        <a:latin typeface="Times New Roman" panose="02020603050405020304" pitchFamily="18" charset="0"/>
                        <a:ea typeface="Malgun Gothic" panose="020B0503020000020004" pitchFamily="34" charset="-127"/>
                      </a:endParaRPr>
                    </a:p>
                  </a:txBody>
                  <a:tcPr marL="13249" marR="13249" marT="0" marB="0"/>
                </a:tc>
                <a:extLst>
                  <a:ext uri="{0D108BD9-81ED-4DB2-BD59-A6C34878D82A}">
                    <a16:rowId xmlns:a16="http://schemas.microsoft.com/office/drawing/2014/main" val="2987569507"/>
                  </a:ext>
                </a:extLst>
              </a:tr>
              <a:tr h="2176942">
                <a:tc>
                  <a:txBody>
                    <a:bodyPr/>
                    <a:lstStyle/>
                    <a:p>
                      <a:pPr marL="0" marR="0">
                        <a:lnSpc>
                          <a:spcPct val="115000"/>
                        </a:lnSpc>
                        <a:spcBef>
                          <a:spcPts val="0"/>
                        </a:spcBef>
                        <a:spcAft>
                          <a:spcPts val="1200"/>
                        </a:spcAft>
                      </a:pPr>
                      <a:r>
                        <a:rPr lang="en-GB" sz="1400" dirty="0">
                          <a:effectLst/>
                        </a:rPr>
                        <a:t>Investigate harmonization of QoS change notifications for V2X application (e.g., QoS change notification sent to the UE via NAS/RRC)</a:t>
                      </a:r>
                      <a:endParaRPr lang="en-US" sz="1400" dirty="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just">
                        <a:lnSpc>
                          <a:spcPct val="115000"/>
                        </a:lnSpc>
                        <a:spcBef>
                          <a:spcPts val="0"/>
                        </a:spcBef>
                        <a:spcAft>
                          <a:spcPts val="1200"/>
                        </a:spcAft>
                      </a:pPr>
                      <a:r>
                        <a:rPr lang="en-GB" sz="1400" dirty="0">
                          <a:effectLst/>
                        </a:rPr>
                        <a:t>Applies to all use cases above</a:t>
                      </a:r>
                      <a:endParaRPr lang="en-US" sz="1400" dirty="0">
                        <a:effectLst/>
                        <a:latin typeface="Times New Roman" panose="02020603050405020304" pitchFamily="18" charset="0"/>
                        <a:ea typeface="Malgun Gothic" panose="020B0503020000020004" pitchFamily="34" charset="-127"/>
                      </a:endParaRPr>
                    </a:p>
                  </a:txBody>
                  <a:tcPr marL="13249" marR="13249" marT="0" marB="0"/>
                </a:tc>
                <a:tc>
                  <a:txBody>
                    <a:bodyPr/>
                    <a:lstStyle/>
                    <a:p>
                      <a:pPr marL="0" marR="0" algn="just">
                        <a:lnSpc>
                          <a:spcPct val="115000"/>
                        </a:lnSpc>
                        <a:spcBef>
                          <a:spcPts val="0"/>
                        </a:spcBef>
                        <a:spcAft>
                          <a:spcPts val="1200"/>
                        </a:spcAft>
                      </a:pPr>
                      <a:r>
                        <a:rPr lang="en-GB" sz="1400" dirty="0">
                          <a:effectLst/>
                        </a:rPr>
                        <a:t>Ensure that different notifications related to QoS (e.g. Notification control with or without Alternative QoS profiles) are delivered in a similar/harmonized manner. This can help to avoid the increase of complexity for the application layer. </a:t>
                      </a:r>
                      <a:endParaRPr lang="en-US" sz="1400" dirty="0">
                        <a:effectLst/>
                      </a:endParaRPr>
                    </a:p>
                    <a:p>
                      <a:pPr marL="0" marR="0" algn="just">
                        <a:lnSpc>
                          <a:spcPct val="115000"/>
                        </a:lnSpc>
                        <a:spcBef>
                          <a:spcPts val="0"/>
                        </a:spcBef>
                        <a:spcAft>
                          <a:spcPts val="1200"/>
                        </a:spcAft>
                      </a:pPr>
                      <a:r>
                        <a:rPr lang="en-GB" sz="1400" dirty="0">
                          <a:effectLst/>
                        </a:rPr>
                        <a:t>Moreover in order to evaluate the performance of the service provided by the analytics enabler it may be required to be able to correlate the QoS change notification (that is sent by the network when the QoS change happens) with the potential QoS change (that is sent by the network when the same QoS change is predicted). In fact when QoS prediction is used for a GBR type QoS flow both notifications are produced by the network. However at the moment it is not possible (both for the application and the network) to correlate the two notifications that are related to the same QoS change event. This is particularly useful in order to calculate relevant metrics that can measure the effectiveness of the QoS prediction service (e.g. ratio of correct prediction or difference between what was predicted and what really happened).</a:t>
                      </a:r>
                      <a:endParaRPr lang="en-US" sz="1400" dirty="0">
                        <a:effectLst/>
                        <a:latin typeface="Times New Roman" panose="02020603050405020304" pitchFamily="18" charset="0"/>
                        <a:ea typeface="Malgun Gothic" panose="020B0503020000020004" pitchFamily="34" charset="-127"/>
                      </a:endParaRPr>
                    </a:p>
                  </a:txBody>
                  <a:tcPr marL="13249" marR="13249" marT="0" marB="0"/>
                </a:tc>
                <a:extLst>
                  <a:ext uri="{0D108BD9-81ED-4DB2-BD59-A6C34878D82A}">
                    <a16:rowId xmlns:a16="http://schemas.microsoft.com/office/drawing/2014/main" val="1103492774"/>
                  </a:ext>
                </a:extLst>
              </a:tr>
            </a:tbl>
          </a:graphicData>
        </a:graphic>
      </p:graphicFrame>
    </p:spTree>
    <p:extLst>
      <p:ext uri="{BB962C8B-B14F-4D97-AF65-F5344CB8AC3E}">
        <p14:creationId xmlns:p14="http://schemas.microsoft.com/office/powerpoint/2010/main" val="40169651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91545EC-5E17-49F3-AD5D-779A7F64542D}"/>
              </a:ext>
            </a:extLst>
          </p:cNvPr>
          <p:cNvSpPr>
            <a:spLocks noGrp="1"/>
          </p:cNvSpPr>
          <p:nvPr>
            <p:ph type="title"/>
          </p:nvPr>
        </p:nvSpPr>
        <p:spPr/>
        <p:txBody>
          <a:bodyPr>
            <a:noAutofit/>
          </a:bodyPr>
          <a:lstStyle/>
          <a:p>
            <a:r>
              <a:rPr lang="en-US" dirty="0"/>
              <a:t>Introduction</a:t>
            </a:r>
          </a:p>
        </p:txBody>
      </p:sp>
      <p:sp>
        <p:nvSpPr>
          <p:cNvPr id="4" name="Text Placeholder 3">
            <a:extLst>
              <a:ext uri="{FF2B5EF4-FFF2-40B4-BE49-F238E27FC236}">
                <a16:creationId xmlns:a16="http://schemas.microsoft.com/office/drawing/2014/main" id="{B788E4AE-FA50-4BAF-9210-C598222E64DB}"/>
              </a:ext>
            </a:extLst>
          </p:cNvPr>
          <p:cNvSpPr>
            <a:spLocks noGrp="1"/>
          </p:cNvSpPr>
          <p:nvPr>
            <p:ph type="body" sz="quarter" idx="10"/>
          </p:nvPr>
        </p:nvSpPr>
        <p:spPr/>
        <p:txBody>
          <a:bodyPr/>
          <a:lstStyle/>
          <a:p>
            <a:r>
              <a:rPr lang="en-US" dirty="0"/>
              <a:t>5GAA already provided an input to the 3GPP RAN Rel-18 Workshop in June 2021 – </a:t>
            </a:r>
            <a:r>
              <a:rPr lang="en-US" dirty="0">
                <a:hlinkClick r:id="rId2"/>
              </a:rPr>
              <a:t>RWS-210360</a:t>
            </a:r>
            <a:endParaRPr lang="en-US" dirty="0"/>
          </a:p>
          <a:p>
            <a:r>
              <a:rPr lang="en-US" dirty="0"/>
              <a:t>A list with eight topics in decreasing order of priority (see next slide) was submitted with corresponding motivation for each item (see annex)</a:t>
            </a:r>
          </a:p>
          <a:p>
            <a:r>
              <a:rPr lang="en-US" dirty="0"/>
              <a:t>Some of the 5GAA prioritized topics have End-2-End aspects and are related to Study Items currently discussed in SA2</a:t>
            </a:r>
          </a:p>
          <a:p>
            <a:r>
              <a:rPr lang="en-US" dirty="0"/>
              <a:t>This submission provides a potential correlation of 5GAA RAN relevant topics to 3GPP SA2 Rel-18 Study Item proposals</a:t>
            </a:r>
          </a:p>
          <a:p>
            <a:r>
              <a:rPr lang="en-US" dirty="0"/>
              <a:t>5GAA has also identified a list of topics and areas for enhancements of QoS Prediction/Sustainability</a:t>
            </a:r>
          </a:p>
        </p:txBody>
      </p:sp>
    </p:spTree>
    <p:extLst>
      <p:ext uri="{BB962C8B-B14F-4D97-AF65-F5344CB8AC3E}">
        <p14:creationId xmlns:p14="http://schemas.microsoft.com/office/powerpoint/2010/main" val="4095923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BA24C-951E-499C-9288-6D2BBEE6949B}"/>
              </a:ext>
            </a:extLst>
          </p:cNvPr>
          <p:cNvSpPr>
            <a:spLocks noGrp="1"/>
          </p:cNvSpPr>
          <p:nvPr>
            <p:ph type="title"/>
          </p:nvPr>
        </p:nvSpPr>
        <p:spPr>
          <a:xfrm>
            <a:off x="838200" y="365125"/>
            <a:ext cx="10646228" cy="1325563"/>
          </a:xfrm>
        </p:spPr>
        <p:txBody>
          <a:bodyPr>
            <a:normAutofit/>
          </a:bodyPr>
          <a:lstStyle/>
          <a:p>
            <a:r>
              <a:rPr lang="en-GB" dirty="0"/>
              <a:t>5GAA list of proposals according priority ranking submitted to 3GPP RAN Rel-18 Workshop*</a:t>
            </a:r>
            <a:endParaRPr lang="aa-ET" dirty="0"/>
          </a:p>
        </p:txBody>
      </p:sp>
      <p:graphicFrame>
        <p:nvGraphicFramePr>
          <p:cNvPr id="7" name="Table 7">
            <a:extLst>
              <a:ext uri="{FF2B5EF4-FFF2-40B4-BE49-F238E27FC236}">
                <a16:creationId xmlns:a16="http://schemas.microsoft.com/office/drawing/2014/main" id="{2847683C-2679-4BE0-A1BD-12C70D838534}"/>
              </a:ext>
            </a:extLst>
          </p:cNvPr>
          <p:cNvGraphicFramePr>
            <a:graphicFrameLocks noGrp="1"/>
          </p:cNvGraphicFramePr>
          <p:nvPr>
            <p:extLst>
              <p:ext uri="{D42A27DB-BD31-4B8C-83A1-F6EECF244321}">
                <p14:modId xmlns:p14="http://schemas.microsoft.com/office/powerpoint/2010/main" val="2327115574"/>
              </p:ext>
            </p:extLst>
          </p:nvPr>
        </p:nvGraphicFramePr>
        <p:xfrm>
          <a:off x="1505952" y="1615708"/>
          <a:ext cx="9310724" cy="3802308"/>
        </p:xfrm>
        <a:graphic>
          <a:graphicData uri="http://schemas.openxmlformats.org/drawingml/2006/table">
            <a:tbl>
              <a:tblPr firstRow="1" bandRow="1">
                <a:tableStyleId>{1FECB4D8-DB02-4DC6-A0A2-4F2EBAE1DC90}</a:tableStyleId>
              </a:tblPr>
              <a:tblGrid>
                <a:gridCol w="7075888">
                  <a:extLst>
                    <a:ext uri="{9D8B030D-6E8A-4147-A177-3AD203B41FA5}">
                      <a16:colId xmlns:a16="http://schemas.microsoft.com/office/drawing/2014/main" val="1399293902"/>
                    </a:ext>
                  </a:extLst>
                </a:gridCol>
                <a:gridCol w="2234836">
                  <a:extLst>
                    <a:ext uri="{9D8B030D-6E8A-4147-A177-3AD203B41FA5}">
                      <a16:colId xmlns:a16="http://schemas.microsoft.com/office/drawing/2014/main" val="52978409"/>
                    </a:ext>
                  </a:extLst>
                </a:gridCol>
              </a:tblGrid>
              <a:tr h="407085">
                <a:tc>
                  <a:txBody>
                    <a:bodyPr/>
                    <a:lstStyle/>
                    <a:p>
                      <a:r>
                        <a:rPr lang="en-GB" dirty="0"/>
                        <a:t>5GAA features and requirements proposals</a:t>
                      </a:r>
                      <a:endParaRPr lang="aa-ET" dirty="0"/>
                    </a:p>
                  </a:txBody>
                  <a:tcPr/>
                </a:tc>
                <a:tc>
                  <a:txBody>
                    <a:bodyPr/>
                    <a:lstStyle/>
                    <a:p>
                      <a:pPr algn="ctr"/>
                      <a:r>
                        <a:rPr lang="en-GB" dirty="0"/>
                        <a:t>Priority ranking</a:t>
                      </a:r>
                      <a:endParaRPr lang="aa-ET" dirty="0"/>
                    </a:p>
                  </a:txBody>
                  <a:tcPr/>
                </a:tc>
                <a:extLst>
                  <a:ext uri="{0D108BD9-81ED-4DB2-BD59-A6C34878D82A}">
                    <a16:rowId xmlns:a16="http://schemas.microsoft.com/office/drawing/2014/main" val="3815045785"/>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Positioning enhancements</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1</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3923246215"/>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LTE/NR-V2X </a:t>
                      </a:r>
                      <a:r>
                        <a:rPr lang="en-GB" sz="1600" b="0" i="0" u="none" strike="noStrike" dirty="0" err="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sidelink</a:t>
                      </a:r>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co-channel coexistence</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2</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1314599387"/>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Sidelink carrier aggregation (CA)</a:t>
                      </a:r>
                      <a:endParaRPr lang="en-GB" sz="1600" b="0" i="0" u="none" strike="noStrike" dirty="0">
                        <a:solidFill>
                          <a:srgbClr val="000000"/>
                        </a:solidFill>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3</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143552075"/>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Enhancements to </a:t>
                      </a:r>
                      <a:r>
                        <a:rPr lang="en-GB" sz="1600" b="0" i="0" u="none" strike="noStrike" dirty="0" err="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sidelink</a:t>
                      </a:r>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power saving</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4</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1256191419"/>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Predictive QoS</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5</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1675697222"/>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UE-to-UE relay</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6</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3378201954"/>
                  </a:ext>
                </a:extLst>
              </a:tr>
              <a:tr h="458683">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NR-V2X </a:t>
                      </a:r>
                      <a:r>
                        <a:rPr lang="en-GB" sz="1600" b="0" i="0" u="none" strike="noStrike" dirty="0" err="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sidelink</a:t>
                      </a:r>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adjacent-channel coexistence with non-3GPP technologies</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7</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434535668"/>
                  </a:ext>
                </a:extLst>
              </a:tr>
              <a:tr h="407085">
                <a:tc>
                  <a:txBody>
                    <a:bodyPr/>
                    <a:lstStyle/>
                    <a:p>
                      <a:pPr algn="l" fontAlgn="b"/>
                      <a:r>
                        <a:rPr lang="en-GB"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Enhancements for vehicular distributed antenna system (DAS) UE transmission</a:t>
                      </a:r>
                    </a:p>
                  </a:txBody>
                  <a:tcPr marL="6350" marR="6350" marT="6350" marB="0" anchor="b"/>
                </a:tc>
                <a:tc>
                  <a:txBody>
                    <a:bodyPr/>
                    <a:lstStyle/>
                    <a:p>
                      <a:pPr algn="ctr"/>
                      <a:r>
                        <a:rPr lang="en-GB"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8</a:t>
                      </a:r>
                      <a:endParaRPr lang="aa-ET" sz="16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4248404589"/>
                  </a:ext>
                </a:extLst>
              </a:tr>
            </a:tbl>
          </a:graphicData>
        </a:graphic>
      </p:graphicFrame>
      <p:sp>
        <p:nvSpPr>
          <p:cNvPr id="4" name="TextBox 3">
            <a:extLst>
              <a:ext uri="{FF2B5EF4-FFF2-40B4-BE49-F238E27FC236}">
                <a16:creationId xmlns:a16="http://schemas.microsoft.com/office/drawing/2014/main" id="{D8E7D785-016A-4098-83BA-6A49AC5B07FE}"/>
              </a:ext>
            </a:extLst>
          </p:cNvPr>
          <p:cNvSpPr txBox="1"/>
          <p:nvPr/>
        </p:nvSpPr>
        <p:spPr>
          <a:xfrm>
            <a:off x="1505952" y="5558045"/>
            <a:ext cx="7115175" cy="646331"/>
          </a:xfrm>
          <a:prstGeom prst="rect">
            <a:avLst/>
          </a:prstGeom>
          <a:noFill/>
        </p:spPr>
        <p:txBody>
          <a:bodyPr wrap="square" rtlCol="0">
            <a:spAutoFit/>
          </a:bodyPr>
          <a:lstStyle/>
          <a:p>
            <a:r>
              <a:rPr lang="en-US" dirty="0"/>
              <a:t>* See 5GAA contribution to 3GPP in: </a:t>
            </a:r>
            <a:r>
              <a:rPr lang="en-US" dirty="0">
                <a:hlinkClick r:id="rId2"/>
              </a:rPr>
              <a:t>RWS-210360</a:t>
            </a:r>
            <a:endParaRPr lang="en-US" dirty="0"/>
          </a:p>
          <a:p>
            <a:r>
              <a:rPr lang="en-US" dirty="0"/>
              <a:t> </a:t>
            </a:r>
          </a:p>
        </p:txBody>
      </p:sp>
    </p:spTree>
    <p:extLst>
      <p:ext uri="{BB962C8B-B14F-4D97-AF65-F5344CB8AC3E}">
        <p14:creationId xmlns:p14="http://schemas.microsoft.com/office/powerpoint/2010/main" val="31269794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777B0-ED4D-4031-BA87-A337161AE089}"/>
              </a:ext>
            </a:extLst>
          </p:cNvPr>
          <p:cNvSpPr>
            <a:spLocks noGrp="1"/>
          </p:cNvSpPr>
          <p:nvPr>
            <p:ph type="title"/>
          </p:nvPr>
        </p:nvSpPr>
        <p:spPr>
          <a:xfrm>
            <a:off x="838200" y="365125"/>
            <a:ext cx="10624456" cy="954616"/>
          </a:xfrm>
        </p:spPr>
        <p:txBody>
          <a:bodyPr>
            <a:noAutofit/>
          </a:bodyPr>
          <a:lstStyle/>
          <a:p>
            <a:r>
              <a:rPr lang="en-US" sz="2800" dirty="0"/>
              <a:t>Potential Correlation of 5GAA prioritized 3GPP RAN topics* </a:t>
            </a:r>
            <a:br>
              <a:rPr lang="en-US" sz="2800" dirty="0"/>
            </a:br>
            <a:r>
              <a:rPr lang="en-US" sz="2800" dirty="0"/>
              <a:t>to 3GPP SA2 Rel-18 Study Item proposals</a:t>
            </a:r>
          </a:p>
        </p:txBody>
      </p:sp>
      <p:graphicFrame>
        <p:nvGraphicFramePr>
          <p:cNvPr id="7" name="Table 7">
            <a:extLst>
              <a:ext uri="{FF2B5EF4-FFF2-40B4-BE49-F238E27FC236}">
                <a16:creationId xmlns:a16="http://schemas.microsoft.com/office/drawing/2014/main" id="{EEC514B6-CC4C-46FA-86EC-1ADB4F2484F3}"/>
              </a:ext>
            </a:extLst>
          </p:cNvPr>
          <p:cNvGraphicFramePr>
            <a:graphicFrameLocks noGrp="1"/>
          </p:cNvGraphicFramePr>
          <p:nvPr>
            <p:extLst>
              <p:ext uri="{D42A27DB-BD31-4B8C-83A1-F6EECF244321}">
                <p14:modId xmlns:p14="http://schemas.microsoft.com/office/powerpoint/2010/main" val="1074053374"/>
              </p:ext>
            </p:extLst>
          </p:nvPr>
        </p:nvGraphicFramePr>
        <p:xfrm>
          <a:off x="938412" y="1438193"/>
          <a:ext cx="11054294" cy="4236720"/>
        </p:xfrm>
        <a:graphic>
          <a:graphicData uri="http://schemas.openxmlformats.org/drawingml/2006/table">
            <a:tbl>
              <a:tblPr firstRow="1" bandRow="1">
                <a:tableStyleId>{5C22544A-7EE6-4342-B048-85BDC9FD1C3A}</a:tableStyleId>
              </a:tblPr>
              <a:tblGrid>
                <a:gridCol w="2019941">
                  <a:extLst>
                    <a:ext uri="{9D8B030D-6E8A-4147-A177-3AD203B41FA5}">
                      <a16:colId xmlns:a16="http://schemas.microsoft.com/office/drawing/2014/main" val="2922943322"/>
                    </a:ext>
                  </a:extLst>
                </a:gridCol>
                <a:gridCol w="6257365">
                  <a:extLst>
                    <a:ext uri="{9D8B030D-6E8A-4147-A177-3AD203B41FA5}">
                      <a16:colId xmlns:a16="http://schemas.microsoft.com/office/drawing/2014/main" val="3499040814"/>
                    </a:ext>
                  </a:extLst>
                </a:gridCol>
                <a:gridCol w="1642782">
                  <a:extLst>
                    <a:ext uri="{9D8B030D-6E8A-4147-A177-3AD203B41FA5}">
                      <a16:colId xmlns:a16="http://schemas.microsoft.com/office/drawing/2014/main" val="3278614271"/>
                    </a:ext>
                  </a:extLst>
                </a:gridCol>
                <a:gridCol w="1134206">
                  <a:extLst>
                    <a:ext uri="{9D8B030D-6E8A-4147-A177-3AD203B41FA5}">
                      <a16:colId xmlns:a16="http://schemas.microsoft.com/office/drawing/2014/main" val="1886827723"/>
                    </a:ext>
                  </a:extLst>
                </a:gridCol>
              </a:tblGrid>
              <a:tr h="370840">
                <a:tc>
                  <a:txBody>
                    <a:bodyPr/>
                    <a:lstStyle/>
                    <a:p>
                      <a:r>
                        <a:rPr lang="en-US" sz="2000" dirty="0"/>
                        <a:t>5GAA prioritized 3GPP RAN </a:t>
                      </a:r>
                      <a:r>
                        <a:rPr lang="en-US" sz="2000" b="1" kern="1200" dirty="0">
                          <a:solidFill>
                            <a:schemeClr val="lt1"/>
                          </a:solidFill>
                          <a:latin typeface="+mn-lt"/>
                          <a:ea typeface="+mn-ea"/>
                          <a:cs typeface="+mn-cs"/>
                        </a:rPr>
                        <a:t>topic*</a:t>
                      </a:r>
                    </a:p>
                  </a:txBody>
                  <a:tcPr/>
                </a:tc>
                <a:tc>
                  <a:txBody>
                    <a:bodyPr/>
                    <a:lstStyle/>
                    <a:p>
                      <a:r>
                        <a:rPr lang="en-US" sz="2000" b="1" kern="1200" dirty="0">
                          <a:solidFill>
                            <a:schemeClr val="lt1"/>
                          </a:solidFill>
                          <a:latin typeface="+mn-lt"/>
                          <a:ea typeface="+mn-ea"/>
                          <a:cs typeface="+mn-cs"/>
                        </a:rPr>
                        <a:t>3GPP SA2 Rel-18 Study Item proposals</a:t>
                      </a:r>
                    </a:p>
                  </a:txBody>
                  <a:tcPr/>
                </a:tc>
                <a:tc>
                  <a:txBody>
                    <a:bodyPr/>
                    <a:lstStyle/>
                    <a:p>
                      <a:r>
                        <a:rPr lang="en-US" sz="2000" b="1" kern="1200" dirty="0">
                          <a:solidFill>
                            <a:schemeClr val="lt1"/>
                          </a:solidFill>
                          <a:latin typeface="+mn-lt"/>
                          <a:ea typeface="+mn-ea"/>
                          <a:cs typeface="+mn-cs"/>
                        </a:rPr>
                        <a:t>Recent SA2 </a:t>
                      </a:r>
                      <a:r>
                        <a:rPr lang="en-US" sz="2000" b="1" kern="1200" dirty="0" err="1">
                          <a:solidFill>
                            <a:schemeClr val="lt1"/>
                          </a:solidFill>
                          <a:latin typeface="+mn-lt"/>
                          <a:ea typeface="+mn-ea"/>
                          <a:cs typeface="+mn-cs"/>
                        </a:rPr>
                        <a:t>Tdoc</a:t>
                      </a:r>
                      <a:r>
                        <a:rPr lang="en-US" sz="2000" b="1" kern="1200" dirty="0">
                          <a:solidFill>
                            <a:schemeClr val="lt1"/>
                          </a:solidFill>
                          <a:latin typeface="+mn-lt"/>
                          <a:ea typeface="+mn-ea"/>
                          <a:cs typeface="+mn-cs"/>
                        </a:rPr>
                        <a:t> (version) </a:t>
                      </a:r>
                    </a:p>
                  </a:txBody>
                  <a:tcPr/>
                </a:tc>
                <a:tc>
                  <a:txBody>
                    <a:bodyPr/>
                    <a:lstStyle/>
                    <a:p>
                      <a:r>
                        <a:rPr lang="en-US" sz="2000" b="1" kern="1200" dirty="0">
                          <a:solidFill>
                            <a:schemeClr val="lt1"/>
                          </a:solidFill>
                          <a:latin typeface="+mn-lt"/>
                          <a:ea typeface="+mn-ea"/>
                          <a:cs typeface="+mn-cs"/>
                        </a:rPr>
                        <a:t>3GPP RAN** </a:t>
                      </a:r>
                    </a:p>
                  </a:txBody>
                  <a:tcPr/>
                </a:tc>
                <a:extLst>
                  <a:ext uri="{0D108BD9-81ED-4DB2-BD59-A6C34878D82A}">
                    <a16:rowId xmlns:a16="http://schemas.microsoft.com/office/drawing/2014/main" val="3118449978"/>
                  </a:ext>
                </a:extLst>
              </a:tr>
              <a:tr h="370840">
                <a:tc>
                  <a:txBody>
                    <a:bodyPr/>
                    <a:lstStyle/>
                    <a:p>
                      <a:r>
                        <a:rPr lang="en-US" sz="2000" dirty="0"/>
                        <a:t>Positioning enhancements</a:t>
                      </a:r>
                    </a:p>
                  </a:txBody>
                  <a:tcPr/>
                </a:tc>
                <a:tc>
                  <a:txBody>
                    <a:bodyPr/>
                    <a:lstStyle/>
                    <a:p>
                      <a:r>
                        <a:rPr lang="en-US" sz="1800" kern="1200" dirty="0">
                          <a:solidFill>
                            <a:schemeClr val="dk1"/>
                          </a:solidFill>
                          <a:effectLst/>
                          <a:latin typeface="+mn-lt"/>
                          <a:ea typeface="+mn-ea"/>
                          <a:cs typeface="+mn-cs"/>
                        </a:rPr>
                        <a:t>New SID on Enhancement to the 5GC </a:t>
                      </a:r>
                      <a:r>
                        <a:rPr lang="en-US" sz="1800" kern="1200" dirty="0" err="1">
                          <a:solidFill>
                            <a:schemeClr val="dk1"/>
                          </a:solidFill>
                          <a:effectLst/>
                          <a:latin typeface="+mn-lt"/>
                          <a:ea typeface="+mn-ea"/>
                          <a:cs typeface="+mn-cs"/>
                        </a:rPr>
                        <a:t>LoCation</a:t>
                      </a:r>
                      <a:r>
                        <a:rPr lang="en-US" sz="1800" kern="1200" dirty="0">
                          <a:solidFill>
                            <a:schemeClr val="dk1"/>
                          </a:solidFill>
                          <a:effectLst/>
                          <a:latin typeface="+mn-lt"/>
                          <a:ea typeface="+mn-ea"/>
                          <a:cs typeface="+mn-cs"/>
                        </a:rPr>
                        <a:t> Services Phase 3</a:t>
                      </a:r>
                    </a:p>
                    <a:p>
                      <a:r>
                        <a:rPr lang="en-US" sz="1800" kern="1200" dirty="0">
                          <a:solidFill>
                            <a:schemeClr val="dk1"/>
                          </a:solidFill>
                          <a:effectLst/>
                          <a:latin typeface="+mn-lt"/>
                          <a:ea typeface="+mn-ea"/>
                          <a:cs typeface="+mn-cs"/>
                        </a:rPr>
                        <a:t>New SID on Study on Ranging based services and relative positioning</a:t>
                      </a:r>
                      <a:endParaRPr lang="en-US" sz="2000" dirty="0"/>
                    </a:p>
                  </a:txBody>
                  <a:tcPr/>
                </a:tc>
                <a:tc>
                  <a:txBody>
                    <a:bodyPr/>
                    <a:lstStyle/>
                    <a:p>
                      <a:r>
                        <a:rPr lang="en-US" sz="1600" b="1" u="sng" kern="1200" dirty="0">
                          <a:solidFill>
                            <a:schemeClr val="dk1"/>
                          </a:solidFill>
                          <a:effectLst/>
                          <a:latin typeface="+mn-lt"/>
                          <a:ea typeface="+mn-ea"/>
                          <a:cs typeface="+mn-cs"/>
                          <a:hlinkClick r:id="rId2"/>
                        </a:rPr>
                        <a:t>S2-2106809</a:t>
                      </a:r>
                      <a:endParaRPr lang="en-US" sz="1600" b="1" u="sng" kern="1200" dirty="0">
                        <a:solidFill>
                          <a:schemeClr val="dk1"/>
                        </a:solidFill>
                        <a:effectLst/>
                        <a:latin typeface="+mn-lt"/>
                        <a:ea typeface="+mn-ea"/>
                        <a:cs typeface="+mn-cs"/>
                      </a:endParaRPr>
                    </a:p>
                    <a:p>
                      <a:r>
                        <a:rPr lang="en-US" sz="1600" b="1" u="sng" kern="1200" dirty="0">
                          <a:solidFill>
                            <a:schemeClr val="dk1"/>
                          </a:solidFill>
                          <a:effectLst/>
                          <a:latin typeface="+mn-lt"/>
                          <a:ea typeface="+mn-ea"/>
                          <a:cs typeface="+mn-cs"/>
                          <a:hlinkClick r:id="rId3"/>
                        </a:rPr>
                        <a:t>S2-2106376</a:t>
                      </a:r>
                      <a:endParaRPr lang="en-US" sz="1600" dirty="0"/>
                    </a:p>
                  </a:txBody>
                  <a:tcPr/>
                </a:tc>
                <a:tc>
                  <a:txBody>
                    <a:bodyPr/>
                    <a:lstStyle/>
                    <a:p>
                      <a:r>
                        <a:rPr lang="en-US" sz="2000" dirty="0"/>
                        <a:t>#10</a:t>
                      </a:r>
                    </a:p>
                  </a:txBody>
                  <a:tcPr/>
                </a:tc>
                <a:extLst>
                  <a:ext uri="{0D108BD9-81ED-4DB2-BD59-A6C34878D82A}">
                    <a16:rowId xmlns:a16="http://schemas.microsoft.com/office/drawing/2014/main" val="57619845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Enhancements </a:t>
                      </a:r>
                      <a:br>
                        <a:rPr lang="en-US" sz="2000" dirty="0"/>
                      </a:br>
                      <a:r>
                        <a:rPr lang="en-US" sz="2000" dirty="0"/>
                        <a:t>to </a:t>
                      </a:r>
                      <a:r>
                        <a:rPr lang="en-US" sz="2000" dirty="0" err="1"/>
                        <a:t>sidelink</a:t>
                      </a:r>
                      <a:r>
                        <a:rPr lang="en-US" sz="2000" dirty="0"/>
                        <a:t> power saving</a:t>
                      </a:r>
                    </a:p>
                  </a:txBody>
                  <a:tcPr/>
                </a:tc>
                <a:tc>
                  <a:txBody>
                    <a:bodyPr/>
                    <a:lstStyle/>
                    <a:p>
                      <a:r>
                        <a:rPr lang="en-US" sz="1800" kern="1200" dirty="0">
                          <a:solidFill>
                            <a:schemeClr val="dk1"/>
                          </a:solidFill>
                          <a:effectLst/>
                          <a:latin typeface="+mn-lt"/>
                          <a:ea typeface="+mn-ea"/>
                          <a:cs typeface="+mn-cs"/>
                        </a:rPr>
                        <a:t>New SID on Study on Proximity based Services in 5GS - Phase 2</a:t>
                      </a:r>
                      <a:endParaRPr lang="en-US" sz="1100" dirty="0">
                        <a:effectLst/>
                        <a:latin typeface="Calibri" panose="020F0502020204030204" pitchFamily="34" charset="0"/>
                        <a:ea typeface="Calibri" panose="020F0502020204030204" pitchFamily="34" charset="0"/>
                      </a:endParaRPr>
                    </a:p>
                  </a:txBody>
                  <a:tcPr/>
                </a:tc>
                <a:tc>
                  <a:txBody>
                    <a:bodyPr/>
                    <a:lstStyle/>
                    <a:p>
                      <a:r>
                        <a:rPr lang="en-US" sz="1600" b="1" u="sng" kern="1200" dirty="0">
                          <a:solidFill>
                            <a:srgbClr val="0070C0"/>
                          </a:solidFill>
                          <a:effectLst/>
                          <a:latin typeface="+mn-lt"/>
                          <a:ea typeface="+mn-ea"/>
                          <a:cs typeface="+mn-cs"/>
                          <a:hlinkClick r:id="rId4">
                            <a:extLst>
                              <a:ext uri="{A12FA001-AC4F-418D-AE19-62706E023703}">
                                <ahyp:hlinkClr xmlns:ahyp="http://schemas.microsoft.com/office/drawing/2018/hyperlinkcolor" val="tx"/>
                              </a:ext>
                            </a:extLst>
                          </a:hlinkClick>
                        </a:rPr>
                        <a:t>S2-2106806</a:t>
                      </a:r>
                      <a:endParaRPr lang="en-US" sz="1600" b="1" u="sng" kern="1200" dirty="0">
                        <a:solidFill>
                          <a:srgbClr val="0070C0"/>
                        </a:solidFill>
                        <a:effectLst/>
                        <a:latin typeface="+mn-lt"/>
                        <a:ea typeface="+mn-ea"/>
                        <a:cs typeface="+mn-cs"/>
                      </a:endParaRPr>
                    </a:p>
                    <a:p>
                      <a:endParaRPr lang="en-US" sz="1600" b="1" u="sng" kern="1200" dirty="0">
                        <a:solidFill>
                          <a:schemeClr val="dk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#06</a:t>
                      </a:r>
                    </a:p>
                    <a:p>
                      <a:endParaRPr lang="en-US" sz="2000" b="1" u="sng" kern="1200" dirty="0">
                        <a:solidFill>
                          <a:schemeClr val="dk1"/>
                        </a:solidFill>
                        <a:effectLst/>
                        <a:latin typeface="+mn-lt"/>
                        <a:ea typeface="+mn-ea"/>
                        <a:cs typeface="+mn-cs"/>
                      </a:endParaRPr>
                    </a:p>
                  </a:txBody>
                  <a:tcPr/>
                </a:tc>
                <a:extLst>
                  <a:ext uri="{0D108BD9-81ED-4DB2-BD59-A6C34878D82A}">
                    <a16:rowId xmlns:a16="http://schemas.microsoft.com/office/drawing/2014/main" val="902316588"/>
                  </a:ext>
                </a:extLst>
              </a:tr>
              <a:tr h="370840">
                <a:tc>
                  <a:txBody>
                    <a:bodyPr/>
                    <a:lstStyle/>
                    <a:p>
                      <a:r>
                        <a:rPr lang="en-US" sz="2000" dirty="0"/>
                        <a:t>Predictive QoS</a:t>
                      </a:r>
                    </a:p>
                  </a:txBody>
                  <a:tcPr/>
                </a:tc>
                <a:tc>
                  <a:txBody>
                    <a:bodyPr/>
                    <a:lstStyle/>
                    <a:p>
                      <a:r>
                        <a:rPr lang="en-US" sz="1800" kern="1200" dirty="0">
                          <a:solidFill>
                            <a:schemeClr val="dk1"/>
                          </a:solidFill>
                          <a:effectLst/>
                          <a:latin typeface="+mn-lt"/>
                          <a:ea typeface="+mn-ea"/>
                          <a:cs typeface="+mn-cs"/>
                        </a:rPr>
                        <a:t>Study on Enablers for Network Automation for 5G - Phase 3</a:t>
                      </a:r>
                      <a:endParaRPr lang="en-US" sz="2000" dirty="0"/>
                    </a:p>
                  </a:txBody>
                  <a:tcPr/>
                </a:tc>
                <a:tc>
                  <a:txBody>
                    <a:bodyPr/>
                    <a:lstStyle/>
                    <a:p>
                      <a:r>
                        <a:rPr lang="en-US" sz="1600" b="1" u="sng" kern="1200" dirty="0">
                          <a:solidFill>
                            <a:schemeClr val="dk1"/>
                          </a:solidFill>
                          <a:effectLst/>
                          <a:latin typeface="+mn-lt"/>
                          <a:ea typeface="+mn-ea"/>
                          <a:cs typeface="+mn-cs"/>
                          <a:hlinkClick r:id="rId5"/>
                        </a:rPr>
                        <a:t>S2-2106808</a:t>
                      </a: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#16</a:t>
                      </a:r>
                    </a:p>
                  </a:txBody>
                  <a:tcPr/>
                </a:tc>
                <a:extLst>
                  <a:ext uri="{0D108BD9-81ED-4DB2-BD59-A6C34878D82A}">
                    <a16:rowId xmlns:a16="http://schemas.microsoft.com/office/drawing/2014/main" val="2979974559"/>
                  </a:ext>
                </a:extLst>
              </a:tr>
              <a:tr h="370840">
                <a:tc>
                  <a:txBody>
                    <a:bodyPr/>
                    <a:lstStyle/>
                    <a:p>
                      <a:r>
                        <a:rPr lang="en-US" sz="2000" dirty="0"/>
                        <a:t>UE-to-UE relay</a:t>
                      </a:r>
                    </a:p>
                  </a:txBody>
                  <a:tcPr/>
                </a:tc>
                <a:tc>
                  <a:txBody>
                    <a:bodyPr/>
                    <a:lstStyle/>
                    <a:p>
                      <a:r>
                        <a:rPr lang="en-US" sz="1800" strike="noStrike" kern="1200" dirty="0">
                          <a:solidFill>
                            <a:schemeClr val="dk1"/>
                          </a:solidFill>
                          <a:effectLst/>
                          <a:latin typeface="+mn-lt"/>
                          <a:ea typeface="+mn-ea"/>
                          <a:cs typeface="+mn-cs"/>
                        </a:rPr>
                        <a:t>New SID on Study on Proximity based Services in 5GS - Phase 2</a:t>
                      </a:r>
                    </a:p>
                    <a:p>
                      <a:r>
                        <a:rPr lang="en-US" sz="1800" strike="noStrike" kern="1200" dirty="0">
                          <a:solidFill>
                            <a:schemeClr val="dk1"/>
                          </a:solidFill>
                          <a:effectLst/>
                          <a:latin typeface="+mn-lt"/>
                          <a:ea typeface="+mn-ea"/>
                          <a:cs typeface="+mn-cs"/>
                        </a:rPr>
                        <a:t>New SID on Study of Architecture Enhancement for Vehicle Mounted Relays. </a:t>
                      </a:r>
                      <a:endParaRPr lang="en-US" sz="2000" strike="noStrike" kern="1200" dirty="0">
                        <a:solidFill>
                          <a:schemeClr val="dk1"/>
                        </a:solidFill>
                        <a:latin typeface="+mn-lt"/>
                        <a:ea typeface="+mn-ea"/>
                        <a:cs typeface="+mn-cs"/>
                      </a:endParaRPr>
                    </a:p>
                  </a:txBody>
                  <a:tcPr/>
                </a:tc>
                <a:tc>
                  <a:txBody>
                    <a:bodyPr/>
                    <a:lstStyle/>
                    <a:p>
                      <a:r>
                        <a:rPr lang="en-US" sz="1600" b="1" u="sng" strike="noStrike" kern="1200" dirty="0">
                          <a:solidFill>
                            <a:schemeClr val="dk1"/>
                          </a:solidFill>
                          <a:effectLst/>
                          <a:latin typeface="+mn-lt"/>
                          <a:ea typeface="+mn-ea"/>
                          <a:cs typeface="+mn-cs"/>
                          <a:hlinkClick r:id="rId4"/>
                        </a:rPr>
                        <a:t>S2-2106806</a:t>
                      </a:r>
                      <a:endParaRPr lang="en-US" sz="1600" b="1" u="sng" strike="noStrike" kern="1200" dirty="0">
                        <a:solidFill>
                          <a:schemeClr val="dk1"/>
                        </a:solidFill>
                        <a:effectLst/>
                        <a:latin typeface="+mn-lt"/>
                        <a:ea typeface="+mn-ea"/>
                        <a:cs typeface="+mn-cs"/>
                      </a:endParaRPr>
                    </a:p>
                    <a:p>
                      <a:r>
                        <a:rPr lang="en-US" sz="1600" b="1" u="sng" strike="noStrike" kern="1200" dirty="0">
                          <a:solidFill>
                            <a:schemeClr val="dk1"/>
                          </a:solidFill>
                          <a:effectLst/>
                          <a:latin typeface="+mn-lt"/>
                          <a:ea typeface="+mn-ea"/>
                          <a:cs typeface="+mn-cs"/>
                          <a:hlinkClick r:id="rId6"/>
                        </a:rPr>
                        <a:t>S2-2106814</a:t>
                      </a:r>
                      <a:endParaRPr lang="en-US" sz="1600" strike="noStrike"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#06</a:t>
                      </a:r>
                    </a:p>
                    <a:p>
                      <a:endParaRPr lang="en-US" sz="2000" strike="noStrike" kern="1200" dirty="0">
                        <a:solidFill>
                          <a:schemeClr val="dk1"/>
                        </a:solidFill>
                        <a:latin typeface="+mn-lt"/>
                        <a:ea typeface="+mn-ea"/>
                        <a:cs typeface="+mn-cs"/>
                      </a:endParaRPr>
                    </a:p>
                  </a:txBody>
                  <a:tcPr/>
                </a:tc>
                <a:extLst>
                  <a:ext uri="{0D108BD9-81ED-4DB2-BD59-A6C34878D82A}">
                    <a16:rowId xmlns:a16="http://schemas.microsoft.com/office/drawing/2014/main" val="3504102200"/>
                  </a:ext>
                </a:extLst>
              </a:tr>
            </a:tbl>
          </a:graphicData>
        </a:graphic>
      </p:graphicFrame>
      <p:sp>
        <p:nvSpPr>
          <p:cNvPr id="2" name="TextBox 1">
            <a:extLst>
              <a:ext uri="{FF2B5EF4-FFF2-40B4-BE49-F238E27FC236}">
                <a16:creationId xmlns:a16="http://schemas.microsoft.com/office/drawing/2014/main" id="{93376B5D-BB44-43AB-B944-43BC69AF8883}"/>
              </a:ext>
            </a:extLst>
          </p:cNvPr>
          <p:cNvSpPr txBox="1"/>
          <p:nvPr/>
        </p:nvSpPr>
        <p:spPr>
          <a:xfrm>
            <a:off x="865095" y="5694754"/>
            <a:ext cx="7115175" cy="646331"/>
          </a:xfrm>
          <a:prstGeom prst="rect">
            <a:avLst/>
          </a:prstGeom>
          <a:noFill/>
        </p:spPr>
        <p:txBody>
          <a:bodyPr wrap="square" rtlCol="0">
            <a:spAutoFit/>
          </a:bodyPr>
          <a:lstStyle/>
          <a:p>
            <a:r>
              <a:rPr lang="en-US" dirty="0"/>
              <a:t>* See 5GAA contribution to 3GPP in: </a:t>
            </a:r>
            <a:r>
              <a:rPr lang="en-US" dirty="0">
                <a:hlinkClick r:id="rId7"/>
              </a:rPr>
              <a:t>RWS-210360</a:t>
            </a:r>
            <a:endParaRPr lang="en-US" dirty="0"/>
          </a:p>
          <a:p>
            <a:r>
              <a:rPr lang="en-US" dirty="0"/>
              <a:t> </a:t>
            </a:r>
          </a:p>
        </p:txBody>
      </p:sp>
      <p:sp>
        <p:nvSpPr>
          <p:cNvPr id="4" name="Rechteck 3">
            <a:extLst>
              <a:ext uri="{FF2B5EF4-FFF2-40B4-BE49-F238E27FC236}">
                <a16:creationId xmlns:a16="http://schemas.microsoft.com/office/drawing/2014/main" id="{D9504229-73EC-4F32-9530-F1B7093BFDF2}"/>
              </a:ext>
            </a:extLst>
          </p:cNvPr>
          <p:cNvSpPr/>
          <p:nvPr/>
        </p:nvSpPr>
        <p:spPr>
          <a:xfrm>
            <a:off x="-254000" y="-25400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
              <a:t>262306112</a:t>
            </a:r>
          </a:p>
        </p:txBody>
      </p:sp>
      <p:sp>
        <p:nvSpPr>
          <p:cNvPr id="10" name="Rechteck 9">
            <a:extLst>
              <a:ext uri="{FF2B5EF4-FFF2-40B4-BE49-F238E27FC236}">
                <a16:creationId xmlns:a16="http://schemas.microsoft.com/office/drawing/2014/main" id="{16F9D3D6-382F-45FC-A26E-EF698D6495D7}"/>
              </a:ext>
            </a:extLst>
          </p:cNvPr>
          <p:cNvSpPr/>
          <p:nvPr/>
        </p:nvSpPr>
        <p:spPr>
          <a:xfrm>
            <a:off x="-254000" y="-25400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
              <a:t>262306112</a:t>
            </a:r>
          </a:p>
        </p:txBody>
      </p:sp>
      <p:sp>
        <p:nvSpPr>
          <p:cNvPr id="11" name="TextBox 1">
            <a:extLst>
              <a:ext uri="{FF2B5EF4-FFF2-40B4-BE49-F238E27FC236}">
                <a16:creationId xmlns:a16="http://schemas.microsoft.com/office/drawing/2014/main" id="{4A020823-E0E9-4EA6-864D-95FDFB93702D}"/>
              </a:ext>
            </a:extLst>
          </p:cNvPr>
          <p:cNvSpPr txBox="1"/>
          <p:nvPr/>
        </p:nvSpPr>
        <p:spPr>
          <a:xfrm>
            <a:off x="6381840" y="5694753"/>
            <a:ext cx="5729480" cy="646331"/>
          </a:xfrm>
          <a:prstGeom prst="rect">
            <a:avLst/>
          </a:prstGeom>
          <a:noFill/>
        </p:spPr>
        <p:txBody>
          <a:bodyPr wrap="square" rtlCol="0">
            <a:spAutoFit/>
          </a:bodyPr>
          <a:lstStyle/>
          <a:p>
            <a:r>
              <a:rPr lang="en-US" dirty="0"/>
              <a:t>** </a:t>
            </a:r>
            <a:r>
              <a:rPr lang="en-US" dirty="0">
                <a:hlinkClick r:id="rId8"/>
              </a:rPr>
              <a:t>https://www.3gpp.org/news-events/2210-advanced_5g</a:t>
            </a:r>
            <a:endParaRPr lang="en-US" dirty="0"/>
          </a:p>
          <a:p>
            <a:r>
              <a:rPr lang="en-US" dirty="0"/>
              <a:t> </a:t>
            </a:r>
          </a:p>
        </p:txBody>
      </p:sp>
    </p:spTree>
    <p:extLst>
      <p:ext uri="{BB962C8B-B14F-4D97-AF65-F5344CB8AC3E}">
        <p14:creationId xmlns:p14="http://schemas.microsoft.com/office/powerpoint/2010/main" val="33178424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E6EA1-EA04-47C1-B992-776666280B9F}"/>
              </a:ext>
            </a:extLst>
          </p:cNvPr>
          <p:cNvSpPr>
            <a:spLocks noGrp="1"/>
          </p:cNvSpPr>
          <p:nvPr>
            <p:ph type="title"/>
          </p:nvPr>
        </p:nvSpPr>
        <p:spPr/>
        <p:txBody>
          <a:bodyPr>
            <a:normAutofit fontScale="90000"/>
          </a:bodyPr>
          <a:lstStyle/>
          <a:p>
            <a:r>
              <a:rPr lang="en-US" dirty="0"/>
              <a:t>QoS Prediction &amp; Sustainability analytics </a:t>
            </a:r>
          </a:p>
        </p:txBody>
      </p:sp>
      <p:sp>
        <p:nvSpPr>
          <p:cNvPr id="3" name="Text Placeholder 2">
            <a:extLst>
              <a:ext uri="{FF2B5EF4-FFF2-40B4-BE49-F238E27FC236}">
                <a16:creationId xmlns:a16="http://schemas.microsoft.com/office/drawing/2014/main" id="{4B436A0D-1C02-424C-A39D-80B03582D3D5}"/>
              </a:ext>
            </a:extLst>
          </p:cNvPr>
          <p:cNvSpPr>
            <a:spLocks noGrp="1"/>
          </p:cNvSpPr>
          <p:nvPr>
            <p:ph type="body" sz="quarter" idx="10"/>
          </p:nvPr>
        </p:nvSpPr>
        <p:spPr/>
        <p:txBody>
          <a:bodyPr/>
          <a:lstStyle/>
          <a:p>
            <a:r>
              <a:rPr lang="en-US" dirty="0"/>
              <a:t>5GAA has also some suggestions on enhancements on QoS Prediction &amp; Sustainability analytics</a:t>
            </a:r>
          </a:p>
          <a:p>
            <a:pPr lvl="1"/>
            <a:r>
              <a:rPr lang="en-US" dirty="0"/>
              <a:t>Next slide</a:t>
            </a:r>
          </a:p>
          <a:p>
            <a:r>
              <a:rPr lang="en-US" dirty="0"/>
              <a:t>The following use </a:t>
            </a:r>
            <a:r>
              <a:rPr lang="en-US" sz="2400" dirty="0"/>
              <a:t>cases defined by 5GAA would </a:t>
            </a:r>
            <a:r>
              <a:rPr lang="en-US" dirty="0"/>
              <a:t>benefit of those enhancements:</a:t>
            </a:r>
          </a:p>
          <a:p>
            <a:pPr lvl="1"/>
            <a:r>
              <a:rPr lang="en-US" dirty="0"/>
              <a:t>Tele-operated Driving, Tele Operated Support, Automated intersection crossing, UC Awareness Confirmation, Cooperative Lateral Parking, HD maps, Cooperative Lane Merge, Coordinated, Cooperative Driving Maneuver, high density platooning, Emergency Brake Warning, Lane Change Warning, Cross-Traffic Left-Turn Assist</a:t>
            </a:r>
          </a:p>
          <a:p>
            <a:r>
              <a:rPr lang="en-US" dirty="0"/>
              <a:t>More details on the benefits for each enhancement is in the annexes for information</a:t>
            </a:r>
          </a:p>
        </p:txBody>
      </p:sp>
    </p:spTree>
    <p:extLst>
      <p:ext uri="{BB962C8B-B14F-4D97-AF65-F5344CB8AC3E}">
        <p14:creationId xmlns:p14="http://schemas.microsoft.com/office/powerpoint/2010/main" val="18113707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15706-4ED2-4C99-A20A-6A3962C5C3E9}"/>
              </a:ext>
            </a:extLst>
          </p:cNvPr>
          <p:cNvSpPr>
            <a:spLocks noGrp="1"/>
          </p:cNvSpPr>
          <p:nvPr>
            <p:ph type="title"/>
          </p:nvPr>
        </p:nvSpPr>
        <p:spPr>
          <a:xfrm>
            <a:off x="838200" y="365124"/>
            <a:ext cx="10706100" cy="1082675"/>
          </a:xfrm>
        </p:spPr>
        <p:txBody>
          <a:bodyPr>
            <a:noAutofit/>
          </a:bodyPr>
          <a:lstStyle/>
          <a:p>
            <a:r>
              <a:rPr lang="en-US" dirty="0"/>
              <a:t>Suggested enhancements on QoS Prediction &amp; Sustainability analytics </a:t>
            </a:r>
          </a:p>
        </p:txBody>
      </p:sp>
      <p:sp>
        <p:nvSpPr>
          <p:cNvPr id="3" name="Text Placeholder 2">
            <a:extLst>
              <a:ext uri="{FF2B5EF4-FFF2-40B4-BE49-F238E27FC236}">
                <a16:creationId xmlns:a16="http://schemas.microsoft.com/office/drawing/2014/main" id="{7B347964-9853-476D-94A0-B87D43BBEDB8}"/>
              </a:ext>
            </a:extLst>
          </p:cNvPr>
          <p:cNvSpPr>
            <a:spLocks noGrp="1"/>
          </p:cNvSpPr>
          <p:nvPr>
            <p:ph type="body" sz="quarter" idx="10"/>
          </p:nvPr>
        </p:nvSpPr>
        <p:spPr>
          <a:xfrm>
            <a:off x="838199" y="1447799"/>
            <a:ext cx="10624457" cy="4670288"/>
          </a:xfrm>
        </p:spPr>
        <p:txBody>
          <a:bodyPr/>
          <a:lstStyle/>
          <a:p>
            <a:r>
              <a:rPr lang="en-US" sz="2200" dirty="0"/>
              <a:t>Increase granularity of QoS predictions (e.g., below Cell level, more KPIs reporting, richer information) also by means of more input data to the analytics enabler (e.g. from core network, RAN, etc.)</a:t>
            </a:r>
          </a:p>
          <a:p>
            <a:r>
              <a:rPr lang="en-US" sz="2200" dirty="0"/>
              <a:t>Improve freshness of QoS predictions (e.g. notice period)</a:t>
            </a:r>
          </a:p>
          <a:p>
            <a:r>
              <a:rPr lang="en-US" sz="2200" dirty="0"/>
              <a:t>Enable QoS predictions also of the PC5/</a:t>
            </a:r>
            <a:r>
              <a:rPr lang="en-US" sz="2200" dirty="0" err="1"/>
              <a:t>Sidelink</a:t>
            </a:r>
            <a:r>
              <a:rPr lang="en-US" sz="2200" dirty="0"/>
              <a:t> Interface</a:t>
            </a:r>
          </a:p>
          <a:p>
            <a:r>
              <a:rPr lang="en-US" sz="2200" dirty="0"/>
              <a:t>Investigate QoS prediction in Multi-MNO/Cross-border environments</a:t>
            </a:r>
          </a:p>
          <a:p>
            <a:r>
              <a:rPr lang="en-US" sz="2200" dirty="0"/>
              <a:t>Investigate the need for coordination of notifications of QoS prediction amongst V2X Servers (e.g., ordering, prioritization)</a:t>
            </a:r>
          </a:p>
          <a:p>
            <a:r>
              <a:rPr lang="en-US" sz="2200" dirty="0"/>
              <a:t>Investigate harmonization of QoS change notifications for V2X application (e.g., QoS change notification sent to the UE via NAS/RRC)</a:t>
            </a:r>
          </a:p>
        </p:txBody>
      </p:sp>
    </p:spTree>
    <p:extLst>
      <p:ext uri="{BB962C8B-B14F-4D97-AF65-F5344CB8AC3E}">
        <p14:creationId xmlns:p14="http://schemas.microsoft.com/office/powerpoint/2010/main" val="30184925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6DDCC-FF53-4F51-810D-CED8D194B1C9}"/>
              </a:ext>
            </a:extLst>
          </p:cNvPr>
          <p:cNvSpPr>
            <a:spLocks noGrp="1"/>
          </p:cNvSpPr>
          <p:nvPr>
            <p:ph type="title"/>
          </p:nvPr>
        </p:nvSpPr>
        <p:spPr/>
        <p:txBody>
          <a:bodyPr>
            <a:normAutofit fontScale="90000"/>
          </a:bodyPr>
          <a:lstStyle/>
          <a:p>
            <a:r>
              <a:rPr lang="en-US" dirty="0"/>
              <a:t>Conclusions</a:t>
            </a:r>
          </a:p>
        </p:txBody>
      </p:sp>
      <p:sp>
        <p:nvSpPr>
          <p:cNvPr id="3" name="Text Placeholder 2">
            <a:extLst>
              <a:ext uri="{FF2B5EF4-FFF2-40B4-BE49-F238E27FC236}">
                <a16:creationId xmlns:a16="http://schemas.microsoft.com/office/drawing/2014/main" id="{5DDEBE9F-DA68-4086-B51A-2938549EF7BD}"/>
              </a:ext>
            </a:extLst>
          </p:cNvPr>
          <p:cNvSpPr>
            <a:spLocks noGrp="1"/>
          </p:cNvSpPr>
          <p:nvPr>
            <p:ph type="body" sz="quarter" idx="10"/>
          </p:nvPr>
        </p:nvSpPr>
        <p:spPr/>
        <p:txBody>
          <a:bodyPr/>
          <a:lstStyle/>
          <a:p>
            <a:r>
              <a:rPr lang="en-US" dirty="0"/>
              <a:t>5GAA encourages 3GPP SA to consider the proposed correlation of the topics provided by 5GAA in its RAN Rel-18 WS contribution (RWS-210360) that have an end-2-end component (left column of slide 5) and the listed SA2 SI proposals (right column of slide 5) to ensure consistent e2e support in coordination with 3GPP RAN in Rel-18</a:t>
            </a:r>
          </a:p>
          <a:p>
            <a:r>
              <a:rPr lang="en-US" dirty="0"/>
              <a:t>Moreover, 5GAA encourages 3GPP SA to consider the suggested enhancements to the QoS prediction framework</a:t>
            </a:r>
          </a:p>
          <a:p>
            <a:r>
              <a:rPr lang="en-US" dirty="0"/>
              <a:t>5GAA will be able to provide more details in order to support the 3GPP SA2 studies</a:t>
            </a:r>
          </a:p>
        </p:txBody>
      </p:sp>
    </p:spTree>
    <p:extLst>
      <p:ext uri="{BB962C8B-B14F-4D97-AF65-F5344CB8AC3E}">
        <p14:creationId xmlns:p14="http://schemas.microsoft.com/office/powerpoint/2010/main" val="15678968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93FE32C-F940-4B89-9415-251CE6CF0BBD}"/>
              </a:ext>
            </a:extLst>
          </p:cNvPr>
          <p:cNvSpPr>
            <a:spLocks noGrp="1"/>
          </p:cNvSpPr>
          <p:nvPr>
            <p:ph type="body" sz="quarter" idx="13"/>
          </p:nvPr>
        </p:nvSpPr>
        <p:spPr/>
        <p:txBody>
          <a:bodyPr/>
          <a:lstStyle/>
          <a:p>
            <a:r>
              <a:rPr lang="en-US" dirty="0"/>
              <a:t>Annexes</a:t>
            </a:r>
          </a:p>
        </p:txBody>
      </p:sp>
    </p:spTree>
    <p:extLst>
      <p:ext uri="{BB962C8B-B14F-4D97-AF65-F5344CB8AC3E}">
        <p14:creationId xmlns:p14="http://schemas.microsoft.com/office/powerpoint/2010/main" val="3938334022"/>
      </p:ext>
    </p:extLst>
  </p:cSld>
  <p:clrMapOvr>
    <a:masterClrMapping/>
  </p:clrMapOvr>
</p:sld>
</file>

<file path=ppt/theme/theme1.xml><?xml version="1.0" encoding="utf-8"?>
<a:theme xmlns:a="http://schemas.openxmlformats.org/drawingml/2006/main" name="1_Content slide">
  <a:themeElements>
    <a:clrScheme name="5GAA colours">
      <a:dk1>
        <a:srgbClr val="373C00"/>
      </a:dk1>
      <a:lt1>
        <a:srgbClr val="FFFFFF"/>
      </a:lt1>
      <a:dk2>
        <a:srgbClr val="00ADE6"/>
      </a:dk2>
      <a:lt2>
        <a:srgbClr val="243A6D"/>
      </a:lt2>
      <a:accent1>
        <a:srgbClr val="F58220"/>
      </a:accent1>
      <a:accent2>
        <a:srgbClr val="DC2028"/>
      </a:accent2>
      <a:accent3>
        <a:srgbClr val="0091C7"/>
      </a:accent3>
      <a:accent4>
        <a:srgbClr val="70266E"/>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5GAA_PPT_Template (New) - Copy.potx" id="{CE30FC2E-2F15-4BCD-A8B4-1C9EE6E1F2E8}" vid="{442E2DA4-C0D6-4FA1-9851-A85901D155D4}"/>
    </a:ext>
  </a:extLst>
</a:theme>
</file>

<file path=ppt/theme/theme2.xml><?xml version="1.0" encoding="utf-8"?>
<a:theme xmlns:a="http://schemas.openxmlformats.org/drawingml/2006/main" name="2_Content slide">
  <a:themeElements>
    <a:clrScheme name="5GAA colours">
      <a:dk1>
        <a:srgbClr val="373C00"/>
      </a:dk1>
      <a:lt1>
        <a:srgbClr val="FFFFFF"/>
      </a:lt1>
      <a:dk2>
        <a:srgbClr val="00ADE6"/>
      </a:dk2>
      <a:lt2>
        <a:srgbClr val="243A6D"/>
      </a:lt2>
      <a:accent1>
        <a:srgbClr val="F58220"/>
      </a:accent1>
      <a:accent2>
        <a:srgbClr val="DC2028"/>
      </a:accent2>
      <a:accent3>
        <a:srgbClr val="0091C7"/>
      </a:accent3>
      <a:accent4>
        <a:srgbClr val="70266E"/>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5GAA_PPT_Template (New)" id="{208CF759-D02F-45F5-98D6-7890439B5861}" vid="{CC4FD9C3-5870-46CA-97F6-36AEDCA7898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1082</TotalTime>
  <Words>2966</Words>
  <Application>Microsoft Office PowerPoint</Application>
  <PresentationFormat>Widescreen</PresentationFormat>
  <Paragraphs>226</Paragraphs>
  <Slides>27</Slides>
  <Notes>0</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27</vt:i4>
      </vt:variant>
    </vt:vector>
  </HeadingPairs>
  <TitlesOfParts>
    <vt:vector size="40" baseType="lpstr">
      <vt:lpstr>맑은 고딕</vt:lpstr>
      <vt:lpstr>微软雅黑</vt:lpstr>
      <vt:lpstr>Arial</vt:lpstr>
      <vt:lpstr>Calibri</vt:lpstr>
      <vt:lpstr>Calibri Light</vt:lpstr>
      <vt:lpstr>Open Sans</vt:lpstr>
      <vt:lpstr>Times New Roman</vt:lpstr>
      <vt:lpstr>Univia Pro</vt:lpstr>
      <vt:lpstr>Univia Pro Bold</vt:lpstr>
      <vt:lpstr>Univia Pro Book</vt:lpstr>
      <vt:lpstr>Wingdings</vt:lpstr>
      <vt:lpstr>1_Content slide</vt:lpstr>
      <vt:lpstr>2_Content slide</vt:lpstr>
      <vt:lpstr>PowerPoint Presentation</vt:lpstr>
      <vt:lpstr>Introduction</vt:lpstr>
      <vt:lpstr>Introduction</vt:lpstr>
      <vt:lpstr>5GAA list of proposals according priority ranking submitted to 3GPP RAN Rel-18 Workshop*</vt:lpstr>
      <vt:lpstr>Potential Correlation of 5GAA prioritized 3GPP RAN topics*  to 3GPP SA2 Rel-18 Study Item proposals</vt:lpstr>
      <vt:lpstr>QoS Prediction &amp; Sustainability analytics </vt:lpstr>
      <vt:lpstr>Suggested enhancements on QoS Prediction &amp; Sustainability analytics </vt:lpstr>
      <vt:lpstr>Conclusions</vt:lpstr>
      <vt:lpstr>PowerPoint Presentation</vt:lpstr>
      <vt:lpstr>PowerPoint Presentation</vt:lpstr>
      <vt:lpstr>Introduction to 5GAA input to 3GPP RAN Rel. 18 WS</vt:lpstr>
      <vt:lpstr>5GAA list of proposals according priority ranking</vt:lpstr>
      <vt:lpstr>1. Positioning enhancements</vt:lpstr>
      <vt:lpstr>2. LTE/NR-V2X sidelink co-channel coexistence</vt:lpstr>
      <vt:lpstr>3. Sidelink carrier aggregation (CA)</vt:lpstr>
      <vt:lpstr>4. Enhancements to sidelink power saving </vt:lpstr>
      <vt:lpstr>5. Predictive QoS  </vt:lpstr>
      <vt:lpstr>6. UE-to-UE relay   </vt:lpstr>
      <vt:lpstr>7. NR-V2X sidelink adjacent-channel coexistence with non-3GPP technologies    </vt:lpstr>
      <vt:lpstr>8. Enhancements for vehicular Distributed Antenna System (DAS) UE transmission     </vt:lpstr>
      <vt:lpstr>PowerPoint Presentation</vt:lpstr>
      <vt:lpstr>Motivation for identified enhancements on QoS Prediction/Sustainability analytics</vt:lpstr>
      <vt:lpstr>Motivation for identified enhancements on QoS Prediction/Sustainability analytics</vt:lpstr>
      <vt:lpstr>Motivation for identified enhancements on QoS Prediction/Sustainability analytics</vt:lpstr>
      <vt:lpstr>Motivation for identified enhancements on QoS Prediction/Sustainability analytics</vt:lpstr>
      <vt:lpstr>Motivation for identified enhancements on QoS Prediction/Sustainability analytics</vt:lpstr>
      <vt:lpstr>Motivation for identified enhancements on QoS Prediction/Sustainability analytics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Gomes Baltar, Leonardo</dc:creator>
  <cp:lastModifiedBy>Ariane Mazel</cp:lastModifiedBy>
  <cp:revision>92</cp:revision>
  <dcterms:created xsi:type="dcterms:W3CDTF">2021-05-07T17:58:51Z</dcterms:created>
  <dcterms:modified xsi:type="dcterms:W3CDTF">2021-09-03T15:55:37Z</dcterms:modified>
</cp:coreProperties>
</file>