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38" autoAdjust="0"/>
    <p:restoredTop sz="94660"/>
  </p:normalViewPr>
  <p:slideViewPr>
    <p:cSldViewPr snapToGrid="0">
      <p:cViewPr varScale="1">
        <p:scale>
          <a:sx n="92" d="100"/>
          <a:sy n="92" d="100"/>
        </p:scale>
        <p:origin x="339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TdocsByAgenda.htm" TargetMode="External"/><Relationship Id="rId13" Type="http://schemas.openxmlformats.org/officeDocument/2006/relationships/hyperlink" Target="https://www.3gpp.org/ftp/tsg_sa/TSG_SA/TSGs_91E_Electronic/INBOX/Chairs_Notes" TargetMode="External"/><Relationship Id="rId3" Type="http://schemas.openxmlformats.org/officeDocument/2006/relationships/hyperlink" Target="https://global.gotomeeting.com/join/6234126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1E_Electronic/INBOX/Revisions" TargetMode="External"/><Relationship Id="rId2" Type="http://schemas.openxmlformats.org/officeDocument/2006/relationships/hyperlink" Target="https://global.gotomeeting.com/join/7634018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341203389" TargetMode="External"/><Relationship Id="rId11" Type="http://schemas.openxmlformats.org/officeDocument/2006/relationships/hyperlink" Target="https://www.3gpp.org/ftp/tsg_sa/TSG_SA/TSGs_91E_Electronic/INBOX" TargetMode="External"/><Relationship Id="rId5" Type="http://schemas.openxmlformats.org/officeDocument/2006/relationships/hyperlink" Target="https://global.gotomeeting.com/join/444113349" TargetMode="External"/><Relationship Id="rId10" Type="http://schemas.openxmlformats.org/officeDocument/2006/relationships/hyperlink" Target="https://www.3gpp.org/ftp/tsg_sa/TSG_SA/TSGs_92E_Electronic_2021_06/Docs" TargetMode="External"/><Relationship Id="rId4" Type="http://schemas.openxmlformats.org/officeDocument/2006/relationships/hyperlink" Target="https://global.gotomeeting.com/join/757960621" TargetMode="External"/><Relationship Id="rId9" Type="http://schemas.openxmlformats.org/officeDocument/2006/relationships/hyperlink" Target="https://www.3gpp.org/ftp/tsg_sa/TSG_SA/TSGs_92E_Electronic_2021_06/Agenda" TargetMode="External"/><Relationship Id="rId14" Type="http://schemas.openxmlformats.org/officeDocument/2006/relationships/hyperlink" Target="https://portal.3gpp.org/#/registration?MtgId=396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SA#92-e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92-e </a:t>
            </a:r>
            <a:r>
              <a:rPr lang="en-GB" b="1" dirty="0"/>
              <a:t>(e-meeting)	</a:t>
            </a:r>
            <a:r>
              <a:rPr lang="en-GB" b="1" dirty="0" smtClean="0"/>
              <a:t>							SP-210570</a:t>
            </a:r>
            <a:endParaRPr lang="en-US" b="1" dirty="0"/>
          </a:p>
          <a:p>
            <a:r>
              <a:rPr lang="en-GB" b="1" dirty="0" smtClean="0"/>
              <a:t>15-21 June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SA#92-e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/>
          </a:bodyPr>
          <a:lstStyle/>
          <a:p>
            <a:pPr lvl="0"/>
            <a:r>
              <a:rPr lang="en-US" sz="1600" dirty="0"/>
              <a:t>Tuesday June 15, </a:t>
            </a:r>
            <a:r>
              <a:rPr lang="en-US" sz="1600" u="sng" dirty="0">
                <a:hlinkClick r:id="rId2"/>
              </a:rPr>
              <a:t>https://global.gotomeeting.com/join/763401893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Wednesday June 16, </a:t>
            </a:r>
            <a:r>
              <a:rPr lang="en-US" sz="1600" u="sng" dirty="0">
                <a:hlinkClick r:id="rId3"/>
              </a:rPr>
              <a:t>https://global.gotomeeting.com/join/623412685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Thursday June 17, </a:t>
            </a:r>
            <a:r>
              <a:rPr lang="en-US" sz="1600" u="sng" dirty="0">
                <a:hlinkClick r:id="rId4"/>
              </a:rPr>
              <a:t>https://global.gotomeeting.com/join/757960621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Friday June 18, </a:t>
            </a:r>
            <a:r>
              <a:rPr lang="en-GB" sz="1600" u="sng" dirty="0">
                <a:hlinkClick r:id="rId5"/>
              </a:rPr>
              <a:t>https://global.gotomeeting.com/join/444113349</a:t>
            </a:r>
            <a:endParaRPr lang="en-US" sz="1600" dirty="0"/>
          </a:p>
          <a:p>
            <a:pPr lvl="0"/>
            <a:r>
              <a:rPr lang="en-US" sz="1600" dirty="0"/>
              <a:t>Monday June 21, </a:t>
            </a:r>
            <a:r>
              <a:rPr lang="en-US" sz="1600" u="sng" dirty="0">
                <a:hlinkClick r:id="rId6"/>
              </a:rPr>
              <a:t>https://global.gotomeeting.com/join/341203389</a:t>
            </a:r>
            <a:r>
              <a:rPr lang="en-US" sz="1600" dirty="0"/>
              <a:t> </a:t>
            </a:r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7"/>
              </a:rPr>
              <a:t>https</a:t>
            </a:r>
            <a:r>
              <a:rPr lang="en-US" sz="1500" u="sng" dirty="0">
                <a:hlinkClick r:id="rId7"/>
              </a:rPr>
              <a:t>://www.3gpp.org/tohru</a:t>
            </a:r>
            <a:r>
              <a:rPr lang="en-US" sz="1500" u="sng" dirty="0" smtClean="0">
                <a:hlinkClick r:id="rId7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SA_92e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8"/>
              </a:rPr>
              <a:t>https://</a:t>
            </a:r>
            <a:r>
              <a:rPr lang="en-US" sz="1500" dirty="0" smtClean="0">
                <a:hlinkClick r:id="rId8"/>
              </a:rPr>
              <a:t>www.3gpp.org/ftp/tsg_sa/TSG_SA/TSGs_92E_Electronic_2021_06/TdocsByAgenda.htm</a:t>
            </a:r>
            <a:r>
              <a:rPr lang="en-US" sz="1500" dirty="0" smtClean="0"/>
              <a:t>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Meeting Folders and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9"/>
              </a:rPr>
              <a:t>https://</a:t>
            </a:r>
            <a:r>
              <a:rPr lang="de-DE" sz="1300" dirty="0" smtClean="0">
                <a:hlinkClick r:id="rId9"/>
              </a:rPr>
              <a:t>www.3gpp.org/ftp/tsg_sa/TSG_SA/TSGs_92E_Electronic_2021_06/Agenda</a:t>
            </a:r>
            <a:r>
              <a:rPr lang="de-DE" sz="1300" dirty="0" smtClean="0"/>
              <a:t> 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0"/>
              </a:rPr>
              <a:t>https://www.3gpp.org/ftp/tsg_sa/TSG_SA/TSGs_92E_Electronic_2021_06/Docs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1"/>
              </a:rPr>
              <a:t>https</a:t>
            </a:r>
            <a:r>
              <a:rPr lang="en-US" sz="1300" dirty="0">
                <a:hlinkClick r:id="rId11"/>
              </a:rPr>
              <a:t>://www.3gpp.org/ftp/tsg_sa/TSG_SA/TSGs_92E_Electronic_2021_06/INBOX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www.3gpp.org/ftp/tsg_sa/TSG_SA/TSGs_92E_Electronic_2021_06/INBOX/Revisions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https://www.3gpp.org/ftp/tsg_sa/TSG_SA/TSGs_92E_Electronic_2021_06/INBOX/Chairs_Notes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>
                <a:hlinkClick r:id="rId14"/>
              </a:rPr>
              <a:t>https://portal.3gpp.org/#/registration?MtgId=39610</a:t>
            </a:r>
            <a:r>
              <a:rPr lang="en-US" sz="1400" dirty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June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June 16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21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Tuesday June 15</a:t>
            </a:r>
          </a:p>
          <a:p>
            <a:pPr lvl="1"/>
            <a:r>
              <a:rPr lang="en-US" dirty="0"/>
              <a:t>Welcome speech, approval of agenda, general </a:t>
            </a:r>
          </a:p>
          <a:p>
            <a:pPr lvl="1"/>
            <a:r>
              <a:rPr lang="en-US" dirty="0" err="1"/>
              <a:t>LSin</a:t>
            </a:r>
            <a:r>
              <a:rPr lang="en-US" dirty="0"/>
              <a:t> for action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1</a:t>
            </a:r>
          </a:p>
          <a:p>
            <a:pPr lvl="1"/>
            <a:r>
              <a:rPr lang="en-US" dirty="0"/>
              <a:t>Reporting from SA WG </a:t>
            </a:r>
            <a:r>
              <a:rPr lang="en-US" dirty="0" smtClean="0"/>
              <a:t>Chairs (60 minutes)</a:t>
            </a:r>
            <a:endParaRPr lang="en-US" dirty="0"/>
          </a:p>
          <a:p>
            <a:endParaRPr lang="en-US" sz="1800" dirty="0" smtClean="0"/>
          </a:p>
          <a:p>
            <a:pPr lvl="0"/>
            <a:r>
              <a:rPr lang="en-US" dirty="0"/>
              <a:t>Wednesday June 16</a:t>
            </a:r>
          </a:p>
          <a:p>
            <a:pPr lvl="1"/>
            <a:r>
              <a:rPr lang="en-US" dirty="0"/>
              <a:t>Release Planning</a:t>
            </a:r>
          </a:p>
          <a:p>
            <a:pPr lvl="1"/>
            <a:r>
              <a:rPr lang="en-US" dirty="0"/>
              <a:t>Issues 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Block Note/Approval of BA-Group 2 and 3</a:t>
            </a:r>
          </a:p>
          <a:p>
            <a:pPr marL="457200" lvl="1" indent="0">
              <a:buNone/>
            </a:pPr>
            <a:endParaRPr lang="en-US" sz="1400" dirty="0"/>
          </a:p>
          <a:p>
            <a:pPr lvl="0"/>
            <a:r>
              <a:rPr lang="en-US" dirty="0"/>
              <a:t>Thursday June 17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June 18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pPr lvl="0"/>
            <a:r>
              <a:rPr lang="en-US" dirty="0"/>
              <a:t>Monday June 21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Tuesday 15 June 2021</a:t>
            </a:r>
            <a:br>
              <a:rPr lang="en-US" dirty="0" smtClean="0"/>
            </a:br>
            <a:r>
              <a:rPr lang="en-US" sz="1600" u="sng" dirty="0"/>
              <a:t>https://</a:t>
            </a:r>
            <a:r>
              <a:rPr lang="en-US" sz="1600" u="sng" dirty="0" smtClean="0"/>
              <a:t>global.gotomeeting.com/join/763401893</a:t>
            </a:r>
            <a:r>
              <a:rPr lang="en-US" sz="1600" dirty="0" smtClean="0"/>
              <a:t> 12:30-15:30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540 (disc), 543 (305, 454) </a:t>
            </a:r>
            <a:br>
              <a:rPr lang="en-US" sz="1800" dirty="0" smtClean="0"/>
            </a:br>
            <a:r>
              <a:rPr lang="en-US" sz="1800" dirty="0" smtClean="0"/>
              <a:t>	(see also AI#6.5)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GSMA 1 – 563, 551 (285, 459)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GSMA 2 – </a:t>
            </a:r>
            <a:r>
              <a:rPr lang="en-US" sz="1800" dirty="0" err="1" smtClean="0"/>
              <a:t>tbd</a:t>
            </a:r>
            <a:r>
              <a:rPr lang="en-US" sz="1800" dirty="0" smtClean="0"/>
              <a:t> reply (294, 458, 463)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PWSoSNPN</a:t>
            </a:r>
            <a:r>
              <a:rPr lang="en-US" sz="1800" dirty="0" smtClean="0"/>
              <a:t> – 382 (disc), 385 </a:t>
            </a:r>
            <a:br>
              <a:rPr lang="en-US" sz="1800" dirty="0" smtClean="0"/>
            </a:br>
            <a:r>
              <a:rPr lang="en-US" sz="1800" dirty="0" smtClean="0"/>
              <a:t>	(275, 288, 291, 453, 456) (see AI#6.5)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5G-ACIA – 556 (281 (in), 457, 462, 560)</a:t>
            </a:r>
          </a:p>
          <a:p>
            <a:pPr marL="0" indent="0">
              <a:buNone/>
            </a:pPr>
            <a:r>
              <a:rPr lang="en-US" sz="1800" dirty="0" smtClean="0"/>
              <a:t>10m	SA2 Working Agreement #40 --- 323, 548	3.1</a:t>
            </a:r>
          </a:p>
          <a:p>
            <a:pPr marL="0" indent="0">
              <a:buNone/>
            </a:pPr>
            <a:r>
              <a:rPr lang="en-US" sz="1800" dirty="0" smtClean="0"/>
              <a:t>10m	</a:t>
            </a:r>
            <a:r>
              <a:rPr lang="en-US" sz="1800" dirty="0" err="1" smtClean="0"/>
              <a:t>Oauth</a:t>
            </a:r>
            <a:r>
              <a:rPr lang="en-US" sz="1800" dirty="0" smtClean="0"/>
              <a:t> – </a:t>
            </a:r>
            <a:r>
              <a:rPr lang="en-US" sz="1800" dirty="0" smtClean="0"/>
              <a:t>555 </a:t>
            </a:r>
            <a:r>
              <a:rPr lang="en-US" sz="1800" i="1" dirty="0" smtClean="0"/>
              <a:t>(wait for CT to end?)</a:t>
            </a:r>
            <a:r>
              <a:rPr lang="en-US" sz="1800" i="1" dirty="0" smtClean="0"/>
              <a:t>	</a:t>
            </a:r>
            <a:r>
              <a:rPr lang="en-US" sz="1800" dirty="0" smtClean="0"/>
              <a:t>	3.3</a:t>
            </a:r>
          </a:p>
          <a:p>
            <a:pPr marL="0" indent="0">
              <a:buNone/>
            </a:pPr>
            <a:r>
              <a:rPr lang="en-US" sz="1800" dirty="0" smtClean="0"/>
              <a:t>10m	EPC UPIP – 557			3.5</a:t>
            </a:r>
          </a:p>
          <a:p>
            <a:pPr marL="0" indent="0">
              <a:buNone/>
            </a:pPr>
            <a:r>
              <a:rPr lang="en-US" sz="1800" dirty="0"/>
              <a:t>2</a:t>
            </a:r>
            <a:r>
              <a:rPr lang="en-US" sz="1800" dirty="0" smtClean="0"/>
              <a:t>0m	R17 S/WIs Revisions			6.5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eNPN</a:t>
            </a:r>
            <a:r>
              <a:rPr lang="en-US" sz="1800" dirty="0" smtClean="0"/>
              <a:t> exception – 539 (Ericsson), 539 (SA2)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NPN – 383, 384			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541, 542</a:t>
            </a:r>
          </a:p>
          <a:p>
            <a:pPr marL="0" indent="0">
              <a:buNone/>
            </a:pPr>
            <a:r>
              <a:rPr lang="en-US" sz="1800" dirty="0" smtClean="0"/>
              <a:t>10m	Release Planning			7.4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Rel-18 Duration – 550	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30m </a:t>
            </a:r>
            <a:r>
              <a:rPr lang="en-US" sz="1500" dirty="0"/>
              <a:t>	CR’s</a:t>
            </a:r>
          </a:p>
          <a:p>
            <a:pPr marL="0" indent="0">
              <a:buNone/>
            </a:pPr>
            <a:r>
              <a:rPr lang="en-US" sz="1500" dirty="0"/>
              <a:t>	missing mirror – 497, 336 (pack)		</a:t>
            </a:r>
            <a:r>
              <a:rPr lang="en-US" sz="1500" dirty="0" smtClean="0"/>
              <a:t>16.2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OpenAPI</a:t>
            </a:r>
            <a:r>
              <a:rPr lang="en-US" sz="1500" dirty="0"/>
              <a:t> Conflict Fix – 491		</a:t>
            </a:r>
            <a:r>
              <a:rPr lang="en-US" sz="1500" dirty="0" smtClean="0"/>
              <a:t>16.5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RATType</a:t>
            </a:r>
            <a:r>
              <a:rPr lang="en-US" sz="1500" dirty="0"/>
              <a:t> – 549, 352(p)	</a:t>
            </a:r>
            <a:r>
              <a:rPr lang="en-US" sz="1500" dirty="0" smtClean="0"/>
              <a:t>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WI code – 544, 545, 546, 355(p)		17.2</a:t>
            </a:r>
          </a:p>
          <a:p>
            <a:pPr marL="0" indent="0">
              <a:buNone/>
            </a:pPr>
            <a:r>
              <a:rPr lang="en-US" sz="1500" dirty="0"/>
              <a:t>	AF Session Setup – 370, 552, 360(p</a:t>
            </a:r>
            <a:r>
              <a:rPr lang="en-US" sz="1500" dirty="0" smtClean="0"/>
              <a:t>)</a:t>
            </a:r>
            <a:r>
              <a:rPr lang="en-US" sz="1500" dirty="0"/>
              <a:t>	17.2</a:t>
            </a:r>
          </a:p>
          <a:p>
            <a:pPr marL="0" indent="0">
              <a:buNone/>
            </a:pPr>
            <a:r>
              <a:rPr lang="en-US" sz="1500" dirty="0"/>
              <a:t>	port/bridge – 371, 360(p</a:t>
            </a:r>
            <a:r>
              <a:rPr lang="en-US" sz="1500" dirty="0" smtClean="0"/>
              <a:t>)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AF/EAS IP – 372, 360(p</a:t>
            </a:r>
            <a:r>
              <a:rPr lang="en-US" sz="1500" dirty="0" smtClean="0"/>
              <a:t>)	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cell selection &amp; slicing – 538, 360(p)	</a:t>
            </a:r>
            <a:r>
              <a:rPr lang="en-US" sz="1500" dirty="0" smtClean="0"/>
              <a:t>17.2</a:t>
            </a:r>
          </a:p>
          <a:p>
            <a:pPr marL="0" indent="0">
              <a:buNone/>
            </a:pPr>
            <a:r>
              <a:rPr lang="en-US" sz="1500" dirty="0" smtClean="0"/>
              <a:t>	YAML correction – 465	(pack??)		17.5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LPHAP – 547, 524(p)			</a:t>
            </a:r>
            <a:r>
              <a:rPr lang="en-US" sz="1500" dirty="0" smtClean="0"/>
              <a:t>18.1</a:t>
            </a:r>
          </a:p>
          <a:p>
            <a:pPr marL="0" indent="0">
              <a:buNone/>
            </a:pPr>
            <a:r>
              <a:rPr lang="en-US" sz="1500" dirty="0" smtClean="0"/>
              <a:t>!!!	Block Note/Approve BA-1		!!!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60m	Reports from SA WG chairs		4</a:t>
            </a:r>
          </a:p>
          <a:p>
            <a:pPr marL="0" indent="0">
              <a:buNone/>
            </a:pPr>
            <a:r>
              <a:rPr lang="en-US" sz="1500" dirty="0"/>
              <a:t>	500, 310, 464, 373, 386, 458</a:t>
            </a:r>
          </a:p>
          <a:p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Wednesday 17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*** 	items </a:t>
            </a:r>
            <a:r>
              <a:rPr lang="en-US" sz="1800" dirty="0" smtClean="0"/>
              <a:t>left from Tuesday </a:t>
            </a:r>
            <a:r>
              <a:rPr lang="en-US" sz="1800" dirty="0" smtClean="0"/>
              <a:t>		***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30m	Working Methods </a:t>
            </a:r>
            <a:r>
              <a:rPr lang="en-US" sz="1800" dirty="0" err="1" smtClean="0"/>
              <a:t>etc</a:t>
            </a:r>
            <a:r>
              <a:rPr lang="en-US" sz="1800" dirty="0" smtClean="0"/>
              <a:t>		20.6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“Chair” – 306, 307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CR procedures – 308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WID Template sec 2.2 / 2.3 – 493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WID Template sec 8 – 494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F-BB-WT – 495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Filtering CR’s – 521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Inclusive Language – 553, 554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Tdoc</a:t>
            </a:r>
            <a:r>
              <a:rPr lang="en-US" sz="1800" dirty="0" smtClean="0"/>
              <a:t> status - 559</a:t>
            </a:r>
          </a:p>
          <a:p>
            <a:pPr marL="0" indent="0">
              <a:buNone/>
            </a:pPr>
            <a:r>
              <a:rPr lang="en-US" sz="1800" dirty="0" smtClean="0"/>
              <a:t>10m	Approval of CRs in old Releases	11 - 15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550, 448, 536, 443, 324, 301, 434, 417</a:t>
            </a:r>
            <a:r>
              <a:rPr lang="en-US" sz="1800" dirty="0"/>
              <a:t>	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*** 	already available revisions 		***</a:t>
            </a:r>
            <a:r>
              <a:rPr lang="en-US" sz="1800" dirty="0" smtClean="0"/>
              <a:t>	</a:t>
            </a:r>
          </a:p>
          <a:p>
            <a:pPr marL="0" indent="0">
              <a:buNone/>
            </a:pPr>
            <a:r>
              <a:rPr lang="en-US" sz="1800" dirty="0" smtClean="0"/>
              <a:t>!!!	Block Approve Block BA-</a:t>
            </a:r>
            <a:r>
              <a:rPr lang="en-US" sz="1800" dirty="0" smtClean="0"/>
              <a:t>	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58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351</Words>
  <Application>Microsoft Office PowerPoint</Application>
  <PresentationFormat>Widescreen</PresentationFormat>
  <Paragraphs>168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TSG SA#92-e  GoToMeeting Sessions  Agenda &amp; Details</vt:lpstr>
      <vt:lpstr>SA#92-e GTM Cheat Sheet</vt:lpstr>
      <vt:lpstr>GTM Sessions Agenda Overview</vt:lpstr>
      <vt:lpstr>SA#91-e GTM Tuesday 15 June 2021 https://global.gotomeeting.com/join/763401893 12:30-15:30 UTC</vt:lpstr>
      <vt:lpstr>SA#91-e GTM Wednesday 17 June 2021 https://global.gotomeeting.com/join/623412685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208</cp:revision>
  <dcterms:created xsi:type="dcterms:W3CDTF">2020-11-24T12:35:48Z</dcterms:created>
  <dcterms:modified xsi:type="dcterms:W3CDTF">2021-06-15T07:53:22Z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1621497498</vt:lpwstr>
  </property>
</Properties>
</file>