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13"/>
  </p:notesMasterIdLst>
  <p:handoutMasterIdLst>
    <p:handoutMasterId r:id="rId14"/>
  </p:handoutMasterIdLst>
  <p:sldIdLst>
    <p:sldId id="341" r:id="rId5"/>
    <p:sldId id="363" r:id="rId6"/>
    <p:sldId id="367" r:id="rId7"/>
    <p:sldId id="364" r:id="rId8"/>
    <p:sldId id="371" r:id="rId9"/>
    <p:sldId id="369" r:id="rId10"/>
    <p:sldId id="370" r:id="rId11"/>
    <p:sldId id="365" r:id="rId12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2A6EA8"/>
    <a:srgbClr val="FFFFFF"/>
    <a:srgbClr val="FF6600"/>
    <a:srgbClr val="1A4669"/>
    <a:srgbClr val="C6D254"/>
    <a:srgbClr val="B1D254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777" autoAdjust="0"/>
    <p:restoredTop sz="94679" autoAdjust="0"/>
  </p:normalViewPr>
  <p:slideViewPr>
    <p:cSldViewPr snapToGrid="0">
      <p:cViewPr varScale="1">
        <p:scale>
          <a:sx n="103" d="100"/>
          <a:sy n="103" d="100"/>
        </p:scale>
        <p:origin x="822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=""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19" name="Rectangle 3">
            <a:extLst>
              <a:ext uri="{FF2B5EF4-FFF2-40B4-BE49-F238E27FC236}">
                <a16:creationId xmlns=""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20" name="Rectangle 4">
            <a:extLst>
              <a:ext uri="{FF2B5EF4-FFF2-40B4-BE49-F238E27FC236}">
                <a16:creationId xmlns=""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21" name="Rectangle 5">
            <a:extLst>
              <a:ext uri="{FF2B5EF4-FFF2-40B4-BE49-F238E27FC236}">
                <a16:creationId xmlns=""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32589646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=""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099" name="Rectangle 3">
            <a:extLst>
              <a:ext uri="{FF2B5EF4-FFF2-40B4-BE49-F238E27FC236}">
                <a16:creationId xmlns=""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3076" name="Rectangle 4">
            <a:extLst>
              <a:ext uri="{FF2B5EF4-FFF2-40B4-BE49-F238E27FC236}">
                <a16:creationId xmlns=""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=""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=""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103" name="Rectangle 7">
            <a:extLst>
              <a:ext uri="{FF2B5EF4-FFF2-40B4-BE49-F238E27FC236}">
                <a16:creationId xmlns=""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84609240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0647932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0718279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>
            <a:extLst>
              <a:ext uri="{FF2B5EF4-FFF2-40B4-BE49-F238E27FC236}">
                <a16:creationId xmlns="" xmlns:a16="http://schemas.microsoft.com/office/drawing/2014/main" id="{BB8994A5-D808-4BF9-9C30-40F75349FF4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5810250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&lt;</a:t>
            </a:r>
            <a:r>
              <a:rPr lang="sv-SE" altLang="en-US" sz="1200" b="1" i="1" dirty="0">
                <a:latin typeface="Arial "/>
              </a:rPr>
              <a:t>meeting</a:t>
            </a:r>
            <a:r>
              <a:rPr lang="sv-SE" altLang="en-US" sz="1200" b="1" dirty="0">
                <a:latin typeface="Arial "/>
              </a:rPr>
              <a:t>&gt;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&lt;</a:t>
            </a:r>
            <a:r>
              <a:rPr lang="sv-SE" altLang="en-US" sz="1200" b="1" i="1" dirty="0">
                <a:latin typeface="Arial "/>
              </a:rPr>
              <a:t>location</a:t>
            </a:r>
            <a:r>
              <a:rPr lang="sv-SE" altLang="en-US" sz="1200" b="1" dirty="0">
                <a:latin typeface="Arial "/>
              </a:rPr>
              <a:t>&gt; – &lt;</a:t>
            </a:r>
            <a:r>
              <a:rPr lang="sv-SE" altLang="en-US" sz="1200" b="1" i="1" dirty="0">
                <a:latin typeface="Arial "/>
              </a:rPr>
              <a:t>month</a:t>
            </a:r>
            <a:r>
              <a:rPr lang="sv-SE" altLang="en-US" sz="1200" b="1" dirty="0">
                <a:latin typeface="Arial "/>
              </a:rPr>
              <a:t>&gt; 2019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=""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=""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=""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=""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=""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</a:t>
            </a:r>
            <a:r>
              <a:rPr lang="en-GB" altLang="en-US" sz="800" dirty="0" smtClean="0">
                <a:ln w="0"/>
                <a:latin typeface="Calibri" panose="020F0502020204030204" pitchFamily="34" charset="0"/>
              </a:rPr>
              <a:t>2021</a:t>
            </a:r>
            <a:endParaRPr lang="en-GB" altLang="en-US" sz="800" dirty="0">
              <a:ln w="0"/>
              <a:latin typeface="Calibri" panose="020F0502020204030204" pitchFamily="34" charset="0"/>
            </a:endParaRPr>
          </a:p>
        </p:txBody>
      </p:sp>
      <p:pic>
        <p:nvPicPr>
          <p:cNvPr id="1031" name="Picture 1">
            <a:extLst>
              <a:ext uri="{FF2B5EF4-FFF2-40B4-BE49-F238E27FC236}">
                <a16:creationId xmlns=""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=""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 dirty="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=""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370583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</a:t>
            </a:r>
            <a:r>
              <a:rPr lang="sv-SE" altLang="en-US" sz="1200" b="1" dirty="0" smtClean="0">
                <a:latin typeface="Arial "/>
              </a:rPr>
              <a:t>TSG SA Meeting #SP-92E</a:t>
            </a:r>
            <a:br>
              <a:rPr lang="sv-SE" altLang="en-US" sz="1200" b="1" dirty="0" smtClean="0">
                <a:latin typeface="Arial "/>
              </a:rPr>
            </a:br>
            <a:r>
              <a:rPr lang="en-US" altLang="en-US" sz="1200" b="1" dirty="0" smtClean="0">
                <a:latin typeface="Arial "/>
              </a:rPr>
              <a:t>15 - 21 June 2021, Electronic meeting</a:t>
            </a:r>
            <a:endParaRPr lang="sv-SE" altLang="en-US" sz="1200" b="1" dirty="0">
              <a:latin typeface="Arial "/>
            </a:endParaRPr>
          </a:p>
        </p:txBody>
      </p:sp>
      <p:sp>
        <p:nvSpPr>
          <p:cNvPr id="13" name="Text Box 14">
            <a:extLst>
              <a:ext uri="{FF2B5EF4-FFF2-40B4-BE49-F238E27FC236}">
                <a16:creationId xmlns="" xmlns:a16="http://schemas.microsoft.com/office/drawing/2014/main" id="{AF4006C6-1A95-4284-A498-917EA49F0F9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 smtClean="0">
                <a:latin typeface="Arial "/>
              </a:rPr>
              <a:t>SP-210540</a:t>
            </a:r>
            <a:endParaRPr lang="sv-SE" altLang="en-US" sz="1200" b="1" dirty="0">
              <a:latin typeface="Arial 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n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Specs/archive/24_series/24.811/24811-200.zip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upload.wikimedia.org/wikipedia/commons/e/e2/Mint-tea.jpg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268000" y="3807612"/>
            <a:ext cx="3924000" cy="2611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122" name="Title 1">
            <a:extLst>
              <a:ext uri="{FF2B5EF4-FFF2-40B4-BE49-F238E27FC236}">
                <a16:creationId xmlns=""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2063" y="2401896"/>
            <a:ext cx="9323519" cy="1197761"/>
          </a:xfrm>
        </p:spPr>
        <p:txBody>
          <a:bodyPr/>
          <a:lstStyle/>
          <a:p>
            <a:pPr eaLnBrk="1" hangingPunct="1"/>
            <a:r>
              <a:rPr lang="en-US" altLang="en-US" sz="3600" dirty="0"/>
              <a:t>Discussion on the normative work for R17 MINT </a:t>
            </a:r>
            <a:r>
              <a:rPr lang="en-US" altLang="en-US" sz="4400" dirty="0">
                <a:latin typeface="+mn-lt"/>
              </a:rPr>
              <a:t/>
            </a:r>
            <a:br>
              <a:rPr lang="en-US" altLang="en-US" sz="4400" dirty="0">
                <a:latin typeface="+mn-lt"/>
              </a:rPr>
            </a:br>
            <a:r>
              <a:rPr lang="en-US" altLang="en-US" sz="3600" dirty="0">
                <a:latin typeface="+mn-lt"/>
              </a:rPr>
              <a:t>(Minimization of Service Interruption)</a:t>
            </a:r>
            <a:endParaRPr lang="en-GB" altLang="en-US" sz="4400" dirty="0">
              <a:latin typeface="+mn-lt"/>
            </a:endParaRPr>
          </a:p>
        </p:txBody>
      </p:sp>
      <p:sp>
        <p:nvSpPr>
          <p:cNvPr id="5123" name="Text Placeholder 2">
            <a:extLst>
              <a:ext uri="{FF2B5EF4-FFF2-40B4-BE49-F238E27FC236}">
                <a16:creationId xmlns=""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1302063" y="459879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 smtClean="0"/>
              <a:t>LG Electronics, </a:t>
            </a:r>
            <a:r>
              <a:rPr lang="en-US" altLang="en-US" dirty="0" smtClean="0"/>
              <a:t>KT Corp., </a:t>
            </a:r>
            <a:r>
              <a:rPr lang="en-GB" altLang="en-US" dirty="0" smtClean="0"/>
              <a:t>LG Uplus, SK Telecom,</a:t>
            </a:r>
          </a:p>
          <a:p>
            <a:pPr marL="0" indent="0" eaLnBrk="1" hangingPunct="1">
              <a:buFontTx/>
              <a:buNone/>
            </a:pPr>
            <a:r>
              <a:rPr lang="en-US" altLang="en-US" dirty="0" smtClean="0"/>
              <a:t>ETRI, Samsung, Huawei, HiSilicon, Qualcomm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=""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latin typeface="+mn-lt"/>
              </a:rPr>
              <a:t>Incoming LS from CT WG1</a:t>
            </a:r>
            <a:endParaRPr lang="en-GB" altLang="en-US" dirty="0">
              <a:latin typeface="+mn-lt"/>
            </a:endParaRPr>
          </a:p>
        </p:txBody>
      </p:sp>
      <p:sp>
        <p:nvSpPr>
          <p:cNvPr id="6147" name="Content Placeholder 2">
            <a:extLst>
              <a:ext uri="{FF2B5EF4-FFF2-40B4-BE49-F238E27FC236}">
                <a16:creationId xmlns="" xmlns:a16="http://schemas.microsoft.com/office/drawing/2014/main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777396" cy="4351338"/>
          </a:xfrm>
        </p:spPr>
        <p:txBody>
          <a:bodyPr/>
          <a:lstStyle/>
          <a:p>
            <a:r>
              <a:rPr lang="en-US" altLang="ko-KR" dirty="0" smtClean="0"/>
              <a:t> </a:t>
            </a:r>
            <a:r>
              <a:rPr lang="en-US" altLang="ko-KR" dirty="0"/>
              <a:t>SP-210454 / </a:t>
            </a:r>
            <a:r>
              <a:rPr lang="en-US" altLang="ko-KR" dirty="0" smtClean="0"/>
              <a:t>C1-213908</a:t>
            </a:r>
          </a:p>
          <a:p>
            <a:pPr lvl="1"/>
            <a:r>
              <a:rPr lang="en-US" altLang="en-US" sz="2000" dirty="0"/>
              <a:t>CT1's study for six WG meetings including two WG meetings in Q4 2020 before the SID was approved in TSG#90 resulted in 9 Key Issues with 60 solutions described in TR 24.811.</a:t>
            </a:r>
          </a:p>
          <a:p>
            <a:pPr lvl="1"/>
            <a:r>
              <a:rPr lang="en-US" altLang="en-US" sz="2000" dirty="0"/>
              <a:t>In CT1#130-e meeting, CT1 agreed on the conclusions of all 9 Key Issues, including the aspects that SA had included in their LS in SP-200880, as specified in clause 8 of 3GPP TR 24.811.</a:t>
            </a:r>
          </a:p>
          <a:p>
            <a:pPr lvl="1"/>
            <a:r>
              <a:rPr lang="en-US" altLang="en-US" sz="2000" dirty="0"/>
              <a:t>CT1 would like to ask SA and SA2 to take the above information into consideration. CT1 also would like to ask SA2 to update their specifications accordingly, if deemed necessary.</a:t>
            </a:r>
          </a:p>
          <a:p>
            <a:pPr lvl="1"/>
            <a:endParaRPr lang="en-US" altLang="en-US" sz="2000" dirty="0"/>
          </a:p>
          <a:p>
            <a:r>
              <a:rPr lang="en-US" altLang="en-US" dirty="0" smtClean="0"/>
              <a:t>Actions </a:t>
            </a:r>
            <a:r>
              <a:rPr lang="en-US" altLang="en-US" dirty="0"/>
              <a:t>to TSG SA</a:t>
            </a:r>
          </a:p>
          <a:p>
            <a:pPr lvl="1"/>
            <a:r>
              <a:rPr lang="en-US" altLang="en-US" sz="2000" dirty="0"/>
              <a:t>CT1 kindly asks SA to take above information into consideration and to provide feedback, if any.</a:t>
            </a:r>
            <a:endParaRPr lang="en-US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=""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latin typeface="+mn-lt"/>
              </a:rPr>
              <a:t>Incoming LS from </a:t>
            </a:r>
            <a:r>
              <a:rPr lang="en-US" altLang="en-US" dirty="0" smtClean="0">
                <a:latin typeface="+mn-lt"/>
              </a:rPr>
              <a:t>SA WG2</a:t>
            </a:r>
            <a:endParaRPr lang="en-GB" altLang="en-US" dirty="0">
              <a:latin typeface="+mn-lt"/>
            </a:endParaRPr>
          </a:p>
        </p:txBody>
      </p:sp>
      <p:sp>
        <p:nvSpPr>
          <p:cNvPr id="6147" name="Content Placeholder 2">
            <a:extLst>
              <a:ext uri="{FF2B5EF4-FFF2-40B4-BE49-F238E27FC236}">
                <a16:creationId xmlns="" xmlns:a16="http://schemas.microsoft.com/office/drawing/2014/main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777396" cy="4351338"/>
          </a:xfrm>
        </p:spPr>
        <p:txBody>
          <a:bodyPr/>
          <a:lstStyle/>
          <a:p>
            <a:r>
              <a:rPr lang="en-US" altLang="ko-KR" dirty="0" smtClean="0"/>
              <a:t> </a:t>
            </a:r>
            <a:r>
              <a:rPr lang="en-US" altLang="ko-KR" dirty="0"/>
              <a:t>SP-210305 / </a:t>
            </a:r>
            <a:r>
              <a:rPr lang="en-US" altLang="ko-KR" dirty="0" smtClean="0"/>
              <a:t>S2-2104994</a:t>
            </a:r>
          </a:p>
          <a:p>
            <a:pPr lvl="1"/>
            <a:r>
              <a:rPr lang="en-US" altLang="en-US" sz="2000" dirty="0"/>
              <a:t>SA2 has discussed the interim conclusions of TR 24.811 v1.1.0 in their SA2#145E meeting. SA2 agreed that the SA2 specification would be expected to be updated based on the final conclusion when the CT1 study is completed. </a:t>
            </a:r>
          </a:p>
          <a:p>
            <a:pPr lvl="1"/>
            <a:r>
              <a:rPr lang="en-US" altLang="en-US" sz="2000" dirty="0" smtClean="0"/>
              <a:t>To </a:t>
            </a:r>
            <a:r>
              <a:rPr lang="en-US" altLang="en-US" sz="2000" dirty="0"/>
              <a:t>align with the final conclusion of FS_MINT-CT, SA2 will update the SA2 specifications using WI code of MINT-CT in 3Q 2021</a:t>
            </a:r>
            <a:r>
              <a:rPr lang="en-US" altLang="en-US" sz="2000" dirty="0" smtClean="0"/>
              <a:t>.</a:t>
            </a:r>
            <a:endParaRPr lang="en-US" altLang="en-US" sz="2000" dirty="0"/>
          </a:p>
          <a:p>
            <a:pPr lvl="1"/>
            <a:endParaRPr lang="en-US" altLang="en-US" sz="2000" dirty="0"/>
          </a:p>
          <a:p>
            <a:r>
              <a:rPr lang="en-US" altLang="en-US" dirty="0" smtClean="0"/>
              <a:t>Actions </a:t>
            </a:r>
            <a:r>
              <a:rPr lang="en-US" altLang="en-US" dirty="0"/>
              <a:t>to TSG SA</a:t>
            </a:r>
          </a:p>
          <a:p>
            <a:pPr lvl="1"/>
            <a:r>
              <a:rPr lang="en-GB" altLang="ko-KR" sz="2000" dirty="0"/>
              <a:t>TSG SA2 asks CT1 and SA to take the information above into account</a:t>
            </a:r>
            <a:r>
              <a:rPr lang="en-GB" altLang="ko-KR" sz="2000" dirty="0" smtClean="0"/>
              <a:t>.</a:t>
            </a:r>
            <a:endParaRPr lang="ko-KR" altLang="ko-KR" sz="2000"/>
          </a:p>
        </p:txBody>
      </p:sp>
    </p:spTree>
    <p:extLst>
      <p:ext uri="{BB962C8B-B14F-4D97-AF65-F5344CB8AC3E}">
        <p14:creationId xmlns:p14="http://schemas.microsoft.com/office/powerpoint/2010/main" val="21445446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=""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Current Status of MINT</a:t>
            </a:r>
            <a:endParaRPr lang="en-GB" altLang="en-US" dirty="0"/>
          </a:p>
        </p:txBody>
      </p:sp>
      <p:sp>
        <p:nvSpPr>
          <p:cNvPr id="7171" name="Content Placeholder 2">
            <a:extLst>
              <a:ext uri="{FF2B5EF4-FFF2-40B4-BE49-F238E27FC236}">
                <a16:creationId xmlns=""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SA1 </a:t>
            </a:r>
            <a:r>
              <a:rPr lang="en-US" altLang="ko-KR" dirty="0"/>
              <a:t>Rel-17 WID (SP-190938</a:t>
            </a:r>
            <a:r>
              <a:rPr lang="en-US" altLang="ko-KR" dirty="0" smtClean="0"/>
              <a:t>)</a:t>
            </a:r>
          </a:p>
          <a:p>
            <a:pPr lvl="1"/>
            <a:r>
              <a:rPr lang="en-US" altLang="en-US" dirty="0"/>
              <a:t>The </a:t>
            </a:r>
            <a:r>
              <a:rPr lang="en-US" altLang="en-US" dirty="0" smtClean="0"/>
              <a:t>requirements had been specified in </a:t>
            </a:r>
            <a:r>
              <a:rPr lang="en-US" altLang="en-US" dirty="0"/>
              <a:t>TS 22.261 and TS 22.011, for </a:t>
            </a:r>
            <a:r>
              <a:rPr lang="en-US" altLang="en-US" dirty="0" smtClean="0"/>
              <a:t>Rel-17.</a:t>
            </a:r>
          </a:p>
          <a:p>
            <a:endParaRPr lang="en-US" altLang="ko-KR" dirty="0" smtClean="0"/>
          </a:p>
          <a:p>
            <a:r>
              <a:rPr lang="en-US" altLang="ko-KR" dirty="0" smtClean="0"/>
              <a:t>CT1 </a:t>
            </a:r>
            <a:r>
              <a:rPr lang="en-US" altLang="ko-KR" dirty="0"/>
              <a:t>Rel-17 SID </a:t>
            </a:r>
            <a:r>
              <a:rPr lang="en-US" altLang="ko-KR" dirty="0" smtClean="0"/>
              <a:t>(CP-210144)</a:t>
            </a:r>
          </a:p>
          <a:p>
            <a:pPr lvl="1"/>
            <a:r>
              <a:rPr lang="en-US" altLang="ko-KR" dirty="0"/>
              <a:t>TR </a:t>
            </a:r>
            <a:r>
              <a:rPr lang="en-US" altLang="ko-KR" dirty="0" smtClean="0"/>
              <a:t>24.811 was sent for approval to CT#92E (95% completed).</a:t>
            </a:r>
          </a:p>
          <a:p>
            <a:pPr lvl="1"/>
            <a:r>
              <a:rPr lang="en-US" altLang="ko-KR" dirty="0"/>
              <a:t>TR 24.811 v2.0.0 </a:t>
            </a:r>
            <a:r>
              <a:rPr lang="en-US" altLang="ko-KR" u="sng" dirty="0">
                <a:hlinkClick r:id="rId2"/>
              </a:rPr>
              <a:t>https://www.3gpp.org/ftp/Specs/archive/24_series/24.811/24811-200.zip</a:t>
            </a:r>
            <a:endParaRPr lang="en-US" altLang="ko-KR" dirty="0" smtClean="0"/>
          </a:p>
          <a:p>
            <a:pPr lvl="1"/>
            <a:endParaRPr lang="en-US" altLang="ko-KR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=""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Plan for MINT normative work</a:t>
            </a:r>
            <a:endParaRPr lang="en-GB" altLang="en-US" dirty="0"/>
          </a:p>
        </p:txBody>
      </p:sp>
      <p:grpSp>
        <p:nvGrpSpPr>
          <p:cNvPr id="2" name="그룹 1"/>
          <p:cNvGrpSpPr/>
          <p:nvPr/>
        </p:nvGrpSpPr>
        <p:grpSpPr>
          <a:xfrm>
            <a:off x="2243930" y="2340151"/>
            <a:ext cx="6647704" cy="2581790"/>
            <a:chOff x="1853500" y="1213247"/>
            <a:chExt cx="5549544" cy="1875251"/>
          </a:xfrm>
        </p:grpSpPr>
        <p:sp>
          <p:nvSpPr>
            <p:cNvPr id="4" name="Rectangle 138">
              <a:extLst>
                <a:ext uri="{FF2B5EF4-FFF2-40B4-BE49-F238E27FC236}">
                  <a16:creationId xmlns:a16="http://schemas.microsoft.com/office/drawing/2014/main" xmlns="" id="{0E93E616-9324-4E42-9F5F-C9956D0DAAD5}"/>
                </a:ext>
              </a:extLst>
            </p:cNvPr>
            <p:cNvSpPr/>
            <p:nvPr/>
          </p:nvSpPr>
          <p:spPr>
            <a:xfrm>
              <a:off x="1853500" y="1213247"/>
              <a:ext cx="1081088" cy="417909"/>
            </a:xfrm>
            <a:prstGeom prst="rect">
              <a:avLst/>
            </a:prstGeom>
            <a:solidFill>
              <a:srgbClr val="124191"/>
            </a:solidFill>
            <a:ln>
              <a:noFill/>
            </a:ln>
            <a:effectLst/>
          </p:spPr>
          <p:txBody>
            <a:bodyPr lIns="49655" tIns="49655" rIns="49655" bIns="49655" anchor="ctr"/>
            <a:lstStyle/>
            <a:p>
              <a:pPr algn="ctr" defTabSz="630578">
                <a:defRPr/>
              </a:pPr>
              <a:r>
                <a:rPr lang="en-GB" sz="827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August</a:t>
              </a:r>
            </a:p>
          </p:txBody>
        </p:sp>
        <p:sp>
          <p:nvSpPr>
            <p:cNvPr id="5" name="Rectangle 139">
              <a:extLst>
                <a:ext uri="{FF2B5EF4-FFF2-40B4-BE49-F238E27FC236}">
                  <a16:creationId xmlns:a16="http://schemas.microsoft.com/office/drawing/2014/main" xmlns="" id="{924ACF52-3DB5-41D6-9668-00EC12E64330}"/>
                </a:ext>
              </a:extLst>
            </p:cNvPr>
            <p:cNvSpPr/>
            <p:nvPr/>
          </p:nvSpPr>
          <p:spPr>
            <a:xfrm>
              <a:off x="2958401" y="1213247"/>
              <a:ext cx="1306116" cy="417909"/>
            </a:xfrm>
            <a:prstGeom prst="rect">
              <a:avLst/>
            </a:prstGeom>
            <a:solidFill>
              <a:srgbClr val="124191"/>
            </a:solidFill>
            <a:ln>
              <a:noFill/>
            </a:ln>
            <a:effectLst/>
          </p:spPr>
          <p:txBody>
            <a:bodyPr lIns="49655" tIns="49655" rIns="49655" bIns="49655" anchor="ctr"/>
            <a:lstStyle/>
            <a:p>
              <a:pPr algn="ctr" defTabSz="630578">
                <a:defRPr/>
              </a:pPr>
              <a:r>
                <a:rPr lang="en-GB" sz="827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Sep</a:t>
              </a:r>
            </a:p>
          </p:txBody>
        </p:sp>
        <p:sp>
          <p:nvSpPr>
            <p:cNvPr id="6" name="Rectangle: Rounded Corners 192">
              <a:extLst>
                <a:ext uri="{FF2B5EF4-FFF2-40B4-BE49-F238E27FC236}">
                  <a16:creationId xmlns:a16="http://schemas.microsoft.com/office/drawing/2014/main" xmlns="" id="{2C99AAE2-2E2E-4219-A46A-27EEB611890C}"/>
                </a:ext>
              </a:extLst>
            </p:cNvPr>
            <p:cNvSpPr/>
            <p:nvPr/>
          </p:nvSpPr>
          <p:spPr>
            <a:xfrm>
              <a:off x="3514291" y="1982392"/>
              <a:ext cx="266700" cy="1025969"/>
            </a:xfrm>
            <a:prstGeom prst="roundRect">
              <a:avLst/>
            </a:prstGeom>
            <a:solidFill>
              <a:srgbClr val="FF0000"/>
            </a:solidFill>
            <a:ln w="3175" cap="flat" cmpd="sng" algn="ctr">
              <a:noFill/>
              <a:prstDash val="solid"/>
            </a:ln>
            <a:effectLst/>
          </p:spPr>
          <p:txBody>
            <a:bodyPr lIns="0" tIns="63062" rIns="0" bIns="37241"/>
            <a:lstStyle/>
            <a:p>
              <a:pPr algn="ctr" defTabSz="472922">
                <a:defRPr/>
              </a:pPr>
              <a:r>
                <a:rPr lang="en-US" sz="758" b="1" kern="0" dirty="0" smtClean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T</a:t>
              </a:r>
              <a:endParaRPr lang="en-US" sz="758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endParaRPr>
            </a:p>
            <a:p>
              <a:pPr algn="ctr" defTabSz="472922">
                <a:defRPr/>
              </a:pPr>
              <a:r>
                <a:rPr lang="en-US" sz="758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S</a:t>
              </a:r>
            </a:p>
            <a:p>
              <a:pPr algn="ctr" defTabSz="472922">
                <a:defRPr/>
              </a:pPr>
              <a:r>
                <a:rPr lang="en-US" sz="758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G</a:t>
              </a:r>
            </a:p>
            <a:p>
              <a:pPr algn="ctr" defTabSz="472922">
                <a:defRPr/>
              </a:pPr>
              <a:endParaRPr lang="en-US" sz="758" b="1" kern="0" baseline="3000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endParaRPr>
            </a:p>
            <a:p>
              <a:pPr algn="ctr" defTabSz="472922">
                <a:defRPr/>
              </a:pPr>
              <a:endParaRPr lang="en-US" sz="758" b="1" kern="0" baseline="3000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endParaRPr>
            </a:p>
            <a:p>
              <a:pPr algn="ctr" defTabSz="472922">
                <a:defRPr/>
              </a:pPr>
              <a:r>
                <a:rPr lang="en-US" sz="758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#</a:t>
              </a:r>
            </a:p>
            <a:p>
              <a:pPr algn="ctr" defTabSz="472922">
                <a:defRPr/>
              </a:pPr>
              <a:r>
                <a:rPr lang="en-US" sz="758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9</a:t>
              </a:r>
            </a:p>
            <a:p>
              <a:pPr algn="ctr" defTabSz="472922">
                <a:defRPr/>
              </a:pPr>
              <a:r>
                <a:rPr lang="en-US" sz="758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3</a:t>
              </a:r>
            </a:p>
          </p:txBody>
        </p:sp>
        <p:sp>
          <p:nvSpPr>
            <p:cNvPr id="7" name="Rectangle 166">
              <a:extLst>
                <a:ext uri="{FF2B5EF4-FFF2-40B4-BE49-F238E27FC236}">
                  <a16:creationId xmlns:a16="http://schemas.microsoft.com/office/drawing/2014/main" xmlns="" id="{CB78498D-5302-4CB3-BB10-3519DFC3645D}"/>
                </a:ext>
              </a:extLst>
            </p:cNvPr>
            <p:cNvSpPr/>
            <p:nvPr/>
          </p:nvSpPr>
          <p:spPr>
            <a:xfrm>
              <a:off x="1855882" y="1668067"/>
              <a:ext cx="251222" cy="164306"/>
            </a:xfrm>
            <a:prstGeom prst="rect">
              <a:avLst/>
            </a:prstGeom>
            <a:solidFill>
              <a:srgbClr val="4D5766">
                <a:lumMod val="75000"/>
              </a:srgbClr>
            </a:solidFill>
            <a:ln>
              <a:noFill/>
            </a:ln>
            <a:effectLst/>
          </p:spPr>
          <p:txBody>
            <a:bodyPr lIns="0" tIns="49655" rIns="0" bIns="49655" anchor="ctr"/>
            <a:lstStyle/>
            <a:p>
              <a:pPr algn="ctr" defTabSz="630578">
                <a:defRPr/>
              </a:pPr>
              <a:r>
                <a:rPr lang="en-GB" sz="69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2-6</a:t>
              </a:r>
            </a:p>
          </p:txBody>
        </p:sp>
        <p:sp>
          <p:nvSpPr>
            <p:cNvPr id="8" name="Rectangle 174">
              <a:extLst>
                <a:ext uri="{FF2B5EF4-FFF2-40B4-BE49-F238E27FC236}">
                  <a16:creationId xmlns:a16="http://schemas.microsoft.com/office/drawing/2014/main" xmlns="" id="{BC757933-EF68-4197-A579-D2E755B39D28}"/>
                </a:ext>
              </a:extLst>
            </p:cNvPr>
            <p:cNvSpPr/>
            <p:nvPr/>
          </p:nvSpPr>
          <p:spPr>
            <a:xfrm>
              <a:off x="2133298" y="1668067"/>
              <a:ext cx="252413" cy="164306"/>
            </a:xfrm>
            <a:prstGeom prst="rect">
              <a:avLst/>
            </a:prstGeom>
            <a:solidFill>
              <a:srgbClr val="4D5766">
                <a:lumMod val="75000"/>
              </a:srgbClr>
            </a:solidFill>
            <a:ln>
              <a:noFill/>
            </a:ln>
            <a:effectLst/>
          </p:spPr>
          <p:txBody>
            <a:bodyPr lIns="0" tIns="49655" rIns="0" bIns="49655" anchor="ctr"/>
            <a:lstStyle/>
            <a:p>
              <a:pPr algn="ctr" defTabSz="630578">
                <a:defRPr/>
              </a:pPr>
              <a:r>
                <a:rPr lang="en-GB" sz="69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9-13</a:t>
              </a:r>
            </a:p>
          </p:txBody>
        </p:sp>
        <p:sp>
          <p:nvSpPr>
            <p:cNvPr id="9" name="Rectangle 177">
              <a:extLst>
                <a:ext uri="{FF2B5EF4-FFF2-40B4-BE49-F238E27FC236}">
                  <a16:creationId xmlns:a16="http://schemas.microsoft.com/office/drawing/2014/main" xmlns="" id="{7E6CBB95-CEE7-4A80-B1D9-D8E7538FF1CD}"/>
                </a:ext>
              </a:extLst>
            </p:cNvPr>
            <p:cNvSpPr/>
            <p:nvPr/>
          </p:nvSpPr>
          <p:spPr>
            <a:xfrm>
              <a:off x="2411904" y="1668067"/>
              <a:ext cx="251222" cy="164306"/>
            </a:xfrm>
            <a:prstGeom prst="rect">
              <a:avLst/>
            </a:prstGeom>
            <a:solidFill>
              <a:srgbClr val="4D5766">
                <a:lumMod val="75000"/>
              </a:srgbClr>
            </a:solidFill>
            <a:ln>
              <a:noFill/>
            </a:ln>
            <a:effectLst/>
          </p:spPr>
          <p:txBody>
            <a:bodyPr lIns="0" tIns="49655" rIns="0" bIns="49655" anchor="ctr"/>
            <a:lstStyle/>
            <a:p>
              <a:pPr algn="ctr" defTabSz="630578">
                <a:defRPr/>
              </a:pPr>
              <a:r>
                <a:rPr lang="en-GB" sz="69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16-20</a:t>
              </a:r>
            </a:p>
          </p:txBody>
        </p:sp>
        <p:sp>
          <p:nvSpPr>
            <p:cNvPr id="10" name="Rectangle 184">
              <a:extLst>
                <a:ext uri="{FF2B5EF4-FFF2-40B4-BE49-F238E27FC236}">
                  <a16:creationId xmlns:a16="http://schemas.microsoft.com/office/drawing/2014/main" xmlns="" id="{7CA55940-AE7B-4B8E-8AC9-F740F55E7E8E}"/>
                </a:ext>
              </a:extLst>
            </p:cNvPr>
            <p:cNvSpPr/>
            <p:nvPr/>
          </p:nvSpPr>
          <p:spPr>
            <a:xfrm>
              <a:off x="2690510" y="1668067"/>
              <a:ext cx="251222" cy="164306"/>
            </a:xfrm>
            <a:prstGeom prst="rect">
              <a:avLst/>
            </a:prstGeom>
            <a:solidFill>
              <a:srgbClr val="4D5766">
                <a:lumMod val="75000"/>
              </a:srgbClr>
            </a:solidFill>
            <a:ln>
              <a:noFill/>
            </a:ln>
            <a:effectLst/>
          </p:spPr>
          <p:txBody>
            <a:bodyPr lIns="0" tIns="49655" rIns="0" bIns="49655" anchor="ctr"/>
            <a:lstStyle/>
            <a:p>
              <a:pPr algn="ctr" defTabSz="630578">
                <a:defRPr/>
              </a:pPr>
              <a:r>
                <a:rPr lang="en-GB" sz="69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23-27</a:t>
              </a:r>
            </a:p>
          </p:txBody>
        </p:sp>
        <p:sp>
          <p:nvSpPr>
            <p:cNvPr id="11" name="Rectangle 185">
              <a:extLst>
                <a:ext uri="{FF2B5EF4-FFF2-40B4-BE49-F238E27FC236}">
                  <a16:creationId xmlns:a16="http://schemas.microsoft.com/office/drawing/2014/main" xmlns="" id="{E8080C7A-AEA0-416E-81D3-92A5BAC91A02}"/>
                </a:ext>
              </a:extLst>
            </p:cNvPr>
            <p:cNvSpPr/>
            <p:nvPr/>
          </p:nvSpPr>
          <p:spPr>
            <a:xfrm>
              <a:off x="2965544" y="1668067"/>
              <a:ext cx="252413" cy="164306"/>
            </a:xfrm>
            <a:prstGeom prst="rect">
              <a:avLst/>
            </a:prstGeom>
            <a:solidFill>
              <a:srgbClr val="4D5766">
                <a:lumMod val="75000"/>
              </a:srgbClr>
            </a:solidFill>
            <a:ln>
              <a:noFill/>
            </a:ln>
            <a:effectLst/>
          </p:spPr>
          <p:txBody>
            <a:bodyPr lIns="0" tIns="49655" rIns="0" bIns="49655" anchor="ctr"/>
            <a:lstStyle/>
            <a:p>
              <a:pPr algn="ctr" defTabSz="630578">
                <a:defRPr/>
              </a:pPr>
              <a:r>
                <a:rPr lang="en-GB" sz="69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1-3</a:t>
              </a:r>
            </a:p>
          </p:txBody>
        </p:sp>
        <p:sp>
          <p:nvSpPr>
            <p:cNvPr id="12" name="Rectangle 186">
              <a:extLst>
                <a:ext uri="{FF2B5EF4-FFF2-40B4-BE49-F238E27FC236}">
                  <a16:creationId xmlns:a16="http://schemas.microsoft.com/office/drawing/2014/main" xmlns="" id="{CB185D8B-EF3D-4E89-AE34-E8089AB57C12}"/>
                </a:ext>
              </a:extLst>
            </p:cNvPr>
            <p:cNvSpPr/>
            <p:nvPr/>
          </p:nvSpPr>
          <p:spPr>
            <a:xfrm>
              <a:off x="3244151" y="1668067"/>
              <a:ext cx="251222" cy="164306"/>
            </a:xfrm>
            <a:prstGeom prst="rect">
              <a:avLst/>
            </a:prstGeom>
            <a:solidFill>
              <a:srgbClr val="4D5766">
                <a:lumMod val="75000"/>
              </a:srgbClr>
            </a:solidFill>
            <a:ln>
              <a:noFill/>
            </a:ln>
            <a:effectLst/>
          </p:spPr>
          <p:txBody>
            <a:bodyPr lIns="0" tIns="49655" rIns="0" bIns="49655" anchor="ctr"/>
            <a:lstStyle/>
            <a:p>
              <a:pPr algn="ctr" defTabSz="630578">
                <a:defRPr/>
              </a:pPr>
              <a:r>
                <a:rPr lang="en-GB" sz="69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6-10</a:t>
              </a:r>
            </a:p>
          </p:txBody>
        </p:sp>
        <p:sp>
          <p:nvSpPr>
            <p:cNvPr id="13" name="Rectangle 187">
              <a:extLst>
                <a:ext uri="{FF2B5EF4-FFF2-40B4-BE49-F238E27FC236}">
                  <a16:creationId xmlns:a16="http://schemas.microsoft.com/office/drawing/2014/main" xmlns="" id="{BD59ABC9-1399-40AD-AA11-17A423A64158}"/>
                </a:ext>
              </a:extLst>
            </p:cNvPr>
            <p:cNvSpPr/>
            <p:nvPr/>
          </p:nvSpPr>
          <p:spPr>
            <a:xfrm>
              <a:off x="3522757" y="1668067"/>
              <a:ext cx="251222" cy="164306"/>
            </a:xfrm>
            <a:prstGeom prst="rect">
              <a:avLst/>
            </a:prstGeom>
            <a:solidFill>
              <a:srgbClr val="4D5766">
                <a:lumMod val="75000"/>
              </a:srgbClr>
            </a:solidFill>
            <a:ln>
              <a:noFill/>
            </a:ln>
            <a:effectLst/>
          </p:spPr>
          <p:txBody>
            <a:bodyPr lIns="0" tIns="49655" rIns="0" bIns="49655" anchor="ctr"/>
            <a:lstStyle/>
            <a:p>
              <a:pPr algn="ctr" defTabSz="630578">
                <a:defRPr/>
              </a:pPr>
              <a:r>
                <a:rPr lang="en-GB" sz="69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13-17</a:t>
              </a:r>
            </a:p>
          </p:txBody>
        </p:sp>
        <p:sp>
          <p:nvSpPr>
            <p:cNvPr id="14" name="Rectangle 190">
              <a:extLst>
                <a:ext uri="{FF2B5EF4-FFF2-40B4-BE49-F238E27FC236}">
                  <a16:creationId xmlns:a16="http://schemas.microsoft.com/office/drawing/2014/main" xmlns="" id="{0279A09B-2B66-48BD-845B-EB6FCFE3AF95}"/>
                </a:ext>
              </a:extLst>
            </p:cNvPr>
            <p:cNvSpPr/>
            <p:nvPr/>
          </p:nvSpPr>
          <p:spPr>
            <a:xfrm>
              <a:off x="3800173" y="1668067"/>
              <a:ext cx="252413" cy="164306"/>
            </a:xfrm>
            <a:prstGeom prst="rect">
              <a:avLst/>
            </a:prstGeom>
            <a:solidFill>
              <a:srgbClr val="4D5766">
                <a:lumMod val="75000"/>
              </a:srgbClr>
            </a:solidFill>
            <a:ln>
              <a:noFill/>
            </a:ln>
            <a:effectLst/>
          </p:spPr>
          <p:txBody>
            <a:bodyPr lIns="0" tIns="49655" rIns="0" bIns="49655" anchor="ctr"/>
            <a:lstStyle/>
            <a:p>
              <a:pPr algn="ctr" defTabSz="630578">
                <a:defRPr/>
              </a:pPr>
              <a:r>
                <a:rPr lang="en-GB" sz="69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20-24</a:t>
              </a:r>
            </a:p>
          </p:txBody>
        </p:sp>
        <p:sp>
          <p:nvSpPr>
            <p:cNvPr id="15" name="Rectangle: Rounded Corners 121">
              <a:extLst>
                <a:ext uri="{FF2B5EF4-FFF2-40B4-BE49-F238E27FC236}">
                  <a16:creationId xmlns:a16="http://schemas.microsoft.com/office/drawing/2014/main" xmlns="" id="{4C2DBE5D-2C2E-4B7E-A606-D79F4ECB2C3D}"/>
                </a:ext>
              </a:extLst>
            </p:cNvPr>
            <p:cNvSpPr/>
            <p:nvPr/>
          </p:nvSpPr>
          <p:spPr>
            <a:xfrm>
              <a:off x="2677313" y="2032856"/>
              <a:ext cx="289845" cy="290513"/>
            </a:xfrm>
            <a:prstGeom prst="roundRect">
              <a:avLst/>
            </a:prstGeom>
            <a:solidFill>
              <a:srgbClr val="0066FF"/>
            </a:solidFill>
            <a:ln w="3175" cap="flat" cmpd="sng" algn="ctr">
              <a:noFill/>
              <a:prstDash val="solid"/>
            </a:ln>
            <a:effectLst/>
          </p:spPr>
          <p:txBody>
            <a:bodyPr lIns="0" tIns="63062" rIns="0" bIns="37241"/>
            <a:lstStyle/>
            <a:p>
              <a:pPr algn="ctr" defTabSz="472922">
                <a:defRPr/>
              </a:pPr>
              <a:r>
                <a:rPr lang="en-US" sz="690" b="1" kern="0" dirty="0" smtClean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CT1</a:t>
              </a:r>
              <a:endParaRPr lang="en-US" sz="69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endParaRPr>
            </a:p>
          </p:txBody>
        </p:sp>
        <p:sp>
          <p:nvSpPr>
            <p:cNvPr id="16" name="Rectangle 204">
              <a:extLst>
                <a:ext uri="{FF2B5EF4-FFF2-40B4-BE49-F238E27FC236}">
                  <a16:creationId xmlns:a16="http://schemas.microsoft.com/office/drawing/2014/main" xmlns="" id="{DFAE78B5-F8EC-4123-B9AA-9A2AB8238A90}"/>
                </a:ext>
              </a:extLst>
            </p:cNvPr>
            <p:cNvSpPr/>
            <p:nvPr/>
          </p:nvSpPr>
          <p:spPr>
            <a:xfrm>
              <a:off x="4288329" y="1214438"/>
              <a:ext cx="1151334" cy="417910"/>
            </a:xfrm>
            <a:prstGeom prst="rect">
              <a:avLst/>
            </a:prstGeom>
            <a:solidFill>
              <a:srgbClr val="124191"/>
            </a:solidFill>
            <a:ln>
              <a:noFill/>
            </a:ln>
            <a:effectLst/>
          </p:spPr>
          <p:txBody>
            <a:bodyPr lIns="49655" tIns="49655" rIns="49655" bIns="49655" anchor="ctr"/>
            <a:lstStyle/>
            <a:p>
              <a:pPr algn="ctr" defTabSz="630578">
                <a:defRPr/>
              </a:pPr>
              <a:r>
                <a:rPr lang="en-GB" sz="827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Oct</a:t>
              </a:r>
            </a:p>
          </p:txBody>
        </p:sp>
        <p:sp>
          <p:nvSpPr>
            <p:cNvPr id="17" name="Rectangle 205">
              <a:extLst>
                <a:ext uri="{FF2B5EF4-FFF2-40B4-BE49-F238E27FC236}">
                  <a16:creationId xmlns:a16="http://schemas.microsoft.com/office/drawing/2014/main" xmlns="" id="{BB3F532F-DF4F-4EBB-B353-9E551AD6DB59}"/>
                </a:ext>
              </a:extLst>
            </p:cNvPr>
            <p:cNvSpPr/>
            <p:nvPr/>
          </p:nvSpPr>
          <p:spPr>
            <a:xfrm>
              <a:off x="6643385" y="1213247"/>
              <a:ext cx="742950" cy="417909"/>
            </a:xfrm>
            <a:prstGeom prst="rect">
              <a:avLst/>
            </a:prstGeom>
            <a:solidFill>
              <a:srgbClr val="124191"/>
            </a:solidFill>
            <a:ln>
              <a:noFill/>
            </a:ln>
            <a:effectLst/>
          </p:spPr>
          <p:txBody>
            <a:bodyPr lIns="49655" tIns="49655" rIns="49655" bIns="49655" anchor="ctr"/>
            <a:lstStyle/>
            <a:p>
              <a:pPr algn="ctr" defTabSz="630578">
                <a:defRPr/>
              </a:pPr>
              <a:r>
                <a:rPr lang="en-GB" sz="827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Dec</a:t>
              </a:r>
            </a:p>
          </p:txBody>
        </p:sp>
        <p:sp>
          <p:nvSpPr>
            <p:cNvPr id="18" name="Rectangle 206">
              <a:extLst>
                <a:ext uri="{FF2B5EF4-FFF2-40B4-BE49-F238E27FC236}">
                  <a16:creationId xmlns:a16="http://schemas.microsoft.com/office/drawing/2014/main" xmlns="" id="{80E65DCF-82EF-4174-AE92-2BF66E127E49}"/>
                </a:ext>
              </a:extLst>
            </p:cNvPr>
            <p:cNvSpPr/>
            <p:nvPr/>
          </p:nvSpPr>
          <p:spPr>
            <a:xfrm>
              <a:off x="5463476" y="1214438"/>
              <a:ext cx="1151335" cy="417910"/>
            </a:xfrm>
            <a:prstGeom prst="rect">
              <a:avLst/>
            </a:prstGeom>
            <a:solidFill>
              <a:srgbClr val="124191"/>
            </a:solidFill>
            <a:ln>
              <a:noFill/>
            </a:ln>
            <a:effectLst/>
          </p:spPr>
          <p:txBody>
            <a:bodyPr lIns="49655" tIns="49655" rIns="49655" bIns="49655" anchor="ctr"/>
            <a:lstStyle/>
            <a:p>
              <a:pPr algn="ctr" defTabSz="630578">
                <a:defRPr/>
              </a:pPr>
              <a:r>
                <a:rPr lang="en-GB" sz="827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Nov</a:t>
              </a:r>
            </a:p>
          </p:txBody>
        </p:sp>
        <p:sp>
          <p:nvSpPr>
            <p:cNvPr id="19" name="Rectangle 227">
              <a:extLst>
                <a:ext uri="{FF2B5EF4-FFF2-40B4-BE49-F238E27FC236}">
                  <a16:creationId xmlns:a16="http://schemas.microsoft.com/office/drawing/2014/main" xmlns="" id="{6CC33587-0F31-415C-8A8A-6C04F8962CE5}"/>
                </a:ext>
              </a:extLst>
            </p:cNvPr>
            <p:cNvSpPr/>
            <p:nvPr/>
          </p:nvSpPr>
          <p:spPr>
            <a:xfrm>
              <a:off x="4077589" y="1668067"/>
              <a:ext cx="251222" cy="164306"/>
            </a:xfrm>
            <a:prstGeom prst="rect">
              <a:avLst/>
            </a:prstGeom>
            <a:solidFill>
              <a:srgbClr val="4D5766">
                <a:lumMod val="75000"/>
              </a:srgbClr>
            </a:solidFill>
            <a:ln>
              <a:noFill/>
            </a:ln>
            <a:effectLst/>
          </p:spPr>
          <p:txBody>
            <a:bodyPr lIns="0" tIns="49655" rIns="0" bIns="49655" anchor="ctr"/>
            <a:lstStyle/>
            <a:p>
              <a:pPr algn="ctr" defTabSz="630578">
                <a:defRPr/>
              </a:pPr>
              <a:r>
                <a:rPr lang="en-GB" sz="69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27-1</a:t>
              </a:r>
            </a:p>
          </p:txBody>
        </p:sp>
        <p:sp>
          <p:nvSpPr>
            <p:cNvPr id="20" name="Rectangle 228">
              <a:extLst>
                <a:ext uri="{FF2B5EF4-FFF2-40B4-BE49-F238E27FC236}">
                  <a16:creationId xmlns:a16="http://schemas.microsoft.com/office/drawing/2014/main" xmlns="" id="{B93D3DAC-B523-4622-91EE-9B889345FD47}"/>
                </a:ext>
              </a:extLst>
            </p:cNvPr>
            <p:cNvSpPr/>
            <p:nvPr/>
          </p:nvSpPr>
          <p:spPr>
            <a:xfrm>
              <a:off x="4353814" y="1668067"/>
              <a:ext cx="251222" cy="164306"/>
            </a:xfrm>
            <a:prstGeom prst="rect">
              <a:avLst/>
            </a:prstGeom>
            <a:solidFill>
              <a:srgbClr val="4D5766">
                <a:lumMod val="75000"/>
              </a:srgbClr>
            </a:solidFill>
            <a:ln>
              <a:noFill/>
            </a:ln>
            <a:effectLst/>
          </p:spPr>
          <p:txBody>
            <a:bodyPr lIns="0" tIns="49655" rIns="0" bIns="49655" anchor="ctr"/>
            <a:lstStyle/>
            <a:p>
              <a:pPr algn="ctr" defTabSz="630578">
                <a:defRPr/>
              </a:pPr>
              <a:r>
                <a:rPr lang="en-GB" sz="69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4-8</a:t>
              </a:r>
            </a:p>
          </p:txBody>
        </p:sp>
        <p:sp>
          <p:nvSpPr>
            <p:cNvPr id="21" name="Rectangle 229">
              <a:extLst>
                <a:ext uri="{FF2B5EF4-FFF2-40B4-BE49-F238E27FC236}">
                  <a16:creationId xmlns:a16="http://schemas.microsoft.com/office/drawing/2014/main" xmlns="" id="{AD255ECB-FB7D-4263-BFFC-281DAEED0E79}"/>
                </a:ext>
              </a:extLst>
            </p:cNvPr>
            <p:cNvSpPr/>
            <p:nvPr/>
          </p:nvSpPr>
          <p:spPr>
            <a:xfrm>
              <a:off x="4631229" y="1668067"/>
              <a:ext cx="252413" cy="164306"/>
            </a:xfrm>
            <a:prstGeom prst="rect">
              <a:avLst/>
            </a:prstGeom>
            <a:solidFill>
              <a:srgbClr val="4D5766">
                <a:lumMod val="75000"/>
              </a:srgbClr>
            </a:solidFill>
            <a:ln>
              <a:noFill/>
            </a:ln>
            <a:effectLst/>
          </p:spPr>
          <p:txBody>
            <a:bodyPr lIns="0" tIns="49655" rIns="0" bIns="49655" anchor="ctr"/>
            <a:lstStyle/>
            <a:p>
              <a:pPr algn="ctr" defTabSz="630578">
                <a:defRPr/>
              </a:pPr>
              <a:r>
                <a:rPr lang="en-GB" sz="69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11-15</a:t>
              </a:r>
            </a:p>
          </p:txBody>
        </p:sp>
        <p:sp>
          <p:nvSpPr>
            <p:cNvPr id="22" name="Rectangle 230">
              <a:extLst>
                <a:ext uri="{FF2B5EF4-FFF2-40B4-BE49-F238E27FC236}">
                  <a16:creationId xmlns:a16="http://schemas.microsoft.com/office/drawing/2014/main" xmlns="" id="{9E509E76-9012-4F58-85E9-AD4E11943255}"/>
                </a:ext>
              </a:extLst>
            </p:cNvPr>
            <p:cNvSpPr/>
            <p:nvPr/>
          </p:nvSpPr>
          <p:spPr>
            <a:xfrm>
              <a:off x="4909835" y="1668067"/>
              <a:ext cx="251222" cy="164306"/>
            </a:xfrm>
            <a:prstGeom prst="rect">
              <a:avLst/>
            </a:prstGeom>
            <a:solidFill>
              <a:srgbClr val="4D5766">
                <a:lumMod val="75000"/>
              </a:srgbClr>
            </a:solidFill>
            <a:ln>
              <a:noFill/>
            </a:ln>
            <a:effectLst/>
          </p:spPr>
          <p:txBody>
            <a:bodyPr lIns="0" tIns="49655" rIns="0" bIns="49655" anchor="ctr"/>
            <a:lstStyle/>
            <a:p>
              <a:pPr algn="ctr" defTabSz="630578">
                <a:defRPr/>
              </a:pPr>
              <a:r>
                <a:rPr lang="en-GB" sz="69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18-22</a:t>
              </a:r>
            </a:p>
          </p:txBody>
        </p:sp>
        <p:sp>
          <p:nvSpPr>
            <p:cNvPr id="23" name="Rectangle 231">
              <a:extLst>
                <a:ext uri="{FF2B5EF4-FFF2-40B4-BE49-F238E27FC236}">
                  <a16:creationId xmlns:a16="http://schemas.microsoft.com/office/drawing/2014/main" xmlns="" id="{4BA16683-8E61-4E34-B222-CA472E36A25C}"/>
                </a:ext>
              </a:extLst>
            </p:cNvPr>
            <p:cNvSpPr/>
            <p:nvPr/>
          </p:nvSpPr>
          <p:spPr>
            <a:xfrm>
              <a:off x="5187250" y="1668067"/>
              <a:ext cx="252413" cy="164306"/>
            </a:xfrm>
            <a:prstGeom prst="rect">
              <a:avLst/>
            </a:prstGeom>
            <a:solidFill>
              <a:srgbClr val="4D5766">
                <a:lumMod val="75000"/>
              </a:srgbClr>
            </a:solidFill>
            <a:ln>
              <a:noFill/>
            </a:ln>
            <a:effectLst/>
          </p:spPr>
          <p:txBody>
            <a:bodyPr lIns="0" tIns="49655" rIns="0" bIns="49655" anchor="ctr"/>
            <a:lstStyle/>
            <a:p>
              <a:pPr algn="ctr" defTabSz="630578">
                <a:defRPr/>
              </a:pPr>
              <a:r>
                <a:rPr lang="en-GB" sz="69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25-29</a:t>
              </a:r>
            </a:p>
          </p:txBody>
        </p:sp>
        <p:sp>
          <p:nvSpPr>
            <p:cNvPr id="24" name="Rectangle 232">
              <a:extLst>
                <a:ext uri="{FF2B5EF4-FFF2-40B4-BE49-F238E27FC236}">
                  <a16:creationId xmlns:a16="http://schemas.microsoft.com/office/drawing/2014/main" xmlns="" id="{8A94392B-D33A-44E8-888D-4F8A0AF49B34}"/>
                </a:ext>
              </a:extLst>
            </p:cNvPr>
            <p:cNvSpPr/>
            <p:nvPr/>
          </p:nvSpPr>
          <p:spPr>
            <a:xfrm>
              <a:off x="5463475" y="1668067"/>
              <a:ext cx="252413" cy="164306"/>
            </a:xfrm>
            <a:prstGeom prst="rect">
              <a:avLst/>
            </a:prstGeom>
            <a:solidFill>
              <a:srgbClr val="4D5766">
                <a:lumMod val="75000"/>
              </a:srgbClr>
            </a:solidFill>
            <a:ln>
              <a:noFill/>
            </a:ln>
            <a:effectLst/>
          </p:spPr>
          <p:txBody>
            <a:bodyPr lIns="0" tIns="49655" rIns="0" bIns="49655" anchor="ctr"/>
            <a:lstStyle/>
            <a:p>
              <a:pPr algn="ctr" defTabSz="630578">
                <a:defRPr/>
              </a:pPr>
              <a:r>
                <a:rPr lang="en-GB" sz="69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1-5</a:t>
              </a:r>
            </a:p>
          </p:txBody>
        </p:sp>
        <p:sp>
          <p:nvSpPr>
            <p:cNvPr id="25" name="Rectangle 233">
              <a:extLst>
                <a:ext uri="{FF2B5EF4-FFF2-40B4-BE49-F238E27FC236}">
                  <a16:creationId xmlns:a16="http://schemas.microsoft.com/office/drawing/2014/main" xmlns="" id="{FF9018D0-45F0-400C-A5A2-B3F8048B0DE1}"/>
                </a:ext>
              </a:extLst>
            </p:cNvPr>
            <p:cNvSpPr/>
            <p:nvPr/>
          </p:nvSpPr>
          <p:spPr>
            <a:xfrm>
              <a:off x="5742082" y="1668067"/>
              <a:ext cx="251222" cy="164306"/>
            </a:xfrm>
            <a:prstGeom prst="rect">
              <a:avLst/>
            </a:prstGeom>
            <a:solidFill>
              <a:srgbClr val="4D5766">
                <a:lumMod val="75000"/>
              </a:srgbClr>
            </a:solidFill>
            <a:ln>
              <a:noFill/>
            </a:ln>
            <a:effectLst/>
          </p:spPr>
          <p:txBody>
            <a:bodyPr lIns="0" tIns="49655" rIns="0" bIns="49655" anchor="ctr"/>
            <a:lstStyle/>
            <a:p>
              <a:pPr algn="ctr" defTabSz="630578">
                <a:defRPr/>
              </a:pPr>
              <a:r>
                <a:rPr lang="en-GB" sz="69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8-12</a:t>
              </a:r>
            </a:p>
          </p:txBody>
        </p:sp>
        <p:sp>
          <p:nvSpPr>
            <p:cNvPr id="26" name="Rectangle 234">
              <a:extLst>
                <a:ext uri="{FF2B5EF4-FFF2-40B4-BE49-F238E27FC236}">
                  <a16:creationId xmlns:a16="http://schemas.microsoft.com/office/drawing/2014/main" xmlns="" id="{0CB31A37-F366-41FC-867E-9479F9B20C7F}"/>
                </a:ext>
              </a:extLst>
            </p:cNvPr>
            <p:cNvSpPr/>
            <p:nvPr/>
          </p:nvSpPr>
          <p:spPr>
            <a:xfrm>
              <a:off x="6024260" y="1668067"/>
              <a:ext cx="251222" cy="164306"/>
            </a:xfrm>
            <a:prstGeom prst="rect">
              <a:avLst/>
            </a:prstGeom>
            <a:solidFill>
              <a:srgbClr val="4D5766">
                <a:lumMod val="75000"/>
              </a:srgbClr>
            </a:solidFill>
            <a:ln>
              <a:noFill/>
            </a:ln>
            <a:effectLst/>
          </p:spPr>
          <p:txBody>
            <a:bodyPr lIns="0" tIns="49655" rIns="0" bIns="49655" anchor="ctr"/>
            <a:lstStyle/>
            <a:p>
              <a:pPr algn="ctr" defTabSz="630578">
                <a:defRPr/>
              </a:pPr>
              <a:r>
                <a:rPr lang="en-GB" sz="69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15-19</a:t>
              </a:r>
            </a:p>
          </p:txBody>
        </p:sp>
        <p:sp>
          <p:nvSpPr>
            <p:cNvPr id="27" name="Rectangle 235">
              <a:extLst>
                <a:ext uri="{FF2B5EF4-FFF2-40B4-BE49-F238E27FC236}">
                  <a16:creationId xmlns:a16="http://schemas.microsoft.com/office/drawing/2014/main" xmlns="" id="{AC1CFE25-6639-475E-9A5E-8CDBEAD9B05B}"/>
                </a:ext>
              </a:extLst>
            </p:cNvPr>
            <p:cNvSpPr/>
            <p:nvPr/>
          </p:nvSpPr>
          <p:spPr>
            <a:xfrm>
              <a:off x="6301675" y="1668067"/>
              <a:ext cx="252413" cy="164306"/>
            </a:xfrm>
            <a:prstGeom prst="rect">
              <a:avLst/>
            </a:prstGeom>
            <a:solidFill>
              <a:srgbClr val="4D5766">
                <a:lumMod val="75000"/>
              </a:srgbClr>
            </a:solidFill>
            <a:ln>
              <a:noFill/>
            </a:ln>
            <a:effectLst/>
          </p:spPr>
          <p:txBody>
            <a:bodyPr lIns="0" tIns="49655" rIns="0" bIns="49655" anchor="ctr"/>
            <a:lstStyle/>
            <a:p>
              <a:pPr algn="ctr" defTabSz="630578">
                <a:defRPr/>
              </a:pPr>
              <a:r>
                <a:rPr lang="en-GB" sz="69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22-26</a:t>
              </a:r>
            </a:p>
          </p:txBody>
        </p:sp>
        <p:sp>
          <p:nvSpPr>
            <p:cNvPr id="28" name="Rectangle 236">
              <a:extLst>
                <a:ext uri="{FF2B5EF4-FFF2-40B4-BE49-F238E27FC236}">
                  <a16:creationId xmlns:a16="http://schemas.microsoft.com/office/drawing/2014/main" xmlns="" id="{035E6E98-989E-41E3-A54B-78C78D723E05}"/>
                </a:ext>
              </a:extLst>
            </p:cNvPr>
            <p:cNvSpPr/>
            <p:nvPr/>
          </p:nvSpPr>
          <p:spPr>
            <a:xfrm>
              <a:off x="6577900" y="1668067"/>
              <a:ext cx="252413" cy="164306"/>
            </a:xfrm>
            <a:prstGeom prst="rect">
              <a:avLst/>
            </a:prstGeom>
            <a:solidFill>
              <a:srgbClr val="4D5766">
                <a:lumMod val="75000"/>
              </a:srgbClr>
            </a:solidFill>
            <a:ln>
              <a:noFill/>
            </a:ln>
            <a:effectLst/>
          </p:spPr>
          <p:txBody>
            <a:bodyPr lIns="0" tIns="49655" rIns="0" bIns="49655" anchor="ctr"/>
            <a:lstStyle/>
            <a:p>
              <a:pPr algn="ctr" defTabSz="630578">
                <a:defRPr/>
              </a:pPr>
              <a:r>
                <a:rPr lang="en-GB" sz="69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29-3</a:t>
              </a:r>
            </a:p>
          </p:txBody>
        </p:sp>
        <p:sp>
          <p:nvSpPr>
            <p:cNvPr id="29" name="Rectangle 237">
              <a:extLst>
                <a:ext uri="{FF2B5EF4-FFF2-40B4-BE49-F238E27FC236}">
                  <a16:creationId xmlns:a16="http://schemas.microsoft.com/office/drawing/2014/main" xmlns="" id="{5E77A4E8-3301-48DA-9A94-323A77D5E2FA}"/>
                </a:ext>
              </a:extLst>
            </p:cNvPr>
            <p:cNvSpPr/>
            <p:nvPr/>
          </p:nvSpPr>
          <p:spPr>
            <a:xfrm>
              <a:off x="6856507" y="1668067"/>
              <a:ext cx="251222" cy="164306"/>
            </a:xfrm>
            <a:prstGeom prst="rect">
              <a:avLst/>
            </a:prstGeom>
            <a:solidFill>
              <a:srgbClr val="4D5766">
                <a:lumMod val="75000"/>
              </a:srgbClr>
            </a:solidFill>
            <a:ln>
              <a:noFill/>
            </a:ln>
            <a:effectLst/>
          </p:spPr>
          <p:txBody>
            <a:bodyPr lIns="0" tIns="49655" rIns="0" bIns="49655" anchor="ctr"/>
            <a:lstStyle/>
            <a:p>
              <a:pPr algn="ctr" defTabSz="630578">
                <a:defRPr/>
              </a:pPr>
              <a:r>
                <a:rPr lang="en-GB" sz="69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6-10</a:t>
              </a:r>
            </a:p>
          </p:txBody>
        </p:sp>
        <p:sp>
          <p:nvSpPr>
            <p:cNvPr id="30" name="Rectangle 240">
              <a:extLst>
                <a:ext uri="{FF2B5EF4-FFF2-40B4-BE49-F238E27FC236}">
                  <a16:creationId xmlns:a16="http://schemas.microsoft.com/office/drawing/2014/main" xmlns="" id="{BA13986D-7C5F-460A-9FC1-22EF46C4D28D}"/>
                </a:ext>
              </a:extLst>
            </p:cNvPr>
            <p:cNvSpPr/>
            <p:nvPr/>
          </p:nvSpPr>
          <p:spPr>
            <a:xfrm>
              <a:off x="7133923" y="1668067"/>
              <a:ext cx="252413" cy="164306"/>
            </a:xfrm>
            <a:prstGeom prst="rect">
              <a:avLst/>
            </a:prstGeom>
            <a:solidFill>
              <a:srgbClr val="4D5766">
                <a:lumMod val="75000"/>
              </a:srgbClr>
            </a:solidFill>
            <a:ln>
              <a:noFill/>
            </a:ln>
            <a:effectLst/>
          </p:spPr>
          <p:txBody>
            <a:bodyPr lIns="0" tIns="49655" rIns="0" bIns="49655" anchor="ctr"/>
            <a:lstStyle/>
            <a:p>
              <a:pPr algn="ctr" defTabSz="630578">
                <a:defRPr/>
              </a:pPr>
              <a:r>
                <a:rPr lang="en-GB" sz="69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13-17</a:t>
              </a:r>
            </a:p>
          </p:txBody>
        </p:sp>
        <p:sp>
          <p:nvSpPr>
            <p:cNvPr id="31" name="Rectangle: Rounded Corners 256">
              <a:extLst>
                <a:ext uri="{FF2B5EF4-FFF2-40B4-BE49-F238E27FC236}">
                  <a16:creationId xmlns:a16="http://schemas.microsoft.com/office/drawing/2014/main" xmlns="" id="{E879F571-8DAA-445F-98ED-0AA83666BD07}"/>
                </a:ext>
              </a:extLst>
            </p:cNvPr>
            <p:cNvSpPr/>
            <p:nvPr/>
          </p:nvSpPr>
          <p:spPr>
            <a:xfrm>
              <a:off x="7113975" y="1982391"/>
              <a:ext cx="289069" cy="1025969"/>
            </a:xfrm>
            <a:prstGeom prst="roundRect">
              <a:avLst/>
            </a:prstGeom>
            <a:solidFill>
              <a:srgbClr val="FF0000"/>
            </a:solidFill>
            <a:ln w="3175" cap="flat" cmpd="sng" algn="ctr">
              <a:noFill/>
              <a:prstDash val="solid"/>
            </a:ln>
            <a:effectLst/>
          </p:spPr>
          <p:txBody>
            <a:bodyPr lIns="0" tIns="63062" rIns="0" bIns="37241"/>
            <a:lstStyle/>
            <a:p>
              <a:pPr algn="ctr" defTabSz="472922">
                <a:defRPr/>
              </a:pPr>
              <a:r>
                <a:rPr lang="en-US" sz="758" b="1" kern="0" dirty="0" smtClean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T</a:t>
              </a:r>
              <a:endParaRPr lang="en-US" sz="758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endParaRPr>
            </a:p>
            <a:p>
              <a:pPr algn="ctr" defTabSz="472922">
                <a:defRPr/>
              </a:pPr>
              <a:r>
                <a:rPr lang="en-US" sz="758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S</a:t>
              </a:r>
            </a:p>
            <a:p>
              <a:pPr algn="ctr" defTabSz="472922">
                <a:defRPr/>
              </a:pPr>
              <a:r>
                <a:rPr lang="en-US" sz="758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G</a:t>
              </a:r>
            </a:p>
            <a:p>
              <a:pPr algn="ctr" defTabSz="472922">
                <a:defRPr/>
              </a:pPr>
              <a:endParaRPr lang="en-US" sz="758" b="1" kern="0" baseline="3000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endParaRPr>
            </a:p>
            <a:p>
              <a:pPr algn="ctr" defTabSz="472922">
                <a:defRPr/>
              </a:pPr>
              <a:endParaRPr lang="en-US" sz="758" b="1" kern="0" baseline="3000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endParaRPr>
            </a:p>
            <a:p>
              <a:pPr algn="ctr" defTabSz="472922">
                <a:defRPr/>
              </a:pPr>
              <a:r>
                <a:rPr lang="en-US" sz="758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#</a:t>
              </a:r>
            </a:p>
            <a:p>
              <a:pPr algn="ctr" defTabSz="472922">
                <a:defRPr/>
              </a:pPr>
              <a:r>
                <a:rPr lang="en-US" sz="758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9</a:t>
              </a:r>
            </a:p>
            <a:p>
              <a:pPr algn="ctr" defTabSz="472922">
                <a:defRPr/>
              </a:pPr>
              <a:r>
                <a:rPr lang="en-US" sz="758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4</a:t>
              </a:r>
            </a:p>
          </p:txBody>
        </p:sp>
        <p:sp>
          <p:nvSpPr>
            <p:cNvPr id="32" name="Rectangle: Rounded Corners 259">
              <a:extLst>
                <a:ext uri="{FF2B5EF4-FFF2-40B4-BE49-F238E27FC236}">
                  <a16:creationId xmlns:a16="http://schemas.microsoft.com/office/drawing/2014/main" xmlns="" id="{5F846380-05F2-40C7-8316-A05F979C6359}"/>
                </a:ext>
              </a:extLst>
            </p:cNvPr>
            <p:cNvSpPr/>
            <p:nvPr/>
          </p:nvSpPr>
          <p:spPr>
            <a:xfrm>
              <a:off x="4627227" y="2032856"/>
              <a:ext cx="276249" cy="290513"/>
            </a:xfrm>
            <a:prstGeom prst="roundRect">
              <a:avLst/>
            </a:prstGeom>
            <a:solidFill>
              <a:srgbClr val="0066FF"/>
            </a:solidFill>
            <a:ln w="3175" cap="flat" cmpd="sng" algn="ctr">
              <a:noFill/>
              <a:prstDash val="solid"/>
            </a:ln>
            <a:effectLst/>
          </p:spPr>
          <p:txBody>
            <a:bodyPr lIns="0" tIns="63062" rIns="0" bIns="37241"/>
            <a:lstStyle/>
            <a:p>
              <a:pPr algn="ctr" defTabSz="472922">
                <a:defRPr/>
              </a:pPr>
              <a:r>
                <a:rPr lang="en-US" sz="690" b="1" kern="0" dirty="0" smtClean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CT1</a:t>
              </a:r>
              <a:endParaRPr lang="en-US" sz="69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endParaRPr>
            </a:p>
          </p:txBody>
        </p:sp>
        <p:grpSp>
          <p:nvGrpSpPr>
            <p:cNvPr id="33" name="그룹 32"/>
            <p:cNvGrpSpPr/>
            <p:nvPr/>
          </p:nvGrpSpPr>
          <p:grpSpPr>
            <a:xfrm>
              <a:off x="2121392" y="1782366"/>
              <a:ext cx="5273277" cy="1306132"/>
              <a:chOff x="2121392" y="1782366"/>
              <a:chExt cx="5273277" cy="3018234"/>
            </a:xfrm>
          </p:grpSpPr>
          <p:cxnSp>
            <p:nvCxnSpPr>
              <p:cNvPr id="34" name="Straight Connector 12">
                <a:extLst>
                  <a:ext uri="{FF2B5EF4-FFF2-40B4-BE49-F238E27FC236}">
                    <a16:creationId xmlns:a16="http://schemas.microsoft.com/office/drawing/2014/main" xmlns="" id="{306F0D3A-88CA-472B-AD42-1D5DF197E186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V="1">
                <a:off x="2396426" y="1782366"/>
                <a:ext cx="0" cy="3018234"/>
              </a:xfrm>
              <a:prstGeom prst="line">
                <a:avLst/>
              </a:prstGeom>
              <a:noFill/>
              <a:ln w="3175" algn="ctr">
                <a:solidFill>
                  <a:srgbClr val="98A2A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35" name="Straight Connector 12">
                <a:extLst>
                  <a:ext uri="{FF2B5EF4-FFF2-40B4-BE49-F238E27FC236}">
                    <a16:creationId xmlns:a16="http://schemas.microsoft.com/office/drawing/2014/main" xmlns="" id="{79C5741D-B8EC-4CAB-94A2-F82AB8E0BF78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V="1">
                <a:off x="2121392" y="1782366"/>
                <a:ext cx="0" cy="3018234"/>
              </a:xfrm>
              <a:prstGeom prst="line">
                <a:avLst/>
              </a:prstGeom>
              <a:noFill/>
              <a:ln w="3175" algn="ctr">
                <a:solidFill>
                  <a:srgbClr val="98A2A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36" name="Straight Connector 12">
                <a:extLst>
                  <a:ext uri="{FF2B5EF4-FFF2-40B4-BE49-F238E27FC236}">
                    <a16:creationId xmlns:a16="http://schemas.microsoft.com/office/drawing/2014/main" xmlns="" id="{127CDB60-C5BE-4949-93FF-7744DE5FC6FD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V="1">
                <a:off x="2672651" y="1782366"/>
                <a:ext cx="0" cy="3018234"/>
              </a:xfrm>
              <a:prstGeom prst="line">
                <a:avLst/>
              </a:prstGeom>
              <a:noFill/>
              <a:ln w="3175" algn="ctr">
                <a:solidFill>
                  <a:srgbClr val="98A2A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37" name="Straight Connector 12">
                <a:extLst>
                  <a:ext uri="{FF2B5EF4-FFF2-40B4-BE49-F238E27FC236}">
                    <a16:creationId xmlns:a16="http://schemas.microsoft.com/office/drawing/2014/main" xmlns="" id="{0C0B9951-EC72-4589-AAA4-9DC1B3400C1F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V="1">
                <a:off x="2953638" y="1782366"/>
                <a:ext cx="0" cy="3018234"/>
              </a:xfrm>
              <a:prstGeom prst="line">
                <a:avLst/>
              </a:prstGeom>
              <a:noFill/>
              <a:ln w="3175" algn="ctr">
                <a:solidFill>
                  <a:srgbClr val="98A2A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38" name="Straight Connector 12">
                <a:extLst>
                  <a:ext uri="{FF2B5EF4-FFF2-40B4-BE49-F238E27FC236}">
                    <a16:creationId xmlns:a16="http://schemas.microsoft.com/office/drawing/2014/main" xmlns="" id="{DC274589-ECB7-493B-9156-367EED42785A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V="1">
                <a:off x="3229863" y="1782366"/>
                <a:ext cx="0" cy="3018234"/>
              </a:xfrm>
              <a:prstGeom prst="line">
                <a:avLst/>
              </a:prstGeom>
              <a:noFill/>
              <a:ln w="3175" algn="ctr">
                <a:solidFill>
                  <a:srgbClr val="98A2A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39" name="Straight Connector 12">
                <a:extLst>
                  <a:ext uri="{FF2B5EF4-FFF2-40B4-BE49-F238E27FC236}">
                    <a16:creationId xmlns:a16="http://schemas.microsoft.com/office/drawing/2014/main" xmlns="" id="{72A5130C-744C-449C-A11B-5203EBAF21F9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V="1">
                <a:off x="3508469" y="1782366"/>
                <a:ext cx="0" cy="3018234"/>
              </a:xfrm>
              <a:prstGeom prst="line">
                <a:avLst/>
              </a:prstGeom>
              <a:noFill/>
              <a:ln w="3175" algn="ctr">
                <a:solidFill>
                  <a:srgbClr val="98A2A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40" name="Straight Connector 12">
                <a:extLst>
                  <a:ext uri="{FF2B5EF4-FFF2-40B4-BE49-F238E27FC236}">
                    <a16:creationId xmlns:a16="http://schemas.microsoft.com/office/drawing/2014/main" xmlns="" id="{AF8D6005-A93D-4F70-8109-E83D1BD9F985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V="1">
                <a:off x="3782313" y="1782366"/>
                <a:ext cx="0" cy="3018234"/>
              </a:xfrm>
              <a:prstGeom prst="line">
                <a:avLst/>
              </a:prstGeom>
              <a:noFill/>
              <a:ln w="3175" algn="ctr">
                <a:solidFill>
                  <a:srgbClr val="98A2A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41" name="Straight Connector 12">
                <a:extLst>
                  <a:ext uri="{FF2B5EF4-FFF2-40B4-BE49-F238E27FC236}">
                    <a16:creationId xmlns:a16="http://schemas.microsoft.com/office/drawing/2014/main" xmlns="" id="{A9E3D9D7-5D1C-48C2-B8E3-5EB89A046E0A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V="1">
                <a:off x="4341907" y="1782366"/>
                <a:ext cx="0" cy="3018234"/>
              </a:xfrm>
              <a:prstGeom prst="line">
                <a:avLst/>
              </a:prstGeom>
              <a:noFill/>
              <a:ln w="3175" algn="ctr">
                <a:solidFill>
                  <a:srgbClr val="98A2A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42" name="Straight Connector 12">
                <a:extLst>
                  <a:ext uri="{FF2B5EF4-FFF2-40B4-BE49-F238E27FC236}">
                    <a16:creationId xmlns:a16="http://schemas.microsoft.com/office/drawing/2014/main" xmlns="" id="{AD0C53EC-1F05-4774-BAEC-52510D224F04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V="1">
                <a:off x="4614560" y="1782366"/>
                <a:ext cx="0" cy="3018234"/>
              </a:xfrm>
              <a:prstGeom prst="line">
                <a:avLst/>
              </a:prstGeom>
              <a:noFill/>
              <a:ln w="3175" algn="ctr">
                <a:solidFill>
                  <a:srgbClr val="98A2A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43" name="Straight Connector 12">
                <a:extLst>
                  <a:ext uri="{FF2B5EF4-FFF2-40B4-BE49-F238E27FC236}">
                    <a16:creationId xmlns:a16="http://schemas.microsoft.com/office/drawing/2014/main" xmlns="" id="{1A4FB1E6-BDA8-4C65-B911-605A9E313E35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V="1">
                <a:off x="4891976" y="1782366"/>
                <a:ext cx="0" cy="3018234"/>
              </a:xfrm>
              <a:prstGeom prst="line">
                <a:avLst/>
              </a:prstGeom>
              <a:noFill/>
              <a:ln w="3175" algn="ctr">
                <a:solidFill>
                  <a:srgbClr val="98A2A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44" name="Straight Connector 12">
                <a:extLst>
                  <a:ext uri="{FF2B5EF4-FFF2-40B4-BE49-F238E27FC236}">
                    <a16:creationId xmlns:a16="http://schemas.microsoft.com/office/drawing/2014/main" xmlns="" id="{11A4A2EA-C34E-4527-B1F6-911443465D64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V="1">
                <a:off x="5171773" y="1782366"/>
                <a:ext cx="0" cy="3018234"/>
              </a:xfrm>
              <a:prstGeom prst="line">
                <a:avLst/>
              </a:prstGeom>
              <a:noFill/>
              <a:ln w="3175" algn="ctr">
                <a:solidFill>
                  <a:srgbClr val="98A2A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45" name="Straight Connector 12">
                <a:extLst>
                  <a:ext uri="{FF2B5EF4-FFF2-40B4-BE49-F238E27FC236}">
                    <a16:creationId xmlns:a16="http://schemas.microsoft.com/office/drawing/2014/main" xmlns="" id="{D0E68FC6-7C89-48F6-96E0-060C51CAFD72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V="1">
                <a:off x="5727794" y="1782366"/>
                <a:ext cx="0" cy="3018234"/>
              </a:xfrm>
              <a:prstGeom prst="line">
                <a:avLst/>
              </a:prstGeom>
              <a:noFill/>
              <a:ln w="3175" algn="ctr">
                <a:solidFill>
                  <a:srgbClr val="98A2A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46" name="Straight Connector 12">
                <a:extLst>
                  <a:ext uri="{FF2B5EF4-FFF2-40B4-BE49-F238E27FC236}">
                    <a16:creationId xmlns:a16="http://schemas.microsoft.com/office/drawing/2014/main" xmlns="" id="{74AFA7A6-C71A-4C99-B129-CFE5F832A99D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V="1">
                <a:off x="6009973" y="1782366"/>
                <a:ext cx="0" cy="3018234"/>
              </a:xfrm>
              <a:prstGeom prst="line">
                <a:avLst/>
              </a:prstGeom>
              <a:noFill/>
              <a:ln w="3175" algn="ctr">
                <a:solidFill>
                  <a:srgbClr val="98A2A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47" name="Straight Connector 12">
                <a:extLst>
                  <a:ext uri="{FF2B5EF4-FFF2-40B4-BE49-F238E27FC236}">
                    <a16:creationId xmlns:a16="http://schemas.microsoft.com/office/drawing/2014/main" xmlns="" id="{25D79D8C-8CE6-49C4-89D6-56A857D51B43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V="1">
                <a:off x="6287388" y="1782366"/>
                <a:ext cx="0" cy="3018234"/>
              </a:xfrm>
              <a:prstGeom prst="line">
                <a:avLst/>
              </a:prstGeom>
              <a:noFill/>
              <a:ln w="3175" algn="ctr">
                <a:solidFill>
                  <a:srgbClr val="98A2A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48" name="Straight Connector 12">
                <a:extLst>
                  <a:ext uri="{FF2B5EF4-FFF2-40B4-BE49-F238E27FC236}">
                    <a16:creationId xmlns:a16="http://schemas.microsoft.com/office/drawing/2014/main" xmlns="" id="{FFDDE50C-AB2D-416E-A499-930AA3CBB06E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V="1">
                <a:off x="6561232" y="1782366"/>
                <a:ext cx="0" cy="3018234"/>
              </a:xfrm>
              <a:prstGeom prst="line">
                <a:avLst/>
              </a:prstGeom>
              <a:noFill/>
              <a:ln w="3175" algn="ctr">
                <a:solidFill>
                  <a:srgbClr val="98A2A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49" name="Straight Connector 12">
                <a:extLst>
                  <a:ext uri="{FF2B5EF4-FFF2-40B4-BE49-F238E27FC236}">
                    <a16:creationId xmlns:a16="http://schemas.microsoft.com/office/drawing/2014/main" xmlns="" id="{A0BCA540-A5BA-4E7C-8720-9DE2E46B0FE6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V="1">
                <a:off x="6838648" y="1782366"/>
                <a:ext cx="0" cy="3018234"/>
              </a:xfrm>
              <a:prstGeom prst="line">
                <a:avLst/>
              </a:prstGeom>
              <a:noFill/>
              <a:ln w="3175" algn="ctr">
                <a:solidFill>
                  <a:srgbClr val="98A2A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50" name="Straight Connector 12">
                <a:extLst>
                  <a:ext uri="{FF2B5EF4-FFF2-40B4-BE49-F238E27FC236}">
                    <a16:creationId xmlns:a16="http://schemas.microsoft.com/office/drawing/2014/main" xmlns="" id="{BEB82C41-9EA6-454E-86EF-7043404E7A8C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V="1">
                <a:off x="4060919" y="1782366"/>
                <a:ext cx="0" cy="3018234"/>
              </a:xfrm>
              <a:prstGeom prst="line">
                <a:avLst/>
              </a:prstGeom>
              <a:noFill/>
              <a:ln w="3175" algn="ctr">
                <a:solidFill>
                  <a:srgbClr val="98A2A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51" name="Straight Connector 12">
                <a:extLst>
                  <a:ext uri="{FF2B5EF4-FFF2-40B4-BE49-F238E27FC236}">
                    <a16:creationId xmlns:a16="http://schemas.microsoft.com/office/drawing/2014/main" xmlns="" id="{2707CC35-82B9-4CE2-9845-706BCC829D7C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V="1">
                <a:off x="7120826" y="1782366"/>
                <a:ext cx="0" cy="3018234"/>
              </a:xfrm>
              <a:prstGeom prst="line">
                <a:avLst/>
              </a:prstGeom>
              <a:noFill/>
              <a:ln w="3175" algn="ctr">
                <a:solidFill>
                  <a:srgbClr val="98A2A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52" name="Straight Connector 12">
                <a:extLst>
                  <a:ext uri="{FF2B5EF4-FFF2-40B4-BE49-F238E27FC236}">
                    <a16:creationId xmlns:a16="http://schemas.microsoft.com/office/drawing/2014/main" xmlns="" id="{E3ACE2A7-4383-4206-8B1F-61F281407D1A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V="1">
                <a:off x="7394669" y="1782366"/>
                <a:ext cx="0" cy="3018234"/>
              </a:xfrm>
              <a:prstGeom prst="line">
                <a:avLst/>
              </a:prstGeom>
              <a:noFill/>
              <a:ln w="3175" algn="ctr">
                <a:solidFill>
                  <a:srgbClr val="98A2A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53" name="Straight Connector 12">
                <a:extLst>
                  <a:ext uri="{FF2B5EF4-FFF2-40B4-BE49-F238E27FC236}">
                    <a16:creationId xmlns:a16="http://schemas.microsoft.com/office/drawing/2014/main" xmlns="" id="{255D016F-D344-4468-AE98-F07B79D691CF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V="1">
                <a:off x="5445617" y="1782366"/>
                <a:ext cx="0" cy="3018234"/>
              </a:xfrm>
              <a:prstGeom prst="line">
                <a:avLst/>
              </a:prstGeom>
              <a:noFill/>
              <a:ln w="3175" algn="ctr">
                <a:solidFill>
                  <a:srgbClr val="98A2A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54" name="Rectangle: Rounded Corners 144">
              <a:extLst>
                <a:ext uri="{FF2B5EF4-FFF2-40B4-BE49-F238E27FC236}">
                  <a16:creationId xmlns:a16="http://schemas.microsoft.com/office/drawing/2014/main" xmlns="" id="{29BC809B-4F1B-4D25-9657-374D5C6F0767}"/>
                </a:ext>
              </a:extLst>
            </p:cNvPr>
            <p:cNvSpPr/>
            <p:nvPr/>
          </p:nvSpPr>
          <p:spPr>
            <a:xfrm>
              <a:off x="2421881" y="2562684"/>
              <a:ext cx="544361" cy="315203"/>
            </a:xfrm>
            <a:prstGeom prst="roundRect">
              <a:avLst/>
            </a:prstGeom>
            <a:solidFill>
              <a:srgbClr val="1E9657"/>
            </a:solidFill>
            <a:ln w="19050" cap="flat" cmpd="sng" algn="ctr">
              <a:solidFill>
                <a:schemeClr val="tx1"/>
              </a:solidFill>
              <a:prstDash val="solid"/>
              <a:extLst>
                <a:ext uri="{C807C97D-BFC1-408E-A445-0C87EB9F89A2}">
                  <ask:lineSketchStyleProps xmlns:ask="http://schemas.microsoft.com/office/drawing/2018/sketchyshapes" xmlns="">
                    <ask:type>
                      <ask:lineSketchNone/>
                    </ask:type>
                  </ask:lineSketchStyleProps>
                </a:ext>
              </a:extLst>
            </a:ln>
            <a:effectLst/>
          </p:spPr>
          <p:txBody>
            <a:bodyPr lIns="0" tIns="68580" rIns="0" bIns="40500"/>
            <a:lstStyle/>
            <a:p>
              <a:pPr algn="ctr" defTabSz="514325">
                <a:defRPr/>
              </a:pPr>
              <a:r>
                <a:rPr lang="en-US" sz="75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SA2 #</a:t>
              </a:r>
              <a:r>
                <a:rPr lang="en-US" sz="750" b="1" kern="0" dirty="0" smtClean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146E</a:t>
              </a:r>
              <a:endParaRPr lang="en-US" sz="75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endParaRPr>
            </a:p>
          </p:txBody>
        </p:sp>
        <p:sp>
          <p:nvSpPr>
            <p:cNvPr id="55" name="Rectangle: Rounded Corners 145">
              <a:extLst>
                <a:ext uri="{FF2B5EF4-FFF2-40B4-BE49-F238E27FC236}">
                  <a16:creationId xmlns:a16="http://schemas.microsoft.com/office/drawing/2014/main" xmlns="" id="{8B9C4770-8DC4-4E9C-B5CA-2EE98DD26698}"/>
                </a:ext>
              </a:extLst>
            </p:cNvPr>
            <p:cNvSpPr/>
            <p:nvPr/>
          </p:nvSpPr>
          <p:spPr>
            <a:xfrm>
              <a:off x="6012591" y="2551127"/>
              <a:ext cx="285900" cy="315203"/>
            </a:xfrm>
            <a:prstGeom prst="roundRect">
              <a:avLst/>
            </a:prstGeom>
            <a:solidFill>
              <a:srgbClr val="1E9657"/>
            </a:solidFill>
            <a:ln w="19050" cap="flat" cmpd="sng" algn="ctr">
              <a:solidFill>
                <a:schemeClr val="tx1"/>
              </a:solidFill>
              <a:prstDash val="solid"/>
              <a:extLst>
                <a:ext uri="{C807C97D-BFC1-408E-A445-0C87EB9F89A2}">
                  <ask:lineSketchStyleProps xmlns:ask="http://schemas.microsoft.com/office/drawing/2018/sketchyshapes" xmlns="">
                    <ask:type>
                      <ask:lineSketchNone/>
                    </ask:type>
                  </ask:lineSketchStyleProps>
                </a:ext>
              </a:extLst>
            </a:ln>
            <a:effectLst/>
          </p:spPr>
          <p:txBody>
            <a:bodyPr lIns="0" tIns="68580" rIns="0" bIns="40500"/>
            <a:lstStyle/>
            <a:p>
              <a:pPr algn="ctr" defTabSz="514325">
                <a:defRPr/>
              </a:pPr>
              <a:r>
                <a:rPr lang="en-US" sz="75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#</a:t>
              </a:r>
              <a:r>
                <a:rPr lang="en-US" sz="750" b="1" kern="0" dirty="0" smtClean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148E</a:t>
              </a:r>
              <a:endParaRPr lang="en-US" sz="75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endParaRPr>
            </a:p>
          </p:txBody>
        </p:sp>
        <p:sp>
          <p:nvSpPr>
            <p:cNvPr id="56" name="Rectangle: Rounded Corners 146">
              <a:extLst>
                <a:ext uri="{FF2B5EF4-FFF2-40B4-BE49-F238E27FC236}">
                  <a16:creationId xmlns:a16="http://schemas.microsoft.com/office/drawing/2014/main" xmlns="" id="{49FE103E-558D-4ACF-81B3-1761BF58E5CD}"/>
                </a:ext>
              </a:extLst>
            </p:cNvPr>
            <p:cNvSpPr/>
            <p:nvPr/>
          </p:nvSpPr>
          <p:spPr>
            <a:xfrm>
              <a:off x="4914109" y="2546326"/>
              <a:ext cx="270839" cy="315203"/>
            </a:xfrm>
            <a:prstGeom prst="roundRect">
              <a:avLst/>
            </a:prstGeom>
            <a:solidFill>
              <a:srgbClr val="1E9657"/>
            </a:solidFill>
            <a:ln w="19050" cap="flat" cmpd="sng" algn="ctr">
              <a:solidFill>
                <a:schemeClr val="tx1"/>
              </a:solidFill>
              <a:prstDash val="solid"/>
              <a:extLst>
                <a:ext uri="{C807C97D-BFC1-408E-A445-0C87EB9F89A2}">
                  <ask:lineSketchStyleProps xmlns:ask="http://schemas.microsoft.com/office/drawing/2018/sketchyshapes" xmlns="">
                    <ask:type>
                      <ask:lineSketchNone/>
                    </ask:type>
                  </ask:lineSketchStyleProps>
                </a:ext>
              </a:extLst>
            </a:ln>
            <a:effectLst/>
          </p:spPr>
          <p:txBody>
            <a:bodyPr lIns="0" tIns="68580" rIns="0" bIns="40500"/>
            <a:lstStyle/>
            <a:p>
              <a:pPr algn="ctr" defTabSz="514325">
                <a:defRPr/>
              </a:pPr>
              <a:r>
                <a:rPr lang="en-US" sz="75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#</a:t>
              </a:r>
              <a:r>
                <a:rPr lang="en-US" sz="750" b="1" kern="0" dirty="0" smtClean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147E</a:t>
              </a:r>
              <a:endParaRPr lang="en-US" sz="75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endParaRPr>
            </a:p>
          </p:txBody>
        </p:sp>
        <p:sp>
          <p:nvSpPr>
            <p:cNvPr id="57" name="Rectangle: Rounded Corners 259">
              <a:extLst>
                <a:ext uri="{FF2B5EF4-FFF2-40B4-BE49-F238E27FC236}">
                  <a16:creationId xmlns:a16="http://schemas.microsoft.com/office/drawing/2014/main" xmlns="" id="{5F846380-05F2-40C7-8316-A05F979C6359}"/>
                </a:ext>
              </a:extLst>
            </p:cNvPr>
            <p:cNvSpPr/>
            <p:nvPr/>
          </p:nvSpPr>
          <p:spPr>
            <a:xfrm>
              <a:off x="6009454" y="2021490"/>
              <a:ext cx="276249" cy="290513"/>
            </a:xfrm>
            <a:prstGeom prst="roundRect">
              <a:avLst/>
            </a:prstGeom>
            <a:solidFill>
              <a:srgbClr val="0066FF"/>
            </a:solidFill>
            <a:ln w="3175" cap="flat" cmpd="sng" algn="ctr">
              <a:noFill/>
              <a:prstDash val="solid"/>
            </a:ln>
            <a:effectLst/>
          </p:spPr>
          <p:txBody>
            <a:bodyPr lIns="0" tIns="63062" rIns="0" bIns="37241"/>
            <a:lstStyle/>
            <a:p>
              <a:pPr algn="ctr" defTabSz="472922">
                <a:defRPr/>
              </a:pPr>
              <a:r>
                <a:rPr lang="en-US" sz="690" b="1" kern="0" dirty="0" smtClean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CT1</a:t>
              </a:r>
              <a:endParaRPr lang="en-US" sz="69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3103139" y="5151034"/>
            <a:ext cx="26069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dirty="0" smtClean="0">
                <a:solidFill>
                  <a:srgbClr val="FF0000"/>
                </a:solidFill>
                <a:latin typeface="+mn-lt"/>
              </a:rPr>
              <a:t>MINT Stage 2 completion</a:t>
            </a:r>
            <a:endParaRPr lang="ko-KR" altLang="en-US">
              <a:solidFill>
                <a:srgbClr val="FF0000"/>
              </a:solidFill>
              <a:latin typeface="+mn-lt"/>
            </a:endParaRPr>
          </a:p>
        </p:txBody>
      </p:sp>
      <p:cxnSp>
        <p:nvCxnSpPr>
          <p:cNvPr id="59" name="직선 화살표 연결선 58"/>
          <p:cNvCxnSpPr/>
          <p:nvPr/>
        </p:nvCxnSpPr>
        <p:spPr>
          <a:xfrm>
            <a:off x="4393100" y="4846159"/>
            <a:ext cx="0" cy="304875"/>
          </a:xfrm>
          <a:prstGeom prst="straightConnector1">
            <a:avLst/>
          </a:prstGeom>
          <a:ln w="19050">
            <a:solidFill>
              <a:srgbClr val="FF0000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TextBox 62"/>
          <p:cNvSpPr txBox="1"/>
          <p:nvPr/>
        </p:nvSpPr>
        <p:spPr>
          <a:xfrm>
            <a:off x="6970123" y="5157138"/>
            <a:ext cx="35131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dirty="0" smtClean="0">
                <a:solidFill>
                  <a:srgbClr val="FF0000"/>
                </a:solidFill>
                <a:latin typeface="+mn-lt"/>
              </a:rPr>
              <a:t>MINT Stage 3 completion (up to CT)</a:t>
            </a:r>
            <a:endParaRPr lang="ko-KR" altLang="en-US">
              <a:solidFill>
                <a:srgbClr val="FF0000"/>
              </a:solidFill>
              <a:latin typeface="+mn-lt"/>
            </a:endParaRPr>
          </a:p>
        </p:txBody>
      </p:sp>
      <p:cxnSp>
        <p:nvCxnSpPr>
          <p:cNvPr id="64" name="직선 화살표 연결선 63"/>
          <p:cNvCxnSpPr/>
          <p:nvPr/>
        </p:nvCxnSpPr>
        <p:spPr>
          <a:xfrm>
            <a:off x="8713185" y="4852263"/>
            <a:ext cx="0" cy="304875"/>
          </a:xfrm>
          <a:prstGeom prst="straightConnector1">
            <a:avLst/>
          </a:prstGeom>
          <a:ln w="19050">
            <a:solidFill>
              <a:srgbClr val="FF0000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055295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=""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Alternative</a:t>
            </a:r>
            <a:r>
              <a:rPr lang="ko-KR" altLang="en-US" smtClean="0"/>
              <a:t> </a:t>
            </a:r>
            <a:r>
              <a:rPr lang="en-US" altLang="ko-KR" dirty="0" smtClean="0"/>
              <a:t>Plan (A) for the normative work</a:t>
            </a:r>
            <a:endParaRPr lang="en-GB" altLang="en-US" dirty="0"/>
          </a:p>
        </p:txBody>
      </p:sp>
      <p:sp>
        <p:nvSpPr>
          <p:cNvPr id="7171" name="Content Placeholder 2">
            <a:extLst>
              <a:ext uri="{FF2B5EF4-FFF2-40B4-BE49-F238E27FC236}">
                <a16:creationId xmlns=""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9100" y="1825625"/>
            <a:ext cx="11346802" cy="4351338"/>
          </a:xfrm>
        </p:spPr>
        <p:txBody>
          <a:bodyPr/>
          <a:lstStyle/>
          <a:p>
            <a:r>
              <a:rPr lang="en-US" altLang="fr-FR" sz="2700" dirty="0" smtClean="0"/>
              <a:t>CT1#131-e (August, 2021): </a:t>
            </a:r>
            <a:r>
              <a:rPr lang="en-US" altLang="ko-KR" sz="2700" dirty="0" smtClean="0"/>
              <a:t>agree </a:t>
            </a:r>
            <a:r>
              <a:rPr lang="en-US" altLang="ko-KR" sz="2700" dirty="0" smtClean="0">
                <a:solidFill>
                  <a:srgbClr val="2A6EA8"/>
                </a:solidFill>
              </a:rPr>
              <a:t>MINT-CT </a:t>
            </a:r>
            <a:r>
              <a:rPr lang="en-US" altLang="ko-KR" sz="2700" dirty="0">
                <a:solidFill>
                  <a:srgbClr val="2A6EA8"/>
                </a:solidFill>
              </a:rPr>
              <a:t>WI </a:t>
            </a:r>
            <a:r>
              <a:rPr lang="en-US" altLang="ko-KR" sz="2700" dirty="0"/>
              <a:t>and starts the normative </a:t>
            </a:r>
            <a:r>
              <a:rPr lang="en-US" altLang="ko-KR" sz="2700" dirty="0" smtClean="0"/>
              <a:t>work.</a:t>
            </a:r>
            <a:endParaRPr lang="en-US" altLang="fr-FR" sz="2700" dirty="0"/>
          </a:p>
          <a:p>
            <a:r>
              <a:rPr lang="en-US" altLang="ko-KR" sz="2700" dirty="0" smtClean="0"/>
              <a:t>SA2#146-e (August, 2021): technically endorse CRs and send them to SA.</a:t>
            </a:r>
          </a:p>
          <a:p>
            <a:pPr lvl="0" latinLnBrk="0"/>
            <a:r>
              <a:rPr lang="en-US" altLang="ko-KR" sz="2700" dirty="0" smtClean="0"/>
              <a:t>CT#93-e (September, 2021): approve </a:t>
            </a:r>
            <a:r>
              <a:rPr lang="en-US" altLang="ko-KR" sz="2700" dirty="0" smtClean="0">
                <a:solidFill>
                  <a:srgbClr val="2A6EA8"/>
                </a:solidFill>
              </a:rPr>
              <a:t>MINT-CT </a:t>
            </a:r>
            <a:r>
              <a:rPr lang="en-US" altLang="ko-KR" sz="2700" dirty="0">
                <a:solidFill>
                  <a:srgbClr val="2A6EA8"/>
                </a:solidFill>
              </a:rPr>
              <a:t>WI </a:t>
            </a:r>
            <a:r>
              <a:rPr lang="en-US" altLang="ko-KR" sz="2700" dirty="0"/>
              <a:t>and </a:t>
            </a:r>
            <a:r>
              <a:rPr lang="en-US" altLang="ko-KR" sz="2700" dirty="0" smtClean="0"/>
              <a:t>allocate MINT WI code.</a:t>
            </a:r>
          </a:p>
          <a:p>
            <a:pPr lvl="0" latinLnBrk="0"/>
            <a:r>
              <a:rPr lang="en-US" altLang="ko-KR" sz="2700" dirty="0" smtClean="0"/>
              <a:t>SA#93-e (September, 2021): revise the technical endorsed SA2 CRs by adding MINT WI code (</a:t>
            </a:r>
            <a:r>
              <a:rPr lang="en-US" altLang="ko-KR" sz="2700" dirty="0"/>
              <a:t>should </a:t>
            </a:r>
            <a:r>
              <a:rPr lang="en-US" altLang="ko-KR" sz="2700" dirty="0" smtClean="0"/>
              <a:t>be </a:t>
            </a:r>
            <a:r>
              <a:rPr lang="en-US" altLang="ko-KR" sz="2700" dirty="0"/>
              <a:t>allocated at </a:t>
            </a:r>
            <a:r>
              <a:rPr lang="en-US" altLang="ko-KR" sz="2700" dirty="0" smtClean="0"/>
              <a:t>CT#93-e), and approve them. </a:t>
            </a:r>
          </a:p>
          <a:p>
            <a:pPr lvl="0" latinLnBrk="0"/>
            <a:endParaRPr lang="en-US" altLang="ko-KR" dirty="0"/>
          </a:p>
          <a:p>
            <a:pPr lvl="0" latinLnBrk="0"/>
            <a:r>
              <a:rPr lang="en-US" altLang="ko-KR" dirty="0" smtClean="0"/>
              <a:t> (i.e. SA2 normative work </a:t>
            </a:r>
            <a:r>
              <a:rPr lang="en-US" altLang="ko-KR" dirty="0" smtClean="0">
                <a:solidFill>
                  <a:srgbClr val="FF0000"/>
                </a:solidFill>
              </a:rPr>
              <a:t>without MINT-SA2 WI</a:t>
            </a:r>
            <a:r>
              <a:rPr lang="en-US" altLang="ko-KR" dirty="0" smtClean="0"/>
              <a:t>)</a:t>
            </a:r>
            <a:endParaRPr lang="ko-KR" altLang="ko-KR" sz="2000"/>
          </a:p>
          <a:p>
            <a:pPr lvl="1"/>
            <a:endParaRPr lang="en-US" altLang="ko-KR" dirty="0" smtClean="0"/>
          </a:p>
          <a:p>
            <a:pPr lvl="1"/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1921373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=""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Alternative</a:t>
            </a:r>
            <a:r>
              <a:rPr lang="ko-KR" altLang="en-US" smtClean="0"/>
              <a:t> </a:t>
            </a:r>
            <a:r>
              <a:rPr lang="en-US" altLang="ko-KR" dirty="0" smtClean="0"/>
              <a:t>Plan (B) for the normative work</a:t>
            </a:r>
            <a:endParaRPr lang="en-GB" altLang="en-US" dirty="0"/>
          </a:p>
        </p:txBody>
      </p:sp>
      <p:sp>
        <p:nvSpPr>
          <p:cNvPr id="7171" name="Content Placeholder 2">
            <a:extLst>
              <a:ext uri="{FF2B5EF4-FFF2-40B4-BE49-F238E27FC236}">
                <a16:creationId xmlns=""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9100" y="1825625"/>
            <a:ext cx="11379200" cy="4351338"/>
          </a:xfrm>
        </p:spPr>
        <p:txBody>
          <a:bodyPr/>
          <a:lstStyle/>
          <a:p>
            <a:r>
              <a:rPr lang="en-US" altLang="fr-FR" sz="2700" dirty="0"/>
              <a:t>SA#92-e (June, 2021): approve </a:t>
            </a:r>
            <a:r>
              <a:rPr lang="en-US" altLang="fr-FR" sz="2700" dirty="0">
                <a:solidFill>
                  <a:srgbClr val="FF0000"/>
                </a:solidFill>
              </a:rPr>
              <a:t>MINT-SA2 WI </a:t>
            </a:r>
            <a:r>
              <a:rPr lang="en-US" altLang="fr-FR" sz="2700" dirty="0"/>
              <a:t>and exception </a:t>
            </a:r>
            <a:r>
              <a:rPr lang="en-US" altLang="fr-FR" sz="2700" dirty="0" smtClean="0"/>
              <a:t>sheet, </a:t>
            </a:r>
            <a:r>
              <a:rPr lang="en-US" altLang="ko-KR" sz="2700" dirty="0" smtClean="0"/>
              <a:t>                                               </a:t>
            </a:r>
          </a:p>
          <a:p>
            <a:pPr marL="0" indent="0">
              <a:buNone/>
            </a:pPr>
            <a:r>
              <a:rPr lang="en-US" altLang="ko-KR" sz="2700" dirty="0"/>
              <a:t> </a:t>
            </a:r>
            <a:r>
              <a:rPr lang="en-US" altLang="ko-KR" sz="2700" dirty="0" smtClean="0"/>
              <a:t>                                            as </a:t>
            </a:r>
            <a:r>
              <a:rPr lang="en-US" altLang="ko-KR" sz="2700" dirty="0"/>
              <a:t>drafted in </a:t>
            </a:r>
            <a:r>
              <a:rPr lang="en-US" altLang="ko-KR" sz="2700" dirty="0" smtClean="0"/>
              <a:t>SP-210541 </a:t>
            </a:r>
            <a:r>
              <a:rPr lang="en-US" altLang="ko-KR" sz="2700" dirty="0" smtClean="0"/>
              <a:t>and </a:t>
            </a:r>
            <a:r>
              <a:rPr lang="en-US" altLang="ko-KR" sz="2700" dirty="0"/>
              <a:t>in </a:t>
            </a:r>
            <a:r>
              <a:rPr lang="en-US" altLang="ko-KR" sz="2700" dirty="0" smtClean="0"/>
              <a:t>SP-210542.</a:t>
            </a:r>
            <a:endParaRPr lang="en-US" altLang="ko-KR" sz="2700" dirty="0"/>
          </a:p>
          <a:p>
            <a:r>
              <a:rPr lang="en-US" altLang="fr-FR" sz="2700" dirty="0" smtClean="0"/>
              <a:t>CT1#131-e (August, 2021): </a:t>
            </a:r>
            <a:r>
              <a:rPr lang="en-US" altLang="ko-KR" sz="2700" dirty="0" smtClean="0"/>
              <a:t>agree </a:t>
            </a:r>
            <a:r>
              <a:rPr lang="en-US" altLang="ko-KR" sz="2700" dirty="0" smtClean="0">
                <a:solidFill>
                  <a:srgbClr val="2A6EA8"/>
                </a:solidFill>
              </a:rPr>
              <a:t>MINT-CT </a:t>
            </a:r>
            <a:r>
              <a:rPr lang="en-US" altLang="ko-KR" sz="2700" dirty="0">
                <a:solidFill>
                  <a:srgbClr val="2A6EA8"/>
                </a:solidFill>
              </a:rPr>
              <a:t>WI </a:t>
            </a:r>
            <a:r>
              <a:rPr lang="en-US" altLang="ko-KR" sz="2700" dirty="0"/>
              <a:t>and </a:t>
            </a:r>
            <a:r>
              <a:rPr lang="en-US" altLang="ko-KR" sz="2700" dirty="0" smtClean="0"/>
              <a:t>start </a:t>
            </a:r>
            <a:r>
              <a:rPr lang="en-US" altLang="ko-KR" sz="2700" dirty="0"/>
              <a:t>the normative </a:t>
            </a:r>
            <a:r>
              <a:rPr lang="en-US" altLang="ko-KR" sz="2700" dirty="0" smtClean="0"/>
              <a:t>work.</a:t>
            </a:r>
            <a:endParaRPr lang="en-US" altLang="fr-FR" sz="2700" dirty="0"/>
          </a:p>
          <a:p>
            <a:r>
              <a:rPr lang="en-US" altLang="ko-KR" sz="2700" dirty="0" smtClean="0"/>
              <a:t>SA2#146-e (August, 2021</a:t>
            </a:r>
            <a:r>
              <a:rPr lang="en-US" altLang="ko-KR" sz="2700" dirty="0"/>
              <a:t>): </a:t>
            </a:r>
            <a:r>
              <a:rPr lang="en-US" altLang="ko-KR" sz="2700" dirty="0" smtClean="0"/>
              <a:t>start the </a:t>
            </a:r>
            <a:r>
              <a:rPr lang="en-US" altLang="ko-KR" sz="2700" dirty="0"/>
              <a:t>normative </a:t>
            </a:r>
            <a:r>
              <a:rPr lang="en-US" altLang="ko-KR" sz="2700" dirty="0" smtClean="0"/>
              <a:t>work and send CRs to SA</a:t>
            </a:r>
          </a:p>
          <a:p>
            <a:pPr lvl="0" latinLnBrk="0"/>
            <a:r>
              <a:rPr lang="en-US" altLang="ko-KR" sz="2700" dirty="0" smtClean="0"/>
              <a:t>CT#93-e (September, 2021): approve </a:t>
            </a:r>
            <a:r>
              <a:rPr lang="en-US" altLang="ko-KR" sz="2700" dirty="0" smtClean="0">
                <a:solidFill>
                  <a:srgbClr val="2A6EA8"/>
                </a:solidFill>
              </a:rPr>
              <a:t>MINT-CT WI</a:t>
            </a:r>
          </a:p>
          <a:p>
            <a:pPr lvl="0" latinLnBrk="0"/>
            <a:r>
              <a:rPr lang="en-US" altLang="ko-KR" sz="2700" dirty="0" smtClean="0"/>
              <a:t>SA#93-e (September, 2021): approve SA2 CRs</a:t>
            </a:r>
          </a:p>
          <a:p>
            <a:pPr lvl="0" latinLnBrk="0"/>
            <a:endParaRPr lang="en-US" altLang="ko-KR" dirty="0"/>
          </a:p>
          <a:p>
            <a:pPr lvl="0" latinLnBrk="0"/>
            <a:r>
              <a:rPr lang="en-US" altLang="ko-KR" dirty="0" smtClean="0"/>
              <a:t> </a:t>
            </a:r>
            <a:r>
              <a:rPr lang="en-US" altLang="ko-KR" dirty="0"/>
              <a:t>(i.e. SA2 normative work </a:t>
            </a:r>
            <a:r>
              <a:rPr lang="en-US" altLang="ko-KR" dirty="0" smtClean="0">
                <a:solidFill>
                  <a:srgbClr val="FF0000"/>
                </a:solidFill>
              </a:rPr>
              <a:t>with MINT-SA2 </a:t>
            </a:r>
            <a:r>
              <a:rPr lang="en-US" altLang="ko-KR" dirty="0">
                <a:solidFill>
                  <a:srgbClr val="FF0000"/>
                </a:solidFill>
              </a:rPr>
              <a:t>WI</a:t>
            </a:r>
            <a:r>
              <a:rPr lang="en-US" altLang="ko-KR" dirty="0"/>
              <a:t>)</a:t>
            </a:r>
            <a:endParaRPr lang="ko-KR" altLang="ko-KR" sz="2000"/>
          </a:p>
          <a:p>
            <a:pPr lvl="0" latinLnBrk="0"/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979553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="" xmlns:a16="http://schemas.microsoft.com/office/drawing/2014/main" id="{3AFF4909-1900-46CD-87F7-AE296C5941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 smtClean="0"/>
              <a:t>Way Forward</a:t>
            </a:r>
            <a:endParaRPr lang="en-GB" altLang="en-US" dirty="0"/>
          </a:p>
        </p:txBody>
      </p:sp>
      <p:sp>
        <p:nvSpPr>
          <p:cNvPr id="8195" name="Content Placeholder 2">
            <a:extLst>
              <a:ext uri="{FF2B5EF4-FFF2-40B4-BE49-F238E27FC236}">
                <a16:creationId xmlns="" xmlns:a16="http://schemas.microsoft.com/office/drawing/2014/main" id="{A955EC6E-B2A1-4AA5-9F6A-E317D7FE32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1000" y="1838325"/>
            <a:ext cx="11125200" cy="4351338"/>
          </a:xfrm>
        </p:spPr>
        <p:txBody>
          <a:bodyPr/>
          <a:lstStyle/>
          <a:p>
            <a:pPr marL="228600" lvl="1">
              <a:spcBef>
                <a:spcPts val="1000"/>
              </a:spcBef>
              <a:buBlip>
                <a:blip r:embed="rId2"/>
              </a:buBlip>
            </a:pPr>
            <a:r>
              <a:rPr lang="en-US" altLang="ko-KR" sz="2800" dirty="0" smtClean="0"/>
              <a:t>Agree MINT will be specified in Rel.17.</a:t>
            </a:r>
          </a:p>
          <a:p>
            <a:pPr marL="228600" lvl="1">
              <a:spcBef>
                <a:spcPts val="1000"/>
              </a:spcBef>
              <a:buBlip>
                <a:blip r:embed="rId2"/>
              </a:buBlip>
            </a:pPr>
            <a:endParaRPr lang="en-US" altLang="ko-KR" sz="2800" dirty="0" smtClean="0"/>
          </a:p>
          <a:p>
            <a:pPr marL="228600" lvl="1">
              <a:spcBef>
                <a:spcPts val="1000"/>
              </a:spcBef>
              <a:buBlip>
                <a:blip r:embed="rId2"/>
              </a:buBlip>
            </a:pPr>
            <a:r>
              <a:rPr lang="en-US" altLang="ko-KR" sz="2800" dirty="0" smtClean="0"/>
              <a:t>Decide </a:t>
            </a:r>
            <a:r>
              <a:rPr lang="en-US" altLang="ko-KR" sz="2800" dirty="0"/>
              <a:t>the plan for MINT normative work</a:t>
            </a:r>
            <a:r>
              <a:rPr lang="en-US" altLang="ko-KR" sz="2800" dirty="0" smtClean="0"/>
              <a:t>. - Alternative plan (A) or (B)</a:t>
            </a:r>
            <a:endParaRPr lang="en-US" altLang="ko-KR" sz="2800" dirty="0"/>
          </a:p>
          <a:p>
            <a:pPr marL="228600" lvl="1">
              <a:spcBef>
                <a:spcPts val="1000"/>
              </a:spcBef>
              <a:buBlip>
                <a:blip r:embed="rId2"/>
              </a:buBlip>
            </a:pPr>
            <a:endParaRPr lang="en-US" altLang="ko-KR" sz="2800" dirty="0" smtClean="0"/>
          </a:p>
          <a:p>
            <a:pPr marL="228600" lvl="1">
              <a:spcBef>
                <a:spcPts val="1000"/>
              </a:spcBef>
              <a:buBlip>
                <a:blip r:embed="rId2"/>
              </a:buBlip>
            </a:pPr>
            <a:r>
              <a:rPr lang="en-US" altLang="ko-KR" sz="2800" dirty="0" smtClean="0"/>
              <a:t>Send </a:t>
            </a:r>
            <a:r>
              <a:rPr lang="en-US" altLang="ko-KR" sz="2800" dirty="0"/>
              <a:t>a reply LS to CT1 and SA2, as drafted in </a:t>
            </a:r>
            <a:r>
              <a:rPr lang="en-US" altLang="ko-KR" sz="2800" dirty="0" smtClean="0"/>
              <a:t>SP-210543.</a:t>
            </a:r>
            <a:endParaRPr lang="en-US" altLang="ko-KR" sz="28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5CA3727-A4EB-4398-9783-D0148B061093}">
  <ds:schemaRefs>
    <ds:schemaRef ds:uri="http://schemas.microsoft.com/office/2006/documentManagement/types"/>
    <ds:schemaRef ds:uri="http://schemas.microsoft.com/office/2006/metadata/properties"/>
    <ds:schemaRef ds:uri="679a257e-872f-4c98-9e8a-0a9c104f72cd"/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280d8efa-eff2-4910-88d2-79ca146720c4"/>
    <ds:schemaRef ds:uri="http://www.w3.org/XML/1998/namespace"/>
    <ds:schemaRef ds:uri="http://purl.org/dc/elements/1.1/"/>
  </ds:schemaRefs>
</ds:datastoreItem>
</file>

<file path=customXml/itemProps2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5484</TotalTime>
  <Words>596</Words>
  <Application>Microsoft Office PowerPoint</Application>
  <PresentationFormat>와이드스크린</PresentationFormat>
  <Paragraphs>99</Paragraphs>
  <Slides>8</Slides>
  <Notes>2</Notes>
  <HiddenSlides>0</HiddenSlides>
  <MMClips>0</MMClips>
  <ScaleCrop>false</ScaleCrop>
  <HeadingPairs>
    <vt:vector size="6" baseType="variant">
      <vt:variant>
        <vt:lpstr>사용한 글꼴</vt:lpstr>
      </vt:variant>
      <vt:variant>
        <vt:i4>7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8</vt:i4>
      </vt:variant>
    </vt:vector>
  </HeadingPairs>
  <TitlesOfParts>
    <vt:vector size="16" baseType="lpstr">
      <vt:lpstr>Arial </vt:lpstr>
      <vt:lpstr>Nokia Pure Text Light</vt:lpstr>
      <vt:lpstr>맑은 고딕</vt:lpstr>
      <vt:lpstr>Arial</vt:lpstr>
      <vt:lpstr>Calibri</vt:lpstr>
      <vt:lpstr>Calibri Light</vt:lpstr>
      <vt:lpstr>Times New Roman</vt:lpstr>
      <vt:lpstr>Office Theme</vt:lpstr>
      <vt:lpstr>Discussion on the normative work for R17 MINT  (Minimization of Service Interruption)</vt:lpstr>
      <vt:lpstr>Incoming LS from CT WG1</vt:lpstr>
      <vt:lpstr>Incoming LS from SA WG2</vt:lpstr>
      <vt:lpstr>Current Status of MINT</vt:lpstr>
      <vt:lpstr>Plan for MINT normative work</vt:lpstr>
      <vt:lpstr>Alternative Plan (A) for the normative work</vt:lpstr>
      <vt:lpstr>Alternative Plan (B) for the normative work</vt:lpstr>
      <vt:lpstr>Way Forward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Hyunsook (LGE)</cp:lastModifiedBy>
  <cp:revision>653</cp:revision>
  <dcterms:created xsi:type="dcterms:W3CDTF">2010-02-05T13:52:04Z</dcterms:created>
  <dcterms:modified xsi:type="dcterms:W3CDTF">2021-06-09T01:06:02Z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