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3"/>
  </p:notesMasterIdLst>
  <p:handoutMasterIdLst>
    <p:handoutMasterId r:id="rId44"/>
  </p:handoutMasterIdLst>
  <p:sldIdLst>
    <p:sldId id="303" r:id="rId5"/>
    <p:sldId id="705" r:id="rId6"/>
    <p:sldId id="706" r:id="rId7"/>
    <p:sldId id="874" r:id="rId8"/>
    <p:sldId id="876" r:id="rId9"/>
    <p:sldId id="901" r:id="rId10"/>
    <p:sldId id="906" r:id="rId11"/>
    <p:sldId id="709" r:id="rId12"/>
    <p:sldId id="713" r:id="rId13"/>
    <p:sldId id="898" r:id="rId14"/>
    <p:sldId id="903" r:id="rId15"/>
    <p:sldId id="808" r:id="rId16"/>
    <p:sldId id="861" r:id="rId17"/>
    <p:sldId id="885" r:id="rId18"/>
    <p:sldId id="895" r:id="rId19"/>
    <p:sldId id="899" r:id="rId20"/>
    <p:sldId id="862" r:id="rId21"/>
    <p:sldId id="894" r:id="rId22"/>
    <p:sldId id="858" r:id="rId23"/>
    <p:sldId id="865" r:id="rId24"/>
    <p:sldId id="846" r:id="rId25"/>
    <p:sldId id="879" r:id="rId26"/>
    <p:sldId id="887" r:id="rId27"/>
    <p:sldId id="888" r:id="rId28"/>
    <p:sldId id="889" r:id="rId29"/>
    <p:sldId id="890" r:id="rId30"/>
    <p:sldId id="891" r:id="rId31"/>
    <p:sldId id="896" r:id="rId32"/>
    <p:sldId id="904" r:id="rId33"/>
    <p:sldId id="907" r:id="rId34"/>
    <p:sldId id="833" r:id="rId35"/>
    <p:sldId id="905" r:id="rId36"/>
    <p:sldId id="790" r:id="rId37"/>
    <p:sldId id="910" r:id="rId38"/>
    <p:sldId id="908" r:id="rId39"/>
    <p:sldId id="909" r:id="rId40"/>
    <p:sldId id="751" r:id="rId41"/>
    <p:sldId id="735" r:id="rId42"/>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8" autoAdjust="0"/>
    <p:restoredTop sz="96370" autoAdjust="0"/>
  </p:normalViewPr>
  <p:slideViewPr>
    <p:cSldViewPr snapToGrid="0">
      <p:cViewPr varScale="1">
        <p:scale>
          <a:sx n="113" d="100"/>
          <a:sy n="113" d="100"/>
        </p:scale>
        <p:origin x="948" y="96"/>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6/9/2021</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6/9/2021</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37</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#92-e</a:t>
            </a:r>
          </a:p>
          <a:p>
            <a:pPr eaLnBrk="1" hangingPunct="1">
              <a:defRPr/>
            </a:pPr>
            <a:r>
              <a:rPr lang="en-US" altLang="en-US" sz="1200" b="1" dirty="0">
                <a:latin typeface="Arial "/>
              </a:rPr>
              <a:t>15 - 21 June 2021,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SP-210373</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SA#92-e, 15 - 21 June 2021</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‹N°›</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sa/TSG_SA/TSGs_92E_Electronic_2021_06/Docs/SP-210535.zip" TargetMode="External"/><Relationship Id="rId3" Type="http://schemas.openxmlformats.org/officeDocument/2006/relationships/hyperlink" Target="https://www.3gpp.org/ftp/tsg_sa/TSG_SA/TSGs_92E_Electronic_2021_06/Docs/SP-210530.zip" TargetMode="External"/><Relationship Id="rId7" Type="http://schemas.openxmlformats.org/officeDocument/2006/relationships/hyperlink" Target="https://www.3gpp.org/ftp/tsg_sa/TSG_SA/TSGs_92E_Electronic_2021_06/Docs/SP-210533.zip" TargetMode="External"/><Relationship Id="rId2" Type="http://schemas.openxmlformats.org/officeDocument/2006/relationships/hyperlink" Target="https://www.3gpp.org/ftp/tsg_sa/TSG_SA/TSGs_92E_Electronic_2021_06/Docs/SP-210536.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2E_Electronic_2021_06/Docs/SP-210532.zip" TargetMode="External"/><Relationship Id="rId5" Type="http://schemas.openxmlformats.org/officeDocument/2006/relationships/hyperlink" Target="https://www.3gpp.org/ftp/tsg_sa/TSG_SA/TSGs_91E_Electronic/Docs/SP-210178.zip" TargetMode="External"/><Relationship Id="rId4" Type="http://schemas.openxmlformats.org/officeDocument/2006/relationships/hyperlink" Target="https://www.3gpp.org/ftp/tsg_sa/TSG_SA/TSGs_92E_Electronic_2021_06/Docs/SP-210531.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7.zip" TargetMode="External"/><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TSG_SA/TSGs_92E_Electronic_2021_06/Docs/SP-210537.z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WG4_CODEC/TSGS4_114-e/Docs/S4-210959.zip" TargetMode="External"/><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WG4_CODEC/TSGS4_114-e/Docs/S4-210945.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534.zip" TargetMode="External"/><Relationship Id="rId2" Type="http://schemas.openxmlformats.org/officeDocument/2006/relationships/hyperlink" Target="https://www.3gpp.org/ftp/tsg_sa/TSG_SA/TSGS_89E_Electronic/Docs/SP-20066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7.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sa/TSG_SA/TSGs_92E_Electronic_2021_06/Docs/SP-210537.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534.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9.zip" TargetMode="External"/><Relationship Id="rId2" Type="http://schemas.openxmlformats.org/officeDocument/2006/relationships/hyperlink" Target="http://www.3gpp.org/ftp/tsg_sa/TSG_SA/TSGS_87E_Electronic/Docs/SP-20005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80.zip" TargetMode="External"/><Relationship Id="rId2" Type="http://schemas.openxmlformats.org/officeDocument/2006/relationships/hyperlink" Target="https://www.3gpp.org/ftp/tsg_sa/TSG_SA/TSGS_87E_Electronic/Docs/SP-20005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8.zip" TargetMode="External"/><Relationship Id="rId2" Type="http://schemas.openxmlformats.org/officeDocument/2006/relationships/hyperlink" Target="https://www.3gpp.org/ftp/tsg_sa/TSG_SA/TSGS_87E_Electronic/Docs/SP-200052.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3.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9.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s://www.3gpp.org/ftp/tsg_sa/TSG_SA/TSGs_92E_Electronic_2021_06/Docs/SP-210378.zip" TargetMode="External"/><Relationship Id="rId4" Type="http://schemas.openxmlformats.org/officeDocument/2006/relationships/hyperlink" Target="https://www.3gpp.org/ftp/tsg_sa/TSG_SA/TSGs_92E_Electronic_2021_06/Docs/SP-210380.zip"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81.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4.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5.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7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53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SA#92-e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423950"/>
            <a:ext cx="7962900" cy="4612865"/>
          </a:xfrm>
        </p:spPr>
        <p:txBody>
          <a:bodyPr/>
          <a:lstStyle/>
          <a:p>
            <a:pPr>
              <a:lnSpc>
                <a:spcPct val="85000"/>
              </a:lnSpc>
              <a:spcBef>
                <a:spcPct val="0"/>
              </a:spcBef>
              <a:defRPr/>
            </a:pPr>
            <a:r>
              <a:rPr lang="en-US" altLang="en-US" sz="2000" dirty="0"/>
              <a:t>IMS_TELEP_S4: </a:t>
            </a:r>
            <a:r>
              <a:rPr lang="en-US" altLang="en-US" sz="2000" dirty="0">
                <a:hlinkClick r:id="rId2"/>
              </a:rPr>
              <a:t>SP-210536</a:t>
            </a:r>
            <a:r>
              <a:rPr lang="en-US" altLang="en-US" sz="2000" dirty="0"/>
              <a:t> CRs to TS 26.223 on IETF reference update (Rel-13)</a:t>
            </a:r>
          </a:p>
          <a:p>
            <a:pPr>
              <a:lnSpc>
                <a:spcPct val="85000"/>
              </a:lnSpc>
              <a:spcBef>
                <a:spcPct val="0"/>
              </a:spcBef>
              <a:defRPr/>
            </a:pPr>
            <a:r>
              <a:rPr lang="en-US" altLang="en-US" sz="2000" dirty="0"/>
              <a:t>5G_MEDIA_MTSI_ext: </a:t>
            </a:r>
            <a:r>
              <a:rPr lang="en-US" altLang="en-US" sz="2000" dirty="0">
                <a:hlinkClick r:id="rId3"/>
              </a:rPr>
              <a:t>SP-210530</a:t>
            </a:r>
            <a:r>
              <a:rPr lang="en-US" altLang="en-US" sz="2000" dirty="0"/>
              <a:t> CRs to MTSI TS 26.114 Updates on data channel (Rel-16):</a:t>
            </a:r>
          </a:p>
          <a:p>
            <a:pPr lvl="1">
              <a:lnSpc>
                <a:spcPct val="85000"/>
              </a:lnSpc>
              <a:spcBef>
                <a:spcPct val="0"/>
              </a:spcBef>
              <a:defRPr/>
            </a:pPr>
            <a:r>
              <a:rPr lang="en-US" altLang="en-US" sz="1600" dirty="0"/>
              <a:t>The parameters to be determined in the session setup for data channel media are aligned to RFC 8841. It is allowed for a stream ID 0 data channel application to use additional data channels. It also includes editorial improvements.</a:t>
            </a:r>
          </a:p>
          <a:p>
            <a:pPr>
              <a:lnSpc>
                <a:spcPct val="85000"/>
              </a:lnSpc>
              <a:spcBef>
                <a:spcPct val="0"/>
              </a:spcBef>
              <a:defRPr/>
            </a:pPr>
            <a:r>
              <a:rPr lang="en-US" altLang="en-US" sz="2000" dirty="0"/>
              <a:t>MMCMH: </a:t>
            </a:r>
            <a:r>
              <a:rPr lang="en-US" altLang="en-US" sz="2000" dirty="0">
                <a:hlinkClick r:id="rId4"/>
              </a:rPr>
              <a:t>SP-210531</a:t>
            </a:r>
            <a:r>
              <a:rPr lang="en-US" altLang="en-US" sz="2000" dirty="0"/>
              <a:t> CR to MTSI TS 26.114 on IETF Reference Update for MMCMH (Rel-17):</a:t>
            </a:r>
          </a:p>
          <a:p>
            <a:pPr lvl="1">
              <a:lnSpc>
                <a:spcPct val="85000"/>
              </a:lnSpc>
              <a:spcBef>
                <a:spcPct val="0"/>
              </a:spcBef>
              <a:defRPr/>
            </a:pPr>
            <a:r>
              <a:rPr lang="en-US" altLang="en-US" sz="1600" dirty="0"/>
              <a:t>Missing Rel-17 Mirror CR of Rel-14 correction </a:t>
            </a:r>
            <a:r>
              <a:rPr lang="en-US" altLang="en-US" sz="1600" dirty="0">
                <a:hlinkClick r:id="rId5"/>
              </a:rPr>
              <a:t>SP-210178</a:t>
            </a:r>
            <a:r>
              <a:rPr lang="en-US" altLang="en-US" sz="1600" dirty="0"/>
              <a:t> </a:t>
            </a:r>
          </a:p>
          <a:p>
            <a:pPr>
              <a:lnSpc>
                <a:spcPct val="85000"/>
              </a:lnSpc>
              <a:spcBef>
                <a:spcPct val="0"/>
              </a:spcBef>
              <a:defRPr/>
            </a:pPr>
            <a:r>
              <a:rPr lang="en-US" altLang="en-US" sz="2000" dirty="0"/>
              <a:t>TEI16/TEI17: </a:t>
            </a:r>
            <a:r>
              <a:rPr lang="en-US" altLang="en-US" sz="2000" dirty="0">
                <a:hlinkClick r:id="rId6"/>
              </a:rPr>
              <a:t>SP-210532</a:t>
            </a:r>
            <a:r>
              <a:rPr lang="en-US" altLang="en-US" sz="2000" dirty="0"/>
              <a:t> and </a:t>
            </a:r>
            <a:r>
              <a:rPr lang="en-US" altLang="en-US" sz="2000" dirty="0">
                <a:hlinkClick r:id="rId7"/>
              </a:rPr>
              <a:t>SP-210533</a:t>
            </a:r>
            <a:r>
              <a:rPr lang="en-US" altLang="en-US" sz="2000" dirty="0"/>
              <a:t> CRs to TS 26.116 and TS 26.118 on Spatial positioning of the chroma samples for TV Video Profiles and VR Video Profiles (Rel-16 and Rel-17 for mirror):</a:t>
            </a:r>
          </a:p>
          <a:p>
            <a:pPr lvl="1">
              <a:lnSpc>
                <a:spcPct val="85000"/>
              </a:lnSpc>
              <a:spcBef>
                <a:spcPct val="0"/>
              </a:spcBef>
              <a:defRPr/>
            </a:pPr>
            <a:r>
              <a:rPr lang="en-US" altLang="en-US" sz="1600" dirty="0"/>
              <a:t>For BT.2020 and BT.2100, the relative spatial positioning of the chroma samples is different than the default and for BT.709. Signaling this difference is important and if not set, may lead to unnecessary problems shifts in the chroma presentation. </a:t>
            </a:r>
            <a:endParaRPr lang="en-US" altLang="en-US" sz="2000" dirty="0"/>
          </a:p>
          <a:p>
            <a:pPr>
              <a:lnSpc>
                <a:spcPct val="85000"/>
              </a:lnSpc>
              <a:spcBef>
                <a:spcPct val="0"/>
              </a:spcBef>
              <a:defRPr/>
            </a:pPr>
            <a:r>
              <a:rPr lang="en-US" altLang="en-US" sz="2000" dirty="0"/>
              <a:t>5GMS3: </a:t>
            </a:r>
            <a:r>
              <a:rPr lang="en-US" altLang="en-US" sz="2000" dirty="0">
                <a:hlinkClick r:id="rId8"/>
              </a:rPr>
              <a:t>SP-210535</a:t>
            </a:r>
            <a:r>
              <a:rPr lang="en-US" altLang="en-US" sz="2000" dirty="0"/>
              <a:t> CRs to TS 26.501 and TS 26.512 on consumption &amp; metrics reporting, dynamic policies and other stage 3 aspects (Rel-16)</a:t>
            </a:r>
          </a:p>
          <a:p>
            <a:pPr lvl="1">
              <a:lnSpc>
                <a:spcPct val="85000"/>
              </a:lnSpc>
              <a:spcBef>
                <a:spcPct val="0"/>
              </a:spcBef>
              <a:defRPr/>
            </a:pPr>
            <a:r>
              <a:rPr lang="en-US" altLang="en-US" sz="1600" dirty="0"/>
              <a:t>In particular it clarifies the </a:t>
            </a:r>
            <a:r>
              <a:rPr lang="en-US" altLang="en-US" sz="1600" dirty="0" err="1"/>
              <a:t>ClientId</a:t>
            </a:r>
            <a:r>
              <a:rPr lang="en-US" altLang="en-US" sz="1600" dirty="0"/>
              <a:t> definition for Consumption and Metrics Reporting</a:t>
            </a:r>
          </a:p>
        </p:txBody>
      </p:sp>
    </p:spTree>
    <p:extLst>
      <p:ext uri="{BB962C8B-B14F-4D97-AF65-F5344CB8AC3E}">
        <p14:creationId xmlns:p14="http://schemas.microsoft.com/office/powerpoint/2010/main" val="146375628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r>
              <a:rPr lang="en-US" sz="1800" dirty="0" err="1"/>
              <a:t>HInT</a:t>
            </a:r>
            <a:r>
              <a:rPr lang="en-US" sz="1800" dirty="0"/>
              <a:t> (Extension for headset interface tests of UE)</a:t>
            </a:r>
          </a:p>
          <a:p>
            <a:pPr marL="400050" eaLnBrk="1" hangingPunct="1">
              <a:lnSpc>
                <a:spcPct val="90000"/>
              </a:lnSpc>
              <a:buFont typeface="Calibri" panose="020F0502020204030204" pitchFamily="34" charset="0"/>
              <a:buAutoNum type="arabicPeriod"/>
            </a:pPr>
            <a:r>
              <a:rPr lang="da-DK" sz="1800" dirty="0"/>
              <a:t>8K_VR_5G (Operation Points for 8K VR 360 Video over 5G) </a:t>
            </a:r>
            <a:r>
              <a:rPr lang="da-DK" sz="1800" dirty="0">
                <a:solidFill>
                  <a:srgbClr val="33CC33"/>
                </a:solidFill>
              </a:rPr>
              <a:t>– 100% complete !</a:t>
            </a:r>
            <a:r>
              <a:rPr lang="da-DK" sz="1800" dirty="0"/>
              <a:t>	</a:t>
            </a: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19515866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2"/>
            <a:ext cx="8388350" cy="3545332"/>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 WID: </a:t>
            </a:r>
            <a:r>
              <a:rPr lang="en-US" sz="1600" u="sng" dirty="0">
                <a:hlinkClick r:id="rId2"/>
              </a:rPr>
              <a:t>SP-170611</a:t>
            </a:r>
            <a:endParaRPr lang="en-US" altLang="en-US" sz="1600" dirty="0">
              <a:cs typeface="Arial" panose="020B0604020202020204" pitchFamily="34" charset="0"/>
            </a:endParaRPr>
          </a:p>
          <a:p>
            <a:pPr>
              <a:lnSpc>
                <a:spcPct val="90000"/>
              </a:lnSpc>
              <a:spcBef>
                <a:spcPts val="1200"/>
              </a:spcBef>
            </a:pPr>
            <a:r>
              <a:rPr lang="en-US" altLang="en-US" sz="1600" dirty="0"/>
              <a:t>Since SA#91-e, the following progress was achieved:</a:t>
            </a:r>
          </a:p>
          <a:p>
            <a:pPr lvl="1">
              <a:lnSpc>
                <a:spcPct val="90000"/>
              </a:lnSpc>
              <a:spcBef>
                <a:spcPts val="1200"/>
              </a:spcBef>
            </a:pPr>
            <a:r>
              <a:rPr lang="en-US" altLang="en-US" sz="1200" dirty="0"/>
              <a:t>New IVAS-6 permanent document on Selection Deliverables agreed as working draft (S4-210645). Includes working assumption about the selection and characterization funding with 1.2 M€ budget and funds collected with two </a:t>
            </a:r>
            <a:r>
              <a:rPr lang="en-US" altLang="en-US" sz="1200" dirty="0" err="1"/>
              <a:t>LoIs</a:t>
            </a:r>
            <a:r>
              <a:rPr lang="en-US" altLang="en-US" sz="1200" dirty="0"/>
              <a:t>.</a:t>
            </a:r>
          </a:p>
          <a:p>
            <a:pPr lvl="1">
              <a:lnSpc>
                <a:spcPct val="90000"/>
              </a:lnSpc>
              <a:spcBef>
                <a:spcPts val="1200"/>
              </a:spcBef>
            </a:pPr>
            <a:r>
              <a:rPr lang="en-US" altLang="en-US" sz="1200" dirty="0"/>
              <a:t>IVAS-1 permanent document was updated to include the appointed editor for IVAS-6 (S4-210646) and was agreed as the current working draft v.0.3.0</a:t>
            </a:r>
          </a:p>
          <a:p>
            <a:pPr lvl="1">
              <a:lnSpc>
                <a:spcPct val="90000"/>
              </a:lnSpc>
              <a:spcBef>
                <a:spcPts val="1200"/>
              </a:spcBef>
            </a:pPr>
            <a:r>
              <a:rPr lang="en-US" altLang="en-US" sz="1200" dirty="0"/>
              <a:t>IVAS proponents are invited to reconfirm their interest to submit a candidate in IVAS standardization. Re-confirmations and indications should be made no later than the next SA4#115e meeting in August 2021. </a:t>
            </a:r>
          </a:p>
          <a:p>
            <a:pPr lvl="1">
              <a:lnSpc>
                <a:spcPct val="90000"/>
              </a:lnSpc>
              <a:spcBef>
                <a:spcPts val="1200"/>
              </a:spcBef>
            </a:pPr>
            <a:r>
              <a:rPr lang="en-US" altLang="en-US" sz="1200" dirty="0"/>
              <a:t>11 companies have since long developed and in detail presented the concept of </a:t>
            </a:r>
            <a:r>
              <a:rPr lang="en-US" altLang="en-US" sz="1200" i="1" dirty="0"/>
              <a:t>IVAS public collaboration.</a:t>
            </a:r>
            <a:r>
              <a:rPr lang="en-US" altLang="en-US" sz="1200" dirty="0"/>
              <a:t> They reconfirmed their interest to submit an IVAS codec candidate and expressed their expectation that they will submit a single joint candidate resulting from the </a:t>
            </a:r>
            <a:r>
              <a:rPr lang="en-US" altLang="en-US" sz="1200" i="1" dirty="0"/>
              <a:t>IVAS public collaboration</a:t>
            </a:r>
            <a:r>
              <a:rPr lang="en-US" altLang="en-US" sz="1200" dirty="0"/>
              <a:t>.</a:t>
            </a:r>
          </a:p>
          <a:p>
            <a:pPr lvl="1">
              <a:lnSpc>
                <a:spcPct val="90000"/>
              </a:lnSpc>
              <a:spcBef>
                <a:spcPts val="1200"/>
              </a:spcBef>
            </a:pPr>
            <a:r>
              <a:rPr lang="en-US" altLang="en-US" sz="1200" dirty="0"/>
              <a:t>It was agreed to collect example test designs potentially relevant for IVAS testing in a Permanent document.</a:t>
            </a:r>
          </a:p>
          <a:p>
            <a:pPr lvl="1">
              <a:lnSpc>
                <a:spcPct val="90000"/>
              </a:lnSpc>
              <a:spcBef>
                <a:spcPts val="1200"/>
              </a:spcBef>
            </a:pPr>
            <a:endParaRPr lang="en-US" altLang="en-US" sz="1400" dirty="0"/>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02408177"/>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90464" y="1463040"/>
            <a:ext cx="8388350" cy="3123027"/>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WID: </a:t>
            </a:r>
            <a:r>
              <a:rPr lang="en-US" sz="1600" u="sng" dirty="0">
                <a:hlinkClick r:id="rId2"/>
              </a:rPr>
              <a:t>SP-180985</a:t>
            </a:r>
            <a:endParaRPr lang="en-US" altLang="en-US" sz="1600" dirty="0"/>
          </a:p>
          <a:p>
            <a:pPr>
              <a:lnSpc>
                <a:spcPct val="90000"/>
              </a:lnSpc>
              <a:spcBef>
                <a:spcPts val="1200"/>
              </a:spcBef>
            </a:pPr>
            <a:r>
              <a:rPr lang="en-US" altLang="en-US" sz="1600" dirty="0"/>
              <a:t>Since SA#91-e, the following progress was achieved:</a:t>
            </a:r>
          </a:p>
          <a:p>
            <a:pPr lvl="1">
              <a:spcBef>
                <a:spcPts val="1200"/>
              </a:spcBef>
            </a:pPr>
            <a:r>
              <a:rPr lang="en-US" sz="1000" dirty="0"/>
              <a:t>Agreed updates to the Work Item Description to extend the work until March 2022; produce a 26.8XX Technical Report to document key aspects of the Permanent Document; produce a 26.9XX Technical Report to Operational Guidelines; replace one of the rapporteurs and add supporting companies</a:t>
            </a:r>
          </a:p>
          <a:p>
            <a:pPr lvl="1">
              <a:spcBef>
                <a:spcPts val="1200"/>
              </a:spcBef>
            </a:pPr>
            <a:r>
              <a:rPr lang="en-US" sz="1000" dirty="0"/>
              <a:t>Agreed a CR to TS 26.114 on Addition of second block of features for the MTSI ITT4RT functionality.</a:t>
            </a:r>
          </a:p>
          <a:p>
            <a:pPr>
              <a:lnSpc>
                <a:spcPct val="90000"/>
              </a:lnSpc>
              <a:spcBef>
                <a:spcPts val="1200"/>
              </a:spcBef>
            </a:pPr>
            <a:endParaRPr lang="en-US" sz="1500" dirty="0"/>
          </a:p>
          <a:p>
            <a:pPr lvl="1">
              <a:lnSpc>
                <a:spcPct val="90000"/>
              </a:lnSpc>
              <a:spcBef>
                <a:spcPts val="1200"/>
              </a:spcBef>
            </a:pPr>
            <a:endParaRPr lang="en-US" sz="1100" dirty="0"/>
          </a:p>
          <a:p>
            <a:pPr lvl="1">
              <a:lnSpc>
                <a:spcPct val="90000"/>
              </a:lnSpc>
              <a:spcBef>
                <a:spcPts val="1200"/>
              </a:spcBef>
            </a:pPr>
            <a:endParaRPr lang="en-US" sz="1400" dirty="0"/>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91159916"/>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SP-210377</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Revised WID on 'Support of Immersive Teleconferencing and Telepresence for Remote Terminals' (ITT4RT; UID: 820003)</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4"/>
                        </a:rPr>
                        <a:t>SP-210537</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 on ITT4RT Features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WID: </a:t>
            </a:r>
            <a:r>
              <a:rPr lang="fr-FR" sz="1600" dirty="0">
                <a:hlinkClick r:id="rId2"/>
              </a:rPr>
              <a:t>SP-191212</a:t>
            </a:r>
            <a:endParaRPr lang="en-US" sz="1600" u="sng" dirty="0"/>
          </a:p>
          <a:p>
            <a:pPr>
              <a:lnSpc>
                <a:spcPct val="90000"/>
              </a:lnSpc>
              <a:spcBef>
                <a:spcPts val="1200"/>
              </a:spcBef>
            </a:pPr>
            <a:r>
              <a:rPr lang="en-US" altLang="en-US" sz="1600" dirty="0"/>
              <a:t>Since SA#91-e, the round robin activity is now complete and a report of complete aggregated results has been presented. Results indicate very good reproducibility for the traditional non-</a:t>
            </a:r>
            <a:r>
              <a:rPr lang="en-US" altLang="en-US" sz="1600" dirty="0" err="1"/>
              <a:t>HaNTE</a:t>
            </a:r>
            <a:r>
              <a:rPr lang="en-US" altLang="en-US" sz="1600" dirty="0"/>
              <a:t> device example (DUT8) while results for </a:t>
            </a:r>
            <a:r>
              <a:rPr lang="en-US" altLang="en-US" sz="1600" dirty="0" err="1"/>
              <a:t>HaNTE</a:t>
            </a:r>
            <a:r>
              <a:rPr lang="en-US" altLang="en-US" sz="1600" dirty="0"/>
              <a:t> devices (DUTs 1 to 7) show some variability, it is not yet clear what is the reason for this observed problem (e.g. test method not reproducible, some DUTs with bad performance, lab mistake, etc.). Further analysis (e.g. subjective testing of DUTs) is foreseen to explain this lack of reproducibility, and labs were invited to crosscheck their data to be able to consolidate the analysis for the next meeting.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92884705"/>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40% -&gt; </a:t>
                      </a:r>
                      <a:r>
                        <a:rPr lang="en-GB" sz="1000" b="0" kern="1200" noProof="0" dirty="0">
                          <a:solidFill>
                            <a:srgbClr val="0000FF"/>
                          </a:solidFill>
                          <a:latin typeface="Arial" panose="020B0604020202020204" pitchFamily="34" charset="0"/>
                          <a:ea typeface="+mn-ea"/>
                          <a:cs typeface="Arial" panose="020B0604020202020204" pitchFamily="34" charset="0"/>
                        </a:rPr>
                        <a:t>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HInT</a:t>
            </a:r>
            <a:r>
              <a:rPr lang="en-US" sz="2800" dirty="0"/>
              <a:t> (Extension for headset interface tests of UE)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498072"/>
          </a:xfrm>
        </p:spPr>
        <p:txBody>
          <a:bodyPr/>
          <a:lstStyle/>
          <a:p>
            <a:pPr>
              <a:spcBef>
                <a:spcPts val="600"/>
              </a:spcBef>
              <a:defRPr/>
            </a:pPr>
            <a:r>
              <a:rPr lang="en-US" sz="1400" dirty="0" err="1"/>
              <a:t>HInT</a:t>
            </a:r>
            <a:r>
              <a:rPr lang="en-US" sz="1400" dirty="0"/>
              <a:t> (Extension for headset interface tests of UE) Objective (summary): Update of TS 26.131 and TS 26.132 to include standardized analogue (wired) and digital (wired and wireless) headset interfaces definitions, setup of headset interface testing, new headset interface tests and new requirements and objectives of headset interface tests. WID: </a:t>
            </a:r>
            <a:r>
              <a:rPr lang="en-US" sz="1400" dirty="0">
                <a:hlinkClick r:id="rId2"/>
              </a:rPr>
              <a:t>SP-200398</a:t>
            </a:r>
            <a:endParaRPr lang="en-US" sz="1400" dirty="0"/>
          </a:p>
          <a:p>
            <a:pPr>
              <a:spcBef>
                <a:spcPts val="600"/>
              </a:spcBef>
              <a:defRPr/>
            </a:pPr>
            <a:r>
              <a:rPr lang="en-US" sz="1400" dirty="0"/>
              <a:t>Since SA#91-e, the following progress was achieved:</a:t>
            </a:r>
          </a:p>
          <a:p>
            <a:pPr lvl="1">
              <a:spcBef>
                <a:spcPts val="600"/>
              </a:spcBef>
              <a:defRPr/>
            </a:pPr>
            <a:r>
              <a:rPr lang="en-US" sz="1200" dirty="0"/>
              <a:t>Updated draft CRs to TS 26.131 and TS 26.132 have been progressed as a basis for further editing. </a:t>
            </a:r>
          </a:p>
          <a:p>
            <a:pPr lvl="1">
              <a:spcBef>
                <a:spcPts val="600"/>
              </a:spcBef>
              <a:defRPr/>
            </a:pPr>
            <a:r>
              <a:rPr lang="en-US" sz="1200" dirty="0" err="1">
                <a:hlinkClick r:id="rId3"/>
              </a:rPr>
              <a:t>dCR</a:t>
            </a:r>
            <a:r>
              <a:rPr lang="en-US" sz="1200" dirty="0">
                <a:hlinkClick r:id="rId3"/>
              </a:rPr>
              <a:t> to TS 26.131</a:t>
            </a:r>
            <a:endParaRPr lang="en-US" sz="1200" dirty="0"/>
          </a:p>
          <a:p>
            <a:pPr lvl="1">
              <a:spcBef>
                <a:spcPts val="600"/>
              </a:spcBef>
              <a:defRPr/>
            </a:pPr>
            <a:r>
              <a:rPr lang="en-US" sz="1200" dirty="0" err="1">
                <a:hlinkClick r:id="rId4"/>
              </a:rPr>
              <a:t>dCR</a:t>
            </a:r>
            <a:r>
              <a:rPr lang="en-US" sz="1200" dirty="0">
                <a:hlinkClick r:id="rId4"/>
              </a:rPr>
              <a:t> to TS 26.132</a:t>
            </a:r>
            <a:endParaRPr lang="en-US" sz="1200" dirty="0"/>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6979278"/>
              </p:ext>
            </p:extLst>
          </p:nvPr>
        </p:nvGraphicFramePr>
        <p:xfrm>
          <a:off x="581673" y="5162842"/>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50% </a:t>
                      </a:r>
                      <a:r>
                        <a:rPr lang="en-GB" sz="1000" b="0" kern="1200" noProof="0" dirty="0">
                          <a:solidFill>
                            <a:srgbClr val="0000FF"/>
                          </a:solidFill>
                          <a:latin typeface="Arial" panose="020B0604020202020204" pitchFamily="34" charset="0"/>
                          <a:ea typeface="+mn-ea"/>
                          <a:cs typeface="Arial" panose="020B0604020202020204"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343876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da-DK" sz="2800" dirty="0"/>
              <a:t>8K_VR_5G (Operation Points for 8K VR 360 Video over 5G) </a:t>
            </a:r>
            <a:r>
              <a:rPr lang="da-DK" sz="2800" dirty="0">
                <a:solidFill>
                  <a:srgbClr val="00CC00"/>
                </a:solidFill>
              </a:rPr>
              <a:t>– complete !</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532972"/>
          </a:xfrm>
        </p:spPr>
        <p:txBody>
          <a:bodyPr/>
          <a:lstStyle/>
          <a:p>
            <a:pPr>
              <a:spcBef>
                <a:spcPts val="600"/>
              </a:spcBef>
              <a:defRPr/>
            </a:pPr>
            <a:r>
              <a:rPr lang="en-US" sz="1600" dirty="0"/>
              <a:t>The objective of this Work Item is to specify operation points in VR streaming specification TS 26.118 as well as new media decoding capabilities for 5GMS in TS 26.511 in order to enable support for up to 8K video. WID: </a:t>
            </a:r>
            <a:r>
              <a:rPr lang="en-US" sz="1600" dirty="0">
                <a:hlinkClick r:id="rId2"/>
              </a:rPr>
              <a:t>SP-200667</a:t>
            </a:r>
            <a:endParaRPr lang="en-US" sz="1600" dirty="0"/>
          </a:p>
          <a:p>
            <a:pPr>
              <a:spcBef>
                <a:spcPts val="600"/>
              </a:spcBef>
              <a:defRPr/>
            </a:pPr>
            <a:r>
              <a:rPr lang="en-US" sz="1600" dirty="0"/>
              <a:t>Since SA#91-e, the following progress was achieved:</a:t>
            </a:r>
          </a:p>
          <a:p>
            <a:pPr lvl="1">
              <a:spcBef>
                <a:spcPts val="600"/>
              </a:spcBef>
              <a:defRPr/>
            </a:pPr>
            <a:r>
              <a:rPr lang="en-US" altLang="en-US" sz="1400" dirty="0"/>
              <a:t>Agreed CRs to TS 26.118 </a:t>
            </a:r>
          </a:p>
          <a:p>
            <a:pPr lvl="1">
              <a:spcBef>
                <a:spcPts val="600"/>
              </a:spcBef>
              <a:defRPr/>
            </a:pPr>
            <a:r>
              <a:rPr lang="en-US" altLang="en-US" sz="1400" dirty="0"/>
              <a:t>Operation Points for 8K VR 360 Video: defines new 360-degree video operation point(s) for VR streaming to be used in conjunction with the Main Video Profile with conforming bitstream requirement based on H.265/HEVC Main-10 Profile Main Tier Profile beyond the existing level 5.1 decoding capability, supporting spatial resolutions up to 8K as well as frame rates up to 120fps.</a:t>
            </a:r>
          </a:p>
          <a:p>
            <a:pPr lvl="1">
              <a:spcBef>
                <a:spcPts val="600"/>
              </a:spcBef>
              <a:defRPr/>
            </a:pPr>
            <a:r>
              <a:rPr lang="en-US" altLang="en-US" sz="1400" dirty="0"/>
              <a:t>Addition of HLG transfer characteristics: adds support for Hybrid Log–Gamma (HLG) opto-electronic transfer function as part of the existing provision for High Dynamic Range </a:t>
            </a:r>
            <a:r>
              <a:rPr lang="en-US" altLang="en-US" sz="1400" dirty="0" err="1"/>
              <a:t>colour</a:t>
            </a:r>
            <a:r>
              <a:rPr lang="en-US" altLang="en-US" sz="1400" dirty="0"/>
              <a:t> encoding. HLG is expected to be especially useful in the production and distribution of live Virtual Reality experiences.</a:t>
            </a:r>
          </a:p>
          <a:p>
            <a:pPr lvl="1">
              <a:spcBef>
                <a:spcPts val="600"/>
              </a:spcBef>
              <a:defRPr/>
            </a:pPr>
            <a:r>
              <a:rPr lang="en-US" altLang="en-US" sz="1400" dirty="0"/>
              <a:t>This Work item is now complete.</a:t>
            </a:r>
          </a:p>
          <a:p>
            <a:pPr lvl="2">
              <a:spcBef>
                <a:spcPts val="600"/>
              </a:spcBef>
              <a:defRPr/>
            </a:pPr>
            <a:endParaRPr lang="en-US" altLang="en-US" sz="1000" dirty="0"/>
          </a:p>
          <a:p>
            <a:pPr lvl="1">
              <a:spcBef>
                <a:spcPts val="600"/>
              </a:spcBef>
              <a:defRPr/>
            </a:pPr>
            <a:endParaRPr lang="en-US" altLang="en-US" sz="1400" dirty="0"/>
          </a:p>
          <a:p>
            <a:pPr>
              <a:spcBef>
                <a:spcPts val="600"/>
              </a:spcBef>
              <a:defRPr/>
            </a:pP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460500907"/>
              </p:ext>
            </p:extLst>
          </p:nvPr>
        </p:nvGraphicFramePr>
        <p:xfrm>
          <a:off x="588653" y="5070078"/>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85% </a:t>
                      </a:r>
                      <a:r>
                        <a:rPr lang="en-GB" sz="1000" b="0" kern="1200" noProof="0" dirty="0">
                          <a:solidFill>
                            <a:srgbClr val="0000FF"/>
                          </a:solidFill>
                          <a:latin typeface="Arial" panose="020B0604020202020204" pitchFamily="34" charset="0"/>
                          <a:ea typeface="+mn-ea"/>
                          <a:cs typeface="Arial" panose="020B0604020202020204" pitchFamily="34" charset="0"/>
                        </a:rPr>
                        <a:t>-&gt; 100% </a:t>
                      </a:r>
                      <a:r>
                        <a:rPr lang="en-GB" sz="1000" b="0" kern="1200" noProof="0" dirty="0">
                          <a:solidFill>
                            <a:srgbClr val="00CC00"/>
                          </a:solidFill>
                          <a:latin typeface="Arial" panose="020B0604020202020204" pitchFamily="34" charset="0"/>
                          <a:ea typeface="+mn-ea"/>
                          <a:cs typeface="Arial" panose="020B0604020202020204" pitchFamily="34" charset="0"/>
                        </a:rPr>
                        <a:t>complete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SP-210534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CRs on Operation Points for 8K VR 360 Video &amp; addition of HLG Characteristics [26.118] (WI: 8K_VR_5G)</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3908577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385525198"/>
              </p:ext>
            </p:extLst>
          </p:nvPr>
        </p:nvGraphicFramePr>
        <p:xfrm>
          <a:off x="446088" y="1323975"/>
          <a:ext cx="7810500" cy="4054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SP-210377</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Revised WID on 'Support of Immersive Teleconferencing and Telepresence for Remote Terminals' (ITT4RT; UID: 820003)</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4"/>
                        </a:rPr>
                        <a:t>SP-210537</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 on ITT4RT Features</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40% -&gt; </a:t>
                      </a:r>
                      <a:r>
                        <a:rPr lang="en-GB" sz="1000" b="0" kern="1200" noProof="0" dirty="0">
                          <a:solidFill>
                            <a:srgbClr val="0000FF"/>
                          </a:solidFill>
                          <a:latin typeface="Arial" panose="020B0604020202020204" pitchFamily="34" charset="0"/>
                          <a:ea typeface="+mn-ea"/>
                          <a:cs typeface="Arial" panose="020B0604020202020204" pitchFamily="34" charset="0"/>
                        </a:rPr>
                        <a:t>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193279758"/>
              </p:ext>
            </p:extLst>
          </p:nvPr>
        </p:nvGraphicFramePr>
        <p:xfrm>
          <a:off x="446088" y="1323975"/>
          <a:ext cx="7810500" cy="182976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50% </a:t>
                      </a:r>
                      <a:r>
                        <a:rPr lang="en-GB" sz="1000" b="0" kern="1200" noProof="0" dirty="0">
                          <a:solidFill>
                            <a:srgbClr val="0000FF"/>
                          </a:solidFill>
                          <a:latin typeface="Arial" panose="020B0604020202020204" pitchFamily="34" charset="0"/>
                          <a:ea typeface="+mn-ea"/>
                          <a:cs typeface="Arial" panose="020B0604020202020204"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85% </a:t>
                      </a:r>
                      <a:r>
                        <a:rPr lang="en-GB" sz="1000" b="0" kern="1200" noProof="0" dirty="0">
                          <a:solidFill>
                            <a:srgbClr val="0000FF"/>
                          </a:solidFill>
                          <a:latin typeface="Arial" panose="020B0604020202020204" pitchFamily="34" charset="0"/>
                          <a:ea typeface="+mn-ea"/>
                          <a:cs typeface="Arial" panose="020B0604020202020204" pitchFamily="34" charset="0"/>
                        </a:rPr>
                        <a:t>-&gt; 100% </a:t>
                      </a:r>
                      <a:r>
                        <a:rPr lang="en-GB" sz="1000" b="0" kern="1200" noProof="0" dirty="0">
                          <a:solidFill>
                            <a:srgbClr val="00CC00"/>
                          </a:solidFill>
                          <a:latin typeface="Arial" panose="020B0604020202020204" pitchFamily="34" charset="0"/>
                          <a:ea typeface="+mn-ea"/>
                          <a:cs typeface="Arial" panose="020B0604020202020204" pitchFamily="34" charset="0"/>
                        </a:rPr>
                        <a:t>complete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SP-210534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CRs on Operation Points for 8K VR 360 Video &amp; addition of HLG Characteristics [26.118] (WI: 8K_VR_5G)</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116944993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Rel-18</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Rel-18 Work Items</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57150" indent="0" eaLnBrk="1" hangingPunct="1">
              <a:lnSpc>
                <a:spcPct val="90000"/>
              </a:lnSpc>
              <a:buNone/>
            </a:pP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2486721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features in Rel-16 and earlier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Rel-18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p>
          <a:p>
            <a:pPr>
              <a:lnSpc>
                <a:spcPct val="90000"/>
              </a:lnSpc>
              <a:spcBef>
                <a:spcPts val="1500"/>
              </a:spcBef>
            </a:pPr>
            <a:r>
              <a:rPr lang="fi-FI" altLang="en-US" sz="2400" dirty="0"/>
              <a:t>IETF Dependencies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2872721"/>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600" u="sng" dirty="0">
                <a:hlinkClick r:id="rId2"/>
              </a:rPr>
              <a:t>SP-190040</a:t>
            </a:r>
            <a:endParaRPr lang="en-US" altLang="en-US" sz="1600" dirty="0"/>
          </a:p>
          <a:p>
            <a:pPr>
              <a:lnSpc>
                <a:spcPct val="90000"/>
              </a:lnSpc>
              <a:spcBef>
                <a:spcPts val="1200"/>
              </a:spcBef>
            </a:pPr>
            <a:r>
              <a:rPr lang="en-US" altLang="en-US" sz="1600" dirty="0"/>
              <a:t>Since SA#91-e, the following progress was achieved:</a:t>
            </a:r>
          </a:p>
          <a:p>
            <a:pPr lvl="1">
              <a:lnSpc>
                <a:spcPct val="90000"/>
              </a:lnSpc>
              <a:spcBef>
                <a:spcPts val="1200"/>
              </a:spcBef>
            </a:pPr>
            <a:r>
              <a:rPr lang="en-US" altLang="en-US" sz="1200" dirty="0">
                <a:cs typeface="Arial" panose="020B0604020202020204" pitchFamily="34" charset="0"/>
              </a:rPr>
              <a:t>Objective tests results with a conferencing scenario and headphone playback have been discussed.</a:t>
            </a:r>
          </a:p>
          <a:p>
            <a:pPr lvl="1">
              <a:lnSpc>
                <a:spcPct val="90000"/>
              </a:lnSpc>
              <a:spcBef>
                <a:spcPts val="1200"/>
              </a:spcBef>
            </a:pPr>
            <a:r>
              <a:rPr lang="en-US" altLang="en-US" sz="1200" dirty="0">
                <a:cs typeface="Arial" panose="020B0604020202020204" pitchFamily="34" charset="0"/>
              </a:rPr>
              <a:t>One input on motion to sound latency measurement has been discussed.</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SA#98</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33731345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t>FS_5GMS_Multicast (Feasibility Study on Multicast Architecture Enhancements for 5GMSA) </a:t>
            </a:r>
            <a:r>
              <a:rPr lang="da-DK" sz="1800" dirty="0">
                <a:solidFill>
                  <a:srgbClr val="33CC33"/>
                </a:solidFill>
              </a:rPr>
              <a:t>– 100% complete !</a:t>
            </a:r>
            <a:endParaRPr lang="en-US" altLang="en-US" sz="1800" dirty="0"/>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 </a:t>
            </a:r>
          </a:p>
          <a:p>
            <a:pPr marL="400050" eaLnBrk="1" hangingPunct="1">
              <a:lnSpc>
                <a:spcPct val="90000"/>
              </a:lnSpc>
              <a:buFont typeface="Calibri" panose="020F0502020204030204" pitchFamily="34" charset="0"/>
              <a:buAutoNum type="arabicPeriod"/>
            </a:pPr>
            <a:r>
              <a:rPr lang="en-US" altLang="en-US" sz="1800" dirty="0"/>
              <a:t>FS_EMSA (Feasibility Study on Streaming Architecture extensions For Edge processing) </a:t>
            </a:r>
            <a:r>
              <a:rPr lang="da-DK" sz="1800" dirty="0">
                <a:solidFill>
                  <a:srgbClr val="33CC33"/>
                </a:solidFill>
              </a:rPr>
              <a:t>– 100% complete !</a:t>
            </a:r>
            <a:endParaRPr lang="en-US" altLang="en-US" sz="1800" dirty="0"/>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p>
          <a:p>
            <a:pPr marL="400050" eaLnBrk="1" hangingPunct="1">
              <a:lnSpc>
                <a:spcPct val="90000"/>
              </a:lnSpc>
              <a:buFont typeface="Calibri" panose="020F0502020204030204" pitchFamily="34" charset="0"/>
              <a:buAutoNum type="arabicPeriod"/>
            </a:pPr>
            <a:r>
              <a:rPr lang="en-US" altLang="en-US" sz="1800" dirty="0"/>
              <a:t>FS_5GSTAR (Feasibility Study on 5G Glass-type AR/MR Devices)</a:t>
            </a:r>
          </a:p>
          <a:p>
            <a:pPr marL="400050" eaLnBrk="1" hangingPunct="1">
              <a:lnSpc>
                <a:spcPct val="90000"/>
              </a:lnSpc>
              <a:buFont typeface="Calibri" panose="020F0502020204030204" pitchFamily="34" charset="0"/>
              <a:buAutoNum type="arabicPeriod"/>
            </a:pPr>
            <a:r>
              <a:rPr lang="en-US" altLang="en-US" sz="1800" dirty="0"/>
              <a:t>FS_5GMS_EXT (5G media streaming extensions)</a:t>
            </a:r>
          </a:p>
          <a:p>
            <a:pPr marL="400050" eaLnBrk="1" hangingPunct="1">
              <a:lnSpc>
                <a:spcPct val="90000"/>
              </a:lnSpc>
              <a:buFont typeface="Calibri" panose="020F0502020204030204" pitchFamily="34" charset="0"/>
              <a:buAutoNum type="arabicPeriod"/>
            </a:pPr>
            <a:r>
              <a:rPr lang="en-US" altLang="en-US" sz="1800" dirty="0"/>
              <a:t>FS_NPN4AVProd (Feasibility Study on Media Production over 5G NPN)</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772529"/>
            <a:ext cx="8388350" cy="4394908"/>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 </a:t>
            </a:r>
            <a:r>
              <a:rPr lang="en-US" altLang="en-US" sz="1600" dirty="0"/>
              <a:t>WID: </a:t>
            </a:r>
            <a:r>
              <a:rPr lang="fr-FR" sz="1600" b="1" u="sng" dirty="0">
                <a:hlinkClick r:id="rId2"/>
              </a:rPr>
              <a:t>SP-190642</a:t>
            </a:r>
            <a:endParaRPr lang="fr-FR" sz="1600" b="1" u="sng" dirty="0"/>
          </a:p>
          <a:p>
            <a:pPr>
              <a:lnSpc>
                <a:spcPct val="90000"/>
              </a:lnSpc>
              <a:spcBef>
                <a:spcPts val="1200"/>
              </a:spcBef>
            </a:pPr>
            <a:r>
              <a:rPr lang="en-US" altLang="en-US" sz="1600" dirty="0"/>
              <a:t>Since SA#91-e there was n</a:t>
            </a:r>
            <a:r>
              <a:rPr lang="en-US" sz="1600" dirty="0"/>
              <a:t>o progress. The </a:t>
            </a:r>
            <a:r>
              <a:rPr lang="en-US" sz="1600" dirty="0" err="1"/>
              <a:t>timeplan</a:t>
            </a:r>
            <a:r>
              <a:rPr lang="en-US" sz="1600" dirty="0"/>
              <a:t> was extended to allow for the consideration of further inputs.</a:t>
            </a: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18496377"/>
              </p:ext>
            </p:extLst>
          </p:nvPr>
        </p:nvGraphicFramePr>
        <p:xfrm>
          <a:off x="590550" y="499450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a:t>FS_5GMS_Multicast (Feasibility Study on Multicast Architecture Enhancements for 5GMSA) </a:t>
            </a:r>
            <a:br>
              <a:rPr lang="da-DK" sz="2800" dirty="0">
                <a:solidFill>
                  <a:srgbClr val="00CC00"/>
                </a:solidFill>
              </a:rPr>
            </a:br>
            <a:r>
              <a:rPr lang="da-DK" sz="2800" dirty="0">
                <a:solidFill>
                  <a:srgbClr val="00CC00"/>
                </a:solidFill>
              </a:rPr>
              <a:t>- complete !</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923359"/>
          </a:xfrm>
        </p:spPr>
        <p:txBody>
          <a:bodyPr/>
          <a:lstStyle/>
          <a:p>
            <a:pPr>
              <a:lnSpc>
                <a:spcPct val="90000"/>
              </a:lnSpc>
              <a:spcBef>
                <a:spcPts val="1200"/>
              </a:spcBef>
            </a:pPr>
            <a:r>
              <a:rPr lang="fr-FR" sz="1600" dirty="0"/>
              <a:t>Objective: </a:t>
            </a:r>
            <a:r>
              <a:rPr lang="en-US" sz="1600" dirty="0"/>
              <a:t>The goal of this study item is to identify and evaluate potential enhancements to the 5G Media Streaming Architecture to provide multicast-broadcast media streaming services. </a:t>
            </a:r>
            <a:r>
              <a:rPr lang="en-US" altLang="en-US" sz="1600" dirty="0"/>
              <a:t>WID: </a:t>
            </a:r>
            <a:r>
              <a:rPr lang="fr-FR" sz="1600" b="1" u="sng" dirty="0">
                <a:hlinkClick r:id="rId2"/>
              </a:rPr>
              <a:t>SP-200055</a:t>
            </a:r>
            <a:endParaRPr lang="fr-FR" sz="1600" b="1" u="sng" dirty="0"/>
          </a:p>
          <a:p>
            <a:pPr>
              <a:lnSpc>
                <a:spcPct val="90000"/>
              </a:lnSpc>
              <a:spcBef>
                <a:spcPts val="1200"/>
              </a:spcBef>
            </a:pPr>
            <a:r>
              <a:rPr lang="en-US" altLang="en-US" sz="1600" dirty="0"/>
              <a:t>Since SA#91-e, </a:t>
            </a:r>
            <a:r>
              <a:rPr lang="en-US" sz="1600" dirty="0"/>
              <a:t>the following progress was achieved:</a:t>
            </a:r>
          </a:p>
          <a:p>
            <a:pPr lvl="1" fontAlgn="ctr">
              <a:lnSpc>
                <a:spcPct val="90000"/>
              </a:lnSpc>
            </a:pPr>
            <a:r>
              <a:rPr lang="en-US" sz="1200" dirty="0"/>
              <a:t>TR 26.802 V2.0.0 titled, 'Multicast Architecture Enhancement for 5G Media Streaming' (Release 17) is presented to TSG SA for approval. This Technical Report identifies and evaluates key issues to enable 5MBS User Service Architecture, and, as one scenario, the potential enhancements to the 5G Media Streaming Architecture to provide multicast-broadcast media streaming services. The TR is now 100% completed. It has addressed various aspects of the following key issues and provided conclusions for each key issue. Lastly, the TR recommended normative work and next steps.</a:t>
            </a:r>
          </a:p>
          <a:p>
            <a:pPr lvl="1" fontAlgn="ctr">
              <a:lnSpc>
                <a:spcPct val="90000"/>
              </a:lnSpc>
            </a:pPr>
            <a:r>
              <a:rPr lang="en-US" sz="1200" dirty="0"/>
              <a:t>A Corresponding Work Item was agreed.</a:t>
            </a:r>
          </a:p>
          <a:p>
            <a:pPr lvl="1" fontAlgn="ctr">
              <a:lnSpc>
                <a:spcPct val="90000"/>
              </a:lnSpc>
            </a:pPr>
            <a:r>
              <a:rPr lang="en-US" sz="1200" dirty="0"/>
              <a:t>The Study Item is now complete.</a:t>
            </a: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925749217"/>
              </p:ext>
            </p:extLst>
          </p:nvPr>
        </p:nvGraphicFramePr>
        <p:xfrm>
          <a:off x="581172" y="4751535"/>
          <a:ext cx="7810500" cy="129058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868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037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100% </a:t>
                      </a:r>
                      <a:r>
                        <a:rPr lang="en-GB" sz="1000" b="0" kern="1200" noProof="0" dirty="0">
                          <a:solidFill>
                            <a:srgbClr val="00CC00"/>
                          </a:solidFill>
                          <a:latin typeface="Arial "/>
                          <a:ea typeface="+mn-ea"/>
                          <a:cs typeface="Arial" pitchFamily="34" charset="0"/>
                        </a:rPr>
                        <a:t>complete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SP-210379</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TR 26.802 V2.0.0 titled, 'Multicast Architecture Enhancement for 5G Media Streaming' (Release 17)</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3298479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3404136"/>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600" dirty="0"/>
              <a:t>WID: </a:t>
            </a:r>
            <a:r>
              <a:rPr lang="en-US" altLang="en-US" sz="1600" dirty="0">
                <a:cs typeface="Arial" panose="020B0604020202020204" pitchFamily="34" charset="0"/>
                <a:hlinkClick r:id="rId2"/>
              </a:rPr>
              <a:t>SP-210043</a:t>
            </a:r>
            <a:endParaRPr lang="fr-FR" sz="1600" b="1" u="sng" dirty="0"/>
          </a:p>
          <a:p>
            <a:pPr>
              <a:lnSpc>
                <a:spcPct val="90000"/>
              </a:lnSpc>
              <a:spcBef>
                <a:spcPts val="1200"/>
              </a:spcBef>
            </a:pPr>
            <a:r>
              <a:rPr lang="en-US" altLang="en-US" sz="1600" dirty="0"/>
              <a:t>Since SA#91-e, </a:t>
            </a:r>
            <a:r>
              <a:rPr lang="en-US" sz="1600" dirty="0"/>
              <a:t>the following progress was achieved:</a:t>
            </a:r>
          </a:p>
          <a:p>
            <a:pPr lvl="1">
              <a:lnSpc>
                <a:spcPct val="90000"/>
              </a:lnSpc>
              <a:spcBef>
                <a:spcPts val="1200"/>
              </a:spcBef>
            </a:pPr>
            <a:r>
              <a:rPr lang="en-US" sz="1200" dirty="0"/>
              <a:t>Introduction, scope and 3GPP references to relevant TRs were added to draft TR 26.926 V0.2.0 Traffic Models and Quality Evaluation Methods for Media and XR Services in 5G Systems.</a:t>
            </a:r>
          </a:p>
          <a:p>
            <a:pPr lvl="1">
              <a:lnSpc>
                <a:spcPct val="90000"/>
              </a:lnSpc>
              <a:spcBef>
                <a:spcPts val="1200"/>
              </a:spcBef>
            </a:pPr>
            <a:r>
              <a:rPr lang="en-US" sz="1200" dirty="0"/>
              <a:t>Several updates were made to the permanent document.</a:t>
            </a:r>
          </a:p>
          <a:p>
            <a:pPr lvl="1">
              <a:lnSpc>
                <a:spcPct val="90000"/>
              </a:lnSpc>
              <a:spcBef>
                <a:spcPts val="1200"/>
              </a:spcBef>
            </a:pPr>
            <a:r>
              <a:rPr lang="en-US" sz="1200" dirty="0"/>
              <a:t>An LS on Status Update on XR Traffic was sent to RAN1.</a:t>
            </a:r>
          </a:p>
          <a:p>
            <a:pPr>
              <a:lnSpc>
                <a:spcPct val="90000"/>
              </a:lnSpc>
              <a:spcBef>
                <a:spcPts val="1200"/>
              </a:spcBef>
            </a:pPr>
            <a:endParaRPr lang="en-US" sz="1600" dirty="0"/>
          </a:p>
          <a:p>
            <a:pPr lvl="1">
              <a:lnSpc>
                <a:spcPct val="90000"/>
              </a:lnSpc>
              <a:spcBef>
                <a:spcPts val="1200"/>
              </a:spcBef>
            </a:pP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587929455"/>
              </p:ext>
            </p:extLst>
          </p:nvPr>
        </p:nvGraphicFramePr>
        <p:xfrm>
          <a:off x="581171" y="5179010"/>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65%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FS_EMSA (Feasibility Study on Streaming Architecture extensions For Edge processing) </a:t>
            </a:r>
            <a:br>
              <a:rPr lang="en-US" altLang="en-US" sz="2800" dirty="0"/>
            </a:br>
            <a:r>
              <a:rPr lang="en-US" altLang="en-US" sz="2800" dirty="0">
                <a:solidFill>
                  <a:srgbClr val="00CC00"/>
                </a:solidFill>
              </a:rPr>
              <a:t>- complete !</a:t>
            </a:r>
            <a:endParaRPr lang="en-US" sz="2800" dirty="0">
              <a:solidFill>
                <a:srgbClr val="00CC0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853741"/>
          </a:xfrm>
        </p:spPr>
        <p:txBody>
          <a:bodyPr/>
          <a:lstStyle/>
          <a:p>
            <a:pPr>
              <a:lnSpc>
                <a:spcPct val="90000"/>
              </a:lnSpc>
              <a:spcBef>
                <a:spcPts val="1200"/>
              </a:spcBef>
            </a:pPr>
            <a:r>
              <a:rPr lang="fr-FR" sz="1600" dirty="0"/>
              <a:t>Objective: </a:t>
            </a:r>
            <a:r>
              <a:rPr lang="en-US" sz="1600" dirty="0"/>
              <a:t>determine the processes for discovering, configuring, running, and managing media processing workflows on the 5G edge and network. Study the mapping of the new processes into the 5GMSA architecture. How to leverage architecture and functions defined by SA2 and SA6 for edge computing and applications. </a:t>
            </a:r>
            <a:r>
              <a:rPr lang="en-US" altLang="en-US" sz="1600" dirty="0"/>
              <a:t>WID: </a:t>
            </a:r>
            <a:r>
              <a:rPr lang="fr-FR" sz="1600" dirty="0">
                <a:hlinkClick r:id="rId2"/>
              </a:rPr>
              <a:t>SP-200056</a:t>
            </a:r>
            <a:endParaRPr lang="fr-FR" sz="1600" dirty="0"/>
          </a:p>
          <a:p>
            <a:pPr>
              <a:lnSpc>
                <a:spcPct val="90000"/>
              </a:lnSpc>
              <a:spcBef>
                <a:spcPts val="1200"/>
              </a:spcBef>
            </a:pPr>
            <a:r>
              <a:rPr lang="en-US" altLang="en-US" sz="1600" dirty="0"/>
              <a:t>Since SA#91-e, </a:t>
            </a:r>
            <a:r>
              <a:rPr lang="en-US" sz="1600" dirty="0"/>
              <a:t>the following progress was achieved:</a:t>
            </a:r>
          </a:p>
          <a:p>
            <a:pPr lvl="1">
              <a:lnSpc>
                <a:spcPct val="90000"/>
              </a:lnSpc>
              <a:spcBef>
                <a:spcPts val="1200"/>
              </a:spcBef>
            </a:pPr>
            <a:r>
              <a:rPr lang="en-US" altLang="en-US" sz="1200" dirty="0">
                <a:cs typeface="Arial" panose="020B0604020202020204" pitchFamily="34" charset="0"/>
              </a:rPr>
              <a:t>TR 26.803 V2.0.0 titled, 'Study on 5G Media Streaming Extensions for Edge Processing' (Release 17) </a:t>
            </a:r>
            <a:r>
              <a:rPr lang="en-US" sz="1200" dirty="0"/>
              <a:t>is presented to TSG SA for approval. This Technical Report provides a set of use cases for multimedia processing in the edge. It also documents existing 3GPP solutions and enablers for media processing at the edge. Finally, it identifies existing gaps in the 5G Media Streaming Architecture (5GMSA) and recommends a set of extensions to the 5GMSA to integrate edge media processing.</a:t>
            </a:r>
          </a:p>
          <a:p>
            <a:pPr lvl="1" fontAlgn="ctr">
              <a:lnSpc>
                <a:spcPct val="90000"/>
              </a:lnSpc>
            </a:pPr>
            <a:r>
              <a:rPr lang="en-US" sz="1200" dirty="0"/>
              <a:t>A Corresponding Work Item was agreed.</a:t>
            </a:r>
          </a:p>
          <a:p>
            <a:pPr lvl="1" fontAlgn="ctr">
              <a:lnSpc>
                <a:spcPct val="90000"/>
              </a:lnSpc>
            </a:pPr>
            <a:r>
              <a:rPr lang="en-US" sz="1200" dirty="0"/>
              <a:t>The Study Item is now complete.</a:t>
            </a:r>
            <a:endParaRPr lang="fr-FR" sz="12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923581389"/>
              </p:ext>
            </p:extLst>
          </p:nvPr>
        </p:nvGraphicFramePr>
        <p:xfrm>
          <a:off x="590550" y="5060684"/>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a:t>
                      </a:r>
                      <a:r>
                        <a:rPr lang="en-GB" sz="1000" b="0" kern="1200" noProof="0" dirty="0">
                          <a:solidFill>
                            <a:srgbClr val="00CC00"/>
                          </a:solidFill>
                          <a:latin typeface="Arial "/>
                          <a:ea typeface="+mn-ea"/>
                          <a:cs typeface="Arial" pitchFamily="34" charset="0"/>
                        </a:rPr>
                        <a:t>complete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SP-210380</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TR 26.803 V2.0.0 titled, 'Study on 5G Media Streaming Extensions for Edge Processing' (Release 17)</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9863591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58658"/>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600" dirty="0"/>
              <a:t>WID: </a:t>
            </a:r>
            <a:r>
              <a:rPr lang="fr-FR" sz="1600" dirty="0">
                <a:hlinkClick r:id="rId2"/>
              </a:rPr>
              <a:t>SP-200052</a:t>
            </a:r>
            <a:endParaRPr lang="fr-FR" sz="1600" dirty="0"/>
          </a:p>
          <a:p>
            <a:pPr>
              <a:lnSpc>
                <a:spcPct val="90000"/>
              </a:lnSpc>
              <a:spcBef>
                <a:spcPts val="1200"/>
              </a:spcBef>
            </a:pPr>
            <a:r>
              <a:rPr lang="en-US" altLang="en-US" sz="1600" dirty="0"/>
              <a:t>Since SA#91-e, </a:t>
            </a:r>
          </a:p>
          <a:p>
            <a:pPr lvl="1">
              <a:lnSpc>
                <a:spcPct val="90000"/>
              </a:lnSpc>
              <a:spcBef>
                <a:spcPts val="1200"/>
              </a:spcBef>
            </a:pPr>
            <a:r>
              <a:rPr lang="en-US" altLang="en-US" sz="1200" dirty="0">
                <a:cs typeface="Arial" panose="020B0604020202020204" pitchFamily="34" charset="0"/>
              </a:rPr>
              <a:t>Several items were progressed: HEVC bitstreams provided for screen content scenario, clarifications on quality metrics, description of the software package from the characterization framework, clarifications on reference software versioning, configuration files for EVC, HEVC external performance compared to AVC from JVET…</a:t>
            </a:r>
          </a:p>
          <a:p>
            <a:pPr lvl="1">
              <a:lnSpc>
                <a:spcPct val="90000"/>
              </a:lnSpc>
              <a:spcBef>
                <a:spcPts val="1200"/>
              </a:spcBef>
            </a:pPr>
            <a:r>
              <a:rPr lang="en-US" altLang="en-US" sz="1200" dirty="0">
                <a:cs typeface="Arial" panose="020B0604020202020204" pitchFamily="34" charset="0"/>
              </a:rPr>
              <a:t>A revision of the Study Item was agreed. This update includes the AV1 codec from AOM in its scope. It adds clarifications on expected information associated to codecs under consideration for characterization in this study, namely AV1, EVC and VVC. </a:t>
            </a:r>
          </a:p>
          <a:p>
            <a:pPr lvl="1">
              <a:lnSpc>
                <a:spcPct val="90000"/>
              </a:lnSpc>
              <a:spcBef>
                <a:spcPts val="1200"/>
              </a:spcBef>
            </a:pPr>
            <a:r>
              <a:rPr lang="en-US" altLang="en-US" sz="1200" dirty="0">
                <a:cs typeface="Arial" panose="020B0604020202020204" pitchFamily="34" charset="0"/>
              </a:rPr>
              <a:t>An LS on Cloud Gaming Efforts in 3GPP SA4 was sent to ITU-T SG12</a:t>
            </a:r>
          </a:p>
          <a:p>
            <a:pPr>
              <a:lnSpc>
                <a:spcPct val="90000"/>
              </a:lnSpc>
              <a:spcBef>
                <a:spcPts val="1200"/>
              </a:spcBef>
            </a:pPr>
            <a:endParaRPr lang="en-US" altLang="en-US" sz="1600" dirty="0">
              <a:cs typeface="Arial" panose="020B0604020202020204" pitchFamily="34" charset="0"/>
            </a:endParaRPr>
          </a:p>
          <a:p>
            <a:pPr lvl="1">
              <a:lnSpc>
                <a:spcPct val="90000"/>
              </a:lnSpc>
              <a:spcBef>
                <a:spcPts val="1200"/>
              </a:spcBef>
            </a:pPr>
            <a:endParaRPr lang="en-US" altLang="en-US" sz="12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98983028"/>
              </p:ext>
            </p:extLst>
          </p:nvPr>
        </p:nvGraphicFramePr>
        <p:xfrm>
          <a:off x="590550" y="5093330"/>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SP-210378</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Revised SID on Feasibility Study on 5G Video Codec Characteristics (FS_5GVideo; UID: 870011)</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878941"/>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r>
              <a:rPr lang="en-US" altLang="en-US" sz="1600" dirty="0"/>
              <a:t>WID: </a:t>
            </a:r>
            <a:r>
              <a:rPr lang="fr-FR" sz="1600" dirty="0">
                <a:hlinkClick r:id="rId2"/>
              </a:rPr>
              <a:t>SP-200053</a:t>
            </a:r>
            <a:endParaRPr lang="fr-FR" sz="1600" dirty="0"/>
          </a:p>
          <a:p>
            <a:pPr>
              <a:lnSpc>
                <a:spcPct val="90000"/>
              </a:lnSpc>
              <a:spcBef>
                <a:spcPts val="1200"/>
              </a:spcBef>
            </a:pPr>
            <a:r>
              <a:rPr lang="en-US" altLang="en-US" sz="1600" dirty="0"/>
              <a:t>Since SA#91-e, </a:t>
            </a:r>
            <a:r>
              <a:rPr lang="en-US" sz="1600" dirty="0"/>
              <a:t>the following progress was achieved:</a:t>
            </a:r>
          </a:p>
          <a:p>
            <a:pPr lvl="1">
              <a:lnSpc>
                <a:spcPct val="90000"/>
              </a:lnSpc>
              <a:spcBef>
                <a:spcPts val="1200"/>
              </a:spcBef>
            </a:pPr>
            <a:r>
              <a:rPr lang="en-US" sz="1200" dirty="0"/>
              <a:t>The draft CR to TR 26.939 was progressed and now includes: references, assumptions and requirements, use-cases, example FLUS call flow with Network-Based Media Processing (NBMP) + NBMP with FLUS using AF, Gap analysis for each deployment scenario</a:t>
            </a:r>
          </a:p>
          <a:p>
            <a:pPr lvl="1">
              <a:lnSpc>
                <a:spcPct val="90000"/>
              </a:lnSpc>
              <a:spcBef>
                <a:spcPts val="1200"/>
              </a:spcBef>
            </a:pPr>
            <a:endParaRPr lang="en-US" sz="12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918807535"/>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96%</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FS_5GSTAR (Feasibility Study on 5G Glass-type AR/MR Devices)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3212687"/>
          </a:xfrm>
        </p:spPr>
        <p:txBody>
          <a:bodyPr/>
          <a:lstStyle/>
          <a:p>
            <a:pPr>
              <a:lnSpc>
                <a:spcPct val="90000"/>
              </a:lnSpc>
              <a:spcBef>
                <a:spcPts val="1200"/>
              </a:spcBef>
            </a:pPr>
            <a:r>
              <a:rPr lang="en-US" sz="16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600" dirty="0"/>
              <a:t>WID: </a:t>
            </a:r>
            <a:r>
              <a:rPr lang="en-US" sz="1600" dirty="0">
                <a:hlinkClick r:id="rId2"/>
              </a:rPr>
              <a:t>SP-200399</a:t>
            </a:r>
            <a:endParaRPr lang="en-US" altLang="en-US" sz="1600" dirty="0">
              <a:cs typeface="Arial" panose="020B0604020202020204" pitchFamily="34" charset="0"/>
            </a:endParaRPr>
          </a:p>
          <a:p>
            <a:pPr>
              <a:lnSpc>
                <a:spcPct val="90000"/>
              </a:lnSpc>
              <a:spcBef>
                <a:spcPts val="1200"/>
              </a:spcBef>
            </a:pPr>
            <a:r>
              <a:rPr lang="en-US" altLang="en-US" sz="1600" dirty="0"/>
              <a:t>Since SA#91-e, </a:t>
            </a:r>
            <a:r>
              <a:rPr lang="en-US" sz="1600" dirty="0"/>
              <a:t>the following progress was achieved:</a:t>
            </a:r>
          </a:p>
          <a:p>
            <a:pPr lvl="1">
              <a:lnSpc>
                <a:spcPct val="90000"/>
              </a:lnSpc>
              <a:spcBef>
                <a:spcPts val="1200"/>
              </a:spcBef>
            </a:pPr>
            <a:r>
              <a:rPr lang="en-US" sz="1200" dirty="0"/>
              <a:t>Draft TR 26.998 v0.8.0 now includes edits on: how AR/MR service scenarios can be supported in 5G system architecture, Edge-assisted STAR support, Call Flow Updates for Streaming to STAR UE, Call Flow Updates for Streaming to EDGAR UE, Work related to AR Runtime (</a:t>
            </a:r>
            <a:r>
              <a:rPr lang="en-US" sz="1200" dirty="0" err="1"/>
              <a:t>OpenXR</a:t>
            </a:r>
            <a:r>
              <a:rPr lang="en-US" sz="1200" dirty="0"/>
              <a:t>, </a:t>
            </a:r>
            <a:r>
              <a:rPr lang="en-US" sz="1200" dirty="0" err="1"/>
              <a:t>WebXR</a:t>
            </a:r>
            <a:r>
              <a:rPr lang="en-US" sz="1200" dirty="0"/>
              <a:t>), Updates to Procedures for 5G Downlink Streaming using a STAR UE, Architecture updates, Content formats and codecs, Background on MPEG Scene Description, Update on Use Cases Mapping, Basic UE AR related Processes and Functions, Architecture mapping for AR conversational services and call flow.</a:t>
            </a:r>
          </a:p>
          <a:p>
            <a:pPr lvl="1">
              <a:lnSpc>
                <a:spcPct val="90000"/>
              </a:lnSpc>
              <a:spcBef>
                <a:spcPts val="1200"/>
              </a:spcBef>
            </a:pPr>
            <a:r>
              <a:rPr lang="en-US" sz="1200" dirty="0"/>
              <a:t>Completion of the study extended by 1 SA meeting cycle (Sept.2021).</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627612829"/>
              </p:ext>
            </p:extLst>
          </p:nvPr>
        </p:nvGraphicFramePr>
        <p:xfrm>
          <a:off x="583570" y="507006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65%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 </a:t>
                      </a:r>
                      <a:r>
                        <a:rPr lang="en-GB" sz="1000" b="0" kern="1200" dirty="0">
                          <a:solidFill>
                            <a:srgbClr val="0000FF"/>
                          </a:solidFill>
                          <a:latin typeface="Arial "/>
                          <a:ea typeface="+mn-ea"/>
                          <a:cs typeface="Arial"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6270651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FS_5GMS_EXT (5G media streaming extensions)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p>
          <a:p>
            <a:pPr>
              <a:lnSpc>
                <a:spcPct val="90000"/>
              </a:lnSpc>
              <a:spcBef>
                <a:spcPts val="1200"/>
              </a:spcBef>
            </a:pPr>
            <a:r>
              <a:rPr lang="en-US" altLang="en-US" sz="1600" dirty="0"/>
              <a:t>Since SA#91-e, t</a:t>
            </a:r>
            <a:r>
              <a:rPr lang="en-US" sz="1600" dirty="0"/>
              <a:t>his Study Item progressed up to 40% completion. It is due to be completed in Sep. 2021. TR 26.804 Study on 5G media streaming extensions (Release 17) progressed to v0.4.0. Several additions were agreed on: Update on relevant architecture components for traffic identification; New transport protocols/Corrections and Improvements; Key Topic Scalable distribution of unicast Live Services; Candidate solution for Content Preparation format; Uplink streaming; Interfaces and Formats for AF Data Collection and Event Exposure</a:t>
            </a:r>
          </a:p>
          <a:p>
            <a:pPr>
              <a:lnSpc>
                <a:spcPct val="90000"/>
              </a:lnSpc>
              <a:spcBef>
                <a:spcPts val="1200"/>
              </a:spcBef>
            </a:pPr>
            <a:r>
              <a:rPr lang="en-US" sz="1600" dirty="0"/>
              <a:t>As a result of intermediate conclusions, further normative work was agreed in a New WID on 5GMS AF Event Exposure (EVEX). </a:t>
            </a:r>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44096007"/>
              </p:ext>
            </p:extLst>
          </p:nvPr>
        </p:nvGraphicFramePr>
        <p:xfrm>
          <a:off x="583570" y="5250994"/>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6268518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 </a:t>
            </a:r>
            <a:r>
              <a:rPr lang="en-GB" sz="1800" dirty="0">
                <a:solidFill>
                  <a:srgbClr val="FF0000"/>
                </a:solidFill>
              </a:rPr>
              <a:t>– </a:t>
            </a:r>
            <a:r>
              <a:rPr lang="fi-FI" sz="1800" kern="0" dirty="0">
                <a:solidFill>
                  <a:srgbClr val="FF0000"/>
                </a:solidFill>
              </a:rPr>
              <a:t>New! </a:t>
            </a:r>
            <a:r>
              <a:rPr lang="en-GB" sz="1800" kern="0" dirty="0">
                <a:solidFill>
                  <a:srgbClr val="FF0000"/>
                </a:solidFill>
              </a:rPr>
              <a:t>R</a:t>
            </a:r>
            <a:r>
              <a:rPr lang="en-GB" sz="1800" dirty="0">
                <a:solidFill>
                  <a:srgbClr val="FF0000"/>
                </a:solidFill>
              </a:rPr>
              <a:t>e-elected at SA4#113-e</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 </a:t>
            </a:r>
            <a:r>
              <a:rPr lang="en-GB" sz="1600" dirty="0">
                <a:solidFill>
                  <a:srgbClr val="FF0000"/>
                </a:solidFill>
              </a:rPr>
              <a:t>– </a:t>
            </a:r>
            <a:r>
              <a:rPr lang="fi-FI" sz="1600" kern="0" dirty="0">
                <a:solidFill>
                  <a:srgbClr val="FF0000"/>
                </a:solidFill>
              </a:rPr>
              <a:t>New! </a:t>
            </a:r>
            <a:r>
              <a:rPr lang="en-GB" sz="1600" dirty="0">
                <a:solidFill>
                  <a:srgbClr val="FF0000"/>
                </a:solidFill>
              </a:rPr>
              <a:t>Re-elected at SA4#113-e</a:t>
            </a:r>
          </a:p>
          <a:p>
            <a:pPr lvl="2">
              <a:lnSpc>
                <a:spcPct val="90000"/>
              </a:lnSpc>
              <a:spcBef>
                <a:spcPts val="200"/>
              </a:spcBef>
              <a:tabLst>
                <a:tab pos="2152650" algn="l"/>
                <a:tab pos="5118100" algn="l"/>
              </a:tabLst>
              <a:defRPr/>
            </a:pPr>
            <a:r>
              <a:rPr lang="en-GB" sz="1600" dirty="0"/>
              <a:t>Stefan Bruhn (Dolby Laboratories Inc., ETSI)</a:t>
            </a:r>
            <a:endParaRPr lang="fi-FI" sz="16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solidFill>
                  <a:srgbClr val="FF0000"/>
                </a:solidFill>
              </a:rPr>
              <a:t>New! Elections planned at SA4#115-e 18-27 august 2021 for one Vice-Chair position.</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4109764870"/>
              </p:ext>
            </p:extLst>
          </p:nvPr>
        </p:nvGraphicFramePr>
        <p:xfrm>
          <a:off x="577850" y="4723074"/>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511400">
                  <a:extLst>
                    <a:ext uri="{9D8B030D-6E8A-4147-A177-3AD203B41FA5}">
                      <a16:colId xmlns:a16="http://schemas.microsoft.com/office/drawing/2014/main" val="20003"/>
                    </a:ext>
                  </a:extLst>
                </a:gridCol>
                <a:gridCol w="1325097">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FS_NPN4AVProd (Feasibility Study on Media Production over 5G NPN)</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The study will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a:t>
            </a:r>
          </a:p>
          <a:p>
            <a:pPr>
              <a:lnSpc>
                <a:spcPct val="90000"/>
              </a:lnSpc>
              <a:spcBef>
                <a:spcPts val="1200"/>
              </a:spcBef>
            </a:pPr>
            <a:r>
              <a:rPr lang="en-US" altLang="en-US" sz="1600" dirty="0"/>
              <a:t>Since SA#91-e, </a:t>
            </a:r>
            <a:r>
              <a:rPr lang="en-US" sz="1600" dirty="0"/>
              <a:t>the work was started. This Study Item progressed up to 15% completion. It is due to be completed in Mar. 2022. TR 26.805 Study on Media Production over 5G NPN Systems (Release 17) progressed to v0.2.0 with additions on Structure of the technical report; Description of existing media protocols in media production; Description of camera media flows in a Multi-Camera production; Overview of NMOS functionality; Utilizing Available Capacity in Multi-Camera Scenarios and Addition of different production types and addition of more information about existing workflows.</a:t>
            </a:r>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93004299"/>
              </p:ext>
            </p:extLst>
          </p:nvPr>
        </p:nvGraphicFramePr>
        <p:xfrm>
          <a:off x="583570" y="5250994"/>
          <a:ext cx="7810500" cy="9449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FS_NPN4AVProd (Feasibility Study on Media Production over 5G NPN)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26.805 Study on Media Production over 5G NPN Systems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38922104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207672458"/>
              </p:ext>
            </p:extLst>
          </p:nvPr>
        </p:nvGraphicFramePr>
        <p:xfrm>
          <a:off x="550069" y="1322773"/>
          <a:ext cx="7810500" cy="387129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-&gt; </a:t>
                      </a:r>
                      <a:r>
                        <a:rPr lang="en-GB" sz="1000" b="0" kern="1200" noProof="0" dirty="0">
                          <a:solidFill>
                            <a:srgbClr val="0000FF"/>
                          </a:solidFill>
                          <a:latin typeface="Arial "/>
                          <a:ea typeface="+mn-ea"/>
                          <a:cs typeface="Arial" pitchFamily="34" charset="0"/>
                        </a:rPr>
                        <a:t>100% </a:t>
                      </a:r>
                      <a:r>
                        <a:rPr lang="en-GB" sz="1000" b="0" kern="1200" noProof="0" dirty="0">
                          <a:solidFill>
                            <a:srgbClr val="00CC00"/>
                          </a:solidFill>
                          <a:latin typeface="Arial "/>
                          <a:ea typeface="+mn-ea"/>
                          <a:cs typeface="Arial" pitchFamily="34" charset="0"/>
                        </a:rPr>
                        <a:t>complete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SP-210379</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TR 26.802 V2.0.0 titled, 'Multicast Architecture Enhancement for 5G Media Streaming' (Release 17)</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65%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4754442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60% </a:t>
                      </a:r>
                      <a:r>
                        <a:rPr lang="en-GB" sz="1000" b="0" kern="1200" noProof="0" dirty="0">
                          <a:solidFill>
                            <a:srgbClr val="0000FF"/>
                          </a:solidFill>
                          <a:latin typeface="Arial "/>
                          <a:ea typeface="+mn-ea"/>
                          <a:cs typeface="Arial" pitchFamily="34" charset="0"/>
                        </a:rPr>
                        <a:t>-&gt; 100% </a:t>
                      </a:r>
                      <a:r>
                        <a:rPr lang="en-GB" sz="1000" b="0" kern="1200" noProof="0" dirty="0">
                          <a:solidFill>
                            <a:srgbClr val="00CC00"/>
                          </a:solidFill>
                          <a:latin typeface="Arial "/>
                          <a:ea typeface="+mn-ea"/>
                          <a:cs typeface="Arial" pitchFamily="34" charset="0"/>
                        </a:rPr>
                        <a:t>complete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4"/>
                        </a:rPr>
                        <a:t>SP-210380</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TR 26.803 V2.0.0 titled, 'Study on 5G Media Streaming Extensions for Edge Processing' (Release 17)</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178411"/>
                  </a:ext>
                </a:extLst>
              </a:tr>
              <a:tr h="53731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5"/>
                        </a:rPr>
                        <a:t>SP-210378</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Revised SID on Feasibility Study on 5G Video Codec Characteristics (FS_5GVideo; UID: 870011)</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25003558"/>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820253049"/>
              </p:ext>
            </p:extLst>
          </p:nvPr>
        </p:nvGraphicFramePr>
        <p:xfrm>
          <a:off x="550069" y="1322773"/>
          <a:ext cx="7810500" cy="317588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96%</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65%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 </a:t>
                      </a:r>
                      <a:r>
                        <a:rPr lang="en-GB" sz="1000" b="0" kern="1200" dirty="0">
                          <a:solidFill>
                            <a:srgbClr val="0000FF"/>
                          </a:solidFill>
                          <a:latin typeface="Arial "/>
                          <a:ea typeface="+mn-ea"/>
                          <a:cs typeface="Arial" pitchFamily="34" charset="0"/>
                        </a:rPr>
                        <a:t>-&gt; SA#94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53851725"/>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FS_NPN4AVProd (Feasibility Study on Media Production over 5G NPN)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26.805 Study on Media Production over 5G NPN Systems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bl>
          </a:graphicData>
        </a:graphic>
      </p:graphicFrame>
    </p:spTree>
    <p:extLst>
      <p:ext uri="{BB962C8B-B14F-4D97-AF65-F5344CB8AC3E}">
        <p14:creationId xmlns:p14="http://schemas.microsoft.com/office/powerpoint/2010/main" val="32811126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en-US" dirty="0"/>
              <a:t>New WID on 8K Television over 5G (8K_TV_5G)</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1800" dirty="0">
                <a:cs typeface="Arial" panose="020B0604020202020204" pitchFamily="34" charset="0"/>
                <a:hlinkClick r:id="rId3"/>
              </a:rPr>
              <a:t>SP-210381</a:t>
            </a:r>
            <a:r>
              <a:rPr lang="en-GB" altLang="en-US" sz="1800" dirty="0">
                <a:cs typeface="Arial" panose="020B0604020202020204" pitchFamily="34" charset="0"/>
              </a:rPr>
              <a:t>: </a:t>
            </a:r>
            <a:r>
              <a:rPr lang="en-US" sz="1800" dirty="0"/>
              <a:t>New WID on 8K Television over 5G (8K_TV_5G)</a:t>
            </a:r>
          </a:p>
          <a:p>
            <a:pPr>
              <a:spcBef>
                <a:spcPts val="600"/>
              </a:spcBef>
              <a:defRPr/>
            </a:pPr>
            <a:r>
              <a:rPr lang="en-US" sz="1800" kern="0" dirty="0"/>
              <a:t>The work item will have the following objective:</a:t>
            </a:r>
          </a:p>
          <a:p>
            <a:pPr lvl="1">
              <a:spcBef>
                <a:spcPts val="600"/>
              </a:spcBef>
              <a:defRPr/>
            </a:pPr>
            <a:r>
              <a:rPr lang="en-US" sz="1400" kern="0" dirty="0"/>
              <a:t>The objective of this Work Item is to specify an HEVC-based 8K TV operation point in TS 26.116 as well as the corresponding media decoding capabilities for 5GMS in TS 26.511 in order to enable support for up to 8K video</a:t>
            </a:r>
          </a:p>
          <a:p>
            <a:pPr>
              <a:spcBef>
                <a:spcPts val="600"/>
              </a:spcBef>
              <a:defRPr/>
            </a:pPr>
            <a:r>
              <a:rPr lang="en-US" sz="1800" kern="0" dirty="0"/>
              <a:t>Output: </a:t>
            </a:r>
          </a:p>
          <a:p>
            <a:pPr lvl="1">
              <a:spcBef>
                <a:spcPts val="600"/>
              </a:spcBef>
              <a:defRPr/>
            </a:pPr>
            <a:r>
              <a:rPr lang="en-US" sz="1400" kern="0" dirty="0"/>
              <a:t>CR to TS 26.116 on Operation Points for 8K Television over 5G (Rel-17)</a:t>
            </a:r>
          </a:p>
          <a:p>
            <a:pPr lvl="1">
              <a:spcBef>
                <a:spcPts val="600"/>
              </a:spcBef>
              <a:defRPr/>
            </a:pPr>
            <a:r>
              <a:rPr lang="en-US" sz="1400" kern="0" dirty="0"/>
              <a:t>CR to TS 26.511 on Decoding Capabilities and Operation Points for 8K Television over 5G (Rel-17)</a:t>
            </a:r>
          </a:p>
          <a:p>
            <a:pPr lvl="1">
              <a:spcBef>
                <a:spcPts val="600"/>
              </a:spcBef>
              <a:defRPr/>
            </a:pPr>
            <a:r>
              <a:rPr lang="en-US" sz="1400" kern="0" dirty="0"/>
              <a:t>CR to TR 26.925 on Typical traffic characteristics for 8K Television over 5G (Rel-17)</a:t>
            </a:r>
          </a:p>
          <a:p>
            <a:pPr lvl="1">
              <a:spcBef>
                <a:spcPts val="600"/>
              </a:spcBef>
              <a:defRPr/>
            </a:pPr>
            <a:r>
              <a:rPr lang="en-US" sz="1400" kern="0" dirty="0"/>
              <a:t>CR to TR 26.955 on 8K TV Scenario: Reference Sequences and Anchors (Rel-17)</a:t>
            </a:r>
          </a:p>
          <a:p>
            <a:pPr>
              <a:spcBef>
                <a:spcPts val="600"/>
              </a:spcBef>
              <a:defRPr/>
            </a:pPr>
            <a:r>
              <a:rPr lang="en-US" sz="1800" kern="0" dirty="0"/>
              <a:t>Target completion date: SA#95, Target Release: Rel-17</a:t>
            </a:r>
          </a:p>
          <a:p>
            <a:pPr>
              <a:spcBef>
                <a:spcPts val="600"/>
              </a:spcBef>
              <a:defRPr/>
            </a:pPr>
            <a:endParaRPr lang="en-US" altLang="en-US" sz="1050" kern="0" dirty="0"/>
          </a:p>
          <a:p>
            <a:pPr>
              <a:lnSpc>
                <a:spcPct val="90000"/>
              </a:lnSpc>
              <a:spcBef>
                <a:spcPts val="1200"/>
              </a:spcBef>
            </a:pPr>
            <a:endParaRPr lang="en-US" altLang="en-US" sz="1600" kern="0" dirty="0">
              <a:cs typeface="Arial" panose="020B0604020202020204" pitchFamily="34" charset="0"/>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en-US" dirty="0"/>
              <a:t>New WID on 5GMS AF Event Exposure (EVEX)</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1800" dirty="0">
                <a:cs typeface="Arial" panose="020B0604020202020204" pitchFamily="34" charset="0"/>
                <a:hlinkClick r:id="rId3"/>
              </a:rPr>
              <a:t>SP-210374</a:t>
            </a:r>
            <a:r>
              <a:rPr lang="en-GB" altLang="en-US" sz="1800" dirty="0">
                <a:cs typeface="Arial" panose="020B0604020202020204" pitchFamily="34" charset="0"/>
              </a:rPr>
              <a:t>: </a:t>
            </a:r>
            <a:r>
              <a:rPr lang="en-US" sz="1800" dirty="0"/>
              <a:t>New WID on 5GMS AF Event Exposure (EVEX)</a:t>
            </a:r>
          </a:p>
          <a:p>
            <a:pPr>
              <a:spcBef>
                <a:spcPts val="600"/>
              </a:spcBef>
              <a:defRPr/>
            </a:pPr>
            <a:r>
              <a:rPr lang="en-US" sz="1800" kern="0" dirty="0"/>
              <a:t>The work item will have the following objectives:</a:t>
            </a:r>
          </a:p>
          <a:p>
            <a:pPr lvl="1">
              <a:spcBef>
                <a:spcPts val="600"/>
              </a:spcBef>
              <a:defRPr/>
            </a:pPr>
            <a:r>
              <a:rPr lang="en-US" sz="1400" kern="0" dirty="0"/>
              <a:t>Define the media related data and formats for the media session data to be exposed by the 5GMS AF. The carriage in existing AF events or the definition of new AF Events will be subject to agreements with SA2.</a:t>
            </a:r>
          </a:p>
          <a:p>
            <a:pPr lvl="1">
              <a:spcBef>
                <a:spcPts val="600"/>
              </a:spcBef>
              <a:defRPr/>
            </a:pPr>
            <a:r>
              <a:rPr lang="en-US" sz="1400" kern="0" dirty="0"/>
              <a:t>Enhance the 5GMS AF data collection to support direct and indirect collection of UE data pertaining to media sessions.</a:t>
            </a:r>
          </a:p>
          <a:p>
            <a:pPr lvl="1">
              <a:spcBef>
                <a:spcPts val="600"/>
              </a:spcBef>
              <a:defRPr/>
            </a:pPr>
            <a:r>
              <a:rPr lang="en-US" sz="1400" kern="0" dirty="0"/>
              <a:t>Devise mechanisms to control the access to the collected media session data.</a:t>
            </a:r>
          </a:p>
          <a:p>
            <a:pPr lvl="1">
              <a:spcBef>
                <a:spcPts val="600"/>
              </a:spcBef>
              <a:defRPr/>
            </a:pPr>
            <a:r>
              <a:rPr lang="en-US" sz="1400" kern="0" dirty="0"/>
              <a:t>Define a generic architecture within which media-specific solutions for the configuration and subsequent operation of data collection and data reporting (via event exposure) by the AF can be specified.</a:t>
            </a:r>
          </a:p>
          <a:p>
            <a:pPr>
              <a:spcBef>
                <a:spcPts val="600"/>
              </a:spcBef>
              <a:defRPr/>
            </a:pPr>
            <a:r>
              <a:rPr lang="en-US" sz="1800" kern="0" dirty="0"/>
              <a:t>Output: </a:t>
            </a:r>
          </a:p>
          <a:p>
            <a:pPr lvl="1">
              <a:spcBef>
                <a:spcPts val="600"/>
              </a:spcBef>
              <a:defRPr/>
            </a:pPr>
            <a:r>
              <a:rPr lang="en-US" sz="1400" kern="0" dirty="0"/>
              <a:t>New TS on Data Collection and Reporting; General</a:t>
            </a:r>
          </a:p>
          <a:p>
            <a:pPr lvl="1">
              <a:spcBef>
                <a:spcPts val="600"/>
              </a:spcBef>
              <a:defRPr/>
            </a:pPr>
            <a:r>
              <a:rPr lang="en-US" sz="1400" kern="0" dirty="0"/>
              <a:t>CRs to TS 26.501 and TS 26.512.</a:t>
            </a:r>
          </a:p>
          <a:p>
            <a:pPr>
              <a:spcBef>
                <a:spcPts val="600"/>
              </a:spcBef>
              <a:defRPr/>
            </a:pPr>
            <a:r>
              <a:rPr lang="en-US" sz="1800" kern="0" dirty="0"/>
              <a:t>Target completion date: SA#95, Target Release: Rel-17</a:t>
            </a:r>
          </a:p>
          <a:p>
            <a:pPr>
              <a:spcBef>
                <a:spcPts val="600"/>
              </a:spcBef>
              <a:defRPr/>
            </a:pPr>
            <a:endParaRPr lang="en-US" altLang="en-US" sz="1050" kern="0" dirty="0"/>
          </a:p>
          <a:p>
            <a:pPr>
              <a:lnSpc>
                <a:spcPct val="90000"/>
              </a:lnSpc>
              <a:spcBef>
                <a:spcPts val="1200"/>
              </a:spcBef>
            </a:pPr>
            <a:endParaRPr lang="en-US" altLang="en-US" sz="1600" kern="0" dirty="0">
              <a:cs typeface="Arial" panose="020B0604020202020204" pitchFamily="34" charset="0"/>
            </a:endParaRPr>
          </a:p>
        </p:txBody>
      </p:sp>
    </p:spTree>
    <p:extLst>
      <p:ext uri="{BB962C8B-B14F-4D97-AF65-F5344CB8AC3E}">
        <p14:creationId xmlns:p14="http://schemas.microsoft.com/office/powerpoint/2010/main" val="187769402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en-US" dirty="0"/>
              <a:t>New WID on </a:t>
            </a:r>
            <a:r>
              <a:rPr lang="en-GB" dirty="0"/>
              <a:t>Edge Extensions to the 5G Media Streaming Architecture </a:t>
            </a:r>
            <a:r>
              <a:rPr lang="en-US" dirty="0"/>
              <a:t>(</a:t>
            </a:r>
            <a:r>
              <a:rPr lang="en-GB" dirty="0"/>
              <a:t>5GMS_EDGE</a:t>
            </a:r>
            <a:r>
              <a:rPr lang="en-US" dirty="0"/>
              <a:t>)</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1800" dirty="0">
                <a:cs typeface="Arial" panose="020B0604020202020204" pitchFamily="34" charset="0"/>
                <a:hlinkClick r:id="rId3"/>
              </a:rPr>
              <a:t>SP-210375</a:t>
            </a:r>
            <a:r>
              <a:rPr lang="en-GB" altLang="en-US" sz="1800" dirty="0">
                <a:cs typeface="Arial" panose="020B0604020202020204" pitchFamily="34" charset="0"/>
              </a:rPr>
              <a:t>: </a:t>
            </a:r>
            <a:r>
              <a:rPr lang="en-US" altLang="en-US" sz="1800" dirty="0">
                <a:cs typeface="Arial" panose="020B0604020202020204" pitchFamily="34" charset="0"/>
              </a:rPr>
              <a:t>New WID on Edge Extensions to the 5G Media Streaming Architecture (5GMS_EDGE)</a:t>
            </a:r>
            <a:endParaRPr lang="en-US" sz="1800" dirty="0"/>
          </a:p>
          <a:p>
            <a:pPr>
              <a:spcBef>
                <a:spcPts val="600"/>
              </a:spcBef>
              <a:defRPr/>
            </a:pPr>
            <a:r>
              <a:rPr lang="en-US" sz="1800" kern="0" dirty="0"/>
              <a:t>The work item will have the following objectives:</a:t>
            </a:r>
          </a:p>
          <a:p>
            <a:pPr lvl="1">
              <a:spcBef>
                <a:spcPts val="600"/>
              </a:spcBef>
              <a:defRPr/>
            </a:pPr>
            <a:r>
              <a:rPr lang="en-US" sz="1400" kern="0" dirty="0"/>
              <a:t>Extend the 5GMS architecture to support edge media processing according to the recommended architecture in TR 26.803 clause 6.2.</a:t>
            </a:r>
          </a:p>
          <a:p>
            <a:pPr lvl="1">
              <a:spcBef>
                <a:spcPts val="600"/>
              </a:spcBef>
              <a:defRPr/>
            </a:pPr>
            <a:r>
              <a:rPr lang="en-US" sz="1400" kern="0" dirty="0"/>
              <a:t>Enhance the procedures and services that are offered by the 5GMS AF and the 5GMS Client to enable establishment and management of media streaming sessions with edge processing. </a:t>
            </a:r>
          </a:p>
          <a:p>
            <a:pPr lvl="1">
              <a:spcBef>
                <a:spcPts val="600"/>
              </a:spcBef>
              <a:defRPr/>
            </a:pPr>
            <a:r>
              <a:rPr lang="en-US" sz="1400" kern="0" dirty="0"/>
              <a:t>Define application context for media applications and specify relocation scenarios, conditions, triggers, information, and procedures for session continuity in edge media processing.</a:t>
            </a:r>
          </a:p>
          <a:p>
            <a:pPr>
              <a:spcBef>
                <a:spcPts val="600"/>
              </a:spcBef>
              <a:defRPr/>
            </a:pPr>
            <a:r>
              <a:rPr lang="en-US" sz="1800" kern="0" dirty="0"/>
              <a:t>Output: </a:t>
            </a:r>
          </a:p>
          <a:p>
            <a:pPr lvl="1">
              <a:spcBef>
                <a:spcPts val="600"/>
              </a:spcBef>
              <a:defRPr/>
            </a:pPr>
            <a:r>
              <a:rPr lang="en-US" sz="1400" kern="0" dirty="0"/>
              <a:t>CR to TS 26.501 on Extensions to the 5GMS Architecture to add support for edge media processing</a:t>
            </a:r>
          </a:p>
          <a:p>
            <a:pPr>
              <a:spcBef>
                <a:spcPts val="600"/>
              </a:spcBef>
              <a:defRPr/>
            </a:pPr>
            <a:r>
              <a:rPr lang="en-US" sz="1800" kern="0" dirty="0"/>
              <a:t>Target completion date: SA#93, Target Release: Rel-17</a:t>
            </a:r>
          </a:p>
          <a:p>
            <a:pPr>
              <a:spcBef>
                <a:spcPts val="600"/>
              </a:spcBef>
              <a:defRPr/>
            </a:pPr>
            <a:endParaRPr lang="en-US" altLang="en-US" sz="1050" kern="0" dirty="0"/>
          </a:p>
          <a:p>
            <a:pPr>
              <a:lnSpc>
                <a:spcPct val="90000"/>
              </a:lnSpc>
              <a:spcBef>
                <a:spcPts val="1200"/>
              </a:spcBef>
            </a:pPr>
            <a:endParaRPr lang="en-US" altLang="en-US" sz="1600" kern="0" dirty="0">
              <a:cs typeface="Arial" panose="020B0604020202020204" pitchFamily="34" charset="0"/>
            </a:endParaRPr>
          </a:p>
        </p:txBody>
      </p:sp>
    </p:spTree>
    <p:extLst>
      <p:ext uri="{BB962C8B-B14F-4D97-AF65-F5344CB8AC3E}">
        <p14:creationId xmlns:p14="http://schemas.microsoft.com/office/powerpoint/2010/main" val="2172250868"/>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en-US" dirty="0"/>
              <a:t>New WID on 5G Multicast-Broadcast User Service Architecture and related 5GMS Extensions (5MBUSA)</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1800" dirty="0">
                <a:cs typeface="Arial" panose="020B0604020202020204" pitchFamily="34" charset="0"/>
                <a:hlinkClick r:id="rId3"/>
              </a:rPr>
              <a:t>SP-210376</a:t>
            </a:r>
            <a:r>
              <a:rPr lang="en-GB" altLang="en-US" sz="1800" dirty="0">
                <a:cs typeface="Arial" panose="020B0604020202020204" pitchFamily="34" charset="0"/>
              </a:rPr>
              <a:t>: </a:t>
            </a:r>
            <a:r>
              <a:rPr lang="en-US" altLang="en-US" sz="1800" dirty="0">
                <a:cs typeface="Arial" panose="020B0604020202020204" pitchFamily="34" charset="0"/>
              </a:rPr>
              <a:t>New WID on 5G Multicast-Broadcast User Service Architecture and related 5GMS Extensions (5MBUSA)</a:t>
            </a:r>
          </a:p>
          <a:p>
            <a:pPr>
              <a:spcBef>
                <a:spcPts val="600"/>
              </a:spcBef>
              <a:defRPr/>
            </a:pPr>
            <a:r>
              <a:rPr lang="en-US" sz="1800" kern="0" dirty="0"/>
              <a:t>The work item will have the following objectives:</a:t>
            </a:r>
          </a:p>
          <a:p>
            <a:pPr lvl="1">
              <a:spcBef>
                <a:spcPts val="600"/>
              </a:spcBef>
              <a:defRPr/>
            </a:pPr>
            <a:r>
              <a:rPr lang="en-US" sz="1400" kern="0" dirty="0"/>
              <a:t>Specify the 5MBS User Service architecture</a:t>
            </a:r>
          </a:p>
          <a:p>
            <a:pPr lvl="1">
              <a:spcBef>
                <a:spcPts val="600"/>
              </a:spcBef>
              <a:defRPr/>
            </a:pPr>
            <a:r>
              <a:rPr lang="en-US" sz="1400" kern="0" dirty="0"/>
              <a:t>Define relevant call flows and procedures to support 5GMS over 5MBS; 5GMS hybrid unicast/broadcast services; 5MBS usage independent of 5GMS.</a:t>
            </a:r>
          </a:p>
          <a:p>
            <a:pPr lvl="1">
              <a:spcBef>
                <a:spcPts val="600"/>
              </a:spcBef>
              <a:defRPr/>
            </a:pPr>
            <a:r>
              <a:rPr lang="en-US" sz="1400" kern="0" dirty="0"/>
              <a:t>Extend the 5G Media Streaming architecture by providing a general description and architecture </a:t>
            </a:r>
          </a:p>
          <a:p>
            <a:pPr lvl="1">
              <a:spcBef>
                <a:spcPts val="600"/>
              </a:spcBef>
              <a:defRPr/>
            </a:pPr>
            <a:r>
              <a:rPr lang="en-US" sz="1400" kern="0" dirty="0"/>
              <a:t>Note that there is a dependency on SA2’s work on Rel-17 TS 23.247.</a:t>
            </a:r>
          </a:p>
          <a:p>
            <a:pPr>
              <a:spcBef>
                <a:spcPts val="600"/>
              </a:spcBef>
              <a:defRPr/>
            </a:pPr>
            <a:r>
              <a:rPr lang="en-US" sz="1800" kern="0" dirty="0"/>
              <a:t>Output: </a:t>
            </a:r>
          </a:p>
          <a:p>
            <a:pPr lvl="1">
              <a:spcBef>
                <a:spcPts val="600"/>
              </a:spcBef>
              <a:defRPr/>
            </a:pPr>
            <a:r>
              <a:rPr lang="en-US" sz="1400" kern="0" dirty="0"/>
              <a:t>New TS e.g. TS 26.502 5G Multicast-Broadcast User Service Architecture</a:t>
            </a:r>
          </a:p>
          <a:p>
            <a:pPr lvl="1">
              <a:spcBef>
                <a:spcPts val="600"/>
              </a:spcBef>
              <a:defRPr/>
            </a:pPr>
            <a:r>
              <a:rPr lang="en-US" sz="1400" kern="0" dirty="0"/>
              <a:t>CR to TS 26.501 on Extensions to 5G Media Streaming for 5GMS via 5MBS, 5GMS hybrid services, 5GMS via </a:t>
            </a:r>
            <a:r>
              <a:rPr lang="en-US" sz="1400" kern="0" dirty="0" err="1"/>
              <a:t>eMBMS</a:t>
            </a:r>
            <a:r>
              <a:rPr lang="en-US" sz="1400" kern="0" dirty="0"/>
              <a:t> and Multicast ABR with 5GMS and 5MBS.</a:t>
            </a:r>
          </a:p>
          <a:p>
            <a:pPr>
              <a:spcBef>
                <a:spcPts val="600"/>
              </a:spcBef>
              <a:defRPr/>
            </a:pPr>
            <a:r>
              <a:rPr lang="en-US" sz="1800" kern="0" dirty="0"/>
              <a:t>Target completion date: SA#96, Target Release: Rel-17</a:t>
            </a:r>
          </a:p>
          <a:p>
            <a:pPr>
              <a:spcBef>
                <a:spcPts val="600"/>
              </a:spcBef>
              <a:defRPr/>
            </a:pPr>
            <a:endParaRPr lang="en-US" altLang="en-US" sz="1050" kern="0" dirty="0"/>
          </a:p>
          <a:p>
            <a:pPr>
              <a:lnSpc>
                <a:spcPct val="90000"/>
              </a:lnSpc>
              <a:spcBef>
                <a:spcPts val="1200"/>
              </a:spcBef>
            </a:pPr>
            <a:endParaRPr lang="en-US" altLang="en-US" sz="1600" kern="0" dirty="0">
              <a:cs typeface="Arial" panose="020B0604020202020204" pitchFamily="34" charset="0"/>
            </a:endParaRPr>
          </a:p>
        </p:txBody>
      </p:sp>
    </p:spTree>
    <p:extLst>
      <p:ext uri="{BB962C8B-B14F-4D97-AF65-F5344CB8AC3E}">
        <p14:creationId xmlns:p14="http://schemas.microsoft.com/office/powerpoint/2010/main" val="329233029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3605683586"/>
              </p:ext>
            </p:extLst>
          </p:nvPr>
        </p:nvGraphicFramePr>
        <p:xfrm>
          <a:off x="590550" y="2928938"/>
          <a:ext cx="8281987" cy="2067718"/>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a:t>
                      </a:r>
                      <a:r>
                        <a:rPr kumimoji="0" lang="en-GB" altLang="en-US" sz="800" b="0" i="0" u="none" strike="noStrike" cap="none" normalizeH="0" baseline="0" dirty="0" err="1">
                          <a:ln>
                            <a:noFill/>
                          </a:ln>
                          <a:solidFill>
                            <a:srgbClr val="72AF2F"/>
                          </a:solidFill>
                          <a:effectLst/>
                          <a:latin typeface="Arial" panose="020B0604020202020204" pitchFamily="34" charset="0"/>
                          <a:cs typeface="Arial" panose="020B0604020202020204" pitchFamily="34" charset="0"/>
                        </a:rPr>
                        <a:t>ietf</a:t>
                      </a: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-clue-framework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Ozgur Oyman (ozgur.oyman@intel.com), Intel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a:t>
                      </a:r>
                      <a:r>
                        <a:rPr kumimoji="0" lang="en-GB" altLang="en-US" sz="800" b="0" i="0" u="none" strike="noStrike" cap="none" normalizeH="0" baseline="0" dirty="0" err="1">
                          <a:ln>
                            <a:noFill/>
                          </a:ln>
                          <a:solidFill>
                            <a:srgbClr val="72AF2F"/>
                          </a:solidFill>
                          <a:effectLst/>
                          <a:latin typeface="Arial" panose="020B0604020202020204" pitchFamily="34" charset="0"/>
                          <a:cs typeface="Arial" panose="020B0604020202020204" pitchFamily="34" charset="0"/>
                        </a:rPr>
                        <a:t>ietf</a:t>
                      </a: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-clue-</a:t>
                      </a:r>
                      <a:r>
                        <a:rPr kumimoji="0" lang="en-GB" altLang="en-US" sz="800" b="0" i="0" u="none" strike="noStrike" cap="none" normalizeH="0" baseline="0" dirty="0" err="1">
                          <a:ln>
                            <a:noFill/>
                          </a:ln>
                          <a:solidFill>
                            <a:srgbClr val="72AF2F"/>
                          </a:solidFill>
                          <a:effectLst/>
                          <a:latin typeface="Arial" panose="020B0604020202020204" pitchFamily="34" charset="0"/>
                          <a:cs typeface="Arial" panose="020B0604020202020204" pitchFamily="34" charset="0"/>
                        </a:rPr>
                        <a:t>datachannel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Ozgur Oyman (ozgur.oyman@intel.com), Intel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Ozgur Oyman (ozgur.oyman@intel.com), Intel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Ozgur Oyman (ozgur.oyman@intel.com), Intel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draft-ietf-mmusic-data-channel-sdpneg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Ozgur Oyman (ozgur.oyman@intel.com), Intel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draft-ietf-mmusic-sdp-simulcast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26.223</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a:ln>
                            <a:noFill/>
                          </a:ln>
                          <a:solidFill>
                            <a:srgbClr val="72AF2F"/>
                          </a:solidFill>
                          <a:effectLst/>
                          <a:latin typeface="Arial" panose="020B0604020202020204" pitchFamily="34" charset="0"/>
                          <a:cs typeface="Arial" panose="020B0604020202020204" pitchFamily="34" charset="0"/>
                        </a:rPr>
                        <a:t>IMS_TELEP_S4 (Rel-13)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SP-210536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SA#91-e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SA#92-e:</a:t>
            </a:r>
          </a:p>
          <a:p>
            <a:pPr lvl="1">
              <a:lnSpc>
                <a:spcPct val="90000"/>
              </a:lnSpc>
              <a:spcBef>
                <a:spcPts val="300"/>
              </a:spcBef>
            </a:pPr>
            <a:r>
              <a:rPr lang="en-US" altLang="en-US" sz="1800" dirty="0"/>
              <a:t>Approve all SA4 agreed CRs, TRs, new and revised WIDs.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SA#91-e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 (2 to 3 hours each)</a:t>
            </a:r>
          </a:p>
          <a:p>
            <a:pPr lvl="1">
              <a:lnSpc>
                <a:spcPct val="90000"/>
              </a:lnSpc>
              <a:spcBef>
                <a:spcPts val="200"/>
              </a:spcBef>
              <a:tabLst>
                <a:tab pos="1787525" algn="l"/>
                <a:tab pos="3671888" algn="l"/>
              </a:tabLst>
              <a:defRPr/>
            </a:pPr>
            <a:r>
              <a:rPr lang="en-US" sz="1600" dirty="0"/>
              <a:t>MBS SWG AH </a:t>
            </a:r>
            <a:r>
              <a:rPr lang="en-US" sz="1600" dirty="0" err="1"/>
              <a:t>Telcos</a:t>
            </a:r>
            <a:r>
              <a:rPr lang="en-US" sz="1600" dirty="0"/>
              <a:t> (FS_EMSA, FS_5GMS_Multicast, FS_5GMS_Ext, 5GMS3 maintenance, FS_NPN4AVProd and the new 5MBUSA WID) </a:t>
            </a:r>
          </a:p>
          <a:p>
            <a:pPr lvl="2">
              <a:lnSpc>
                <a:spcPct val="90000"/>
              </a:lnSpc>
              <a:spcBef>
                <a:spcPts val="200"/>
              </a:spcBef>
              <a:tabLst>
                <a:tab pos="1787525" algn="l"/>
                <a:tab pos="3671888" algn="l"/>
              </a:tabLst>
              <a:defRPr/>
            </a:pPr>
            <a:r>
              <a:rPr lang="en-US" sz="1200" dirty="0"/>
              <a:t>18 Mar., 25 Mar., 22 Apr., 6 May, 2 Jun., 10 Jun.</a:t>
            </a:r>
          </a:p>
          <a:p>
            <a:pPr lvl="1">
              <a:lnSpc>
                <a:spcPct val="90000"/>
              </a:lnSpc>
              <a:spcBef>
                <a:spcPts val="200"/>
              </a:spcBef>
              <a:tabLst>
                <a:tab pos="1787525" algn="l"/>
                <a:tab pos="3671888" algn="l"/>
              </a:tabLst>
              <a:defRPr/>
            </a:pPr>
            <a:r>
              <a:rPr lang="en-US" sz="1600" dirty="0"/>
              <a:t>Video SWG AH </a:t>
            </a:r>
            <a:r>
              <a:rPr lang="en-US" sz="1600" dirty="0" err="1"/>
              <a:t>Telcos</a:t>
            </a:r>
            <a:r>
              <a:rPr lang="en-US" sz="1600" dirty="0"/>
              <a:t> (8K_VR_5G, </a:t>
            </a:r>
            <a:r>
              <a:rPr lang="en-US" sz="1600" dirty="0" err="1"/>
              <a:t>FS_XRTraffic</a:t>
            </a:r>
            <a:r>
              <a:rPr lang="en-US" sz="1600" dirty="0"/>
              <a:t>, </a:t>
            </a:r>
            <a:r>
              <a:rPr lang="en-US" sz="1600" dirty="0" err="1"/>
              <a:t>FS_VR_CoGui</a:t>
            </a:r>
            <a:r>
              <a:rPr lang="en-US" sz="1600" dirty="0"/>
              <a:t>, FS_5GVideo)</a:t>
            </a:r>
          </a:p>
          <a:p>
            <a:pPr lvl="2">
              <a:lnSpc>
                <a:spcPct val="90000"/>
              </a:lnSpc>
              <a:spcBef>
                <a:spcPts val="200"/>
              </a:spcBef>
              <a:tabLst>
                <a:tab pos="1787525" algn="l"/>
                <a:tab pos="3671888" algn="l"/>
              </a:tabLst>
              <a:defRPr/>
            </a:pPr>
            <a:r>
              <a:rPr lang="en-US" sz="1200" dirty="0"/>
              <a:t>23 Mar., 4 May, 11 May, 8 Jun.</a:t>
            </a:r>
            <a:endParaRPr lang="en-US" sz="400" dirty="0"/>
          </a:p>
          <a:p>
            <a:pPr lvl="1">
              <a:lnSpc>
                <a:spcPct val="90000"/>
              </a:lnSpc>
              <a:spcBef>
                <a:spcPts val="200"/>
              </a:spcBef>
              <a:tabLst>
                <a:tab pos="1787525" algn="l"/>
                <a:tab pos="3671888" algn="l"/>
              </a:tabLst>
              <a:defRPr/>
            </a:pPr>
            <a:r>
              <a:rPr lang="en-US" sz="1600" dirty="0"/>
              <a:t>MTSI SWG AH </a:t>
            </a:r>
            <a:r>
              <a:rPr lang="en-US" sz="1600" dirty="0" err="1"/>
              <a:t>Telcos</a:t>
            </a:r>
            <a:r>
              <a:rPr lang="en-US" sz="1600" dirty="0"/>
              <a:t> (ITT4RT, FS_FLUS_NBMP)	 	</a:t>
            </a:r>
          </a:p>
          <a:p>
            <a:pPr lvl="2">
              <a:lnSpc>
                <a:spcPct val="90000"/>
              </a:lnSpc>
              <a:spcBef>
                <a:spcPts val="200"/>
              </a:spcBef>
              <a:tabLst>
                <a:tab pos="1787525" algn="l"/>
                <a:tab pos="3671888" algn="l"/>
              </a:tabLst>
              <a:defRPr/>
            </a:pPr>
            <a:r>
              <a:rPr lang="en-US" sz="1200" dirty="0"/>
              <a:t>24 Mar., 9 Jun.</a:t>
            </a:r>
          </a:p>
          <a:p>
            <a:pPr lvl="1">
              <a:lnSpc>
                <a:spcPct val="90000"/>
              </a:lnSpc>
              <a:spcBef>
                <a:spcPts val="200"/>
              </a:spcBef>
              <a:tabLst>
                <a:tab pos="1787525" algn="l"/>
                <a:tab pos="3671888" algn="l"/>
              </a:tabLst>
              <a:defRPr/>
            </a:pPr>
            <a:r>
              <a:rPr lang="en-US" sz="1600" dirty="0"/>
              <a:t>SQ SWH AH </a:t>
            </a:r>
            <a:r>
              <a:rPr lang="en-US" sz="1600" dirty="0" err="1"/>
              <a:t>Telcos</a:t>
            </a:r>
            <a:r>
              <a:rPr lang="en-US" sz="1600" dirty="0"/>
              <a:t> (</a:t>
            </a:r>
            <a:r>
              <a:rPr lang="en-US" sz="1600" dirty="0" err="1"/>
              <a:t>HInT</a:t>
            </a:r>
            <a:r>
              <a:rPr lang="en-US" sz="1600" dirty="0"/>
              <a:t>, </a:t>
            </a:r>
            <a:r>
              <a:rPr lang="en-US" sz="1600" dirty="0" err="1"/>
              <a:t>HaNTE</a:t>
            </a:r>
            <a:r>
              <a:rPr lang="en-US" sz="1600" dirty="0"/>
              <a:t>)	</a:t>
            </a:r>
          </a:p>
          <a:p>
            <a:pPr lvl="2">
              <a:lnSpc>
                <a:spcPct val="90000"/>
              </a:lnSpc>
              <a:spcBef>
                <a:spcPts val="200"/>
              </a:spcBef>
              <a:tabLst>
                <a:tab pos="1787525" algn="l"/>
                <a:tab pos="3671888" algn="l"/>
              </a:tabLst>
              <a:defRPr/>
            </a:pPr>
            <a:r>
              <a:rPr lang="en-US" sz="1200" dirty="0"/>
              <a:t>23 Apr, 3 May</a:t>
            </a:r>
            <a:endParaRPr lang="en-GB" altLang="en-US" dirty="0"/>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0" indent="0">
              <a:buNone/>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5">
            <a:extLst>
              <a:ext uri="{FF2B5EF4-FFF2-40B4-BE49-F238E27FC236}">
                <a16:creationId xmlns:a16="http://schemas.microsoft.com/office/drawing/2014/main" id="{A7F7D68C-A195-404A-A89A-54FBFE3A470E}"/>
              </a:ext>
            </a:extLst>
          </p:cNvPr>
          <p:cNvGraphicFramePr>
            <a:graphicFrameLocks noGrp="1"/>
          </p:cNvGraphicFramePr>
          <p:nvPr>
            <p:extLst>
              <p:ext uri="{D42A27DB-BD31-4B8C-83A1-F6EECF244321}">
                <p14:modId xmlns:p14="http://schemas.microsoft.com/office/powerpoint/2010/main" val="2181829979"/>
              </p:ext>
            </p:extLst>
          </p:nvPr>
        </p:nvGraphicFramePr>
        <p:xfrm>
          <a:off x="944452" y="4371530"/>
          <a:ext cx="6616700" cy="1111518"/>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384433911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519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MBS SWG AH </a:t>
            </a:r>
            <a:r>
              <a:rPr lang="en-US" sz="1600" dirty="0" err="1"/>
              <a:t>Telcos</a:t>
            </a:r>
            <a:r>
              <a:rPr lang="en-US" sz="1600" dirty="0"/>
              <a:t> (FS_EMSA, FS_NPN4AVProd and new WIDs) </a:t>
            </a:r>
          </a:p>
          <a:p>
            <a:pPr lvl="2">
              <a:lnSpc>
                <a:spcPct val="90000"/>
              </a:lnSpc>
              <a:spcBef>
                <a:spcPts val="200"/>
              </a:spcBef>
              <a:tabLst>
                <a:tab pos="1787525" algn="l"/>
                <a:tab pos="3671888" algn="l"/>
              </a:tabLst>
              <a:defRPr/>
            </a:pPr>
            <a:r>
              <a:rPr lang="en-US" sz="1200" dirty="0"/>
              <a:t>24 Jun., 8 Jul., 22 Jul. 5 Aug.</a:t>
            </a:r>
          </a:p>
          <a:p>
            <a:pPr lvl="1">
              <a:lnSpc>
                <a:spcPct val="90000"/>
              </a:lnSpc>
              <a:spcBef>
                <a:spcPts val="200"/>
              </a:spcBef>
              <a:tabLst>
                <a:tab pos="1787525" algn="l"/>
                <a:tab pos="3671888" algn="l"/>
              </a:tabLst>
              <a:defRPr/>
            </a:pPr>
            <a:r>
              <a:rPr lang="en-US" sz="1600" dirty="0"/>
              <a:t>Video SWG AH </a:t>
            </a:r>
            <a:r>
              <a:rPr lang="en-US" sz="1600" dirty="0" err="1"/>
              <a:t>Telcos</a:t>
            </a:r>
            <a:r>
              <a:rPr lang="en-US" sz="1600" dirty="0"/>
              <a:t> (8K_VR_5G, </a:t>
            </a:r>
            <a:r>
              <a:rPr lang="en-US" sz="1600" dirty="0" err="1"/>
              <a:t>FS_XRTraffic</a:t>
            </a:r>
            <a:r>
              <a:rPr lang="en-US" sz="1600" dirty="0"/>
              <a:t>, </a:t>
            </a:r>
            <a:r>
              <a:rPr lang="en-US" sz="1600" dirty="0" err="1"/>
              <a:t>FS_VR_CoGui</a:t>
            </a:r>
            <a:r>
              <a:rPr lang="en-US" sz="1600" dirty="0"/>
              <a:t>, FS_5GVideo)</a:t>
            </a:r>
          </a:p>
          <a:p>
            <a:pPr lvl="2">
              <a:lnSpc>
                <a:spcPct val="90000"/>
              </a:lnSpc>
              <a:spcBef>
                <a:spcPts val="200"/>
              </a:spcBef>
              <a:tabLst>
                <a:tab pos="1787525" algn="l"/>
                <a:tab pos="3671888" algn="l"/>
              </a:tabLst>
              <a:defRPr/>
            </a:pPr>
            <a:r>
              <a:rPr lang="en-US" sz="1200" dirty="0"/>
              <a:t>22 Jun. (inc. joint with MTSI), 6 Jul., 20 Jul. 3 Aug.</a:t>
            </a:r>
            <a:endParaRPr lang="en-US" sz="400" dirty="0"/>
          </a:p>
          <a:p>
            <a:pPr lvl="1">
              <a:lnSpc>
                <a:spcPct val="90000"/>
              </a:lnSpc>
              <a:spcBef>
                <a:spcPts val="200"/>
              </a:spcBef>
              <a:tabLst>
                <a:tab pos="1787525" algn="l"/>
                <a:tab pos="3671888" algn="l"/>
              </a:tabLst>
              <a:defRPr/>
            </a:pPr>
            <a:r>
              <a:rPr lang="en-US" sz="1600" dirty="0"/>
              <a:t>MTSI SWG AH </a:t>
            </a:r>
            <a:r>
              <a:rPr lang="en-US" sz="1600" dirty="0" err="1"/>
              <a:t>Telcos</a:t>
            </a:r>
            <a:r>
              <a:rPr lang="en-US" sz="1600" dirty="0"/>
              <a:t> (ITT4RT, FS_FLUS_NBMP)	 	</a:t>
            </a:r>
          </a:p>
          <a:p>
            <a:pPr lvl="2">
              <a:lnSpc>
                <a:spcPct val="90000"/>
              </a:lnSpc>
              <a:spcBef>
                <a:spcPts val="200"/>
              </a:spcBef>
              <a:tabLst>
                <a:tab pos="1787525" algn="l"/>
                <a:tab pos="3671888" algn="l"/>
              </a:tabLst>
              <a:defRPr/>
            </a:pPr>
            <a:r>
              <a:rPr lang="en-US" sz="1200" dirty="0"/>
              <a:t>23 Jun., 30 Jun.</a:t>
            </a:r>
          </a:p>
          <a:p>
            <a:pPr lvl="1">
              <a:lnSpc>
                <a:spcPct val="90000"/>
              </a:lnSpc>
              <a:spcBef>
                <a:spcPts val="200"/>
              </a:spcBef>
              <a:tabLst>
                <a:tab pos="1787525" algn="l"/>
                <a:tab pos="3671888" algn="l"/>
              </a:tabLst>
              <a:defRPr/>
            </a:pPr>
            <a:r>
              <a:rPr lang="en-US" sz="1600" dirty="0"/>
              <a:t>SQ SWH AH </a:t>
            </a:r>
            <a:r>
              <a:rPr lang="en-US" sz="1600" dirty="0" err="1"/>
              <a:t>Telcos</a:t>
            </a:r>
            <a:r>
              <a:rPr lang="en-US" sz="1600" dirty="0"/>
              <a:t> (</a:t>
            </a:r>
            <a:r>
              <a:rPr lang="en-US" sz="1600" dirty="0" err="1"/>
              <a:t>HInT</a:t>
            </a:r>
            <a:r>
              <a:rPr lang="en-US" sz="1600" dirty="0"/>
              <a:t>, </a:t>
            </a:r>
            <a:r>
              <a:rPr lang="en-US" sz="1600" dirty="0" err="1"/>
              <a:t>HaNTE</a:t>
            </a:r>
            <a:r>
              <a:rPr lang="en-US" sz="1600" dirty="0"/>
              <a:t>)	</a:t>
            </a:r>
          </a:p>
          <a:p>
            <a:pPr lvl="2">
              <a:lnSpc>
                <a:spcPct val="90000"/>
              </a:lnSpc>
              <a:spcBef>
                <a:spcPts val="200"/>
              </a:spcBef>
              <a:tabLst>
                <a:tab pos="1787525" algn="l"/>
                <a:tab pos="3671888" algn="l"/>
              </a:tabLst>
              <a:defRPr/>
            </a:pPr>
            <a:r>
              <a:rPr lang="en-US" sz="1200" dirty="0"/>
              <a:t>30 Jul.</a:t>
            </a:r>
            <a:endParaRPr lang="en-GB" altLang="en-US" dirty="0"/>
          </a:p>
          <a:p>
            <a:pPr>
              <a:lnSpc>
                <a:spcPct val="85000"/>
              </a:lnSpc>
              <a:spcBef>
                <a:spcPts val="3000"/>
              </a:spcBef>
              <a:tabLst>
                <a:tab pos="1787525" algn="l"/>
                <a:tab pos="3671888" algn="l"/>
              </a:tabLst>
              <a:defRPr/>
            </a:pPr>
            <a:r>
              <a:rPr lang="en-GB" altLang="en-US" sz="2400" dirty="0"/>
              <a:t>SA4 plenary meetings (2021)</a:t>
            </a:r>
            <a:endParaRPr lang="en-GB" altLang="en-US" sz="2400" dirty="0">
              <a:solidFill>
                <a:srgbClr val="FF0000"/>
              </a:solidFill>
            </a:endParaRPr>
          </a:p>
          <a:p>
            <a:pPr>
              <a:lnSpc>
                <a:spcPct val="85000"/>
              </a:lnSpc>
              <a:spcBef>
                <a:spcPts val="3000"/>
              </a:spcBef>
              <a:tabLst>
                <a:tab pos="1787525" algn="l"/>
                <a:tab pos="3671888" algn="l"/>
              </a:tabLst>
              <a:defRPr/>
            </a:pPr>
            <a:endParaRPr lang="en-GB" altLang="en-US" sz="2400" dirty="0"/>
          </a:p>
        </p:txBody>
      </p:sp>
      <p:graphicFrame>
        <p:nvGraphicFramePr>
          <p:cNvPr id="4" name="Table 5">
            <a:extLst>
              <a:ext uri="{FF2B5EF4-FFF2-40B4-BE49-F238E27FC236}">
                <a16:creationId xmlns:a16="http://schemas.microsoft.com/office/drawing/2014/main" id="{E75D1568-EBA6-4B76-9F38-D2EBFB33134D}"/>
              </a:ext>
            </a:extLst>
          </p:cNvPr>
          <p:cNvGraphicFramePr>
            <a:graphicFrameLocks noGrp="1"/>
          </p:cNvGraphicFramePr>
          <p:nvPr>
            <p:extLst>
              <p:ext uri="{D42A27DB-BD31-4B8C-83A1-F6EECF244321}">
                <p14:modId xmlns:p14="http://schemas.microsoft.com/office/powerpoint/2010/main" val="4030054441"/>
              </p:ext>
            </p:extLst>
          </p:nvPr>
        </p:nvGraphicFramePr>
        <p:xfrm>
          <a:off x="573996" y="4126853"/>
          <a:ext cx="7559675" cy="126964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18 – 27 August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a:t>
                      </a:r>
                      <a:r>
                        <a:rPr lang="en-GB" sz="1400" b="0" kern="1200" dirty="0">
                          <a:solidFill>
                            <a:srgbClr val="FF0000"/>
                          </a:solidFill>
                          <a:effectLst/>
                          <a:latin typeface="+mn-lt"/>
                          <a:ea typeface="+mn-ea"/>
                          <a:cs typeface="+mn-cs"/>
                        </a:rPr>
                        <a:t>0</a:t>
                      </a:r>
                      <a:r>
                        <a:rPr lang="en-GB" sz="1400" b="0" strike="sngStrike" kern="1200" dirty="0">
                          <a:solidFill>
                            <a:srgbClr val="FF0000"/>
                          </a:solidFill>
                          <a:effectLst/>
                          <a:latin typeface="+mn-lt"/>
                          <a:ea typeface="+mn-ea"/>
                          <a:cs typeface="+mn-cs"/>
                        </a:rPr>
                        <a:t>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meetingEF3</a:t>
                      </a:r>
                      <a:r>
                        <a:rPr lang="en-US" sz="1400" b="0" strike="sngStrike" dirty="0">
                          <a:solidFill>
                            <a:srgbClr val="FF0000"/>
                          </a:solidFill>
                          <a:latin typeface="+mn-lt"/>
                        </a:rPr>
                        <a:t>, Venue: Marbella, Spain </a:t>
                      </a: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a:xfrm>
            <a:off x="488950" y="228600"/>
            <a:ext cx="6827838" cy="879475"/>
          </a:xfrm>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(2022)</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3039158651"/>
              </p:ext>
            </p:extLst>
          </p:nvPr>
        </p:nvGraphicFramePr>
        <p:xfrm>
          <a:off x="699453" y="1798044"/>
          <a:ext cx="7559675" cy="369681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rgbClr val="FF0000"/>
                          </a:solidFill>
                          <a:latin typeface="Arial" panose="020B0604020202020204" pitchFamily="34" charset="0"/>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rgbClr val="FF0000"/>
                          </a:solidFill>
                          <a:latin typeface="Arial" panose="020B0604020202020204" pitchFamily="34" charset="0"/>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Arial" panose="020B0604020202020204" pitchFamily="34" charset="0"/>
                          <a:cs typeface="Arial" panose="020B0604020202020204" pitchFamily="34" charset="0"/>
                        </a:rPr>
                        <a:t>Host: </a:t>
                      </a:r>
                      <a:r>
                        <a:rPr lang="en-US" sz="1400" b="0" dirty="0">
                          <a:solidFill>
                            <a:srgbClr val="FF0000"/>
                          </a:solidFill>
                          <a:latin typeface="Arial" panose="020B0604020202020204" pitchFamily="34" charset="0"/>
                          <a:cs typeface="Arial" panose="020B0604020202020204" pitchFamily="34" charset="0"/>
                        </a:rPr>
                        <a:t>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a:xfrm>
            <a:off x="488950" y="228600"/>
            <a:ext cx="6827838" cy="879475"/>
          </a:xfrm>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(2023) </a:t>
            </a:r>
            <a:r>
              <a:rPr lang="en-GB" altLang="en-US" sz="2400" dirty="0">
                <a:solidFill>
                  <a:srgbClr val="FF0000"/>
                </a:solidFill>
              </a:rPr>
              <a:t>New!</a:t>
            </a: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2247769515"/>
              </p:ext>
            </p:extLst>
          </p:nvPr>
        </p:nvGraphicFramePr>
        <p:xfrm>
          <a:off x="699453" y="1798044"/>
          <a:ext cx="7559675" cy="307443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200" b="0" dirty="0">
                          <a:solidFill>
                            <a:schemeClr val="tx1"/>
                          </a:solidFill>
                          <a:latin typeface="Arial" panose="020B0604020202020204" pitchFamily="34" charset="0"/>
                          <a:cs typeface="Arial" panose="020B0604020202020204" pitchFamily="34" charset="0"/>
                        </a:rPr>
                        <a:t>SA4#122/-e</a:t>
                      </a:r>
                      <a:endParaRPr lang="en-US" sz="1200" b="0" dirty="0">
                        <a:solidFill>
                          <a:schemeClr val="tx1"/>
                        </a:solidFill>
                        <a:latin typeface="Arial" panose="020B0604020202020204" pitchFamily="34" charset="0"/>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F2F: 20-24 Feb. </a:t>
                      </a:r>
                    </a:p>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OR, </a:t>
                      </a:r>
                    </a:p>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SA4#123</a:t>
                      </a:r>
                    </a:p>
                  </a:txBody>
                  <a:tcPr marL="91429" marR="91429" marT="45667" marB="45667" anchor="ctr"/>
                </a:tc>
                <a:tc>
                  <a:txBody>
                    <a:bodyPr/>
                    <a:lstStyle/>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F2F: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F2F: 21-25 August 2023</a:t>
                      </a:r>
                    </a:p>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OR, </a:t>
                      </a:r>
                    </a:p>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F2F:  13-17 Nov. 2023</a:t>
                      </a:r>
                    </a:p>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OR, </a:t>
                      </a:r>
                    </a:p>
                    <a:p>
                      <a:pPr marL="0" marR="0">
                        <a:spcBef>
                          <a:spcPts val="0"/>
                        </a:spcBef>
                        <a:spcAft>
                          <a:spcPts val="0"/>
                        </a:spcAft>
                      </a:pPr>
                      <a:r>
                        <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200" b="0" dirty="0">
                          <a:solidFill>
                            <a:schemeClr val="tx1"/>
                          </a:solidFill>
                          <a:latin typeface="Arial" panose="020B0604020202020204" pitchFamily="34" charset="0"/>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33203306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4" name="Image 3">
            <a:extLst>
              <a:ext uri="{FF2B5EF4-FFF2-40B4-BE49-F238E27FC236}">
                <a16:creationId xmlns:a16="http://schemas.microsoft.com/office/drawing/2014/main" id="{406DA0ED-F3BC-410F-B2E9-B12EB3A52C1B}"/>
              </a:ext>
            </a:extLst>
          </p:cNvPr>
          <p:cNvPicPr>
            <a:picLocks noChangeAspect="1"/>
          </p:cNvPicPr>
          <p:nvPr/>
        </p:nvPicPr>
        <p:blipFill>
          <a:blip r:embed="rId2"/>
          <a:stretch>
            <a:fillRect/>
          </a:stretch>
        </p:blipFill>
        <p:spPr>
          <a:xfrm>
            <a:off x="1710551" y="1348117"/>
            <a:ext cx="4722906" cy="2439362"/>
          </a:xfrm>
          <a:prstGeom prst="rect">
            <a:avLst/>
          </a:prstGeom>
        </p:spPr>
      </p:pic>
      <p:pic>
        <p:nvPicPr>
          <p:cNvPr id="6" name="Image 5">
            <a:extLst>
              <a:ext uri="{FF2B5EF4-FFF2-40B4-BE49-F238E27FC236}">
                <a16:creationId xmlns:a16="http://schemas.microsoft.com/office/drawing/2014/main" id="{7DDB24A3-387E-4FB8-9F79-12E299DE0A86}"/>
              </a:ext>
            </a:extLst>
          </p:cNvPr>
          <p:cNvPicPr>
            <a:picLocks noChangeAspect="1"/>
          </p:cNvPicPr>
          <p:nvPr/>
        </p:nvPicPr>
        <p:blipFill>
          <a:blip r:embed="rId3"/>
          <a:stretch>
            <a:fillRect/>
          </a:stretch>
        </p:blipFill>
        <p:spPr>
          <a:xfrm>
            <a:off x="1710551" y="3787479"/>
            <a:ext cx="4722906" cy="2450108"/>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Important Rel-16 corrections to Multimedia Telephony Data Channel, Spatial positioning of the chroma samples for TV Video Profiles and VR Video Profiles and consumption &amp; metrics reporting and dynamic policies of 5G Media streaming.</a:t>
            </a:r>
          </a:p>
          <a:p>
            <a:pPr>
              <a:lnSpc>
                <a:spcPct val="90000"/>
              </a:lnSpc>
              <a:spcBef>
                <a:spcPts val="600"/>
              </a:spcBef>
            </a:pPr>
            <a:r>
              <a:rPr lang="en-US" altLang="en-US" sz="1800" dirty="0"/>
              <a:t>Further resolution of pending IETF dependencies in TS 26.223 for IMS Telepresence;</a:t>
            </a:r>
          </a:p>
          <a:p>
            <a:pPr>
              <a:lnSpc>
                <a:spcPct val="90000"/>
              </a:lnSpc>
              <a:spcBef>
                <a:spcPts val="600"/>
              </a:spcBef>
            </a:pPr>
            <a:r>
              <a:rPr lang="da-DK" sz="1800" dirty="0"/>
              <a:t>Rel-17 Work Item on Operation Points for 8K VR 360 Video over 5G (8K_VR_5G) now complete; </a:t>
            </a:r>
            <a:r>
              <a:rPr lang="en-US" sz="1800" dirty="0"/>
              <a:t>New WID on 8K Television over 5G (8K_TV_5G) for approval.</a:t>
            </a:r>
          </a:p>
          <a:p>
            <a:pPr>
              <a:lnSpc>
                <a:spcPct val="90000"/>
              </a:lnSpc>
              <a:spcBef>
                <a:spcPts val="600"/>
              </a:spcBef>
            </a:pPr>
            <a:r>
              <a:rPr lang="en-US" sz="1800" dirty="0"/>
              <a:t>New WID on 5GMS AF Event Exposure (EVEX) for approval.</a:t>
            </a:r>
          </a:p>
          <a:p>
            <a:pPr>
              <a:lnSpc>
                <a:spcPct val="90000"/>
              </a:lnSpc>
              <a:spcBef>
                <a:spcPts val="600"/>
              </a:spcBef>
            </a:pPr>
            <a:r>
              <a:rPr lang="en-US" altLang="en-US" sz="1800" dirty="0"/>
              <a:t>Feasibility Study on Multicast Architecture Enhancements for 5GMSA (FS_5GMS_Multicast) now complete with TR for approval. Corresponding </a:t>
            </a:r>
            <a:r>
              <a:rPr lang="en-US" altLang="en-US" sz="1800" dirty="0">
                <a:cs typeface="Arial" panose="020B0604020202020204" pitchFamily="34" charset="0"/>
              </a:rPr>
              <a:t>New WID on 5G Multicast-Broadcast User Service Architecture and related 5GMS Extensions (5MBUSA) for approval;</a:t>
            </a:r>
          </a:p>
          <a:p>
            <a:pPr>
              <a:lnSpc>
                <a:spcPct val="90000"/>
              </a:lnSpc>
              <a:spcBef>
                <a:spcPts val="600"/>
              </a:spcBef>
            </a:pPr>
            <a:r>
              <a:rPr lang="en-US" altLang="en-US" sz="1800" dirty="0"/>
              <a:t>Feasibility Study on Streaming Architecture extensions For Edge processing (FS_EMSA) now complete with TR for approval. Corresponding </a:t>
            </a:r>
            <a:r>
              <a:rPr lang="en-US" altLang="en-US" sz="1800" dirty="0">
                <a:cs typeface="Arial" panose="020B0604020202020204" pitchFamily="34" charset="0"/>
              </a:rPr>
              <a:t>New WID on Edge Extensions to the 5G Media Streaming Architecture (5GMS_EDGE) for approval;</a:t>
            </a:r>
          </a:p>
          <a:p>
            <a:pPr>
              <a:lnSpc>
                <a:spcPct val="90000"/>
              </a:lnSpc>
              <a:spcBef>
                <a:spcPts val="600"/>
              </a:spcBef>
            </a:pPr>
            <a:r>
              <a:rPr lang="en-US" altLang="en-US" sz="1800" dirty="0">
                <a:cs typeface="Arial" panose="020B0604020202020204" pitchFamily="34" charset="0"/>
              </a:rPr>
              <a:t>Revised SID on Feasibility Study on 5G Video Codec Characteristics includes AV1 Codec in its scope.</a:t>
            </a:r>
          </a:p>
          <a:p>
            <a:pPr>
              <a:lnSpc>
                <a:spcPct val="90000"/>
              </a:lnSpc>
              <a:spcBef>
                <a:spcPts val="600"/>
              </a:spcBef>
            </a:pPr>
            <a:endParaRPr lang="en-US" altLang="en-US" sz="1800" dirty="0">
              <a:highlight>
                <a:srgbClr val="FFFF00"/>
              </a:highlight>
            </a:endParaRPr>
          </a:p>
          <a:p>
            <a:pPr>
              <a:lnSpc>
                <a:spcPct val="90000"/>
              </a:lnSpc>
              <a:spcBef>
                <a:spcPts val="600"/>
              </a:spcBef>
            </a:pPr>
            <a:endParaRPr lang="en-US" altLang="en-US" sz="1800" dirty="0">
              <a:highlight>
                <a:srgbClr val="FFFF00"/>
              </a:highlight>
            </a:endParaRPr>
          </a:p>
          <a:p>
            <a:pPr>
              <a:lnSpc>
                <a:spcPct val="90000"/>
              </a:lnSpc>
              <a:spcBef>
                <a:spcPts val="600"/>
              </a:spcBef>
            </a:pPr>
            <a:endParaRPr lang="en-US" altLang="en-US" sz="1800" dirty="0">
              <a:highlight>
                <a:srgbClr val="FFFF00"/>
              </a:highlight>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85632</TotalTime>
  <Words>6546</Words>
  <Application>Microsoft Office PowerPoint</Application>
  <PresentationFormat>Affichage à l'écran (4:3)</PresentationFormat>
  <Paragraphs>685</Paragraphs>
  <Slides>38</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38</vt:i4>
      </vt:variant>
    </vt:vector>
  </HeadingPairs>
  <TitlesOfParts>
    <vt:vector size="43" baseType="lpstr">
      <vt:lpstr>Arial</vt:lpstr>
      <vt:lpstr>Arial </vt:lpstr>
      <vt:lpstr>Calibri</vt:lpstr>
      <vt:lpstr>Times New Roman</vt:lpstr>
      <vt:lpstr>Office Theme</vt:lpstr>
      <vt:lpstr>     TSG SA WG4 (SA4) Status Report at TSG SA#92-e    </vt:lpstr>
      <vt:lpstr>Outline</vt:lpstr>
      <vt:lpstr>SA4 leadership and subgroups</vt:lpstr>
      <vt:lpstr>Meetings held since SA#91-e </vt:lpstr>
      <vt:lpstr>Calendar of future meetings - 1</vt:lpstr>
      <vt:lpstr>Calendar of future meetings - 2</vt:lpstr>
      <vt:lpstr>Calendar of future meetings - 3</vt:lpstr>
      <vt:lpstr>SA4 meeting statistics</vt:lpstr>
      <vt:lpstr>SA4 progress highlights </vt:lpstr>
      <vt:lpstr>CRs to features in Rel-16 and earlier</vt:lpstr>
      <vt:lpstr>List of SA4 Work Items for Rel-17</vt:lpstr>
      <vt:lpstr>IVAS_Codec (EVS Codec Extension for Immersive Voice and Audio Services)</vt:lpstr>
      <vt:lpstr>ITT4RT (Support of Immersive Teleconferencing and Telepresence for Remote Terminals)</vt:lpstr>
      <vt:lpstr>HaNTE (Handsets Featuring Non-Traditional Earpieces)</vt:lpstr>
      <vt:lpstr>HInT (Extension for headset interface tests of UE)</vt:lpstr>
      <vt:lpstr>8K_VR_5G (Operation Points for 8K VR 360 Video over 5G) – complete !</vt:lpstr>
      <vt:lpstr>Overview of work progress  Rel-17 Work Items</vt:lpstr>
      <vt:lpstr>Overview of work progress  Rel-17 Work Items</vt:lpstr>
      <vt:lpstr>List of SA4 Work Items for Rel-18</vt:lpstr>
      <vt:lpstr>ATIAS (Terminal Audio quality performance and Test methods for Immersive Audio Services)</vt:lpstr>
      <vt:lpstr>List of SA4 Study Items</vt:lpstr>
      <vt:lpstr>FS_VR_CoGui (Feasibility Study on VR Streaming Conformance and Guidelines)</vt:lpstr>
      <vt:lpstr>FS_5GMS_Multicast (Feasibility Study on Multicast Architecture Enhancements for 5GMSA)  - complete !</vt:lpstr>
      <vt:lpstr>FS_XRTraffic (Feasibility Study on Typical Traffic Characteristics for XR Services and other Media)</vt:lpstr>
      <vt:lpstr>FS_EMSA (Feasibility Study on Streaming Architecture extensions For Edge processing)  - complete !</vt:lpstr>
      <vt:lpstr>FS_5GVideo (Feasibility Study on 5G Video Codec Characteristics)</vt:lpstr>
      <vt:lpstr>FS_FLUS_NBMP (Feasibility Study on the use of NBMP in E_FLUS)</vt:lpstr>
      <vt:lpstr>FS_5GSTAR (Feasibility Study on 5G Glass-type AR/MR Devices)</vt:lpstr>
      <vt:lpstr>FS_5GMS_EXT (5G media streaming extensions)</vt:lpstr>
      <vt:lpstr>FS_NPN4AVProd (Feasibility Study on Media Production over 5G NPN)</vt:lpstr>
      <vt:lpstr>Overview of work progress  Study Items</vt:lpstr>
      <vt:lpstr>Overview of work progress  Study Items</vt:lpstr>
      <vt:lpstr>New WID on 8K Television over 5G (8K_TV_5G)</vt:lpstr>
      <vt:lpstr>New WID on 5GMS AF Event Exposure (EVEX)</vt:lpstr>
      <vt:lpstr>New WID on Edge Extensions to the 5G Media Streaming Architecture (5GMS_EDGE)</vt:lpstr>
      <vt:lpstr>New WID on 5G Multicast-Broadcast User Service Architecture and related 5GMS Extensions (5MBUSA)</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2474</cp:revision>
  <cp:lastPrinted>2016-09-13T11:31:59Z</cp:lastPrinted>
  <dcterms:created xsi:type="dcterms:W3CDTF">2008-08-30T09:32:10Z</dcterms:created>
  <dcterms:modified xsi:type="dcterms:W3CDTF">2021-06-09T21:43:23Z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