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48"/>
  </p:notesMasterIdLst>
  <p:handoutMasterIdLst>
    <p:handoutMasterId r:id="rId49"/>
  </p:handoutMasterIdLst>
  <p:sldIdLst>
    <p:sldId id="341" r:id="rId5"/>
    <p:sldId id="419" r:id="rId6"/>
    <p:sldId id="472" r:id="rId7"/>
    <p:sldId id="420" r:id="rId8"/>
    <p:sldId id="421" r:id="rId9"/>
    <p:sldId id="422" r:id="rId10"/>
    <p:sldId id="423" r:id="rId11"/>
    <p:sldId id="377" r:id="rId12"/>
    <p:sldId id="448" r:id="rId13"/>
    <p:sldId id="372" r:id="rId14"/>
    <p:sldId id="387" r:id="rId15"/>
    <p:sldId id="371" r:id="rId16"/>
    <p:sldId id="454" r:id="rId17"/>
    <p:sldId id="466" r:id="rId18"/>
    <p:sldId id="482" r:id="rId19"/>
    <p:sldId id="476" r:id="rId20"/>
    <p:sldId id="461" r:id="rId21"/>
    <p:sldId id="483" r:id="rId22"/>
    <p:sldId id="484" r:id="rId23"/>
    <p:sldId id="469" r:id="rId24"/>
    <p:sldId id="485" r:id="rId25"/>
    <p:sldId id="478" r:id="rId26"/>
    <p:sldId id="477" r:id="rId27"/>
    <p:sldId id="480" r:id="rId28"/>
    <p:sldId id="481" r:id="rId29"/>
    <p:sldId id="365" r:id="rId30"/>
    <p:sldId id="406" r:id="rId31"/>
    <p:sldId id="442" r:id="rId32"/>
    <p:sldId id="439" r:id="rId33"/>
    <p:sldId id="440" r:id="rId34"/>
    <p:sldId id="473" r:id="rId35"/>
    <p:sldId id="474" r:id="rId36"/>
    <p:sldId id="475" r:id="rId37"/>
    <p:sldId id="430" r:id="rId38"/>
    <p:sldId id="428" r:id="rId39"/>
    <p:sldId id="429" r:id="rId40"/>
    <p:sldId id="416" r:id="rId41"/>
    <p:sldId id="414" r:id="rId42"/>
    <p:sldId id="412" r:id="rId43"/>
    <p:sldId id="431" r:id="rId44"/>
    <p:sldId id="434" r:id="rId45"/>
    <p:sldId id="446" r:id="rId46"/>
    <p:sldId id="464" r:id="rId4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1" autoAdjust="0"/>
    <p:restoredTop sz="86481" autoAdjust="0"/>
  </p:normalViewPr>
  <p:slideViewPr>
    <p:cSldViewPr snapToGrid="0">
      <p:cViewPr varScale="1">
        <p:scale>
          <a:sx n="62" d="100"/>
          <a:sy n="62" d="100"/>
        </p:scale>
        <p:origin x="180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7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3GPP\TSG\TSG%20CT\CT%20Tools\number%20of%20CR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3GPP\TSG\TSG%20CT\CT%20Tools\number%20of%20CRs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Feuille_de_calcul_Microsoft_Excel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Rel-15 CRs (BCF)</c:v>
                </c:pt>
              </c:strCache>
            </c:strRef>
          </c:tx>
          <c:invertIfNegative val="0"/>
          <c:cat>
            <c:strRef>
              <c:f>Feuil1!$A$2:$A$17</c:f>
              <c:strCache>
                <c:ptCount val="16"/>
                <c:pt idx="0">
                  <c:v>#76</c:v>
                </c:pt>
                <c:pt idx="1">
                  <c:v>#77</c:v>
                </c:pt>
                <c:pt idx="2">
                  <c:v>#78</c:v>
                </c:pt>
                <c:pt idx="3">
                  <c:v>#79</c:v>
                </c:pt>
                <c:pt idx="4">
                  <c:v>#80</c:v>
                </c:pt>
                <c:pt idx="5">
                  <c:v>#81</c:v>
                </c:pt>
                <c:pt idx="6">
                  <c:v>#82</c:v>
                </c:pt>
                <c:pt idx="7">
                  <c:v>#83</c:v>
                </c:pt>
                <c:pt idx="8">
                  <c:v>#84</c:v>
                </c:pt>
                <c:pt idx="9">
                  <c:v>#85</c:v>
                </c:pt>
                <c:pt idx="10">
                  <c:v>#86</c:v>
                </c:pt>
                <c:pt idx="11">
                  <c:v>#87</c:v>
                </c:pt>
                <c:pt idx="12">
                  <c:v>#88</c:v>
                </c:pt>
                <c:pt idx="13">
                  <c:v>#89</c:v>
                </c:pt>
                <c:pt idx="14">
                  <c:v>#90</c:v>
                </c:pt>
                <c:pt idx="15">
                  <c:v>#91</c:v>
                </c:pt>
              </c:strCache>
            </c:strRef>
          </c:cat>
          <c:val>
            <c:numRef>
              <c:f>Feuil1!$B$2:$B$17</c:f>
              <c:numCache>
                <c:formatCode>General</c:formatCode>
                <c:ptCount val="16"/>
                <c:pt idx="0">
                  <c:v>19</c:v>
                </c:pt>
                <c:pt idx="1">
                  <c:v>71</c:v>
                </c:pt>
                <c:pt idx="2">
                  <c:v>182</c:v>
                </c:pt>
                <c:pt idx="3">
                  <c:v>201</c:v>
                </c:pt>
                <c:pt idx="4">
                  <c:v>285</c:v>
                </c:pt>
                <c:pt idx="5">
                  <c:v>1100</c:v>
                </c:pt>
                <c:pt idx="6">
                  <c:v>1196</c:v>
                </c:pt>
                <c:pt idx="7">
                  <c:v>493</c:v>
                </c:pt>
                <c:pt idx="8">
                  <c:v>381</c:v>
                </c:pt>
                <c:pt idx="9">
                  <c:v>120</c:v>
                </c:pt>
                <c:pt idx="10">
                  <c:v>115</c:v>
                </c:pt>
                <c:pt idx="11">
                  <c:v>24</c:v>
                </c:pt>
                <c:pt idx="12">
                  <c:v>148</c:v>
                </c:pt>
                <c:pt idx="13">
                  <c:v>82</c:v>
                </c:pt>
                <c:pt idx="14">
                  <c:v>68</c:v>
                </c:pt>
                <c:pt idx="15">
                  <c:v>36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87205784"/>
        <c:axId val="587204216"/>
      </c:barChart>
      <c:catAx>
        <c:axId val="58720578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587204216"/>
        <c:crosses val="autoZero"/>
        <c:auto val="1"/>
        <c:lblAlgn val="ctr"/>
        <c:lblOffset val="100"/>
        <c:noMultiLvlLbl val="0"/>
      </c:catAx>
      <c:valAx>
        <c:axId val="5872042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8720578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Feuil1!$C$1</c:f>
              <c:strCache>
                <c:ptCount val="1"/>
                <c:pt idx="0">
                  <c:v>Rel-16 CRs (BCF)</c:v>
                </c:pt>
              </c:strCache>
            </c:strRef>
          </c:tx>
          <c:invertIfNegative val="0"/>
          <c:cat>
            <c:strRef>
              <c:f>Feuil1!$A$8:$A$17</c:f>
              <c:strCache>
                <c:ptCount val="10"/>
                <c:pt idx="0">
                  <c:v>#82</c:v>
                </c:pt>
                <c:pt idx="1">
                  <c:v>#83</c:v>
                </c:pt>
                <c:pt idx="2">
                  <c:v>#84</c:v>
                </c:pt>
                <c:pt idx="3">
                  <c:v>#85</c:v>
                </c:pt>
                <c:pt idx="4">
                  <c:v>#86</c:v>
                </c:pt>
                <c:pt idx="5">
                  <c:v>#87</c:v>
                </c:pt>
                <c:pt idx="6">
                  <c:v>#88</c:v>
                </c:pt>
                <c:pt idx="7">
                  <c:v>#89</c:v>
                </c:pt>
                <c:pt idx="8">
                  <c:v>#90</c:v>
                </c:pt>
                <c:pt idx="9">
                  <c:v>#91</c:v>
                </c:pt>
              </c:strCache>
            </c:strRef>
          </c:cat>
          <c:val>
            <c:numRef>
              <c:f>Feuil1!$C$8:$C$17</c:f>
              <c:numCache>
                <c:formatCode>General</c:formatCode>
                <c:ptCount val="10"/>
                <c:pt idx="0">
                  <c:v>22</c:v>
                </c:pt>
                <c:pt idx="1">
                  <c:v>75</c:v>
                </c:pt>
                <c:pt idx="2">
                  <c:v>403</c:v>
                </c:pt>
                <c:pt idx="3">
                  <c:v>523</c:v>
                </c:pt>
                <c:pt idx="4">
                  <c:v>844</c:v>
                </c:pt>
                <c:pt idx="5">
                  <c:v>763</c:v>
                </c:pt>
                <c:pt idx="6">
                  <c:v>1519</c:v>
                </c:pt>
                <c:pt idx="7">
                  <c:v>544</c:v>
                </c:pt>
                <c:pt idx="8">
                  <c:v>489</c:v>
                </c:pt>
                <c:pt idx="9">
                  <c:v>328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47636848"/>
        <c:axId val="447632144"/>
      </c:barChart>
      <c:catAx>
        <c:axId val="4476368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447632144"/>
        <c:crosses val="autoZero"/>
        <c:auto val="1"/>
        <c:lblAlgn val="ctr"/>
        <c:lblOffset val="100"/>
        <c:noMultiLvlLbl val="0"/>
      </c:catAx>
      <c:valAx>
        <c:axId val="4476321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4763684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Feuil1!$D$1</c:f>
              <c:strCache>
                <c:ptCount val="1"/>
                <c:pt idx="0">
                  <c:v>Rel-17 CRs (BCF)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invertIfNegative val="0"/>
          <c:cat>
            <c:strRef>
              <c:f>Feuil1!$A$15:$A$17</c:f>
              <c:strCache>
                <c:ptCount val="3"/>
                <c:pt idx="0">
                  <c:v>#89</c:v>
                </c:pt>
                <c:pt idx="1">
                  <c:v>#90</c:v>
                </c:pt>
                <c:pt idx="2">
                  <c:v>#91</c:v>
                </c:pt>
              </c:strCache>
            </c:strRef>
          </c:cat>
          <c:val>
            <c:numRef>
              <c:f>Feuil1!$D$15:$D$17</c:f>
              <c:numCache>
                <c:formatCode>General</c:formatCode>
                <c:ptCount val="3"/>
                <c:pt idx="0">
                  <c:v>132</c:v>
                </c:pt>
                <c:pt idx="1">
                  <c:v>266</c:v>
                </c:pt>
                <c:pt idx="2">
                  <c:v>529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88291968"/>
        <c:axId val="588291576"/>
      </c:barChart>
      <c:catAx>
        <c:axId val="5882919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588291576"/>
        <c:crosses val="autoZero"/>
        <c:auto val="1"/>
        <c:lblAlgn val="ctr"/>
        <c:lblOffset val="100"/>
        <c:noMultiLvlLbl val="0"/>
      </c:catAx>
      <c:valAx>
        <c:axId val="5882915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8829196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5726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3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5905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641277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2021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9512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SA#91e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E-Meeting– 18 - 29 March 2021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SP-210258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91e/Docs/CP-210185.zip" TargetMode="External"/><Relationship Id="rId3" Type="http://schemas.openxmlformats.org/officeDocument/2006/relationships/hyperlink" Target="https://www.3gpp.org/ftp/tsg_ct/TSG_CT/TSGC_91e/Docs/CP-210071.zip" TargetMode="External"/><Relationship Id="rId7" Type="http://schemas.openxmlformats.org/officeDocument/2006/relationships/hyperlink" Target="https://www.3gpp.org/ftp/tsg_ct/TSG_CT/TSGC_91e/Docs/CP-210139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1e/Docs/CP-210136.zip" TargetMode="External"/><Relationship Id="rId5" Type="http://schemas.openxmlformats.org/officeDocument/2006/relationships/hyperlink" Target="https://www.3gpp.org/ftp/tsg_ct/TSG_CT/TSGC_91e/Docs/CP-210076.zip" TargetMode="External"/><Relationship Id="rId4" Type="http://schemas.openxmlformats.org/officeDocument/2006/relationships/hyperlink" Target="https://www.3gpp.org/ftp/tsg_ct/TSG_CT/TSGC_91e/Docs/CP-210075.zip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1e/Docs/CP-210272.zip" TargetMode="External"/><Relationship Id="rId7" Type="http://schemas.openxmlformats.org/officeDocument/2006/relationships/hyperlink" Target="https://www.3gpp.org/ftp/tsg_ct/TSG_CT/TSGC_91e/Docs/CP-210283.zip" TargetMode="External"/><Relationship Id="rId2" Type="http://schemas.openxmlformats.org/officeDocument/2006/relationships/hyperlink" Target="https://www.3gpp.org/ftp/tsg_ct/TSG_CT/TSGC_91e/Docs/CP-210186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1e/Docs/CP-210280.zip" TargetMode="External"/><Relationship Id="rId5" Type="http://schemas.openxmlformats.org/officeDocument/2006/relationships/hyperlink" Target="https://www.3gpp.org/ftp/tsg_ct/TSG_CT/TSGC_91e/Docs/CP-210279.zip" TargetMode="External"/><Relationship Id="rId4" Type="http://schemas.openxmlformats.org/officeDocument/2006/relationships/hyperlink" Target="https://www.3gpp.org/ftp/tsg_ct/TSG_CT/TSGC_91e/Docs/CP-210273.zip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1e/Docs/CP-210285.zip" TargetMode="External"/><Relationship Id="rId7" Type="http://schemas.openxmlformats.org/officeDocument/2006/relationships/hyperlink" Target="https://www.3gpp.org/ftp/tsg_ct/TSG_CT/TSGC_91e/Docs/CP-210291.zip" TargetMode="External"/><Relationship Id="rId2" Type="http://schemas.openxmlformats.org/officeDocument/2006/relationships/hyperlink" Target="https://www.3gpp.org/ftp/tsg_ct/TSG_CT/TSGC_91e/Docs/CP-210284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1e/Docs/CP-210290.zip" TargetMode="External"/><Relationship Id="rId5" Type="http://schemas.openxmlformats.org/officeDocument/2006/relationships/hyperlink" Target="https://www.3gpp.org/ftp/tsg_ct/TSG_CT/TSGC_91e/Docs/CP-210288.zip" TargetMode="External"/><Relationship Id="rId4" Type="http://schemas.openxmlformats.org/officeDocument/2006/relationships/hyperlink" Target="https://www.3gpp.org/ftp/tsg_ct/TSG_CT/TSGC_91e/Docs/CP-210287.zip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1e/Docs/CP-210074.zip" TargetMode="External"/><Relationship Id="rId7" Type="http://schemas.openxmlformats.org/officeDocument/2006/relationships/hyperlink" Target="https://www.3gpp.org/ftp/tsg_ct/TSG_CT/TSGC_91e/Docs/CP-210147.zip" TargetMode="External"/><Relationship Id="rId2" Type="http://schemas.openxmlformats.org/officeDocument/2006/relationships/hyperlink" Target="https://www.3gpp.org/ftp/tsg_ct/TSG_CT/TSGC_91e/Docs/CP-210069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1e/Docs/CP-210146.zip" TargetMode="External"/><Relationship Id="rId5" Type="http://schemas.openxmlformats.org/officeDocument/2006/relationships/hyperlink" Target="https://www.3gpp.org/ftp/tsg_ct/TSG_CT/TSGC_91e/Docs/CP-210145.zip" TargetMode="External"/><Relationship Id="rId4" Type="http://schemas.openxmlformats.org/officeDocument/2006/relationships/hyperlink" Target="https://www.3gpp.org/ftp/tsg_ct/TSG_CT/TSGC_91e/Docs/CP-210144.zip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1e/Docs/CP-210149.zip" TargetMode="External"/><Relationship Id="rId2" Type="http://schemas.openxmlformats.org/officeDocument/2006/relationships/hyperlink" Target="https://www.3gpp.org/ftp/tsg_ct/TSG_CT/TSGC_91e/Docs/CP-210148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ct/TSG_CT/TSGC_91e/Docs/CP-210251.zip" TargetMode="External"/><Relationship Id="rId4" Type="http://schemas.openxmlformats.org/officeDocument/2006/relationships/hyperlink" Target="https://www.3gpp.org/ftp/tsg_ct/TSG_CT/TSGC_91e/Docs/CP-210183.zip" TargetMode="Externa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CT Status Report </a:t>
            </a:r>
            <a:br>
              <a:rPr lang="en-US" altLang="en-US" dirty="0"/>
            </a:br>
            <a:r>
              <a:rPr lang="en-US" altLang="en-US" dirty="0"/>
              <a:t>to TSG SA#91e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Mr 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 Chairman, Orange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Rel-8 – Rel-14 Status (Cat </a:t>
            </a:r>
            <a:r>
              <a:rPr lang="en-US" b="1" dirty="0"/>
              <a:t>F</a:t>
            </a:r>
            <a:r>
              <a:rPr lang="en-US" dirty="0"/>
              <a:t> </a:t>
            </a:r>
            <a:r>
              <a:rPr lang="en-US" dirty="0" err="1"/>
              <a:t>CRc</a:t>
            </a:r>
            <a:r>
              <a:rPr lang="en-US" dirty="0"/>
              <a:t>)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xmlns="" id="{96D7E759-A89E-4B10-A642-2A01D8844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34697" cy="4351338"/>
          </a:xfrm>
        </p:spPr>
        <p:txBody>
          <a:bodyPr/>
          <a:lstStyle/>
          <a:p>
            <a:r>
              <a:rPr lang="en-US" dirty="0"/>
              <a:t>Approved Rel-8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 smtClean="0"/>
              <a:t>Approved </a:t>
            </a:r>
            <a:r>
              <a:rPr lang="en-US" dirty="0"/>
              <a:t>Rel-10 CRs</a:t>
            </a:r>
          </a:p>
          <a:p>
            <a:pPr lvl="1"/>
            <a:r>
              <a:rPr lang="en-US" altLang="fr-FR" dirty="0"/>
              <a:t>0</a:t>
            </a:r>
          </a:p>
          <a:p>
            <a:r>
              <a:rPr lang="en-US" dirty="0"/>
              <a:t>Approved Rel-11 CRs</a:t>
            </a:r>
          </a:p>
          <a:p>
            <a:pPr lvl="1"/>
            <a:r>
              <a:rPr lang="en-US" altLang="fr-FR" dirty="0"/>
              <a:t>0</a:t>
            </a:r>
          </a:p>
          <a:p>
            <a:pPr marL="457200" lvl="1" indent="0">
              <a:buNone/>
            </a:pPr>
            <a:endParaRPr lang="en-US" dirty="0"/>
          </a:p>
          <a:p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xmlns="" id="{B30D9B5A-48F0-4E08-959B-CC20750F50DB}"/>
              </a:ext>
            </a:extLst>
          </p:cNvPr>
          <p:cNvSpPr txBox="1">
            <a:spLocks/>
          </p:cNvSpPr>
          <p:nvPr/>
        </p:nvSpPr>
        <p:spPr bwMode="auto">
          <a:xfrm>
            <a:off x="6414468" y="182562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Approved </a:t>
            </a:r>
            <a:r>
              <a:rPr lang="en-US" dirty="0"/>
              <a:t>Rel-12 CRs</a:t>
            </a:r>
          </a:p>
          <a:p>
            <a:pPr lvl="1"/>
            <a:r>
              <a:rPr lang="en-US" dirty="0" smtClean="0"/>
              <a:t>6: IETF reference update</a:t>
            </a:r>
            <a:endParaRPr lang="en-US" dirty="0"/>
          </a:p>
          <a:p>
            <a:r>
              <a:rPr lang="en-US" dirty="0"/>
              <a:t>Approved Rel-13 CRs</a:t>
            </a:r>
          </a:p>
          <a:p>
            <a:pPr lvl="1"/>
            <a:r>
              <a:rPr lang="en-US" dirty="0" smtClean="0"/>
              <a:t>8: IETF </a:t>
            </a:r>
            <a:r>
              <a:rPr lang="en-US" dirty="0"/>
              <a:t>reference </a:t>
            </a:r>
            <a:r>
              <a:rPr lang="en-US" dirty="0" smtClean="0"/>
              <a:t>update</a:t>
            </a:r>
          </a:p>
          <a:p>
            <a:pPr lvl="1"/>
            <a:r>
              <a:rPr lang="fr-FR" dirty="0" smtClean="0"/>
              <a:t>2: </a:t>
            </a:r>
            <a:r>
              <a:rPr lang="en-GB" dirty="0" smtClean="0"/>
              <a:t>P-Answer-State handling (MCPTT)</a:t>
            </a:r>
            <a:endParaRPr lang="en-US" dirty="0"/>
          </a:p>
          <a:p>
            <a:r>
              <a:rPr lang="en-US" dirty="0"/>
              <a:t>Approved Rel-14 CRs</a:t>
            </a:r>
          </a:p>
          <a:p>
            <a:pPr lvl="1"/>
            <a:r>
              <a:rPr lang="en-US" dirty="0"/>
              <a:t>7: IETF reference update</a:t>
            </a:r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CRs (Category F)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are less than in last plenary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36 (68 at CT#90e</a:t>
            </a:r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)</a:t>
            </a:r>
          </a:p>
          <a:p>
            <a:pPr lvl="2"/>
            <a:r>
              <a:rPr lang="fr-FR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Maintenance of API (SBI, </a:t>
            </a:r>
            <a:r>
              <a:rPr lang="fr-FR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Northbound</a:t>
            </a:r>
            <a:r>
              <a:rPr lang="fr-FR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)</a:t>
            </a:r>
          </a:p>
          <a:p>
            <a:pPr lvl="2"/>
            <a:r>
              <a:rPr lang="fr-FR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MCPTT and IMS corrections</a:t>
            </a: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0" indent="0">
              <a:buNone/>
            </a:pP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dirty="0"/>
          </a:p>
        </p:txBody>
      </p:sp>
      <p:graphicFrame>
        <p:nvGraphicFramePr>
          <p:cNvPr id="4" name="Graphiqu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26500734"/>
              </p:ext>
            </p:extLst>
          </p:nvPr>
        </p:nvGraphicFramePr>
        <p:xfrm>
          <a:off x="6781800" y="2997200"/>
          <a:ext cx="4572000" cy="3314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49986213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Rel-16 CRs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are less than in last plenary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328 (489</a:t>
            </a:r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)</a:t>
            </a:r>
          </a:p>
          <a:p>
            <a:pPr lvl="2"/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Maintenance of API (SBI, </a:t>
            </a:r>
            <a:r>
              <a:rPr lang="fr-FR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Northbound</a:t>
            </a:r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)</a:t>
            </a:r>
          </a:p>
          <a:p>
            <a:pPr lvl="2"/>
            <a:r>
              <a:rPr lang="fr-FR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FASMO and Stage 2 </a:t>
            </a:r>
            <a:r>
              <a:rPr lang="fr-FR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alignment</a:t>
            </a: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graphicFrame>
        <p:nvGraphicFramePr>
          <p:cNvPr id="4" name="Graphiqu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1761692"/>
              </p:ext>
            </p:extLst>
          </p:nvPr>
        </p:nvGraphicFramePr>
        <p:xfrm>
          <a:off x="6781800" y="35687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Rel-17 CRs (Category B/C/F/D)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529 (266 in previous TSG)</a:t>
            </a:r>
          </a:p>
          <a:p>
            <a:r>
              <a:rPr lang="en-US" dirty="0">
                <a:latin typeface="Arial "/>
              </a:rPr>
              <a:t>Approved New SID/WID</a:t>
            </a:r>
          </a:p>
          <a:p>
            <a:pPr lvl="1"/>
            <a:r>
              <a:rPr lang="en-US" dirty="0">
                <a:latin typeface="Arial "/>
              </a:rPr>
              <a:t>19 new SID and 11 new WIDs (see Annex)</a:t>
            </a:r>
          </a:p>
          <a:p>
            <a:r>
              <a:rPr lang="en-US" dirty="0">
                <a:latin typeface="Arial "/>
              </a:rPr>
              <a:t>New Specification numbers allocated</a:t>
            </a:r>
          </a:p>
          <a:p>
            <a:pPr lvl="1"/>
            <a:r>
              <a:rPr lang="en-US" dirty="0">
                <a:latin typeface="Arial "/>
              </a:rPr>
              <a:t>11</a:t>
            </a:r>
          </a:p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>
                <a:latin typeface="Arial "/>
              </a:rPr>
              <a:t>3 TSs/TRs sent for information, </a:t>
            </a:r>
          </a:p>
          <a:p>
            <a:pPr lvl="1"/>
            <a:r>
              <a:rPr lang="en-US" dirty="0">
                <a:latin typeface="Arial "/>
              </a:rPr>
              <a:t>0 TRs sent for approval </a:t>
            </a:r>
          </a:p>
          <a:p>
            <a:pPr lvl="1"/>
            <a:r>
              <a:rPr lang="en-US" dirty="0">
                <a:latin typeface="Arial "/>
              </a:rPr>
              <a:t>1 TSs sent for approval (see Annex)</a:t>
            </a:r>
          </a:p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graphicFrame>
        <p:nvGraphicFramePr>
          <p:cNvPr id="5" name="Graphique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8355754"/>
              </p:ext>
            </p:extLst>
          </p:nvPr>
        </p:nvGraphicFramePr>
        <p:xfrm>
          <a:off x="7620000" y="1825625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7515534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Information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889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Meeting format for 2021 Q3/Q4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E-meeting format by </a:t>
            </a:r>
            <a:r>
              <a:rPr lang="fr-FR" dirty="0" err="1" smtClean="0"/>
              <a:t>defaut</a:t>
            </a:r>
            <a:r>
              <a:rPr lang="fr-FR" dirty="0" smtClean="0"/>
              <a:t> for 2021 Q1 and Q2</a:t>
            </a:r>
          </a:p>
          <a:p>
            <a:r>
              <a:rPr lang="fr-FR" dirty="0" smtClean="0"/>
              <a:t>The </a:t>
            </a:r>
            <a:r>
              <a:rPr lang="fr-FR" dirty="0" err="1" smtClean="0"/>
              <a:t>current</a:t>
            </a:r>
            <a:r>
              <a:rPr lang="fr-FR" dirty="0" smtClean="0"/>
              <a:t> situation </a:t>
            </a:r>
            <a:r>
              <a:rPr lang="fr-FR" dirty="0" err="1" smtClean="0"/>
              <a:t>does</a:t>
            </a:r>
            <a:r>
              <a:rPr lang="fr-FR" dirty="0" smtClean="0"/>
              <a:t> not permit to plan F2F in Q3</a:t>
            </a:r>
          </a:p>
          <a:p>
            <a:r>
              <a:rPr lang="fr-FR" dirty="0" smtClean="0"/>
              <a:t>Meetings in Q3 must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planned</a:t>
            </a:r>
            <a:r>
              <a:rPr lang="fr-FR" dirty="0" smtClean="0"/>
              <a:t> as e-meeting</a:t>
            </a:r>
          </a:p>
          <a:p>
            <a:r>
              <a:rPr lang="fr-FR" dirty="0" smtClean="0"/>
              <a:t>For Q4, meetings have to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planned</a:t>
            </a:r>
            <a:r>
              <a:rPr lang="fr-FR" dirty="0" smtClean="0"/>
              <a:t> as e-meeting, as if no F2F </a:t>
            </a:r>
            <a:r>
              <a:rPr lang="fr-FR" dirty="0" err="1" smtClean="0"/>
              <a:t>can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held</a:t>
            </a:r>
            <a:r>
              <a:rPr lang="fr-FR" dirty="0" smtClean="0"/>
              <a:t> but the final </a:t>
            </a:r>
            <a:r>
              <a:rPr lang="fr-FR" dirty="0" err="1" smtClean="0"/>
              <a:t>decision</a:t>
            </a:r>
            <a:r>
              <a:rPr lang="fr-FR" dirty="0" smtClean="0"/>
              <a:t> </a:t>
            </a:r>
            <a:r>
              <a:rPr lang="fr-FR" dirty="0" err="1" smtClean="0"/>
              <a:t>will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taken</a:t>
            </a:r>
            <a:r>
              <a:rPr lang="fr-FR" dirty="0" smtClean="0"/>
              <a:t> in TSG#92</a:t>
            </a:r>
          </a:p>
          <a:p>
            <a:endParaRPr lang="fr-FR" dirty="0"/>
          </a:p>
          <a:p>
            <a:r>
              <a:rPr lang="en-US" smtClean="0"/>
              <a:t>Reminder: delegates </a:t>
            </a:r>
            <a:r>
              <a:rPr lang="en-US" dirty="0"/>
              <a:t>participating in both the actual e-meetings and discussions in-between meetings need </a:t>
            </a:r>
            <a:r>
              <a:rPr lang="en-US" dirty="0" smtClean="0"/>
              <a:t>time </a:t>
            </a:r>
            <a:r>
              <a:rPr lang="en-US" dirty="0"/>
              <a:t>to be able to comfortably and accurately consolidate the results of their work</a:t>
            </a:r>
            <a:endParaRPr lang="fr-FR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1863705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NAS security context storage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SA3 has agreed changes to TS 33.501 regarding NAS security context storage in S3-202889. </a:t>
            </a:r>
            <a:endParaRPr lang="en-US" dirty="0" smtClean="0"/>
          </a:p>
          <a:p>
            <a:r>
              <a:rPr lang="en-US" dirty="0" smtClean="0"/>
              <a:t>These </a:t>
            </a:r>
            <a:r>
              <a:rPr lang="en-US" dirty="0"/>
              <a:t>changes will require changes to CT6 spec TS 31.102. </a:t>
            </a:r>
            <a:endParaRPr lang="en-US" dirty="0" smtClean="0"/>
          </a:p>
          <a:p>
            <a:r>
              <a:rPr lang="en-US" dirty="0" smtClean="0"/>
              <a:t>No </a:t>
            </a:r>
            <a:r>
              <a:rPr lang="en-US" dirty="0"/>
              <a:t>conclusion reached during CT6#104-e. Different technical solutions discussed, but no agreement. Proposed CR postponed.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8757394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Inclusive </a:t>
            </a:r>
            <a:r>
              <a:rPr lang="fr-FR" dirty="0" err="1" smtClean="0"/>
              <a:t>language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All the CT specs have been reviewed</a:t>
            </a:r>
          </a:p>
          <a:p>
            <a:r>
              <a:rPr lang="en-GB" dirty="0" smtClean="0"/>
              <a:t>CRs </a:t>
            </a:r>
            <a:r>
              <a:rPr lang="en-GB" dirty="0"/>
              <a:t>on usage of inclusive language for Rel-17 specifications have been </a:t>
            </a:r>
            <a:r>
              <a:rPr lang="en-GB" dirty="0" smtClean="0"/>
              <a:t>approved.</a:t>
            </a:r>
          </a:p>
          <a:p>
            <a:r>
              <a:rPr lang="en-GB" dirty="0" smtClean="0"/>
              <a:t>More </a:t>
            </a:r>
            <a:r>
              <a:rPr lang="en-GB" dirty="0"/>
              <a:t>CRs to follow as soon as impacted Rel-16 specs are upgraded to </a:t>
            </a:r>
            <a:r>
              <a:rPr lang="en-GB" dirty="0" smtClean="0"/>
              <a:t>Rel-17</a:t>
            </a:r>
          </a:p>
          <a:p>
            <a:r>
              <a:rPr lang="en-GB" dirty="0" smtClean="0"/>
              <a:t>In CT6, dependency with ETSI SCP on the use of Master/slave</a:t>
            </a:r>
          </a:p>
          <a:p>
            <a:pPr lvl="1"/>
            <a:r>
              <a:rPr lang="en-GB" dirty="0" smtClean="0"/>
              <a:t>Decision to wait for ETSI SCP update before updating CT6 spec to remain aligned.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1455751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Oauth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885735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ToR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All the CT/SA/RAN WG </a:t>
            </a:r>
            <a:r>
              <a:rPr lang="fr-FR" dirty="0" err="1" smtClean="0"/>
              <a:t>ToRs</a:t>
            </a:r>
            <a:r>
              <a:rPr lang="fr-FR" dirty="0" smtClean="0"/>
              <a:t> have been </a:t>
            </a:r>
            <a:r>
              <a:rPr lang="fr-FR" dirty="0" err="1" smtClean="0"/>
              <a:t>updated</a:t>
            </a:r>
            <a:endParaRPr lang="fr-FR" dirty="0" smtClean="0"/>
          </a:p>
          <a:p>
            <a:r>
              <a:rPr lang="fr-FR" dirty="0" err="1" smtClean="0"/>
              <a:t>Thanks</a:t>
            </a:r>
            <a:r>
              <a:rPr lang="fr-FR" dirty="0" smtClean="0"/>
              <a:t> to all the WG chairs for </a:t>
            </a:r>
            <a:r>
              <a:rPr lang="fr-FR" dirty="0" err="1" smtClean="0"/>
              <a:t>their</a:t>
            </a:r>
            <a:r>
              <a:rPr lang="fr-FR" dirty="0" smtClean="0"/>
              <a:t> </a:t>
            </a:r>
            <a:r>
              <a:rPr lang="fr-FR" dirty="0" err="1" smtClean="0"/>
              <a:t>commitment</a:t>
            </a:r>
            <a:r>
              <a:rPr lang="fr-FR" dirty="0" smtClean="0"/>
              <a:t> </a:t>
            </a:r>
          </a:p>
          <a:p>
            <a:endParaRPr lang="fr-FR" dirty="0"/>
          </a:p>
          <a:p>
            <a:r>
              <a:rPr lang="fr-FR" dirty="0" err="1" smtClean="0"/>
              <a:t>Next</a:t>
            </a:r>
            <a:r>
              <a:rPr lang="fr-FR" dirty="0" smtClean="0"/>
              <a:t> </a:t>
            </a:r>
            <a:r>
              <a:rPr lang="fr-FR" dirty="0" err="1" smtClean="0"/>
              <a:t>step</a:t>
            </a:r>
            <a:r>
              <a:rPr lang="fr-FR" dirty="0" smtClean="0"/>
              <a:t>: TSG </a:t>
            </a:r>
            <a:r>
              <a:rPr lang="fr-FR" dirty="0" err="1" smtClean="0"/>
              <a:t>ToRs</a:t>
            </a:r>
            <a:endParaRPr lang="fr-FR" dirty="0" smtClean="0"/>
          </a:p>
          <a:p>
            <a:r>
              <a:rPr lang="fr-FR" dirty="0" smtClean="0"/>
              <a:t>Target: TSG#92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993926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 (before elections)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lionel.morand@orange.com</a:t>
            </a:r>
            <a:endParaRPr lang="fr-FR" altLang="en-US" sz="1800"/>
          </a:p>
          <a:p>
            <a:pPr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Behrouz Aghili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TSG CT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ATIS</a:t>
            </a:r>
            <a:br>
              <a:rPr lang="fr-FR" altLang="en-US" sz="1800"/>
            </a:br>
            <a:r>
              <a:rPr lang="en-US" altLang="en-US" sz="1800"/>
              <a:t>behrouz.aghili@interdigital.com</a:t>
            </a:r>
            <a:endParaRPr lang="fr-FR" altLang="en-US" sz="180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458075" y="34448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</a:t>
            </a:r>
            <a:r>
              <a:rPr lang="fr-FR" altLang="en-US" sz="1800" dirty="0" err="1"/>
              <a:t>ohannes</a:t>
            </a:r>
            <a:r>
              <a:rPr lang="fr-FR" altLang="en-US" sz="1800" dirty="0"/>
              <a:t> Achter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johannes.achter@magenta.at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2" name="Content Placeholder 2"/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aiming@catt.cn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5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17" r="27983"/>
          <a:stretch>
            <a:fillRect/>
          </a:stretch>
        </p:blipFill>
        <p:spPr bwMode="auto">
          <a:xfrm>
            <a:off x="6210300" y="3505200"/>
            <a:ext cx="1247775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41" t="34871" r="32156" b="33260"/>
          <a:stretch>
            <a:fillRect/>
          </a:stretch>
        </p:blipFill>
        <p:spPr bwMode="auto">
          <a:xfrm>
            <a:off x="6358467" y="2011472"/>
            <a:ext cx="1099608" cy="1391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17D58B1D-87B3-4FB0-8B57-914AF91AEF3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649" y="4860926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711060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Action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7463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NRF API access using </a:t>
            </a:r>
            <a:r>
              <a:rPr lang="en-GB" dirty="0" err="1" smtClean="0"/>
              <a:t>Oauth</a:t>
            </a:r>
            <a:r>
              <a:rPr lang="en-GB" dirty="0" smtClean="0"/>
              <a:t> 2.0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LS exchange with SA3 on misalignment on access token request requirement between TS 29.510 and </a:t>
            </a:r>
            <a:r>
              <a:rPr lang="en-GB" dirty="0" smtClean="0"/>
              <a:t>33.501</a:t>
            </a:r>
          </a:p>
          <a:p>
            <a:r>
              <a:rPr lang="en-GB" dirty="0" smtClean="0"/>
              <a:t>Not possible to </a:t>
            </a:r>
            <a:r>
              <a:rPr lang="en-GB" dirty="0"/>
              <a:t>reach any kind of consensus in </a:t>
            </a:r>
            <a:r>
              <a:rPr lang="en-GB" dirty="0" smtClean="0"/>
              <a:t>CT4</a:t>
            </a:r>
          </a:p>
          <a:p>
            <a:r>
              <a:rPr lang="en-GB" dirty="0" smtClean="0"/>
              <a:t>Set-up of a SA3/CT4 joint meeting to </a:t>
            </a:r>
            <a:r>
              <a:rPr lang="en-GB" dirty="0"/>
              <a:t>discuss the </a:t>
            </a:r>
            <a:r>
              <a:rPr lang="en-GB" dirty="0" smtClean="0"/>
              <a:t>misalignment between SA3 and CT4 specs</a:t>
            </a:r>
          </a:p>
          <a:p>
            <a:r>
              <a:rPr lang="en-GB" dirty="0" smtClean="0"/>
              <a:t>Companies </a:t>
            </a:r>
            <a:r>
              <a:rPr lang="en-GB" dirty="0"/>
              <a:t>are asked to  provide discussion </a:t>
            </a:r>
            <a:r>
              <a:rPr lang="en-GB" dirty="0" smtClean="0"/>
              <a:t>papers </a:t>
            </a:r>
            <a:r>
              <a:rPr lang="en-GB" dirty="0"/>
              <a:t>to illustrate their </a:t>
            </a:r>
            <a:r>
              <a:rPr lang="en-GB" dirty="0" smtClean="0"/>
              <a:t>position</a:t>
            </a:r>
          </a:p>
          <a:p>
            <a:endParaRPr lang="en-GB" dirty="0"/>
          </a:p>
          <a:p>
            <a:r>
              <a:rPr lang="en-GB" dirty="0" smtClean="0"/>
              <a:t>It is important to reach a common understanding between SA3 and CT4 on this issue as this issue impacts Rel-15 specifications.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2021899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Alternatives to IANA port </a:t>
            </a:r>
            <a:r>
              <a:rPr lang="fr-FR" dirty="0" err="1" smtClean="0"/>
              <a:t>assignment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CT4 evaluates alternative </a:t>
            </a:r>
            <a:r>
              <a:rPr lang="en-GB" dirty="0"/>
              <a:t>solutions for port allocation for new 3GPP interfaces from Rel-17 onwards. </a:t>
            </a:r>
            <a:endParaRPr lang="en-GB" dirty="0" smtClean="0"/>
          </a:p>
          <a:p>
            <a:r>
              <a:rPr lang="en-GB" dirty="0" smtClean="0"/>
              <a:t>TR</a:t>
            </a:r>
            <a:r>
              <a:rPr lang="en-GB" dirty="0"/>
              <a:t> 29.835 v0.4.0 </a:t>
            </a:r>
            <a:r>
              <a:rPr lang="en-GB" dirty="0" smtClean="0"/>
              <a:t>sent for </a:t>
            </a:r>
            <a:r>
              <a:rPr lang="en-GB" dirty="0"/>
              <a:t>information to </a:t>
            </a:r>
            <a:r>
              <a:rPr lang="en-GB" dirty="0" smtClean="0"/>
              <a:t>CT#91e</a:t>
            </a:r>
            <a:r>
              <a:rPr lang="en-GB" dirty="0"/>
              <a:t>. </a:t>
            </a:r>
            <a:endParaRPr lang="en-GB" dirty="0" smtClean="0"/>
          </a:p>
          <a:p>
            <a:pPr lvl="1"/>
            <a:r>
              <a:rPr lang="en-GB" dirty="0" smtClean="0"/>
              <a:t>TR</a:t>
            </a:r>
            <a:r>
              <a:rPr lang="en-GB" dirty="0"/>
              <a:t> 29.835 will be used as an input </a:t>
            </a:r>
            <a:r>
              <a:rPr lang="en-GB" dirty="0" smtClean="0"/>
              <a:t>for TR</a:t>
            </a:r>
            <a:r>
              <a:rPr lang="en-GB" dirty="0"/>
              <a:t> 29.941, </a:t>
            </a:r>
            <a:r>
              <a:rPr lang="en-GB" dirty="0" smtClean="0"/>
              <a:t>documenting the selected solutions and guidelines </a:t>
            </a:r>
            <a:r>
              <a:rPr lang="en-GB" dirty="0"/>
              <a:t>for selecting </a:t>
            </a:r>
            <a:r>
              <a:rPr lang="en-GB" dirty="0" smtClean="0"/>
              <a:t>a solution for a given interface.</a:t>
            </a:r>
            <a:endParaRPr lang="en-US" dirty="0"/>
          </a:p>
          <a:p>
            <a:r>
              <a:rPr lang="en-GB" dirty="0" smtClean="0"/>
              <a:t>LS (SP-210018) sent to SA/RAN WGs specifying IP-based protocols</a:t>
            </a:r>
          </a:p>
          <a:p>
            <a:r>
              <a:rPr lang="en-GB" dirty="0" smtClean="0"/>
              <a:t>SA/RAN </a:t>
            </a:r>
            <a:r>
              <a:rPr lang="en-GB" dirty="0"/>
              <a:t>WGs </a:t>
            </a:r>
            <a:r>
              <a:rPr lang="en-GB" b="1" dirty="0" smtClean="0">
                <a:solidFill>
                  <a:srgbClr val="FF0000"/>
                </a:solidFill>
              </a:rPr>
              <a:t>shall review </a:t>
            </a:r>
            <a:r>
              <a:rPr lang="en-GB" b="1" dirty="0">
                <a:solidFill>
                  <a:srgbClr val="FF0000"/>
                </a:solidFill>
              </a:rPr>
              <a:t>TR 29.835 </a:t>
            </a:r>
            <a:r>
              <a:rPr lang="en-GB" dirty="0"/>
              <a:t>v0.4.0 and </a:t>
            </a:r>
            <a:r>
              <a:rPr lang="en-GB" dirty="0" smtClean="0"/>
              <a:t>provide their comments to </a:t>
            </a:r>
            <a:r>
              <a:rPr lang="en-GB" dirty="0"/>
              <a:t>CT4. </a:t>
            </a:r>
            <a:endParaRPr lang="en-GB" dirty="0" smtClean="0"/>
          </a:p>
          <a:p>
            <a:r>
              <a:rPr lang="en-GB" dirty="0" smtClean="0"/>
              <a:t>Deadline for comments: </a:t>
            </a:r>
            <a:r>
              <a:rPr lang="en-GB" dirty="0"/>
              <a:t>CT4 meeting #104e </a:t>
            </a:r>
            <a:r>
              <a:rPr lang="en-GB" dirty="0" smtClean="0"/>
              <a:t>(May 2021)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0307584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Migration </a:t>
            </a:r>
            <a:r>
              <a:rPr lang="de-DE" dirty="0" err="1"/>
              <a:t>from</a:t>
            </a:r>
            <a:r>
              <a:rPr lang="de-DE" dirty="0"/>
              <a:t> ETSI </a:t>
            </a:r>
            <a:r>
              <a:rPr lang="de-DE" dirty="0" err="1"/>
              <a:t>forge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3GPP </a:t>
            </a:r>
            <a:r>
              <a:rPr lang="de-DE" dirty="0" err="1"/>
              <a:t>forge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In last </a:t>
            </a:r>
            <a:r>
              <a:rPr lang="de-DE" dirty="0" err="1"/>
              <a:t>plenary</a:t>
            </a:r>
            <a:r>
              <a:rPr lang="de-DE" dirty="0"/>
              <a:t> #</a:t>
            </a:r>
            <a:r>
              <a:rPr lang="de-DE" dirty="0" smtClean="0"/>
              <a:t>90, </a:t>
            </a:r>
            <a:r>
              <a:rPr lang="de-DE" dirty="0" err="1"/>
              <a:t>it</a:t>
            </a:r>
            <a:r>
              <a:rPr lang="de-DE" dirty="0"/>
              <a:t> was </a:t>
            </a:r>
            <a:r>
              <a:rPr lang="de-DE" dirty="0" err="1"/>
              <a:t>agreed</a:t>
            </a:r>
            <a:r>
              <a:rPr lang="de-DE" dirty="0"/>
              <a:t> 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move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ETSI </a:t>
            </a:r>
            <a:r>
              <a:rPr lang="de-DE" dirty="0" err="1"/>
              <a:t>Forge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3GPP </a:t>
            </a:r>
            <a:r>
              <a:rPr lang="de-DE" dirty="0" err="1"/>
              <a:t>Forge</a:t>
            </a:r>
            <a:r>
              <a:rPr lang="de-DE" dirty="0"/>
              <a:t> but TR 21.900 was </a:t>
            </a:r>
            <a:r>
              <a:rPr lang="de-DE" dirty="0" smtClean="0"/>
              <a:t>not </a:t>
            </a:r>
            <a:r>
              <a:rPr lang="de-DE" dirty="0" err="1" smtClean="0"/>
              <a:t>updated</a:t>
            </a:r>
            <a:r>
              <a:rPr lang="de-DE" dirty="0"/>
              <a:t>. </a:t>
            </a:r>
            <a:endParaRPr lang="de-DE" dirty="0" smtClean="0"/>
          </a:p>
          <a:p>
            <a:r>
              <a:rPr lang="de-DE" dirty="0" smtClean="0"/>
              <a:t>CT4 </a:t>
            </a:r>
            <a:r>
              <a:rPr lang="de-DE" dirty="0" err="1" smtClean="0"/>
              <a:t>sent</a:t>
            </a:r>
            <a:r>
              <a:rPr lang="de-DE" dirty="0" smtClean="0"/>
              <a:t> an </a:t>
            </a:r>
            <a:r>
              <a:rPr lang="de-DE" dirty="0"/>
              <a:t>LS </a:t>
            </a:r>
            <a:r>
              <a:rPr lang="en-GB" dirty="0"/>
              <a:t>(</a:t>
            </a:r>
            <a:r>
              <a:rPr lang="en-GB" dirty="0" smtClean="0"/>
              <a:t>SP-210017)</a:t>
            </a:r>
            <a:r>
              <a:rPr lang="de-DE" dirty="0" smtClean="0"/>
              <a:t> </a:t>
            </a:r>
            <a:r>
              <a:rPr lang="de-DE" dirty="0" err="1"/>
              <a:t>to</a:t>
            </a:r>
            <a:r>
              <a:rPr lang="de-DE" dirty="0"/>
              <a:t> SA </a:t>
            </a:r>
            <a:r>
              <a:rPr lang="de-DE" dirty="0" err="1"/>
              <a:t>and</a:t>
            </a:r>
            <a:r>
              <a:rPr lang="de-DE" dirty="0"/>
              <a:t> all </a:t>
            </a:r>
            <a:r>
              <a:rPr lang="de-DE" dirty="0" err="1"/>
              <a:t>working</a:t>
            </a:r>
            <a:r>
              <a:rPr lang="de-DE" dirty="0"/>
              <a:t> </a:t>
            </a:r>
            <a:r>
              <a:rPr lang="de-DE" dirty="0" err="1"/>
              <a:t>groups</a:t>
            </a:r>
            <a:r>
              <a:rPr lang="de-DE" dirty="0"/>
              <a:t> </a:t>
            </a:r>
            <a:r>
              <a:rPr lang="de-DE" dirty="0" err="1"/>
              <a:t>within</a:t>
            </a:r>
            <a:r>
              <a:rPr lang="de-DE" dirty="0"/>
              <a:t> 3GPP </a:t>
            </a:r>
            <a:r>
              <a:rPr lang="de-DE" dirty="0" err="1"/>
              <a:t>handling</a:t>
            </a:r>
            <a:r>
              <a:rPr lang="de-DE" dirty="0"/>
              <a:t> </a:t>
            </a:r>
            <a:r>
              <a:rPr lang="de-DE" dirty="0" err="1"/>
              <a:t>OpenAPI</a:t>
            </a:r>
            <a:r>
              <a:rPr lang="de-DE" dirty="0"/>
              <a:t> </a:t>
            </a:r>
            <a:r>
              <a:rPr lang="de-DE" dirty="0" err="1" smtClean="0"/>
              <a:t>specification</a:t>
            </a:r>
            <a:r>
              <a:rPr lang="de-DE" dirty="0" smtClean="0"/>
              <a:t> </a:t>
            </a:r>
            <a:r>
              <a:rPr lang="de-DE" dirty="0" err="1" smtClean="0"/>
              <a:t>files</a:t>
            </a:r>
            <a:r>
              <a:rPr lang="de-DE" dirty="0"/>
              <a:t>. </a:t>
            </a:r>
            <a:endParaRPr lang="de-DE" dirty="0" smtClean="0"/>
          </a:p>
          <a:p>
            <a:r>
              <a:rPr lang="de-DE" dirty="0" smtClean="0"/>
              <a:t>SA </a:t>
            </a:r>
            <a:r>
              <a:rPr lang="de-DE" dirty="0" err="1" smtClean="0"/>
              <a:t>asked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update </a:t>
            </a:r>
            <a:r>
              <a:rPr lang="de-DE" dirty="0"/>
              <a:t>TR 21.900 </a:t>
            </a:r>
            <a:endParaRPr lang="de-DE" dirty="0" smtClean="0"/>
          </a:p>
          <a:p>
            <a:r>
              <a:rPr lang="fr-FR" dirty="0" err="1" smtClean="0"/>
              <a:t>Status</a:t>
            </a:r>
            <a:r>
              <a:rPr lang="fr-FR" dirty="0" smtClean="0"/>
              <a:t>: SP-210193 </a:t>
            </a:r>
            <a:r>
              <a:rPr lang="fr-FR" dirty="0" err="1" smtClean="0"/>
              <a:t>approved</a:t>
            </a:r>
            <a:r>
              <a:rPr lang="fr-FR" dirty="0" smtClean="0"/>
              <a:t> at SA#91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9652682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3GPP </a:t>
            </a:r>
            <a:r>
              <a:rPr lang="fr-FR" dirty="0" err="1" smtClean="0"/>
              <a:t>OpenAPI</a:t>
            </a:r>
            <a:r>
              <a:rPr lang="fr-FR" dirty="0" smtClean="0"/>
              <a:t> </a:t>
            </a:r>
            <a:r>
              <a:rPr lang="fr-FR" dirty="0" err="1" smtClean="0"/>
              <a:t>Spec</a:t>
            </a:r>
            <a:r>
              <a:rPr lang="fr-FR" dirty="0" smtClean="0"/>
              <a:t> files handling	1/2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Situation:</a:t>
            </a:r>
          </a:p>
          <a:p>
            <a:pPr lvl="1"/>
            <a:r>
              <a:rPr lang="en-US" dirty="0" smtClean="0"/>
              <a:t>All CT and SA5-Ch </a:t>
            </a:r>
            <a:r>
              <a:rPr lang="en-US" dirty="0" err="1" smtClean="0"/>
              <a:t>OpenAPI</a:t>
            </a:r>
            <a:r>
              <a:rPr lang="en-US" dirty="0" smtClean="0"/>
              <a:t> specification files (182 </a:t>
            </a:r>
            <a:r>
              <a:rPr lang="en-US" dirty="0" err="1" smtClean="0"/>
              <a:t>OpenAPI</a:t>
            </a:r>
            <a:r>
              <a:rPr lang="en-US" dirty="0" smtClean="0"/>
              <a:t> specs)</a:t>
            </a:r>
          </a:p>
          <a:p>
            <a:pPr lvl="2"/>
            <a:r>
              <a:rPr lang="en-US" dirty="0" smtClean="0"/>
              <a:t>Following design guidelines in TS 29.501</a:t>
            </a:r>
          </a:p>
          <a:p>
            <a:pPr lvl="2"/>
            <a:r>
              <a:rPr lang="en-US" dirty="0" smtClean="0"/>
              <a:t>Stored in 3GPP/5G_APIs repository as specified in TR 21.900</a:t>
            </a:r>
          </a:p>
          <a:p>
            <a:pPr lvl="2"/>
            <a:r>
              <a:rPr lang="fr-FR" dirty="0" smtClean="0"/>
              <a:t>NOTE: SA4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developing</a:t>
            </a:r>
            <a:r>
              <a:rPr lang="fr-FR" dirty="0" smtClean="0"/>
              <a:t> 14 </a:t>
            </a:r>
            <a:r>
              <a:rPr lang="fr-FR" dirty="0" err="1" smtClean="0"/>
              <a:t>OpenAPI</a:t>
            </a:r>
            <a:r>
              <a:rPr lang="fr-FR" dirty="0" smtClean="0"/>
              <a:t> </a:t>
            </a:r>
            <a:r>
              <a:rPr lang="fr-FR" dirty="0" err="1" smtClean="0"/>
              <a:t>specification</a:t>
            </a:r>
            <a:r>
              <a:rPr lang="fr-FR" dirty="0" smtClean="0"/>
              <a:t> files </a:t>
            </a:r>
            <a:r>
              <a:rPr lang="fr-FR" dirty="0" err="1" smtClean="0"/>
              <a:t>applying</a:t>
            </a:r>
            <a:r>
              <a:rPr lang="fr-FR" dirty="0" smtClean="0"/>
              <a:t> TS 29.501 guidelines</a:t>
            </a:r>
          </a:p>
          <a:p>
            <a:pPr lvl="1"/>
            <a:r>
              <a:rPr lang="fr-FR" dirty="0" smtClean="0"/>
              <a:t>SA-OAM </a:t>
            </a:r>
            <a:r>
              <a:rPr lang="fr-FR" dirty="0" err="1" smtClean="0"/>
              <a:t>following</a:t>
            </a:r>
            <a:r>
              <a:rPr lang="fr-FR" dirty="0" smtClean="0"/>
              <a:t> </a:t>
            </a:r>
            <a:r>
              <a:rPr lang="fr-FR" dirty="0" err="1" smtClean="0"/>
              <a:t>their</a:t>
            </a:r>
            <a:r>
              <a:rPr lang="fr-FR" dirty="0" smtClean="0"/>
              <a:t> </a:t>
            </a:r>
            <a:r>
              <a:rPr lang="fr-FR" dirty="0" err="1" smtClean="0"/>
              <a:t>own</a:t>
            </a:r>
            <a:r>
              <a:rPr lang="fr-FR" dirty="0" smtClean="0"/>
              <a:t> guidelines and </a:t>
            </a:r>
            <a:r>
              <a:rPr lang="fr-FR" dirty="0" err="1" smtClean="0"/>
              <a:t>deviating</a:t>
            </a:r>
            <a:r>
              <a:rPr lang="fr-FR" dirty="0" smtClean="0"/>
              <a:t> </a:t>
            </a:r>
            <a:r>
              <a:rPr lang="fr-FR" dirty="0" err="1" smtClean="0"/>
              <a:t>from</a:t>
            </a:r>
            <a:r>
              <a:rPr lang="fr-FR" dirty="0" smtClean="0"/>
              <a:t> 21.900</a:t>
            </a:r>
          </a:p>
          <a:p>
            <a:r>
              <a:rPr lang="fr-FR" dirty="0" smtClean="0"/>
              <a:t>SA5 </a:t>
            </a:r>
            <a:r>
              <a:rPr lang="fr-FR" dirty="0" err="1" smtClean="0"/>
              <a:t>was</a:t>
            </a:r>
            <a:r>
              <a:rPr lang="fr-FR" dirty="0" smtClean="0"/>
              <a:t> </a:t>
            </a:r>
            <a:r>
              <a:rPr lang="fr-FR" dirty="0" err="1" smtClean="0"/>
              <a:t>tasked</a:t>
            </a:r>
            <a:r>
              <a:rPr lang="fr-FR" dirty="0" smtClean="0"/>
              <a:t> to </a:t>
            </a:r>
            <a:r>
              <a:rPr lang="en-GB" dirty="0" smtClean="0"/>
              <a:t>align </a:t>
            </a:r>
            <a:r>
              <a:rPr lang="en-GB" dirty="0"/>
              <a:t>with the </a:t>
            </a:r>
            <a:r>
              <a:rPr lang="en-GB" dirty="0" err="1"/>
              <a:t>OpenAPI</a:t>
            </a:r>
            <a:r>
              <a:rPr lang="en-GB" dirty="0"/>
              <a:t> guidelines developed by CT in 29.501</a:t>
            </a:r>
            <a:r>
              <a:rPr lang="en-GB" dirty="0" smtClean="0"/>
              <a:t>.</a:t>
            </a:r>
          </a:p>
          <a:p>
            <a:r>
              <a:rPr lang="fr-FR" dirty="0" smtClean="0"/>
              <a:t>Feedback </a:t>
            </a:r>
            <a:r>
              <a:rPr lang="fr-FR" dirty="0" err="1" smtClean="0"/>
              <a:t>from</a:t>
            </a:r>
            <a:r>
              <a:rPr lang="fr-FR" dirty="0" smtClean="0"/>
              <a:t> SA5 </a:t>
            </a:r>
            <a:r>
              <a:rPr lang="fr-FR" dirty="0" err="1" smtClean="0"/>
              <a:t>provided</a:t>
            </a:r>
            <a:r>
              <a:rPr lang="fr-FR" dirty="0" smtClean="0"/>
              <a:t> in SP-210025</a:t>
            </a:r>
          </a:p>
          <a:p>
            <a:r>
              <a:rPr lang="fr-FR" dirty="0" smtClean="0"/>
              <a:t>It </a:t>
            </a:r>
            <a:r>
              <a:rPr lang="fr-FR" dirty="0" err="1" smtClean="0"/>
              <a:t>was</a:t>
            </a:r>
            <a:r>
              <a:rPr lang="fr-FR" dirty="0" smtClean="0"/>
              <a:t> not possible to </a:t>
            </a:r>
            <a:r>
              <a:rPr lang="fr-FR" dirty="0" err="1" smtClean="0"/>
              <a:t>discuss</a:t>
            </a:r>
            <a:r>
              <a:rPr lang="fr-FR" dirty="0" smtClean="0"/>
              <a:t> the </a:t>
            </a:r>
            <a:r>
              <a:rPr lang="fr-FR" dirty="0" err="1" smtClean="0"/>
              <a:t>technical</a:t>
            </a:r>
            <a:r>
              <a:rPr lang="fr-FR" dirty="0" smtClean="0"/>
              <a:t> content in CT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9900189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3GPP </a:t>
            </a:r>
            <a:r>
              <a:rPr lang="fr-FR" dirty="0" err="1"/>
              <a:t>OpenAPI</a:t>
            </a:r>
            <a:r>
              <a:rPr lang="fr-FR" dirty="0"/>
              <a:t> </a:t>
            </a:r>
            <a:r>
              <a:rPr lang="fr-FR" dirty="0" err="1"/>
              <a:t>Spec</a:t>
            </a:r>
            <a:r>
              <a:rPr lang="fr-FR" dirty="0"/>
              <a:t> files </a:t>
            </a:r>
            <a:r>
              <a:rPr lang="fr-FR" dirty="0" smtClean="0"/>
              <a:t>handling	2/2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dirty="0" err="1" smtClean="0"/>
              <a:t>Need</a:t>
            </a:r>
            <a:r>
              <a:rPr lang="fr-FR" sz="2400" dirty="0" smtClean="0"/>
              <a:t> for </a:t>
            </a:r>
            <a:r>
              <a:rPr lang="fr-FR" sz="2400" dirty="0" err="1" smtClean="0"/>
              <a:t>common</a:t>
            </a:r>
            <a:r>
              <a:rPr lang="fr-FR" sz="2400" dirty="0" smtClean="0"/>
              <a:t> </a:t>
            </a:r>
            <a:r>
              <a:rPr lang="fr-FR" sz="2400" dirty="0" err="1" smtClean="0"/>
              <a:t>principles</a:t>
            </a:r>
            <a:r>
              <a:rPr lang="fr-FR" sz="2400" dirty="0" smtClean="0"/>
              <a:t> for the design and handling of </a:t>
            </a:r>
            <a:r>
              <a:rPr lang="fr-FR" sz="2400" dirty="0" err="1" smtClean="0"/>
              <a:t>OpenAPI</a:t>
            </a:r>
            <a:r>
              <a:rPr lang="fr-FR" sz="2400" dirty="0" smtClean="0"/>
              <a:t> </a:t>
            </a:r>
            <a:r>
              <a:rPr lang="fr-FR" sz="2400" dirty="0" err="1" smtClean="0"/>
              <a:t>specifications</a:t>
            </a:r>
            <a:r>
              <a:rPr lang="fr-FR" sz="2400" dirty="0" smtClean="0"/>
              <a:t> in </a:t>
            </a:r>
            <a:r>
              <a:rPr lang="fr-FR" sz="2400" dirty="0" smtClean="0"/>
              <a:t>3GPP</a:t>
            </a:r>
          </a:p>
          <a:p>
            <a:endParaRPr lang="fr-FR" sz="2400" dirty="0" smtClean="0"/>
          </a:p>
          <a:p>
            <a:r>
              <a:rPr lang="fr-FR" sz="2400" dirty="0" err="1" smtClean="0"/>
              <a:t>Proposal</a:t>
            </a:r>
            <a:r>
              <a:rPr lang="fr-FR" sz="2400" dirty="0" smtClean="0"/>
              <a:t>: </a:t>
            </a:r>
            <a:r>
              <a:rPr lang="fr-FR" sz="2400" dirty="0" err="1" smtClean="0"/>
              <a:t>create</a:t>
            </a:r>
            <a:r>
              <a:rPr lang="fr-FR" sz="2400" dirty="0" smtClean="0"/>
              <a:t> a </a:t>
            </a:r>
            <a:r>
              <a:rPr lang="fr-FR" sz="2400" dirty="0" smtClean="0"/>
              <a:t>discussion group</a:t>
            </a:r>
            <a:endParaRPr lang="fr-FR" sz="2400" dirty="0" smtClean="0"/>
          </a:p>
          <a:p>
            <a:pPr lvl="1"/>
            <a:r>
              <a:rPr lang="fr-FR" sz="2000" dirty="0" err="1" smtClean="0"/>
              <a:t>With</a:t>
            </a:r>
            <a:r>
              <a:rPr lang="fr-FR" sz="2000" dirty="0" smtClean="0"/>
              <a:t> experts </a:t>
            </a:r>
            <a:r>
              <a:rPr lang="fr-FR" sz="2000" dirty="0" err="1" smtClean="0"/>
              <a:t>from</a:t>
            </a:r>
            <a:r>
              <a:rPr lang="fr-FR" sz="2000" dirty="0" smtClean="0"/>
              <a:t> the CT/SA </a:t>
            </a:r>
            <a:r>
              <a:rPr lang="fr-FR" sz="2000" dirty="0" err="1" smtClean="0"/>
              <a:t>WGs</a:t>
            </a:r>
            <a:r>
              <a:rPr lang="fr-FR" sz="2000" dirty="0" smtClean="0"/>
              <a:t> </a:t>
            </a:r>
            <a:r>
              <a:rPr lang="fr-FR" sz="2000" dirty="0" err="1" smtClean="0"/>
              <a:t>developing</a:t>
            </a:r>
            <a:r>
              <a:rPr lang="fr-FR" sz="2000" dirty="0" smtClean="0"/>
              <a:t> </a:t>
            </a:r>
            <a:r>
              <a:rPr lang="fr-FR" sz="2000" dirty="0" err="1" smtClean="0"/>
              <a:t>OpenAPI</a:t>
            </a:r>
            <a:r>
              <a:rPr lang="fr-FR" sz="2000" dirty="0" smtClean="0"/>
              <a:t> </a:t>
            </a:r>
            <a:r>
              <a:rPr lang="fr-FR" sz="2000" dirty="0" err="1" smtClean="0"/>
              <a:t>specification</a:t>
            </a:r>
            <a:endParaRPr lang="fr-FR" sz="2000" dirty="0" smtClean="0"/>
          </a:p>
          <a:p>
            <a:pPr lvl="1"/>
            <a:r>
              <a:rPr lang="fr-FR" sz="2000" dirty="0" smtClean="0"/>
              <a:t>To check </a:t>
            </a:r>
            <a:r>
              <a:rPr lang="fr-FR" sz="2000" dirty="0" err="1" smtClean="0"/>
              <a:t>what</a:t>
            </a:r>
            <a:r>
              <a:rPr lang="fr-FR" sz="2000" dirty="0" smtClean="0"/>
              <a:t> </a:t>
            </a:r>
            <a:r>
              <a:rPr lang="fr-FR" sz="2000" dirty="0" err="1" smtClean="0"/>
              <a:t>really</a:t>
            </a:r>
            <a:r>
              <a:rPr lang="fr-FR" sz="2000" dirty="0" smtClean="0"/>
              <a:t> </a:t>
            </a:r>
            <a:r>
              <a:rPr lang="fr-FR" sz="2000" dirty="0" err="1" smtClean="0"/>
              <a:t>needs</a:t>
            </a:r>
            <a:r>
              <a:rPr lang="fr-FR" sz="2000" dirty="0" smtClean="0"/>
              <a:t> to </a:t>
            </a:r>
            <a:r>
              <a:rPr lang="fr-FR" sz="2000" dirty="0" err="1" smtClean="0"/>
              <a:t>be</a:t>
            </a:r>
            <a:r>
              <a:rPr lang="fr-FR" sz="2000" dirty="0" smtClean="0"/>
              <a:t> </a:t>
            </a:r>
            <a:r>
              <a:rPr lang="fr-FR" sz="2000" dirty="0" err="1" smtClean="0"/>
              <a:t>common</a:t>
            </a:r>
            <a:r>
              <a:rPr lang="fr-FR" sz="2000" dirty="0" smtClean="0"/>
              <a:t> to all the groups</a:t>
            </a:r>
          </a:p>
          <a:p>
            <a:pPr lvl="1"/>
            <a:r>
              <a:rPr lang="fr-FR" sz="2000" dirty="0" smtClean="0"/>
              <a:t>To </a:t>
            </a:r>
            <a:r>
              <a:rPr lang="fr-FR" sz="2000" dirty="0" err="1" smtClean="0"/>
              <a:t>decide</a:t>
            </a:r>
            <a:r>
              <a:rPr lang="fr-FR" sz="2000" dirty="0" smtClean="0"/>
              <a:t> in </a:t>
            </a:r>
            <a:r>
              <a:rPr lang="fr-FR" sz="2000" dirty="0" err="1" smtClean="0"/>
              <a:t>which</a:t>
            </a:r>
            <a:r>
              <a:rPr lang="fr-FR" sz="2000" dirty="0" smtClean="0"/>
              <a:t> </a:t>
            </a:r>
            <a:r>
              <a:rPr lang="fr-FR" sz="2000" dirty="0" err="1" smtClean="0"/>
              <a:t>specification</a:t>
            </a:r>
            <a:r>
              <a:rPr lang="fr-FR" sz="2000" dirty="0" smtClean="0"/>
              <a:t> </a:t>
            </a:r>
            <a:r>
              <a:rPr lang="fr-FR" sz="2000" dirty="0" err="1" smtClean="0"/>
              <a:t>it</a:t>
            </a:r>
            <a:r>
              <a:rPr lang="fr-FR" sz="2000" dirty="0" smtClean="0"/>
              <a:t> </a:t>
            </a:r>
            <a:r>
              <a:rPr lang="fr-FR" sz="2000" dirty="0" err="1" smtClean="0"/>
              <a:t>should</a:t>
            </a:r>
            <a:r>
              <a:rPr lang="fr-FR" sz="2000" dirty="0" smtClean="0"/>
              <a:t> </a:t>
            </a:r>
            <a:r>
              <a:rPr lang="fr-FR" sz="2000" dirty="0" err="1" smtClean="0"/>
              <a:t>be</a:t>
            </a:r>
            <a:r>
              <a:rPr lang="fr-FR" sz="2000" dirty="0" smtClean="0"/>
              <a:t> </a:t>
            </a:r>
            <a:r>
              <a:rPr lang="fr-FR" sz="2000" dirty="0" err="1" smtClean="0"/>
              <a:t>documented</a:t>
            </a:r>
            <a:r>
              <a:rPr lang="fr-FR" sz="2000" dirty="0" smtClean="0"/>
              <a:t> </a:t>
            </a:r>
            <a:endParaRPr lang="fr-FR" sz="2000" dirty="0" smtClean="0"/>
          </a:p>
          <a:p>
            <a:pPr lvl="1"/>
            <a:endParaRPr lang="fr-FR" sz="2000" dirty="0" smtClean="0"/>
          </a:p>
          <a:p>
            <a:r>
              <a:rPr lang="fr-FR" sz="2400" dirty="0" smtClean="0"/>
              <a:t>Target: </a:t>
            </a:r>
            <a:r>
              <a:rPr lang="fr-FR" sz="2400" dirty="0" smtClean="0"/>
              <a:t>Final output </a:t>
            </a:r>
            <a:r>
              <a:rPr lang="fr-FR" sz="2400" dirty="0" err="1" smtClean="0"/>
              <a:t>should</a:t>
            </a:r>
            <a:r>
              <a:rPr lang="fr-FR" sz="2400" dirty="0" smtClean="0"/>
              <a:t> </a:t>
            </a:r>
            <a:r>
              <a:rPr lang="fr-FR" sz="2400" dirty="0" err="1" smtClean="0"/>
              <a:t>be</a:t>
            </a:r>
            <a:r>
              <a:rPr lang="fr-FR" sz="2400" dirty="0" smtClean="0"/>
              <a:t> </a:t>
            </a:r>
            <a:r>
              <a:rPr lang="fr-FR" sz="2400" dirty="0" err="1" smtClean="0"/>
              <a:t>available</a:t>
            </a:r>
            <a:r>
              <a:rPr lang="fr-FR" sz="2400" dirty="0" smtClean="0"/>
              <a:t> in TSG#92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3807649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Acknowledgement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ja-JP" dirty="0" smtClean="0"/>
              <a:t>Thanks to CT vice chairs, CT WG chairs and vice chairs and rapporteurs for excellent coordination of and work. Special thanks to MCC for excellent meeting support.</a:t>
            </a:r>
          </a:p>
          <a:p>
            <a:r>
              <a:rPr lang="en-GB" altLang="ja-JP" dirty="0" smtClean="0"/>
              <a:t>Thanks to the delegates in CT WGs and CT for achieving all deadlines as promised and delivering an enormous amount of CRs and input papers.</a:t>
            </a:r>
          </a:p>
          <a:p>
            <a:r>
              <a:rPr lang="en-GB" altLang="ja-JP" dirty="0" smtClean="0"/>
              <a:t>Thanks to Georg and Balazs for the excellent coordination at the TSG level, before and during the plenaries</a:t>
            </a:r>
          </a:p>
          <a:p>
            <a:r>
              <a:rPr lang="en-GB" altLang="ja-JP" dirty="0" smtClean="0"/>
              <a:t>Special thanks to Balazs leaving the RAN chair position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2559776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approved  Study/Work Items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646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approved  Study/Work Items 1/3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xmlns="" id="{DFCBC042-D0BD-4089-80D3-E86F7CCBAB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8335912"/>
              </p:ext>
            </p:extLst>
          </p:nvPr>
        </p:nvGraphicFramePr>
        <p:xfrm>
          <a:off x="224631" y="1920897"/>
          <a:ext cx="11742738" cy="3801372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CP-210071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on Same PCF Selection For AMF and SMF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CP-210075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Enhancement to the 5GC LoCation Services-Phase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CP-210076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Start of Pause of Charging via User Plane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CP-210136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Access Traffic Steering, Switch and Splitting support in the 5G system architecture;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CP-210139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Enhanced support of Non-Public Networks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4289227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CP-210185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on Dynamic Management of Group-based Event Monitoring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04848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588883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 (after elections)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xmlns="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lionel.morand@orange.com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i="1" dirty="0" err="1">
                <a:solidFill>
                  <a:srgbClr val="FF0000"/>
                </a:solidFill>
              </a:rPr>
              <a:t>Re-elected</a:t>
            </a: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xmlns="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Atle Monrad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atle.monrad@interdigital.com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i="1" dirty="0" err="1">
                <a:solidFill>
                  <a:srgbClr val="00B050"/>
                </a:solidFill>
              </a:rPr>
              <a:t>Elected</a:t>
            </a: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xmlns="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chin.chenho@oppo.com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i="1" dirty="0" err="1">
                <a:solidFill>
                  <a:srgbClr val="00B050"/>
                </a:solidFill>
              </a:rPr>
              <a:t>Elected</a:t>
            </a: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xmlns="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aiming@catt.cn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i="1" dirty="0" err="1">
                <a:solidFill>
                  <a:srgbClr val="FF0000"/>
                </a:solidFill>
              </a:rPr>
              <a:t>Re-elected</a:t>
            </a: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xmlns="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3" name="Image 1">
            <a:extLst>
              <a:ext uri="{FF2B5EF4-FFF2-40B4-BE49-F238E27FC236}">
                <a16:creationId xmlns:a16="http://schemas.microsoft.com/office/drawing/2014/main" xmlns="" id="{9BA7EDF1-FE72-453D-B550-25B4E59C31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xmlns="" id="{BA921E3B-6168-40D3-9BC4-8F6BD0597C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26" name="Picture 1" descr="image001">
            <a:extLst>
              <a:ext uri="{FF2B5EF4-FFF2-40B4-BE49-F238E27FC236}">
                <a16:creationId xmlns:a16="http://schemas.microsoft.com/office/drawing/2014/main" xmlns="" id="{BF9140A6-97EC-42A6-993E-7210FD2DD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299" y="2040765"/>
            <a:ext cx="1247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 4">
            <a:extLst>
              <a:ext uri="{FF2B5EF4-FFF2-40B4-BE49-F238E27FC236}">
                <a16:creationId xmlns:a16="http://schemas.microsoft.com/office/drawing/2014/main" xmlns="" id="{E0881617-E934-47AB-9E54-F9E0B599FE0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9551" y="3442596"/>
            <a:ext cx="908383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727515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approved  Study/Work Items 2/3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2237367"/>
              </p:ext>
            </p:extLst>
          </p:nvPr>
        </p:nvGraphicFramePr>
        <p:xfrm>
          <a:off x="224631" y="1920897"/>
          <a:ext cx="11742738" cy="3801372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CP-210186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N7 Interfaces Enhancements to Support GERAN and UTRAN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CP-210272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on support for Signed Attestation for Priority and Emergency Sessions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CP-210273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Enhanced application layer support for V2X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7462934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CP-210279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enhanced support of industrial IoT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2011085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CP-210280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Enabling Multi-USIM devices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</a:t>
                      </a: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6399666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CP-210283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Integration of GBA into SBA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i-FI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29.309</a:t>
                      </a:r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219180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7820794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approved  Study/Work Items 3/3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5688121"/>
              </p:ext>
            </p:extLst>
          </p:nvPr>
        </p:nvGraphicFramePr>
        <p:xfrm>
          <a:off x="224631" y="1865813"/>
          <a:ext cx="11742738" cy="4532892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CP-210284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5G eEDGE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i-FI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29.556</a:t>
                      </a:r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CP-210285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on UICC-terminal interface testing for UEs with non-removable UICCs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i-FI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31.127</a:t>
                      </a:r>
                    </a:p>
                    <a:p>
                      <a:pPr algn="l" fontAlgn="t"/>
                      <a:r>
                        <a:rPr lang="fi-FI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31.117</a:t>
                      </a:r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CP-210287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for Support of Unmanned Aerial Systems Connectivity, Identification, and Tracking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i-FI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29.256</a:t>
                      </a:r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7462934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CP-210288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Enhancement of Network Slicing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i-FI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29.536</a:t>
                      </a:r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2011085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CP-210290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Enablers for Network Automation for 5G -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i-FI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29.552</a:t>
                      </a:r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6399666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CP-210291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on Dynamically Changing AM Policies in the 5GC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i-FI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29.534</a:t>
                      </a:r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2191808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CP-210292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CT aspects of Enhancement for Proximity based Services in 5GS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i-FI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24.554</a:t>
                      </a:r>
                    </a:p>
                    <a:p>
                      <a:pPr algn="l" fontAlgn="t"/>
                      <a:r>
                        <a:rPr lang="fi-FI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24.555</a:t>
                      </a:r>
                    </a:p>
                    <a:p>
                      <a:pPr algn="l" fontAlgn="t"/>
                      <a:r>
                        <a:rPr lang="fi-FI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29.555</a:t>
                      </a:r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810349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6135950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 Study/Work Items 1/2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2285252"/>
              </p:ext>
            </p:extLst>
          </p:nvPr>
        </p:nvGraphicFramePr>
        <p:xfrm>
          <a:off x="224631" y="1920897"/>
          <a:ext cx="11742738" cy="3801372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CP-210069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SID on Restoration of profiles related to UDR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CP-210074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</a:t>
                      </a:r>
                      <a:r>
                        <a:rPr lang="en-GB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BEst</a:t>
                      </a: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Practice of PFCP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CP-210144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SID on CT aspects of Support for Minimization of service Interruption (MINT-CT)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7462934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CP-210145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Enhancements to Mobile Communication System for Railways (MONASTERY)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2011085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CP-210146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Multi-device and multi-identity enhancement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6399666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CP-210147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Stage-3 5GS NAS protocol development 17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219180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7504212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 Study/Work Items 2/2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9004062"/>
              </p:ext>
            </p:extLst>
          </p:nvPr>
        </p:nvGraphicFramePr>
        <p:xfrm>
          <a:off x="224631" y="1920897"/>
          <a:ext cx="11742738" cy="2676488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CP-210148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Enhancement for the 5G Control Plane Steering of Roaming for UE in CONNECTED mode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CP-210149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5GC architecture for satellite networks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CP-210183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PFD management enhancement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7462934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CP-210251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on PAP/CHAP protocols usage in 5GS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201108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9746238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TR/TS sent to plenary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1442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Rel-17 TR/TS for information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0B8FD8EC-8199-497A-9865-A6F8228F98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23268"/>
            <a:ext cx="10515600" cy="3918758"/>
          </a:xfrm>
        </p:spPr>
        <p:txBody>
          <a:bodyPr/>
          <a:lstStyle/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altLang="ja-JP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3GPP TR 29.835 v1.0.0 on Study on Port Allocation Alternatives for New 3GPP Interfaces</a:t>
            </a: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3GPP TR 24.811 v1.0.0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Study on the CT aspects of Support for Minimization of service Interruption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3GPP TR 24.821 v1.0.0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Study on PLMN selection for satellite access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47106742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Rel-17 TR/TS for Approval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8BC0D80D-5885-4799-8272-6FC5EFB56F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23268"/>
            <a:ext cx="10515600" cy="3918758"/>
          </a:xfrm>
        </p:spPr>
        <p:txBody>
          <a:bodyPr/>
          <a:lstStyle/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altLang="ja-JP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n-GB" altLang="ja-JP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3GPP TS 29.535 v1.0.0 on 5G System; AKMA Anchor Services Stage 3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68923941"/>
      </p:ext>
    </p:extLst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Specification numbers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13380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allocated Specification numbers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1BDC5B6-113A-4401-8F64-2525071E006B}"/>
              </a:ext>
            </a:extLst>
          </p:cNvPr>
          <p:cNvSpPr/>
          <p:nvPr/>
        </p:nvSpPr>
        <p:spPr>
          <a:xfrm>
            <a:off x="463826" y="2043024"/>
            <a:ext cx="109450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altLang="ja-JP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3GPP TS 29.309 </a:t>
            </a:r>
            <a:r>
              <a:rPr lang="en-GB" sz="1600" dirty="0"/>
              <a:t>Bootstrapping Server Function (GBA's BSF) Services</a:t>
            </a:r>
            <a:endParaRPr lang="en-US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3GPP TS 29.536 </a:t>
            </a:r>
            <a:r>
              <a:rPr lang="en-GB" sz="1600" dirty="0"/>
              <a:t>5G System; Network Slice Admission Control Service; Stage 3</a:t>
            </a:r>
            <a:endParaRPr lang="en-US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3GPP TS 29.556 </a:t>
            </a:r>
            <a:r>
              <a:rPr lang="en-GB" sz="1600" dirty="0"/>
              <a:t>5G System; LDNSR Services; Stage 3</a:t>
            </a:r>
            <a:endParaRPr lang="en-US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3GPP TS 31.127 </a:t>
            </a:r>
            <a:r>
              <a:rPr lang="en-GB" sz="1600" dirty="0"/>
              <a:t>UICC-terminal interaction; non-removable Universal Subscriber Identity Module (</a:t>
            </a:r>
            <a:r>
              <a:rPr lang="en-GB" sz="1600" dirty="0" err="1"/>
              <a:t>nrUSIM</a:t>
            </a:r>
            <a:r>
              <a:rPr lang="en-GB" sz="1600" dirty="0"/>
              <a:t>) application behavioural test specification</a:t>
            </a:r>
            <a:endParaRPr lang="en-US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3GPP TS 31.117 </a:t>
            </a:r>
            <a:r>
              <a:rPr lang="en-GB" sz="1600" dirty="0"/>
              <a:t>Universal Subscriber Identity Module Application Toolkit (USAT) application behavioural test specification</a:t>
            </a:r>
            <a:endParaRPr lang="en-US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US" altLang="ja-JP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3GPP TS 29.256 </a:t>
            </a:r>
            <a:r>
              <a:rPr lang="en-GB" sz="1600" dirty="0" err="1"/>
              <a:t>Uncrewed</a:t>
            </a:r>
            <a:r>
              <a:rPr lang="en-GB" sz="1600" dirty="0"/>
              <a:t> Aerial Systems Network Function (UAS-NF); Aerial Management Services; Stage 3</a:t>
            </a:r>
            <a:endParaRPr lang="en-US" altLang="ja-JP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altLang="ja-JP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3GPP TS 24.554 </a:t>
            </a:r>
            <a:r>
              <a:rPr lang="en-GB" sz="1600" dirty="0"/>
              <a:t>Proximity-services (</a:t>
            </a:r>
            <a:r>
              <a:rPr lang="en-GB" sz="1600" dirty="0" err="1"/>
              <a:t>ProSe</a:t>
            </a:r>
            <a:r>
              <a:rPr lang="en-GB" sz="1600" dirty="0"/>
              <a:t>) in 5G System (5GS) protocol aspects; Stage 3</a:t>
            </a:r>
            <a:endParaRPr lang="en-GB" altLang="ja-JP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altLang="ja-JP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3GPP TS 24.555 </a:t>
            </a:r>
            <a:r>
              <a:rPr lang="en-GB" sz="1600" dirty="0"/>
              <a:t>Proximity-services (</a:t>
            </a:r>
            <a:r>
              <a:rPr lang="en-GB" sz="1600" dirty="0" err="1"/>
              <a:t>ProSe</a:t>
            </a:r>
            <a:r>
              <a:rPr lang="en-GB" sz="1600" dirty="0"/>
              <a:t>) in 5G System (5GS); User Equipment (UE) policies; Stage 3</a:t>
            </a:r>
            <a:endParaRPr lang="en-GB" altLang="ja-JP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altLang="ja-JP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3GPP TS 29.555</a:t>
            </a:r>
            <a:r>
              <a:rPr lang="en-GB" sz="1600" dirty="0"/>
              <a:t> Inter-5G Direct Discovery Name Management Function (DDNMF) signalling aspects; Stage 3</a:t>
            </a:r>
            <a:endParaRPr lang="en-GB" altLang="ja-JP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altLang="ja-JP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3GPP TS 29.534 </a:t>
            </a:r>
            <a:r>
              <a:rPr lang="en-GB" sz="1600" dirty="0"/>
              <a:t>5G System; Access and Mobility Policy Authorization Service; Stage 3</a:t>
            </a:r>
            <a:endParaRPr lang="en-GB" altLang="ja-JP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altLang="ja-JP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3GPP TS 29.552 </a:t>
            </a:r>
            <a:r>
              <a:rPr lang="en-GB" sz="1600" dirty="0"/>
              <a:t>5G System; Network Data Analytics signalling flows</a:t>
            </a:r>
            <a:endParaRPr lang="en-GB" altLang="ja-JP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02895858"/>
      </p:ext>
    </p:extLst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</a:t>
            </a:r>
          </a:p>
        </p:txBody>
      </p:sp>
    </p:spTree>
    <p:extLst>
      <p:ext uri="{BB962C8B-B14F-4D97-AF65-F5344CB8AC3E}">
        <p14:creationId xmlns:p14="http://schemas.microsoft.com/office/powerpoint/2010/main" val="7994345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15647A-2F1E-4372-BEAE-EB0FA8308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3F93CF-48CD-405F-BC49-3AA2934B06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xmlns="" id="{780BAA56-C5F0-43B2-82E4-3A4FB0FF70DF}"/>
              </a:ext>
            </a:extLst>
          </p:cNvPr>
          <p:cNvSpPr txBox="1">
            <a:spLocks/>
          </p:cNvSpPr>
          <p:nvPr/>
        </p:nvSpPr>
        <p:spPr bwMode="auto">
          <a:xfrm>
            <a:off x="2162175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peter.leis@nokia.com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xmlns="" id="{58C92D4E-1A61-4937-A98D-493F17FE3820}"/>
              </a:ext>
            </a:extLst>
          </p:cNvPr>
          <p:cNvSpPr txBox="1">
            <a:spLocks/>
          </p:cNvSpPr>
          <p:nvPr/>
        </p:nvSpPr>
        <p:spPr bwMode="auto">
          <a:xfrm>
            <a:off x="7552345" y="423919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Jörgen</a:t>
            </a:r>
            <a:r>
              <a:rPr lang="fr-FR" altLang="en-US" sz="18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jorgen.axell@ericsson.com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xmlns="" id="{17B056FB-2650-4854-B68E-1CB87B5772AE}"/>
              </a:ext>
            </a:extLst>
          </p:cNvPr>
          <p:cNvSpPr txBox="1">
            <a:spLocks/>
          </p:cNvSpPr>
          <p:nvPr/>
        </p:nvSpPr>
        <p:spPr bwMode="auto">
          <a:xfrm>
            <a:off x="2162175" y="424049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Frederic Firmin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frederic.firmin@etsi.org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34E08405-18D9-4E3D-8FCD-8C48258E7D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034641"/>
            <a:ext cx="1244600" cy="169531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65276491-6B40-491F-888E-B0B1CA2CD4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063585"/>
            <a:ext cx="1349924" cy="1681535"/>
          </a:xfrm>
          <a:prstGeom prst="rect">
            <a:avLst/>
          </a:prstGeom>
        </p:spPr>
      </p:pic>
      <p:pic>
        <p:nvPicPr>
          <p:cNvPr id="1026" name="Picture 2" descr="http://3gpp.org/local/cache-vignettes/L120xH150/Frederic-987eb-88854.jpg">
            <a:extLst>
              <a:ext uri="{FF2B5EF4-FFF2-40B4-BE49-F238E27FC236}">
                <a16:creationId xmlns:a16="http://schemas.microsoft.com/office/drawing/2014/main" xmlns="" id="{CDCA7CF8-2B1E-48E2-9231-4228ACED0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365" y="4191237"/>
            <a:ext cx="1219554" cy="1524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lguellec@QTI.QUALCOMM.COM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20" name="Picture 1">
            <a:extLst>
              <a:ext uri="{FF2B5EF4-FFF2-40B4-BE49-F238E27FC236}">
                <a16:creationId xmlns:a16="http://schemas.microsoft.com/office/drawing/2014/main" xmlns="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2034641"/>
            <a:ext cx="1268078" cy="126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520783"/>
      </p:ext>
    </p:extLst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(I)</a:t>
            </a:r>
          </a:p>
        </p:txBody>
      </p:sp>
      <p:graphicFrame>
        <p:nvGraphicFramePr>
          <p:cNvPr id="5" name="Tableau 6">
            <a:extLst>
              <a:ext uri="{FF2B5EF4-FFF2-40B4-BE49-F238E27FC236}">
                <a16:creationId xmlns:a16="http://schemas.microsoft.com/office/drawing/2014/main" xmlns="" id="{379CBD5C-455A-444D-9265-33B7375402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892318"/>
              </p:ext>
            </p:extLst>
          </p:nvPr>
        </p:nvGraphicFramePr>
        <p:xfrm>
          <a:off x="800100" y="1999343"/>
          <a:ext cx="10467975" cy="3976555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C1-211270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Mutual authentication for PC5 unicast link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24.587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33.536 CR 0023 (SA3)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C1-211271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Mutual authentication for PC5 unicast link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24.587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33.536 CR 0023 (SA3)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C1-211276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SNPN </a:t>
                      </a:r>
                      <a:r>
                        <a:rPr lang="de-DE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access</a:t>
                      </a:r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operation</a:t>
                      </a:r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mode</a:t>
                      </a:r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24.501 CR 2963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C1-211277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SNPN </a:t>
                      </a:r>
                      <a:r>
                        <a:rPr lang="de-DE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access</a:t>
                      </a:r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operation</a:t>
                      </a:r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mode</a:t>
                      </a:r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</a:t>
                      </a:r>
                      <a:r>
                        <a:rPr lang="fr-F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: TS 24.501 CR 2964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C1-211238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 of N3IWF selection procedure for access to SNPN services via a PLMN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23.003 CR 0608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C1-211239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 of N3IWF selection procedure for access to SNPN services via a PLMN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</a:t>
                      </a:r>
                      <a:r>
                        <a:rPr lang="fr-F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: TS 23.003 CR 0609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C1-211196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 N3AN node selection due to permitted absence of "any PLMN" entry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24.526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23.501 CR 2402 (SA2)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8844172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6403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4125759"/>
      </p:ext>
    </p:extLst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approval(I) </a:t>
            </a:r>
          </a:p>
        </p:txBody>
      </p:sp>
      <p:graphicFrame>
        <p:nvGraphicFramePr>
          <p:cNvPr id="6" name="Tableau 6">
            <a:extLst>
              <a:ext uri="{FF2B5EF4-FFF2-40B4-BE49-F238E27FC236}">
                <a16:creationId xmlns:a16="http://schemas.microsoft.com/office/drawing/2014/main" xmlns="" id="{CF814046-BF8B-41BB-91F7-ECBE2A5179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4197025"/>
              </p:ext>
            </p:extLst>
          </p:nvPr>
        </p:nvGraphicFramePr>
        <p:xfrm>
          <a:off x="493813" y="1818398"/>
          <a:ext cx="10515601" cy="3888419"/>
        </p:xfrm>
        <a:graphic>
          <a:graphicData uri="http://schemas.openxmlformats.org/drawingml/2006/table">
            <a:tbl>
              <a:tblPr firstRow="1" firstCol="1" bandRow="1"/>
              <a:tblGrid>
                <a:gridCol w="10650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817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989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2162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7734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9317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44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C3-211017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Reference update: RFC 8841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29.165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#1018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24.229 CR #6484 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643746"/>
                  </a:ext>
                </a:extLst>
              </a:tr>
              <a:tr h="508205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C3-211018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Reference update: RFC 8841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29.165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#1019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24.229 CR #6485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10189087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C3-211019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Reference update: RFC 8841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29.165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#1020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24.229 CR #6486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82054710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C3-211020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Reference update: RFC 8841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29.165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#1021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24.229 CR #6487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93400597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C3-211021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Reference update: RFC 8841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29.165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#1022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24.229 CR #6488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62366720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C3-211022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Reference update: RFC 8841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29.165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#1023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24.229 CR #6489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95789777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C3-211618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5GS interworking with EPS for EAP based secondary AUTH in RADIUS message flow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29.561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#0088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2475 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99629481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C3-211619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5GS interworking with EPS for EAP based secondary AUTH in Diameter message flow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29.561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#0089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2475 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428803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0856077"/>
      </p:ext>
    </p:extLst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(I)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1A87B00F-21B8-4C2C-9B4B-913170DE84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4531817"/>
              </p:ext>
            </p:extLst>
          </p:nvPr>
        </p:nvGraphicFramePr>
        <p:xfrm>
          <a:off x="838200" y="2281286"/>
          <a:ext cx="10190712" cy="28925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964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877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4254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7209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96809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3104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10839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0533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1279004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34141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effectLst/>
                        </a:rPr>
                        <a:t>TS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effectLst/>
                        </a:rPr>
                        <a:t>CR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effectLst/>
                        </a:rPr>
                        <a:t>Rev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dirty="0" err="1">
                          <a:effectLst/>
                        </a:rPr>
                        <a:t>Rel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effectLst/>
                        </a:rPr>
                        <a:t>Title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effectLst/>
                        </a:rPr>
                        <a:t>Plenary TD#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effectLst/>
                        </a:rPr>
                        <a:t>WG TD#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effectLst/>
                        </a:rPr>
                        <a:t>Other </a:t>
                      </a:r>
                      <a:r>
                        <a:rPr lang="en-GB" sz="1000" b="1" dirty="0" err="1">
                          <a:effectLst/>
                        </a:rPr>
                        <a:t>Aff</a:t>
                      </a:r>
                      <a:r>
                        <a:rPr lang="en-GB" sz="1000" b="1" dirty="0">
                          <a:effectLst/>
                        </a:rPr>
                        <a:t> Specs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effectLst/>
                        </a:rPr>
                        <a:t>Affected WG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56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23.003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0603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Rel-16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Correcting APN-OI replacement specification mismatch between stage 2 and stage 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 CP-210052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C4-211126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23.401-3619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SA2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56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23.003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0604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Rel-17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Correcting APN-OI replacement specification mismatch between stage 2 and stage 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 CP-210052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C4-211127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23.401-3619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SA2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80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29.502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0404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Rel-16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Handover Failure during EPS to 5GS Handover with AMF Re-allocation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 CP-210053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C4-211723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23.502-2456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SA2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80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29.518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0445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Rel-16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Handover Reject during EPS to 5GS Handover with AMF Re-allocation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 CP-210049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C4-211716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23.502-2456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SA2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80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29.518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0446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Rel-17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Handover Reject during EPS to 5GS Handover with AMF Re-allocation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 CP-210049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C4-211717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23.502-2456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SA2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80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29.518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0447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Rel-16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Handover Cancel during EPS to 5GS Handover with AMF Re-allocation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 CP-210049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C4-211648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23.502-2456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SA2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80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29.518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0448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Rel-17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Handover Cancel during EPS to 5GS Handover with AMF Re-allocation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 CP-210049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C4-211649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23.502-2456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SA2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056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29.244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0508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Rel-16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Usage Reporting when using Redundant Transmission on N3/N9 interfaces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 CP-210045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C4-211706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32.255-0276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SA5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81" marR="41181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1354993"/>
      </p:ext>
    </p:extLst>
  </p:cSld>
  <p:clrMapOvr>
    <a:masterClrMapping/>
  </p:clrMapOvr>
  <p:transition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94440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8CB3722-5554-4EBC-9A4F-4274B4CAE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WG3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842FEE6-81A0-4253-B3DB-1B33140E5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90AD1C3D-BD76-4592-961D-21132426028C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err="1"/>
              <a:t>susana.fernandez@ericsson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E8369D8E-0FD2-4382-AB1D-355882465E60}"/>
              </a:ext>
            </a:extLst>
          </p:cNvPr>
          <p:cNvSpPr txBox="1">
            <a:spLocks/>
          </p:cNvSpPr>
          <p:nvPr/>
        </p:nvSpPr>
        <p:spPr bwMode="auto">
          <a:xfrm>
            <a:off x="7010400" y="1973263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Yoshihiro Inoue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r>
              <a:rPr lang="fr-FR" altLang="en-US" sz="1800" dirty="0"/>
              <a:t/>
            </a:r>
            <a:br>
              <a:rPr lang="fr-FR" altLang="en-US" sz="1800" dirty="0"/>
            </a:br>
            <a:r>
              <a:rPr lang="en-US" altLang="en-US" sz="1800" dirty="0"/>
              <a:t>yoshihiro.inoue@</a:t>
            </a:r>
            <a:r>
              <a:rPr lang="es-ES" altLang="en-US" sz="1800" dirty="0"/>
              <a:t>ntt-at.co.jp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385F40F7-AA94-4BFA-8A93-108008117A41}"/>
              </a:ext>
            </a:extLst>
          </p:cNvPr>
          <p:cNvSpPr txBox="1">
            <a:spLocks/>
          </p:cNvSpPr>
          <p:nvPr/>
        </p:nvSpPr>
        <p:spPr bwMode="auto">
          <a:xfrm>
            <a:off x="7010399" y="4394945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Huang Zhenning huangzhenning@chinamobile.com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2E74162B-2257-463F-B281-F9E89CE1E0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85" y="1994764"/>
            <a:ext cx="1491268" cy="13831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B5E42BE0-1A58-47C4-80EE-4DEEC9A281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537" y="2023712"/>
            <a:ext cx="1050925" cy="155943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0A78DD6B-E141-482E-AF3C-FE9B6F9AD7E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836" y="4246086"/>
            <a:ext cx="1050926" cy="1567718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2227262" y="451364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Hao Jing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Hao.Jing@3gpp.org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xmlns="" id="{02333B73-1171-4574-87E1-FF3A3E7FCC8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315" y="4276248"/>
            <a:ext cx="1628008" cy="156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46954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WG4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7A2A933F-C5B9-4D5B-A41F-A647EE94C876}"/>
              </a:ext>
            </a:extLst>
          </p:cNvPr>
          <p:cNvSpPr txBox="1">
            <a:spLocks/>
          </p:cNvSpPr>
          <p:nvPr/>
        </p:nvSpPr>
        <p:spPr bwMode="auto">
          <a:xfrm>
            <a:off x="2322512" y="1973263"/>
            <a:ext cx="3022600" cy="150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876302E0-92F1-49B9-A725-75994CF7C989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/>
              <a:t>songyue@chinamobile.com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52A19EB5-C882-4700-B4B1-42A2C25BF398}"/>
              </a:ext>
            </a:extLst>
          </p:cNvPr>
          <p:cNvSpPr txBox="1">
            <a:spLocks/>
          </p:cNvSpPr>
          <p:nvPr/>
        </p:nvSpPr>
        <p:spPr bwMode="auto">
          <a:xfrm>
            <a:off x="2156354" y="4325408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375BD2A7-7039-4C58-B838-D5C2D4DD9F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2010167"/>
            <a:ext cx="985086" cy="144353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04FBCD90-05D6-4E1A-A2C7-98FD43F16F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95" y="2010167"/>
            <a:ext cx="1243584" cy="168249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A9B8772E-373E-461A-95C9-ED4F3FB732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453" y="4268259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634142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4FFFDDA4-A719-49AD-833D-BA2EA7D86A92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708F1D97-5782-40BF-BA75-75C726FFDDD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4A4F1E56-E7C3-410B-9616-FDA8FFB87BBF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FAC76EFC-1D63-444E-A1F1-DF67C3F543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7977" y="2014315"/>
            <a:ext cx="1540098" cy="15400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D826E748-6CBF-48A9-A9F1-09E6ADB375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58471" y="1998719"/>
            <a:ext cx="1195509" cy="15556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4634C964-5FA2-4E7C-B9FC-8AB03A2782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649" y="4860926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9382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 Meeting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292</a:t>
            </a:r>
          </a:p>
          <a:p>
            <a:r>
              <a:rPr lang="en-US" dirty="0"/>
              <a:t>Approved CRs </a:t>
            </a:r>
          </a:p>
          <a:p>
            <a:pPr lvl="1"/>
            <a:r>
              <a:rPr lang="en-US" dirty="0"/>
              <a:t> 1227</a:t>
            </a:r>
          </a:p>
          <a:p>
            <a:r>
              <a:rPr lang="en-US" dirty="0"/>
              <a:t>Approved New SID/WID</a:t>
            </a:r>
          </a:p>
          <a:p>
            <a:pPr lvl="1"/>
            <a:r>
              <a:rPr lang="en-US" dirty="0"/>
              <a:t>19</a:t>
            </a:r>
          </a:p>
          <a:p>
            <a:r>
              <a:rPr lang="en-US" dirty="0"/>
              <a:t>Approved Revised SID/WID</a:t>
            </a:r>
          </a:p>
          <a:p>
            <a:pPr lvl="1"/>
            <a:r>
              <a:rPr lang="en-US" altLang="fr-FR" dirty="0"/>
              <a:t>10</a:t>
            </a:r>
          </a:p>
          <a:p>
            <a:r>
              <a:rPr lang="en-US" dirty="0"/>
              <a:t>Approved TS/TR</a:t>
            </a:r>
          </a:p>
          <a:p>
            <a:pPr lvl="1"/>
            <a:r>
              <a:rPr lang="en-US" altLang="fr-FR" dirty="0"/>
              <a:t>1</a:t>
            </a:r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Attendances</a:t>
            </a:r>
            <a:r>
              <a:rPr lang="en-US" altLang="fr-FR" dirty="0"/>
              <a:t>:</a:t>
            </a:r>
          </a:p>
          <a:p>
            <a:pPr lvl="1"/>
            <a:r>
              <a:rPr lang="en-US" altLang="fr-FR" dirty="0"/>
              <a:t>302 registered</a:t>
            </a:r>
          </a:p>
          <a:p>
            <a:pPr lvl="2"/>
            <a:r>
              <a:rPr lang="en-US" dirty="0"/>
              <a:t>85 during 1</a:t>
            </a:r>
            <a:r>
              <a:rPr lang="en-US" baseline="30000" dirty="0"/>
              <a:t>st</a:t>
            </a:r>
            <a:r>
              <a:rPr lang="en-US" dirty="0"/>
              <a:t> Conf. call</a:t>
            </a:r>
          </a:p>
          <a:p>
            <a:pPr lvl="2"/>
            <a:r>
              <a:rPr lang="en-US" dirty="0"/>
              <a:t>71 during 2</a:t>
            </a:r>
            <a:r>
              <a:rPr lang="en-US" baseline="30000" dirty="0"/>
              <a:t>nd</a:t>
            </a:r>
            <a:r>
              <a:rPr lang="en-US" dirty="0"/>
              <a:t> Conf. call</a:t>
            </a:r>
          </a:p>
          <a:p>
            <a:endParaRPr lang="en-US" dirty="0"/>
          </a:p>
          <a:p>
            <a:r>
              <a:rPr lang="en-US" dirty="0"/>
              <a:t>CRs for conditional approval listed in the Annex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 WG Statistics: Approved CRs by WG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740426" y="2141537"/>
            <a:ext cx="5257800" cy="3848446"/>
          </a:xfrm>
        </p:spPr>
        <p:txBody>
          <a:bodyPr/>
          <a:lstStyle/>
          <a:p>
            <a:r>
              <a:rPr lang="en-US" dirty="0"/>
              <a:t>CT1 CRs for approval</a:t>
            </a:r>
          </a:p>
          <a:p>
            <a:pPr lvl="1"/>
            <a:r>
              <a:rPr lang="en-US" dirty="0"/>
              <a:t>360</a:t>
            </a:r>
          </a:p>
          <a:p>
            <a:r>
              <a:rPr lang="en-US" dirty="0"/>
              <a:t>CT3 CRs for approval</a:t>
            </a:r>
          </a:p>
          <a:p>
            <a:pPr lvl="1"/>
            <a:r>
              <a:rPr lang="en-US" dirty="0"/>
              <a:t>461</a:t>
            </a:r>
          </a:p>
          <a:p>
            <a:r>
              <a:rPr lang="en-US" dirty="0"/>
              <a:t>CT4 CRs for approval</a:t>
            </a:r>
          </a:p>
          <a:p>
            <a:pPr lvl="1"/>
            <a:r>
              <a:rPr lang="en-US" dirty="0"/>
              <a:t>388</a:t>
            </a:r>
          </a:p>
          <a:p>
            <a:r>
              <a:rPr lang="en-US" dirty="0"/>
              <a:t>CT6 CRs for approval</a:t>
            </a:r>
          </a:p>
          <a:p>
            <a:pPr lvl="1"/>
            <a:r>
              <a:rPr lang="en-US" dirty="0"/>
              <a:t>18</a:t>
            </a:r>
          </a:p>
          <a:p>
            <a:pPr lvl="1"/>
            <a:endParaRPr lang="en-US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259042746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BF8337D347114AB0236844107F8795" ma:contentTypeVersion="13" ma:contentTypeDescription="Create a new document." ma:contentTypeScope="" ma:versionID="15308225571403f45d9e7e6bd438fe08">
  <xsd:schema xmlns:xsd="http://www.w3.org/2001/XMLSchema" xmlns:xs="http://www.w3.org/2001/XMLSchema" xmlns:p="http://schemas.microsoft.com/office/2006/metadata/properties" xmlns:ns3="1e442c71-47c7-4d6b-9a66-8473dbdf2056" xmlns:ns4="5399ac36-8d91-4486-a02c-e0c1bb8d184f" targetNamespace="http://schemas.microsoft.com/office/2006/metadata/properties" ma:root="true" ma:fieldsID="37b5cca48b3b0322c8b73a576eadab92" ns3:_="" ns4:_="">
    <xsd:import namespace="1e442c71-47c7-4d6b-9a66-8473dbdf2056"/>
    <xsd:import namespace="5399ac36-8d91-4486-a02c-e0c1bb8d184f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442c71-47c7-4d6b-9a66-8473dbdf205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99ac36-8d91-4486-a02c-e0c1bb8d18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5F6414F-085E-4BBE-BBE5-04959CF33DE1}">
  <ds:schemaRefs>
    <ds:schemaRef ds:uri="http://schemas.microsoft.com/office/2006/metadata/properties"/>
    <ds:schemaRef ds:uri="5399ac36-8d91-4486-a02c-e0c1bb8d184f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1e442c71-47c7-4d6b-9a66-8473dbdf2056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F64618A-BDAA-472F-B9F4-B9048F2BF85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75EF393-1D1F-4174-A87D-03A14F6CB30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442c71-47c7-4d6b-9a66-8473dbdf2056"/>
    <ds:schemaRef ds:uri="5399ac36-8d91-4486-a02c-e0c1bb8d184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14744</TotalTime>
  <Words>2308</Words>
  <Application>Microsoft Office PowerPoint</Application>
  <PresentationFormat>Grand écran</PresentationFormat>
  <Paragraphs>578</Paragraphs>
  <Slides>43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43</vt:i4>
      </vt:variant>
    </vt:vector>
  </HeadingPairs>
  <TitlesOfParts>
    <vt:vector size="51" baseType="lpstr">
      <vt:lpstr>ＭＳ Ｐゴシック</vt:lpstr>
      <vt:lpstr>Arial</vt:lpstr>
      <vt:lpstr>Arial </vt:lpstr>
      <vt:lpstr>Calibri</vt:lpstr>
      <vt:lpstr>Calibri Light</vt:lpstr>
      <vt:lpstr>MS Mincho</vt:lpstr>
      <vt:lpstr>Times New Roman</vt:lpstr>
      <vt:lpstr>Office Theme</vt:lpstr>
      <vt:lpstr>CT Status Report  to TSG SA#91e</vt:lpstr>
      <vt:lpstr>TSG CT Officials (before elections)</vt:lpstr>
      <vt:lpstr>TSG CT Officials (after elections)</vt:lpstr>
      <vt:lpstr>TSG CT WG1 Officials</vt:lpstr>
      <vt:lpstr>TSG CT WG3 Officials</vt:lpstr>
      <vt:lpstr>TSG CT WG4 Officials</vt:lpstr>
      <vt:lpstr>TSG CT WG6 Officials</vt:lpstr>
      <vt:lpstr>TSG WG CT Meeting Statistics</vt:lpstr>
      <vt:lpstr>CT WG Statistics: Approved CRs by WG</vt:lpstr>
      <vt:lpstr>Rel-8 – Rel-14 Status (Cat F CRc)</vt:lpstr>
      <vt:lpstr>Release 15 Status</vt:lpstr>
      <vt:lpstr>Release 16 Status</vt:lpstr>
      <vt:lpstr>Release 17 Status</vt:lpstr>
      <vt:lpstr>For Information to SA</vt:lpstr>
      <vt:lpstr>Meeting format for 2021 Q3/Q4</vt:lpstr>
      <vt:lpstr>NAS security context storage</vt:lpstr>
      <vt:lpstr>Inclusive language</vt:lpstr>
      <vt:lpstr>Oauth</vt:lpstr>
      <vt:lpstr>ToR</vt:lpstr>
      <vt:lpstr>For Action to SA</vt:lpstr>
      <vt:lpstr>NRF API access using Oauth 2.0</vt:lpstr>
      <vt:lpstr>Alternatives to IANA port assignment</vt:lpstr>
      <vt:lpstr>Migration from ETSI forge to 3GPP forge</vt:lpstr>
      <vt:lpstr>3GPP OpenAPI Spec files handling 1/2</vt:lpstr>
      <vt:lpstr>3GPP OpenAPI Spec files handling 2/2</vt:lpstr>
      <vt:lpstr>Acknowledgement</vt:lpstr>
      <vt:lpstr>Annex</vt:lpstr>
      <vt:lpstr>New approved  Study/Work Items</vt:lpstr>
      <vt:lpstr>New approved  Study/Work Items 1/3</vt:lpstr>
      <vt:lpstr>New approved  Study/Work Items 2/3</vt:lpstr>
      <vt:lpstr>New approved  Study/Work Items 3/3</vt:lpstr>
      <vt:lpstr>Revised approved  Study/Work Items 1/2</vt:lpstr>
      <vt:lpstr>Revised approved  Study/Work Items 2/2</vt:lpstr>
      <vt:lpstr>TR/TS sent to plenary</vt:lpstr>
      <vt:lpstr>New Rel-17 TR/TS for information</vt:lpstr>
      <vt:lpstr>New Rel-17 TR/TS for Approval</vt:lpstr>
      <vt:lpstr>New Specification numbers</vt:lpstr>
      <vt:lpstr>New allocated Specification numbers</vt:lpstr>
      <vt:lpstr>CRs for conditional approval </vt:lpstr>
      <vt:lpstr>CT1: CRs for conditional approval (I)</vt:lpstr>
      <vt:lpstr>CT3: CRs for conditional approval(I) </vt:lpstr>
      <vt:lpstr>CT4: CRs for conditional approval (I) 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CT chair</cp:lastModifiedBy>
  <cp:revision>798</cp:revision>
  <dcterms:created xsi:type="dcterms:W3CDTF">2010-02-05T13:52:04Z</dcterms:created>
  <dcterms:modified xsi:type="dcterms:W3CDTF">2021-03-29T11:19:08Z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0x010100BBBF8337D347114AB0236844107F8795</vt:lpwstr>
  </property>
</Properties>
</file>