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41"/>
  </p:notesMasterIdLst>
  <p:handoutMasterIdLst>
    <p:handoutMasterId r:id="rId42"/>
  </p:handoutMasterIdLst>
  <p:sldIdLst>
    <p:sldId id="303" r:id="rId5"/>
    <p:sldId id="705" r:id="rId6"/>
    <p:sldId id="706" r:id="rId7"/>
    <p:sldId id="874" r:id="rId8"/>
    <p:sldId id="876" r:id="rId9"/>
    <p:sldId id="881" r:id="rId10"/>
    <p:sldId id="901" r:id="rId11"/>
    <p:sldId id="709" r:id="rId12"/>
    <p:sldId id="713" r:id="rId13"/>
    <p:sldId id="902" r:id="rId14"/>
    <p:sldId id="898" r:id="rId15"/>
    <p:sldId id="897" r:id="rId16"/>
    <p:sldId id="903" r:id="rId17"/>
    <p:sldId id="808" r:id="rId18"/>
    <p:sldId id="861" r:id="rId19"/>
    <p:sldId id="885" r:id="rId20"/>
    <p:sldId id="895" r:id="rId21"/>
    <p:sldId id="899" r:id="rId22"/>
    <p:sldId id="862" r:id="rId23"/>
    <p:sldId id="894" r:id="rId24"/>
    <p:sldId id="858" r:id="rId25"/>
    <p:sldId id="865" r:id="rId26"/>
    <p:sldId id="846" r:id="rId27"/>
    <p:sldId id="879" r:id="rId28"/>
    <p:sldId id="887" r:id="rId29"/>
    <p:sldId id="888" r:id="rId30"/>
    <p:sldId id="889" r:id="rId31"/>
    <p:sldId id="890" r:id="rId32"/>
    <p:sldId id="891" r:id="rId33"/>
    <p:sldId id="896" r:id="rId34"/>
    <p:sldId id="904" r:id="rId35"/>
    <p:sldId id="833" r:id="rId36"/>
    <p:sldId id="905" r:id="rId37"/>
    <p:sldId id="790" r:id="rId38"/>
    <p:sldId id="751" r:id="rId39"/>
    <p:sldId id="735" r:id="rId40"/>
  </p:sldIdLst>
  <p:sldSz cx="9144000" cy="6858000" type="screen4x3"/>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72AF2F"/>
    <a:srgbClr val="00CC00"/>
    <a:srgbClr val="00CC66"/>
    <a:srgbClr val="33CC33"/>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8" autoAdjust="0"/>
    <p:restoredTop sz="96370" autoAdjust="0"/>
  </p:normalViewPr>
  <p:slideViewPr>
    <p:cSldViewPr snapToGrid="0">
      <p:cViewPr varScale="1">
        <p:scale>
          <a:sx n="137" d="100"/>
          <a:sy n="137" d="100"/>
        </p:scale>
        <p:origin x="132" y="678"/>
      </p:cViewPr>
      <p:guideLst>
        <p:guide orient="horz" pos="2160"/>
        <p:guide pos="288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3/18/2021</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‹N°›</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3/18/2021</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‹N°›</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35</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#91-e</a:t>
            </a:r>
          </a:p>
          <a:p>
            <a:pPr eaLnBrk="1" hangingPunct="1">
              <a:defRPr/>
            </a:pPr>
            <a:r>
              <a:rPr lang="en-US" altLang="en-US" sz="1200" b="1" dirty="0">
                <a:latin typeface="Arial "/>
              </a:rPr>
              <a:t>18 - 29 March 2021, Electronic meeting</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SP-210240</a:t>
            </a:r>
            <a:endParaRPr lang="en-GB" altLang="en-US" sz="1200" dirty="0">
              <a:highlight>
                <a:srgbClr val="FFFF00"/>
              </a:highligh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538163" y="6394450"/>
            <a:ext cx="4325937" cy="311150"/>
          </a:xfrm>
          <a:prstGeom prst="rect">
            <a:avLst/>
          </a:prstGeom>
          <a:noFill/>
        </p:spPr>
        <p:txBody>
          <a:bodyPr anchor="ctr">
            <a:normAutofit/>
          </a:bodyPr>
          <a:lstStyle/>
          <a:p>
            <a:pPr>
              <a:defRPr/>
            </a:pPr>
            <a:r>
              <a:rPr lang="en-GB" spc="300" dirty="0"/>
              <a:t>3GPP TSG SA#91-e, 18 - 29 March 2021</a:t>
            </a:r>
            <a:endParaRPr lang="en-GB"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b="1" smtClean="0"/>
              <a:pPr algn="ctr">
                <a:defRPr/>
              </a:pPr>
              <a:t>‹N°›</a:t>
            </a:fld>
            <a:endParaRPr lang="en-GB" altLang="en-US" b="1" dirty="0"/>
          </a:p>
          <a:p>
            <a:pPr>
              <a:defRPr/>
            </a:pPr>
            <a:endParaRPr lang="en-GB" altLang="en-US"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sa/WG4_CODEC/TSGS4_112-e/Docs/S4-210256.zi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TSG_SA/TSGs_91E_Electronic/Docs/SP-210035.zip" TargetMode="External"/><Relationship Id="rId2" Type="http://schemas.openxmlformats.org/officeDocument/2006/relationships/hyperlink" Target="https://www.3gpp.org/ftp/tsg_sa/TSG_SA/TSGs_91E_Electronic/Docs/SP-210034.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91E_Electronic/Docs/SP-210037.zip" TargetMode="External"/><Relationship Id="rId4" Type="http://schemas.openxmlformats.org/officeDocument/2006/relationships/hyperlink" Target="https://www.3gpp.org/ftp/tsg_sa/TSG_SA/TSGs_91E_Electronic/Docs/SP-210036.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TSG_SA/TSGs_91E_Electronic/Docs/SP-210039.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1.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TSG_SA/TSGs_91E_Electronic/Docs/SP-210040.zip" TargetMode="External"/><Relationship Id="rId2" Type="http://schemas.openxmlformats.org/officeDocument/2006/relationships/hyperlink" Target="http://www.3gpp.org/ftp/tsg_sa/TSG_SA/TSGS_82/Docs/SP-180985.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6/Docs/SP-191212.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WG4_CODEC/TSGS4_112-e/Docs/S4-210169.zip" TargetMode="External"/><Relationship Id="rId2" Type="http://schemas.openxmlformats.org/officeDocument/2006/relationships/hyperlink" Target="https://www.3gpp.org/ftp/tsg_sa/TSG_SA/TSGS_88E_Electronic/Docs/SP-200398.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s://www.3gpp.org/ftp/tsg_sa/WG4_CODEC/TSGS4_112-e/Docs/S4-210040.zip"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sa/TSG_SA/TSGs_91E_Electronic/Docs/SP-210038.zip" TargetMode="External"/><Relationship Id="rId2" Type="http://schemas.openxmlformats.org/officeDocument/2006/relationships/hyperlink" Target="https://www.3gpp.org/ftp/tsg_sa/TSG_SA/TSGS_89E_Electronic/Docs/SP-200667.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91E_Electronic/Docs/SP-210040.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sa/TSG_SA/TSGs_91E_Electronic/Docs/SP-210038.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3/Docs/SP-190040.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5/Docs/SP-190642.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tsg_sa/TSG_SA/TSGs_91E_Electronic/Docs/SP-210042.zip" TargetMode="External"/><Relationship Id="rId2" Type="http://schemas.openxmlformats.org/officeDocument/2006/relationships/hyperlink" Target="http://www.3gpp.org/ftp/tsg_sa/TSG_SA/TSGS_87E_Electronic/Docs/SP-200055.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s://www.3gpp.org/ftp/tsg_sa/TSG_SA/TSGs_91E_Electronic/Docs/SP-210239.zip"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tsg_sa/TSG_SA/TSGs_91E_Electronic/Docs/SP-210043.zip" TargetMode="External"/><Relationship Id="rId2" Type="http://schemas.openxmlformats.org/officeDocument/2006/relationships/hyperlink" Target="http://www.3gpp.org/ftp/tsg_sa/TSG_SA/TSGS_87E_Electronic/Docs/SP-200054.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tsg_sa/TSG_SA/TSGs_91E_Electronic/Docs/SP-210234.zip" TargetMode="External"/><Relationship Id="rId2" Type="http://schemas.openxmlformats.org/officeDocument/2006/relationships/hyperlink" Target="https://www.3gpp.org/ftp/tsg_sa/TSG_SA/TSGS_87E_Electronic/Docs/SP-200056.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tsg_sa/TSG_SA/TSGs_91E_Electronic/Docs/SP-210051.zip" TargetMode="External"/><Relationship Id="rId2" Type="http://schemas.openxmlformats.org/officeDocument/2006/relationships/hyperlink" Target="https://www.3gpp.org/ftp/tsg_sa/TSG_SA/TSGS_87E_Electronic/Docs/SP-200052.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87E_Electronic/Docs/SP-200053.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88E_Electronic/Docs/SP-200399.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tsg_sa/TSG_SA/TSGs_91E_Electronic/Docs/SP-210042.zip"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https://www.3gpp.org/ftp/tsg_sa/TSG_SA/TSGs_91E_Electronic/Docs/SP-210051.zip" TargetMode="External"/><Relationship Id="rId5" Type="http://schemas.openxmlformats.org/officeDocument/2006/relationships/hyperlink" Target="https://www.3gpp.org/ftp/tsg_sa/TSG_SA/TSGs_91E_Electronic/Docs/SP-210234.zip" TargetMode="External"/><Relationship Id="rId4" Type="http://schemas.openxmlformats.org/officeDocument/2006/relationships/hyperlink" Target="https://www.3gpp.org/ftp/tsg_sa/TSG_SA/TSGs_91E_Electronic/Docs/SP-210043.zip"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tsg_sa/TSG_SA/TSGs_91E_Electronic/Docs/SP-210041.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tsg_sa/TSG_SA/TSGs_91E_Electronic/Docs/SP-210036.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www.3gpp.org/ftp/tsg_sa/TSG_SA/TSGs_91E_Electronic/Docs/SP-210035.zip"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658813" y="1671638"/>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SA#91-e</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1371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Laboratories Inc.)</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1338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dirty="0"/>
              <a:t>Inclusive language</a:t>
            </a:r>
          </a:p>
        </p:txBody>
      </p:sp>
      <p:sp>
        <p:nvSpPr>
          <p:cNvPr id="20483" name="Content Placeholder 2">
            <a:extLst>
              <a:ext uri="{FF2B5EF4-FFF2-40B4-BE49-F238E27FC236}">
                <a16:creationId xmlns:a16="http://schemas.microsoft.com/office/drawing/2014/main" id="{E46F9B17-122A-4646-BD20-44B4C83B98F7}"/>
              </a:ext>
            </a:extLst>
          </p:cNvPr>
          <p:cNvSpPr>
            <a:spLocks noGrp="1"/>
          </p:cNvSpPr>
          <p:nvPr>
            <p:ph idx="1"/>
          </p:nvPr>
        </p:nvSpPr>
        <p:spPr>
          <a:xfrm>
            <a:off x="615950" y="1177925"/>
            <a:ext cx="8388350" cy="4992056"/>
          </a:xfrm>
        </p:spPr>
        <p:txBody>
          <a:bodyPr/>
          <a:lstStyle/>
          <a:p>
            <a:pPr>
              <a:lnSpc>
                <a:spcPct val="90000"/>
              </a:lnSpc>
              <a:spcBef>
                <a:spcPts val="600"/>
              </a:spcBef>
            </a:pPr>
            <a:r>
              <a:rPr lang="en-US" altLang="en-US" sz="1800" dirty="0"/>
              <a:t>In S4-210008, SA4 among many other 3GPP groups received an LS on “Use of Inclusive Language in 3GPP”. </a:t>
            </a:r>
          </a:p>
          <a:p>
            <a:pPr>
              <a:lnSpc>
                <a:spcPct val="90000"/>
              </a:lnSpc>
              <a:spcBef>
                <a:spcPts val="600"/>
              </a:spcBef>
            </a:pPr>
            <a:r>
              <a:rPr lang="en-US" altLang="en-US" sz="1800" dirty="0"/>
              <a:t>An analysis of SA4 TSs and TRs was provided in </a:t>
            </a:r>
            <a:r>
              <a:rPr lang="en-US" altLang="en-US" sz="1800" dirty="0">
                <a:hlinkClick r:id="rId2"/>
              </a:rPr>
              <a:t>https://www.3gpp.org/ftp/tsg_sa/WG4_CODEC/TSGS4_112-e/Docs/S4-210256.zip</a:t>
            </a:r>
            <a:r>
              <a:rPr lang="en-US" altLang="en-US" sz="1800" dirty="0"/>
              <a:t>. Actions are taken to comply with the request. There is no impact to current Rel-17 specifications.</a:t>
            </a:r>
          </a:p>
          <a:p>
            <a:pPr>
              <a:lnSpc>
                <a:spcPct val="90000"/>
              </a:lnSpc>
              <a:spcBef>
                <a:spcPts val="600"/>
              </a:spcBef>
            </a:pPr>
            <a:endParaRPr lang="en-US" altLang="en-US" sz="1800" dirty="0"/>
          </a:p>
        </p:txBody>
      </p:sp>
    </p:spTree>
    <p:extLst>
      <p:ext uri="{BB962C8B-B14F-4D97-AF65-F5344CB8AC3E}">
        <p14:creationId xmlns:p14="http://schemas.microsoft.com/office/powerpoint/2010/main" val="2297063079"/>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a:t>
            </a:r>
            <a:r>
              <a:rPr lang="en-US" altLang="en-US" dirty="0"/>
              <a:t>Rel-16 and earlier - 1</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841428"/>
          </a:xfrm>
        </p:spPr>
        <p:txBody>
          <a:bodyPr/>
          <a:lstStyle/>
          <a:p>
            <a:pPr>
              <a:lnSpc>
                <a:spcPct val="85000"/>
              </a:lnSpc>
              <a:spcBef>
                <a:spcPct val="0"/>
              </a:spcBef>
              <a:defRPr/>
            </a:pPr>
            <a:r>
              <a:rPr lang="en-US" altLang="en-US" sz="2000" dirty="0"/>
              <a:t>MBMS: </a:t>
            </a:r>
            <a:r>
              <a:rPr lang="en-US" altLang="en-US" sz="2000" dirty="0">
                <a:hlinkClick r:id="rId2"/>
              </a:rPr>
              <a:t>SP-210034</a:t>
            </a:r>
            <a:r>
              <a:rPr lang="en-US" altLang="en-US" sz="2000" dirty="0"/>
              <a:t> CR to MBMS TS 26.346 Bug Fix on Main USD Schema in Annex J.1 (Rel-16):</a:t>
            </a:r>
          </a:p>
          <a:p>
            <a:pPr lvl="1">
              <a:lnSpc>
                <a:spcPct val="85000"/>
              </a:lnSpc>
              <a:spcBef>
                <a:spcPct val="0"/>
              </a:spcBef>
              <a:defRPr/>
            </a:pPr>
            <a:r>
              <a:rPr lang="en-US" altLang="en-US" sz="1600" dirty="0"/>
              <a:t>The CR in S4-201639 to TS 26.346, on correction to subcarrier spacing in USD for ROM service delivery, was agreed at SA4#111e but the changes in the USD schema were not implemented.</a:t>
            </a:r>
          </a:p>
          <a:p>
            <a:pPr lvl="1">
              <a:lnSpc>
                <a:spcPct val="85000"/>
              </a:lnSpc>
              <a:spcBef>
                <a:spcPct val="0"/>
              </a:spcBef>
              <a:defRPr/>
            </a:pPr>
            <a:endParaRPr lang="en-US" altLang="en-US" sz="1600" dirty="0"/>
          </a:p>
          <a:p>
            <a:pPr>
              <a:lnSpc>
                <a:spcPct val="85000"/>
              </a:lnSpc>
              <a:spcBef>
                <a:spcPct val="0"/>
              </a:spcBef>
              <a:defRPr/>
            </a:pPr>
            <a:r>
              <a:rPr lang="en-US" altLang="en-US" sz="2000" dirty="0"/>
              <a:t>MTSI and IMS Telepresence: </a:t>
            </a:r>
            <a:r>
              <a:rPr lang="en-US" altLang="en-US" sz="2000" dirty="0">
                <a:hlinkClick r:id="rId3"/>
              </a:rPr>
              <a:t>SP-210035</a:t>
            </a:r>
            <a:r>
              <a:rPr lang="en-US" altLang="en-US" sz="2000" dirty="0"/>
              <a:t> and </a:t>
            </a:r>
            <a:r>
              <a:rPr lang="en-US" altLang="en-US" sz="2000" dirty="0">
                <a:hlinkClick r:id="rId4"/>
              </a:rPr>
              <a:t>SP-210036 </a:t>
            </a:r>
            <a:r>
              <a:rPr lang="en-US" altLang="en-US" sz="2000" dirty="0"/>
              <a:t>CRs to TS 26.114 and TS 26.223 on IETF Reference Update resolving all pending IETF drafts dependencies (Rel-13 &amp; Rel-14).</a:t>
            </a:r>
          </a:p>
          <a:p>
            <a:pPr>
              <a:lnSpc>
                <a:spcPct val="85000"/>
              </a:lnSpc>
              <a:spcBef>
                <a:spcPct val="0"/>
              </a:spcBef>
              <a:defRPr/>
            </a:pPr>
            <a:endParaRPr lang="en-US" altLang="en-US" sz="2000" dirty="0"/>
          </a:p>
          <a:p>
            <a:pPr>
              <a:lnSpc>
                <a:spcPct val="85000"/>
              </a:lnSpc>
              <a:spcBef>
                <a:spcPct val="0"/>
              </a:spcBef>
              <a:defRPr/>
            </a:pPr>
            <a:r>
              <a:rPr lang="en-US" altLang="en-US" sz="2000" dirty="0"/>
              <a:t>5GMSA (5G Media Streaming Architecture): </a:t>
            </a:r>
            <a:r>
              <a:rPr lang="en-US" altLang="en-US" sz="2000" dirty="0">
                <a:hlinkClick r:id="rId5"/>
              </a:rPr>
              <a:t>SP-210037</a:t>
            </a:r>
            <a:r>
              <a:rPr lang="en-US" altLang="en-US" sz="2000" dirty="0"/>
              <a:t> CR to TS 26.501 on Clarifications and corrections (Rel-16).</a:t>
            </a:r>
          </a:p>
          <a:p>
            <a:pPr lvl="1">
              <a:lnSpc>
                <a:spcPct val="85000"/>
              </a:lnSpc>
              <a:spcBef>
                <a:spcPct val="0"/>
              </a:spcBef>
              <a:defRPr/>
            </a:pPr>
            <a:endParaRPr lang="en-US" altLang="en-US" sz="1600" dirty="0"/>
          </a:p>
        </p:txBody>
      </p:sp>
    </p:spTree>
    <p:extLst>
      <p:ext uri="{BB962C8B-B14F-4D97-AF65-F5344CB8AC3E}">
        <p14:creationId xmlns:p14="http://schemas.microsoft.com/office/powerpoint/2010/main" val="146375628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a:t>
            </a:r>
            <a:r>
              <a:rPr lang="en-US" altLang="en-US" dirty="0"/>
              <a:t>Rel-16 and earlier - 2</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841428"/>
          </a:xfrm>
        </p:spPr>
        <p:txBody>
          <a:bodyPr/>
          <a:lstStyle/>
          <a:p>
            <a:pPr>
              <a:lnSpc>
                <a:spcPct val="85000"/>
              </a:lnSpc>
              <a:spcBef>
                <a:spcPct val="0"/>
              </a:spcBef>
              <a:defRPr/>
            </a:pPr>
            <a:endParaRPr lang="en-US" altLang="en-US" sz="2000" dirty="0"/>
          </a:p>
          <a:p>
            <a:pPr>
              <a:lnSpc>
                <a:spcPct val="85000"/>
              </a:lnSpc>
              <a:spcBef>
                <a:spcPct val="0"/>
              </a:spcBef>
              <a:defRPr/>
            </a:pPr>
            <a:endParaRPr lang="en-US" altLang="en-US" sz="2000" dirty="0"/>
          </a:p>
          <a:p>
            <a:pPr lvl="1">
              <a:lnSpc>
                <a:spcPct val="85000"/>
              </a:lnSpc>
              <a:spcBef>
                <a:spcPct val="0"/>
              </a:spcBef>
              <a:defRPr/>
            </a:pPr>
            <a:endParaRPr lang="en-US" altLang="en-US" sz="1600" dirty="0"/>
          </a:p>
        </p:txBody>
      </p:sp>
      <p:sp>
        <p:nvSpPr>
          <p:cNvPr id="5" name="Content Placeholder 2">
            <a:extLst>
              <a:ext uri="{FF2B5EF4-FFF2-40B4-BE49-F238E27FC236}">
                <a16:creationId xmlns:a16="http://schemas.microsoft.com/office/drawing/2014/main" id="{EE853585-303A-4C2B-ACCC-69D5D7166F6B}"/>
              </a:ext>
            </a:extLst>
          </p:cNvPr>
          <p:cNvSpPr txBox="1">
            <a:spLocks/>
          </p:cNvSpPr>
          <p:nvPr/>
        </p:nvSpPr>
        <p:spPr bwMode="auto">
          <a:xfrm>
            <a:off x="638175" y="1347788"/>
            <a:ext cx="7962900" cy="484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85000"/>
              </a:lnSpc>
              <a:spcBef>
                <a:spcPct val="0"/>
              </a:spcBef>
              <a:defRPr/>
            </a:pPr>
            <a:r>
              <a:rPr lang="en-US" altLang="en-US" sz="2000" kern="0" dirty="0"/>
              <a:t>5GMS3 (5G Media Streaming stage 3): </a:t>
            </a:r>
            <a:r>
              <a:rPr lang="en-US" altLang="en-US" sz="2000" kern="0" dirty="0">
                <a:hlinkClick r:id="rId3"/>
              </a:rPr>
              <a:t>SP-210039</a:t>
            </a:r>
            <a:r>
              <a:rPr lang="en-US" altLang="en-US" sz="2000" kern="0" dirty="0"/>
              <a:t> CRs to </a:t>
            </a:r>
          </a:p>
          <a:p>
            <a:pPr lvl="1">
              <a:lnSpc>
                <a:spcPct val="85000"/>
              </a:lnSpc>
              <a:spcBef>
                <a:spcPct val="0"/>
              </a:spcBef>
              <a:defRPr/>
            </a:pPr>
            <a:r>
              <a:rPr lang="en-US" altLang="en-US" sz="1600" kern="0" dirty="0"/>
              <a:t>TS 26.512 (Rel-16) on Aggregated essential corrections &amp; </a:t>
            </a:r>
            <a:r>
              <a:rPr lang="en-US" altLang="en-US" sz="1600" kern="0" dirty="0" err="1"/>
              <a:t>openAPI</a:t>
            </a:r>
            <a:r>
              <a:rPr lang="en-US" altLang="en-US" sz="1600" kern="0" dirty="0"/>
              <a:t> implementation (Rel-16): CR0007r2</a:t>
            </a:r>
          </a:p>
          <a:p>
            <a:pPr lvl="2">
              <a:lnSpc>
                <a:spcPct val="85000"/>
              </a:lnSpc>
              <a:spcBef>
                <a:spcPct val="0"/>
              </a:spcBef>
              <a:defRPr/>
            </a:pPr>
            <a:r>
              <a:rPr lang="en-US" altLang="en-US" sz="1600" kern="0" dirty="0"/>
              <a:t>This CR is in accordance with the new 3GPP procedures for documenting </a:t>
            </a:r>
            <a:r>
              <a:rPr lang="en-US" altLang="en-US" sz="1600" kern="0" dirty="0" err="1"/>
              <a:t>OpenAPI</a:t>
            </a:r>
            <a:r>
              <a:rPr lang="en-US" altLang="en-US" sz="1600" kern="0" dirty="0"/>
              <a:t> interfaces on 3GPP Forge.</a:t>
            </a:r>
          </a:p>
          <a:p>
            <a:pPr lvl="2">
              <a:lnSpc>
                <a:spcPct val="85000"/>
              </a:lnSpc>
              <a:spcBef>
                <a:spcPct val="0"/>
              </a:spcBef>
              <a:defRPr/>
            </a:pPr>
            <a:r>
              <a:rPr lang="en-US" altLang="en-US" sz="1600" kern="0" dirty="0"/>
              <a:t>Implementation of the </a:t>
            </a:r>
            <a:r>
              <a:rPr lang="en-US" altLang="en-US" sz="1600" kern="0" dirty="0" err="1"/>
              <a:t>OpenAPI</a:t>
            </a:r>
            <a:r>
              <a:rPr lang="en-US" altLang="en-US" sz="1600" kern="0" dirty="0"/>
              <a:t> interface definitions for M1 and M5 by providing the corresponding YAML files.</a:t>
            </a:r>
          </a:p>
          <a:p>
            <a:pPr lvl="2">
              <a:lnSpc>
                <a:spcPct val="85000"/>
              </a:lnSpc>
              <a:spcBef>
                <a:spcPct val="0"/>
              </a:spcBef>
              <a:defRPr/>
            </a:pPr>
            <a:r>
              <a:rPr lang="en-US" altLang="en-US" sz="1600" kern="0" dirty="0"/>
              <a:t>Corrections to the normative clauses to align them with the </a:t>
            </a:r>
            <a:r>
              <a:rPr lang="en-US" altLang="en-US" sz="1600" kern="0" dirty="0" err="1"/>
              <a:t>OpenAPI</a:t>
            </a:r>
            <a:r>
              <a:rPr lang="en-US" altLang="en-US" sz="1600" kern="0" dirty="0"/>
              <a:t> design principles laid down in TS 29.501.</a:t>
            </a:r>
          </a:p>
          <a:p>
            <a:pPr lvl="2">
              <a:lnSpc>
                <a:spcPct val="85000"/>
              </a:lnSpc>
              <a:spcBef>
                <a:spcPct val="0"/>
              </a:spcBef>
              <a:defRPr/>
            </a:pPr>
            <a:r>
              <a:rPr lang="en-US" altLang="en-US" sz="1600" kern="0" dirty="0"/>
              <a:t>Two incorrect references are corrected.</a:t>
            </a:r>
          </a:p>
          <a:p>
            <a:pPr lvl="2">
              <a:lnSpc>
                <a:spcPct val="85000"/>
              </a:lnSpc>
              <a:spcBef>
                <a:spcPct val="0"/>
              </a:spcBef>
              <a:defRPr/>
            </a:pPr>
            <a:r>
              <a:rPr lang="en-US" altLang="en-US" sz="1600" kern="0" dirty="0"/>
              <a:t>Imported from CR0008r1:</a:t>
            </a:r>
          </a:p>
          <a:p>
            <a:pPr lvl="3">
              <a:lnSpc>
                <a:spcPct val="85000"/>
              </a:lnSpc>
              <a:spcBef>
                <a:spcPct val="0"/>
              </a:spcBef>
              <a:defRPr/>
            </a:pPr>
            <a:r>
              <a:rPr lang="en-US" altLang="en-US" sz="1600" kern="0" dirty="0"/>
              <a:t>S4-210012: Essential corrections to Consumption Reporting APIs.</a:t>
            </a:r>
          </a:p>
          <a:p>
            <a:pPr lvl="3">
              <a:lnSpc>
                <a:spcPct val="85000"/>
              </a:lnSpc>
              <a:spcBef>
                <a:spcPct val="0"/>
              </a:spcBef>
              <a:defRPr/>
            </a:pPr>
            <a:r>
              <a:rPr lang="en-US" altLang="en-US" sz="1600" kern="0" dirty="0"/>
              <a:t>S4-210038: Replacement client architecture figures.</a:t>
            </a:r>
          </a:p>
          <a:p>
            <a:pPr lvl="3">
              <a:lnSpc>
                <a:spcPct val="85000"/>
              </a:lnSpc>
              <a:spcBef>
                <a:spcPct val="0"/>
              </a:spcBef>
              <a:defRPr/>
            </a:pPr>
            <a:r>
              <a:rPr lang="en-US" altLang="en-US" sz="1600" kern="0" dirty="0"/>
              <a:t>S4-210232: Corrections on Procedures and APIs for Downlink and Uplink Streaming (Rel-16).</a:t>
            </a:r>
          </a:p>
          <a:p>
            <a:pPr lvl="3">
              <a:lnSpc>
                <a:spcPct val="85000"/>
              </a:lnSpc>
              <a:spcBef>
                <a:spcPct val="0"/>
              </a:spcBef>
              <a:defRPr/>
            </a:pPr>
            <a:r>
              <a:rPr lang="en-US" altLang="en-US" sz="1600" kern="0" dirty="0"/>
              <a:t>S4-210241: Removal of editor’s notes and handling of multiple AF instances.</a:t>
            </a:r>
          </a:p>
          <a:p>
            <a:pPr lvl="1">
              <a:lnSpc>
                <a:spcPct val="85000"/>
              </a:lnSpc>
              <a:spcBef>
                <a:spcPct val="0"/>
              </a:spcBef>
              <a:defRPr/>
            </a:pPr>
            <a:r>
              <a:rPr lang="en-US" altLang="en-US" sz="1600" kern="0" dirty="0"/>
              <a:t>And to TS 26.511 (Rel-16): references fixed, uplink VR streaming completed, compatibility clarified, typos fixed.</a:t>
            </a:r>
          </a:p>
          <a:p>
            <a:pPr>
              <a:lnSpc>
                <a:spcPct val="85000"/>
              </a:lnSpc>
              <a:spcBef>
                <a:spcPct val="0"/>
              </a:spcBef>
              <a:defRPr/>
            </a:pPr>
            <a:r>
              <a:rPr lang="en-US" altLang="en-US" sz="2000" u="sng" kern="0" dirty="0">
                <a:solidFill>
                  <a:srgbClr val="FF0000"/>
                </a:solidFill>
              </a:rPr>
              <a:t>SP-210039 is requested to be approved partially: CR0008r1 to be rejected at SA#91-e (as its content was merged into CR0007r2)</a:t>
            </a:r>
          </a:p>
          <a:p>
            <a:pPr lvl="1">
              <a:lnSpc>
                <a:spcPct val="85000"/>
              </a:lnSpc>
              <a:spcBef>
                <a:spcPct val="0"/>
              </a:spcBef>
              <a:defRPr/>
            </a:pPr>
            <a:endParaRPr lang="en-US" altLang="en-US" sz="1600" kern="0" dirty="0"/>
          </a:p>
          <a:p>
            <a:pPr lvl="1">
              <a:lnSpc>
                <a:spcPct val="85000"/>
              </a:lnSpc>
              <a:spcBef>
                <a:spcPct val="0"/>
              </a:spcBef>
              <a:defRPr/>
            </a:pPr>
            <a:endParaRPr lang="en-US" altLang="en-US" sz="1600" kern="0" dirty="0"/>
          </a:p>
        </p:txBody>
      </p:sp>
    </p:spTree>
    <p:extLst>
      <p:ext uri="{BB962C8B-B14F-4D97-AF65-F5344CB8AC3E}">
        <p14:creationId xmlns:p14="http://schemas.microsoft.com/office/powerpoint/2010/main" val="18962433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Rel-17</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400" dirty="0"/>
              <a:t> Rel-17 Work Items</a:t>
            </a:r>
          </a:p>
          <a:p>
            <a:pPr marL="400050" eaLnBrk="1" hangingPunct="1">
              <a:lnSpc>
                <a:spcPct val="90000"/>
              </a:lnSpc>
              <a:buFont typeface="Calibri" panose="020F0502020204030204" pitchFamily="34" charset="0"/>
              <a:buAutoNum type="arabicPeriod"/>
            </a:pPr>
            <a:r>
              <a:rPr lang="en-US" altLang="en-US" sz="1800" dirty="0" err="1"/>
              <a:t>IVAS_Codec</a:t>
            </a:r>
            <a:r>
              <a:rPr lang="en-US" altLang="en-US" sz="1800" dirty="0"/>
              <a:t> (EVS Codec Extension for Immersive Voice and Audio Services)</a:t>
            </a:r>
          </a:p>
          <a:p>
            <a:pPr marL="400050" eaLnBrk="1" hangingPunct="1">
              <a:lnSpc>
                <a:spcPct val="90000"/>
              </a:lnSpc>
              <a:buFont typeface="Calibri" panose="020F0502020204030204" pitchFamily="34" charset="0"/>
              <a:buAutoNum type="arabicPeriod"/>
            </a:pPr>
            <a:r>
              <a:rPr lang="en-US" altLang="en-US" sz="1800" dirty="0"/>
              <a:t>ITT4RT (Support of Immersive Teleconferencing and Telepresence for Remote Terminals) </a:t>
            </a:r>
          </a:p>
          <a:p>
            <a:pPr marL="400050" eaLnBrk="1" hangingPunct="1">
              <a:lnSpc>
                <a:spcPct val="90000"/>
              </a:lnSpc>
              <a:buFont typeface="Calibri" panose="020F0502020204030204" pitchFamily="34" charset="0"/>
              <a:buAutoNum type="arabicPeriod"/>
            </a:pPr>
            <a:r>
              <a:rPr lang="en-US" sz="1800" dirty="0" err="1"/>
              <a:t>HaNTE</a:t>
            </a:r>
            <a:r>
              <a:rPr lang="en-US" sz="1800" dirty="0"/>
              <a:t> (Handsets Featuring Non-Traditional Earpieces)</a:t>
            </a:r>
          </a:p>
          <a:p>
            <a:pPr marL="400050" eaLnBrk="1" hangingPunct="1">
              <a:lnSpc>
                <a:spcPct val="90000"/>
              </a:lnSpc>
              <a:buFont typeface="Calibri" panose="020F0502020204030204" pitchFamily="34" charset="0"/>
              <a:buAutoNum type="arabicPeriod"/>
            </a:pPr>
            <a:r>
              <a:rPr lang="en-US" sz="1800" dirty="0" err="1"/>
              <a:t>HInT</a:t>
            </a:r>
            <a:r>
              <a:rPr lang="en-US" sz="1800" dirty="0"/>
              <a:t> (Extension for headset interface tests of UE)</a:t>
            </a:r>
          </a:p>
          <a:p>
            <a:pPr marL="400050" eaLnBrk="1" hangingPunct="1">
              <a:lnSpc>
                <a:spcPct val="90000"/>
              </a:lnSpc>
              <a:buFont typeface="Calibri" panose="020F0502020204030204" pitchFamily="34" charset="0"/>
              <a:buAutoNum type="arabicPeriod"/>
            </a:pPr>
            <a:r>
              <a:rPr lang="da-DK" sz="1800" dirty="0"/>
              <a:t>8K_VR_5G (Operation Points for 8K VR 360 Video over 5G)	</a:t>
            </a:r>
            <a:endParaRPr lang="en-US" sz="1800" dirty="0"/>
          </a:p>
          <a:p>
            <a:pPr marL="400050" eaLnBrk="1" hangingPunct="1">
              <a:lnSpc>
                <a:spcPct val="90000"/>
              </a:lnSpc>
              <a:buFont typeface="Calibri" panose="020F0502020204030204" pitchFamily="34" charset="0"/>
              <a:buAutoNum type="arabicPeriod"/>
            </a:pPr>
            <a:endParaRPr lang="en-US" sz="1800" dirty="0"/>
          </a:p>
          <a:p>
            <a:pPr marL="400050" eaLnBrk="1" hangingPunct="1">
              <a:lnSpc>
                <a:spcPct val="90000"/>
              </a:lnSpc>
              <a:buFont typeface="Calibri" panose="020F0502020204030204" pitchFamily="34" charset="0"/>
              <a:buAutoNum type="arabicPeriod"/>
            </a:pPr>
            <a:endParaRPr lang="en-US" altLang="en-US" sz="1800" dirty="0"/>
          </a:p>
        </p:txBody>
      </p:sp>
    </p:spTree>
    <p:extLst>
      <p:ext uri="{BB962C8B-B14F-4D97-AF65-F5344CB8AC3E}">
        <p14:creationId xmlns:p14="http://schemas.microsoft.com/office/powerpoint/2010/main" val="195158667"/>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IVAS_Codec</a:t>
            </a:r>
            <a:r>
              <a:rPr lang="en-US" altLang="en-US" sz="2800" dirty="0"/>
              <a:t> (EVS Codec Extension for Immersive Voice and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1752"/>
            <a:ext cx="8388350" cy="3545332"/>
          </a:xfrm>
        </p:spPr>
        <p:txBody>
          <a:bodyPr/>
          <a:lstStyle/>
          <a:p>
            <a:pPr>
              <a:lnSpc>
                <a:spcPct val="90000"/>
              </a:lnSpc>
              <a:spcBef>
                <a:spcPts val="1200"/>
              </a:spcBef>
            </a:pPr>
            <a:r>
              <a:rPr lang="en-US" altLang="en-US" sz="1600" dirty="0"/>
              <a:t>The overall objective of this work item is to develop a single general-purpose audio codec for immersive 4G and 5G services and applications including the VR use cases envisioned in 3GPP TR 26.918. WID: </a:t>
            </a:r>
            <a:r>
              <a:rPr lang="en-US" sz="1600" u="sng" dirty="0">
                <a:hlinkClick r:id="rId2"/>
              </a:rPr>
              <a:t>SP-170611</a:t>
            </a:r>
            <a:endParaRPr lang="en-US" altLang="en-US" sz="1600" dirty="0">
              <a:cs typeface="Arial" panose="020B0604020202020204" pitchFamily="34" charset="0"/>
            </a:endParaRPr>
          </a:p>
          <a:p>
            <a:pPr>
              <a:lnSpc>
                <a:spcPct val="90000"/>
              </a:lnSpc>
              <a:spcBef>
                <a:spcPts val="1200"/>
              </a:spcBef>
            </a:pPr>
            <a:r>
              <a:rPr lang="en-US" altLang="en-US" sz="1600" dirty="0"/>
              <a:t>Since SA#90-e, the following progress was achieved:</a:t>
            </a:r>
          </a:p>
          <a:p>
            <a:pPr lvl="1">
              <a:lnSpc>
                <a:spcPct val="90000"/>
              </a:lnSpc>
              <a:spcBef>
                <a:spcPts val="1200"/>
              </a:spcBef>
            </a:pPr>
            <a:r>
              <a:rPr lang="en-US" altLang="en-US" sz="1400" dirty="0"/>
              <a:t>Two permanent documents were updated and agreed to reflect that qualification phase is not planned: IVAS-1 Overview (S4-210262) and IVAS-7a Processing Plan for selection (S4-210315)</a:t>
            </a:r>
          </a:p>
          <a:p>
            <a:pPr lvl="1">
              <a:lnSpc>
                <a:spcPct val="90000"/>
              </a:lnSpc>
              <a:spcBef>
                <a:spcPts val="1200"/>
              </a:spcBef>
            </a:pPr>
            <a:r>
              <a:rPr lang="en-US" altLang="en-US" sz="1400" dirty="0"/>
              <a:t>Suitability of testing methods for IVAS was discussed based on two contributions (S4-210138, S4-210149), including e.g., P.800, P.811, MUSHRA, etc.</a:t>
            </a:r>
          </a:p>
          <a:p>
            <a:pPr lvl="1">
              <a:lnSpc>
                <a:spcPct val="90000"/>
              </a:lnSpc>
              <a:spcBef>
                <a:spcPts val="1200"/>
              </a:spcBef>
            </a:pPr>
            <a:r>
              <a:rPr lang="en-US" altLang="en-US" sz="1400" dirty="0"/>
              <a:t>Schedule of MASA reference C software updates was contributed (S4-210130)</a:t>
            </a:r>
          </a:p>
          <a:p>
            <a:pPr lvl="1">
              <a:lnSpc>
                <a:spcPct val="90000"/>
              </a:lnSpc>
              <a:spcBef>
                <a:spcPts val="1200"/>
              </a:spcBef>
            </a:pPr>
            <a:r>
              <a:rPr lang="en-US" altLang="en-US" sz="1400" dirty="0"/>
              <a:t>Proposed process on handling </a:t>
            </a:r>
            <a:r>
              <a:rPr lang="en-US" altLang="en-US" sz="1400" dirty="0" err="1"/>
              <a:t>LoIs</a:t>
            </a:r>
            <a:r>
              <a:rPr lang="en-US" altLang="en-US" sz="1400" dirty="0"/>
              <a:t>, funding collection was discussed (S4-210139)</a:t>
            </a:r>
          </a:p>
          <a:p>
            <a:pPr lvl="1">
              <a:lnSpc>
                <a:spcPct val="90000"/>
              </a:lnSpc>
              <a:spcBef>
                <a:spcPts val="1200"/>
              </a:spcBef>
            </a:pPr>
            <a:endParaRPr lang="en-US" altLang="en-US" sz="1400"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802408177"/>
              </p:ext>
            </p:extLst>
          </p:nvPr>
        </p:nvGraphicFramePr>
        <p:xfrm>
          <a:off x="590550" y="5007578"/>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27%</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5246599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ITT4RT (Support of Immersive Teleconferencing and Telepresence for Remote Terminals)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90464" y="1463040"/>
            <a:ext cx="8388350" cy="3123027"/>
          </a:xfrm>
        </p:spPr>
        <p:txBody>
          <a:bodyPr/>
          <a:lstStyle/>
          <a:p>
            <a:pPr>
              <a:lnSpc>
                <a:spcPct val="90000"/>
              </a:lnSpc>
              <a:spcBef>
                <a:spcPts val="1200"/>
              </a:spcBef>
            </a:pPr>
            <a:r>
              <a:rPr lang="en-US" altLang="en-US" sz="1600" dirty="0"/>
              <a:t>The objective of this Work Item is to specify VR support in MTSI in TS 26.114 and IMS-based Telepresence in TS 26.223 to enable support of an immersive experience for remote terminals joining teleconferencing and telepresence sessions. WID: </a:t>
            </a:r>
            <a:r>
              <a:rPr lang="en-US" sz="1600" u="sng" dirty="0">
                <a:hlinkClick r:id="rId2"/>
              </a:rPr>
              <a:t>SP-180985</a:t>
            </a:r>
            <a:endParaRPr lang="en-US" altLang="en-US" sz="1600" dirty="0"/>
          </a:p>
          <a:p>
            <a:pPr>
              <a:lnSpc>
                <a:spcPct val="90000"/>
              </a:lnSpc>
              <a:spcBef>
                <a:spcPts val="1200"/>
              </a:spcBef>
            </a:pPr>
            <a:r>
              <a:rPr lang="en-US" altLang="en-US" sz="1600" dirty="0"/>
              <a:t>Since SA#90-e, the following progress was achieved:</a:t>
            </a:r>
            <a:endParaRPr lang="en-US" altLang="en-US" sz="1200" dirty="0"/>
          </a:p>
          <a:p>
            <a:pPr lvl="1">
              <a:lnSpc>
                <a:spcPct val="90000"/>
              </a:lnSpc>
              <a:spcBef>
                <a:spcPts val="1200"/>
              </a:spcBef>
            </a:pPr>
            <a:r>
              <a:rPr lang="en-US" sz="1100" dirty="0"/>
              <a:t>Agreed CR to TS 26.114: CR is aimed at addressing the Phase 1 objective of the work item to develop a basic real-time 360-degree video and limited support for immersive voice/audio delivery framework in TS 26.114.</a:t>
            </a:r>
          </a:p>
          <a:p>
            <a:pPr lvl="1">
              <a:lnSpc>
                <a:spcPct val="90000"/>
              </a:lnSpc>
              <a:spcBef>
                <a:spcPts val="1200"/>
              </a:spcBef>
            </a:pPr>
            <a:r>
              <a:rPr lang="en-US" sz="1100" dirty="0"/>
              <a:t>Agreed updates to the Permanent Document to include: Use of RTP header extensions as one potential solution for frame-packing of overlays, Potential solutions for transporting non-audio and non-video overlays using the IMS Data Channel or RTP Payload Format for HEIF encoded images, Categorizing viewport-independent/dependent delivery into further configurations, Use case for audio mixing of multiple streams when pre-recorded canned content is shared as an overlay, Documenting and evaluating support for Pausing and Resuming of streams by use of RTP Pause/Resume.</a:t>
            </a:r>
          </a:p>
          <a:p>
            <a:pPr lvl="1">
              <a:lnSpc>
                <a:spcPct val="90000"/>
              </a:lnSpc>
              <a:spcBef>
                <a:spcPts val="1200"/>
              </a:spcBef>
            </a:pPr>
            <a:endParaRPr lang="en-US" sz="1400" dirty="0"/>
          </a:p>
          <a:p>
            <a:pPr lvl="1">
              <a:lnSpc>
                <a:spcPct val="90000"/>
              </a:lnSpc>
              <a:spcBef>
                <a:spcPts val="1200"/>
              </a:spcBef>
            </a:pPr>
            <a:endParaRPr lang="en-US" altLang="en-US" sz="1400"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257593842"/>
              </p:ext>
            </p:extLst>
          </p:nvPr>
        </p:nvGraphicFramePr>
        <p:xfrm>
          <a:off x="590550" y="4855192"/>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55% </a:t>
                      </a:r>
                      <a:r>
                        <a:rPr lang="en-GB" sz="1000" b="0" kern="1200" noProof="0" dirty="0">
                          <a:solidFill>
                            <a:srgbClr val="0000FF"/>
                          </a:solidFill>
                          <a:latin typeface="Arial "/>
                          <a:ea typeface="+mn-ea"/>
                          <a:cs typeface="Arial" pitchFamily="34" charset="0"/>
                        </a:rPr>
                        <a:t>-&gt; 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hlinkClick r:id="rId3"/>
                        </a:rPr>
                        <a:t>SP-210040</a:t>
                      </a:r>
                      <a:r>
                        <a:rPr kumimoji="0" lang="en-GB" altLang="en-US" sz="1000" b="0" i="0" u="none" strike="noStrike" cap="none" normalizeH="0" baseline="0" dirty="0">
                          <a:ln>
                            <a:noFill/>
                          </a:ln>
                          <a:solidFill>
                            <a:schemeClr val="tx1"/>
                          </a:solidFill>
                          <a:effectLst/>
                          <a:latin typeface="Arial "/>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CR on Video Support for ITT4RT [26.114] (WI: ITT4RT)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212292888"/>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sz="2800" dirty="0" err="1"/>
              <a:t>HaNTE</a:t>
            </a:r>
            <a:r>
              <a:rPr lang="en-US" sz="2800" dirty="0"/>
              <a:t> (Handsets Featuring Non-Traditional Earpieces)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2531655"/>
          </a:xfrm>
        </p:spPr>
        <p:txBody>
          <a:bodyPr/>
          <a:lstStyle/>
          <a:p>
            <a:pPr>
              <a:lnSpc>
                <a:spcPct val="90000"/>
              </a:lnSpc>
              <a:spcBef>
                <a:spcPts val="1200"/>
              </a:spcBef>
            </a:pPr>
            <a:r>
              <a:rPr lang="en-US" altLang="en-US" sz="1600" dirty="0"/>
              <a:t>UEs supporting handset mode communication without a traditional earpiece to produce sound are becoming available in the market, and 3GPP specs require updates to allow for their appropriate testing. WID: </a:t>
            </a:r>
            <a:r>
              <a:rPr lang="fr-FR" sz="1600" dirty="0">
                <a:hlinkClick r:id="rId2"/>
              </a:rPr>
              <a:t>SP-191212</a:t>
            </a:r>
            <a:endParaRPr lang="en-US" sz="1600" u="sng" dirty="0"/>
          </a:p>
          <a:p>
            <a:pPr>
              <a:lnSpc>
                <a:spcPct val="90000"/>
              </a:lnSpc>
              <a:spcBef>
                <a:spcPts val="1200"/>
              </a:spcBef>
            </a:pPr>
            <a:r>
              <a:rPr lang="en-US" altLang="en-US" sz="1600" dirty="0"/>
              <a:t>Since SA#90-e, the round-robin results from Lab 3 and aggregated results (Labs 2 and 3) have been reviewed and noted at SA4#112-e. A subset of round-robin tests may be re-conducted by Lab 3 prior to a re-run by Lab 1 and details have been left to be discussed offline. Preliminary test results from Lab 4 were reported at the SQ SWG telco on March 15 and discussed. Aggregated results collecting data from all labs involved in the round robin are expected at SA4#113-e.</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098988911"/>
              </p:ext>
            </p:extLst>
          </p:nvPr>
        </p:nvGraphicFramePr>
        <p:xfrm>
          <a:off x="581673" y="4198072"/>
          <a:ext cx="7810500" cy="176776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2102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52389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HaNTE</a:t>
                      </a:r>
                      <a:r>
                        <a:rPr lang="en-US" sz="1000" dirty="0">
                          <a:latin typeface="Arial" panose="020B0604020202020204" pitchFamily="34" charset="0"/>
                          <a:cs typeface="Arial" panose="020B0604020202020204" pitchFamily="34" charset="0"/>
                        </a:rPr>
                        <a:t> (Handsets Featuring Non-Traditional Earpieces)</a:t>
                      </a:r>
                      <a:endParaRPr lang="en-GB" alt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26.131 on </a:t>
                      </a:r>
                      <a:r>
                        <a:rPr lang="en-GB" sz="1000" dirty="0">
                          <a:effectLst/>
                          <a:latin typeface="Arial" panose="020B0604020202020204" pitchFamily="34" charset="0"/>
                          <a:cs typeface="Arial" panose="020B0604020202020204" pitchFamily="34" charset="0"/>
                        </a:rPr>
                        <a:t>update of receive direction requirements</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26.132 on update of receive direction test methods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26.801 on update with new findings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40% -&gt; </a:t>
                      </a:r>
                      <a:r>
                        <a:rPr lang="en-GB" sz="1000" b="0" kern="1200" noProof="0" dirty="0">
                          <a:solidFill>
                            <a:srgbClr val="0000FF"/>
                          </a:solidFill>
                          <a:latin typeface="Arial" panose="020B0604020202020204" pitchFamily="34" charset="0"/>
                          <a:ea typeface="+mn-ea"/>
                          <a:cs typeface="Arial" panose="020B0604020202020204" pitchFamily="34" charset="0"/>
                        </a:rPr>
                        <a:t>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SA#91 </a:t>
                      </a:r>
                      <a:r>
                        <a:rPr lang="en-GB" sz="1000" b="0" kern="1200" dirty="0">
                          <a:solidFill>
                            <a:srgbClr val="0000FF"/>
                          </a:solidFill>
                          <a:latin typeface="Arial" panose="020B0604020202020204" pitchFamily="34" charset="0"/>
                          <a:ea typeface="+mn-ea"/>
                          <a:cs typeface="Arial" panose="020B0604020202020204" pitchFamily="34" charset="0"/>
                        </a:rPr>
                        <a:t>-&gt; 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948960764"/>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sz="2800" dirty="0" err="1"/>
              <a:t>HInT</a:t>
            </a:r>
            <a:r>
              <a:rPr lang="en-US" sz="2800" dirty="0"/>
              <a:t> (Extension for headset interface tests of UE)</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3498072"/>
          </a:xfrm>
        </p:spPr>
        <p:txBody>
          <a:bodyPr/>
          <a:lstStyle/>
          <a:p>
            <a:pPr>
              <a:spcBef>
                <a:spcPts val="600"/>
              </a:spcBef>
              <a:defRPr/>
            </a:pPr>
            <a:r>
              <a:rPr lang="en-US" sz="1400" dirty="0" err="1"/>
              <a:t>HInT</a:t>
            </a:r>
            <a:r>
              <a:rPr lang="en-US" sz="1400" dirty="0"/>
              <a:t> (Extension for headset interface tests of UE) Objective (summary): Update of TS 26.131 and TS 26.132 to include standardized analogue (wired) and digital (wired and wireless) headset interfaces definitions, setup of headset interface testing, new headset interface tests and new requirements and objectives of headset interface tests. WID: </a:t>
            </a:r>
            <a:r>
              <a:rPr lang="en-US" sz="1400" dirty="0">
                <a:hlinkClick r:id="rId2"/>
              </a:rPr>
              <a:t>SP-200398</a:t>
            </a:r>
            <a:endParaRPr lang="en-US" sz="1400" dirty="0"/>
          </a:p>
          <a:p>
            <a:pPr>
              <a:spcBef>
                <a:spcPts val="600"/>
              </a:spcBef>
              <a:defRPr/>
            </a:pPr>
            <a:r>
              <a:rPr lang="en-US" sz="1400" dirty="0"/>
              <a:t>Since SA#90-e, the following progress was achieved:</a:t>
            </a:r>
          </a:p>
          <a:p>
            <a:pPr lvl="1">
              <a:spcBef>
                <a:spcPts val="600"/>
              </a:spcBef>
              <a:defRPr/>
            </a:pPr>
            <a:r>
              <a:rPr lang="en-US" sz="1200" dirty="0"/>
              <a:t>Updated draft CRs to TS 26.131 and TS 26.132 have been progressed as a basis for further editing. </a:t>
            </a:r>
          </a:p>
          <a:p>
            <a:pPr lvl="1">
              <a:spcBef>
                <a:spcPts val="600"/>
              </a:spcBef>
              <a:defRPr/>
            </a:pPr>
            <a:r>
              <a:rPr lang="en-US" sz="1200" dirty="0" err="1">
                <a:hlinkClick r:id="rId3"/>
              </a:rPr>
              <a:t>dCR</a:t>
            </a:r>
            <a:r>
              <a:rPr lang="en-US" sz="1200" dirty="0">
                <a:hlinkClick r:id="rId3"/>
              </a:rPr>
              <a:t> to TS 26.131</a:t>
            </a:r>
            <a:r>
              <a:rPr lang="en-US" sz="1200" dirty="0"/>
              <a:t>: Introduction and scope extended to electro-acoustic case. Definition of electrical interface added. Now includes standardized analogue (wired) and digital (wired and wireless) headset interfaces. NB to FB clauses updated with provisional skeleton adding electrical interface in existing test cases; text related to electrical interface is in brackets.</a:t>
            </a:r>
          </a:p>
          <a:p>
            <a:pPr lvl="1">
              <a:spcBef>
                <a:spcPts val="600"/>
              </a:spcBef>
              <a:defRPr/>
            </a:pPr>
            <a:r>
              <a:rPr lang="en-US" sz="1200" dirty="0" err="1">
                <a:hlinkClick r:id="rId4"/>
              </a:rPr>
              <a:t>dCR</a:t>
            </a:r>
            <a:r>
              <a:rPr lang="en-US" sz="1200" dirty="0">
                <a:hlinkClick r:id="rId4"/>
              </a:rPr>
              <a:t> to TS 26.132</a:t>
            </a:r>
            <a:r>
              <a:rPr lang="en-US" sz="1200" dirty="0"/>
              <a:t>: Introduction of new clauses for analogue and digital interfaces, editorial changes in the existing clauses regarding measurement equipment.</a:t>
            </a:r>
          </a:p>
          <a:p>
            <a:pPr lvl="1">
              <a:spcBef>
                <a:spcPts val="600"/>
              </a:spcBef>
              <a:defRPr/>
            </a:pPr>
            <a:r>
              <a:rPr lang="en-US" sz="1200" dirty="0"/>
              <a:t>At the SQ SWG telco on March 15 an incremental version of the </a:t>
            </a:r>
            <a:r>
              <a:rPr lang="en-US" sz="1200" dirty="0" err="1"/>
              <a:t>dCR</a:t>
            </a:r>
            <a:r>
              <a:rPr lang="en-US" sz="1200" dirty="0"/>
              <a:t> to TS 26.132, cleaning Editor’s notes and comments, has been agreed as a basis for further editing. The objective will be to remove brackets (around draft/non-agreed text) to progress this </a:t>
            </a:r>
            <a:r>
              <a:rPr lang="en-US" sz="1200" dirty="0" err="1"/>
              <a:t>dCR</a:t>
            </a:r>
            <a:r>
              <a:rPr lang="en-US" sz="1200" dirty="0"/>
              <a:t> at SA4#113-e.</a:t>
            </a:r>
            <a:endParaRPr lang="en-US" altLang="en-US" sz="1400" dirty="0"/>
          </a:p>
          <a:p>
            <a:pPr>
              <a:lnSpc>
                <a:spcPct val="90000"/>
              </a:lnSpc>
              <a:spcBef>
                <a:spcPts val="1200"/>
              </a:spcBef>
            </a:pP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179278978"/>
              </p:ext>
            </p:extLst>
          </p:nvPr>
        </p:nvGraphicFramePr>
        <p:xfrm>
          <a:off x="581673" y="5162842"/>
          <a:ext cx="7810500" cy="953011"/>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1978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709135">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HInT</a:t>
                      </a:r>
                      <a:r>
                        <a:rPr lang="en-US" sz="1000" dirty="0">
                          <a:latin typeface="Arial" panose="020B0604020202020204" pitchFamily="34" charset="0"/>
                          <a:cs typeface="Arial" panose="020B0604020202020204" pitchFamily="34" charset="0"/>
                        </a:rPr>
                        <a:t> (Extension for headset interface tests of UE)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26.131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25% </a:t>
                      </a:r>
                      <a:r>
                        <a:rPr lang="en-GB" sz="1000" b="0" kern="1200" noProof="0" dirty="0">
                          <a:solidFill>
                            <a:srgbClr val="0000FF"/>
                          </a:solidFill>
                          <a:latin typeface="Arial" panose="020B0604020202020204" pitchFamily="34" charset="0"/>
                          <a:ea typeface="+mn-ea"/>
                          <a:cs typeface="Arial" panose="020B0604020202020204" pitchFamily="34" charset="0"/>
                        </a:rPr>
                        <a:t>-&gt;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SA#93</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06343876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da-DK" sz="2800" dirty="0"/>
              <a:t>8K_VR_5G (Operation Points for 8K VR 360 Video over 5G)</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3022777"/>
          </a:xfrm>
        </p:spPr>
        <p:txBody>
          <a:bodyPr/>
          <a:lstStyle/>
          <a:p>
            <a:pPr>
              <a:spcBef>
                <a:spcPts val="600"/>
              </a:spcBef>
              <a:defRPr/>
            </a:pPr>
            <a:r>
              <a:rPr lang="en-US" sz="1600" dirty="0"/>
              <a:t>The objective of this Work Item is to specify operation points in VR streaming specification TS 26.118 as well as new media decoding capabilities for 5GMS in TS 26.511 in order to enable support for up to 8K video. WID: </a:t>
            </a:r>
            <a:r>
              <a:rPr lang="en-US" sz="1600" dirty="0">
                <a:hlinkClick r:id="rId2"/>
              </a:rPr>
              <a:t>SP-200667</a:t>
            </a:r>
            <a:endParaRPr lang="en-US" sz="1600" dirty="0"/>
          </a:p>
          <a:p>
            <a:pPr>
              <a:spcBef>
                <a:spcPts val="600"/>
              </a:spcBef>
              <a:defRPr/>
            </a:pPr>
            <a:r>
              <a:rPr lang="en-US" sz="1600" dirty="0"/>
              <a:t>Since SA#90-e, the following progress was achieved:</a:t>
            </a:r>
          </a:p>
          <a:p>
            <a:pPr lvl="1">
              <a:spcBef>
                <a:spcPts val="600"/>
              </a:spcBef>
              <a:defRPr/>
            </a:pPr>
            <a:r>
              <a:rPr lang="en-US" altLang="en-US" sz="1400" dirty="0"/>
              <a:t>Agreed CR to TS 26.118 adding a new operating point for 8K 360 VR</a:t>
            </a:r>
          </a:p>
          <a:p>
            <a:pPr lvl="1">
              <a:spcBef>
                <a:spcPts val="600"/>
              </a:spcBef>
              <a:defRPr/>
            </a:pPr>
            <a:r>
              <a:rPr lang="en-US" altLang="en-US" sz="1400" dirty="0"/>
              <a:t>Agreed CR to TS 26.511 recommending the 8K operation point for the 360 VR downlink profile in 5GMS</a:t>
            </a:r>
          </a:p>
          <a:p>
            <a:pPr lvl="1">
              <a:spcBef>
                <a:spcPts val="600"/>
              </a:spcBef>
              <a:defRPr/>
            </a:pPr>
            <a:r>
              <a:rPr lang="en-US" altLang="en-US" sz="1400" dirty="0"/>
              <a:t>Reply LS to VRIF asking about HDR/HLG relevance and requesting bitrate info and/or traffic characteristics for 8K VR.</a:t>
            </a:r>
          </a:p>
          <a:p>
            <a:pPr lvl="1">
              <a:spcBef>
                <a:spcPts val="600"/>
              </a:spcBef>
              <a:defRPr/>
            </a:pPr>
            <a:r>
              <a:rPr lang="en-US" altLang="en-US" sz="1400" dirty="0"/>
              <a:t>Workplan is updated: new Completion date extended to June 2021</a:t>
            </a:r>
          </a:p>
          <a:p>
            <a:pPr>
              <a:spcBef>
                <a:spcPts val="600"/>
              </a:spcBef>
              <a:defRPr/>
            </a:pPr>
            <a:endParaRPr lang="en-US" sz="1600" dirty="0"/>
          </a:p>
          <a:p>
            <a:pPr>
              <a:spcBef>
                <a:spcPts val="600"/>
              </a:spcBef>
              <a:defRPr/>
            </a:pPr>
            <a:endParaRPr lang="fr-FR" sz="1600" dirty="0"/>
          </a:p>
          <a:p>
            <a:pPr>
              <a:lnSpc>
                <a:spcPct val="90000"/>
              </a:lnSpc>
              <a:spcBef>
                <a:spcPts val="1200"/>
              </a:spcBef>
            </a:pPr>
            <a:endParaRPr lang="en-US" altLang="en-US"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60473877"/>
              </p:ext>
            </p:extLst>
          </p:nvPr>
        </p:nvGraphicFramePr>
        <p:xfrm>
          <a:off x="588653" y="5070078"/>
          <a:ext cx="7810500" cy="109736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1978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709135">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da-DK" sz="1000" dirty="0">
                          <a:latin typeface="Arial" panose="020B0604020202020204" pitchFamily="34" charset="0"/>
                          <a:cs typeface="Arial" panose="020B0604020202020204" pitchFamily="34" charset="0"/>
                        </a:rPr>
                        <a:t>8K_VR_5G (Operation Points for 8K VR 360 Video over 5G)</a:t>
                      </a:r>
                      <a:endParaRPr 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26.118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26.511</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TR 26.925</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25% </a:t>
                      </a:r>
                      <a:r>
                        <a:rPr lang="en-GB" sz="1000" b="0" kern="1200" noProof="0" dirty="0">
                          <a:solidFill>
                            <a:srgbClr val="0000FF"/>
                          </a:solidFill>
                          <a:latin typeface="Arial" panose="020B0604020202020204" pitchFamily="34" charset="0"/>
                          <a:ea typeface="+mn-ea"/>
                          <a:cs typeface="Arial" panose="020B0604020202020204" pitchFamily="34" charset="0"/>
                        </a:rPr>
                        <a:t>-&gt; 85%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SA#91 </a:t>
                      </a:r>
                      <a:r>
                        <a:rPr lang="en-GB" sz="1000" b="0" kern="1200" dirty="0">
                          <a:solidFill>
                            <a:srgbClr val="0000FF"/>
                          </a:solidFill>
                          <a:latin typeface="Arial" panose="020B0604020202020204" pitchFamily="34" charset="0"/>
                          <a:ea typeface="+mn-ea"/>
                          <a:cs typeface="Arial" panose="020B0604020202020204" pitchFamily="34" charset="0"/>
                        </a:rPr>
                        <a:t>-&gt; 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SP-210038</a:t>
                      </a:r>
                      <a:r>
                        <a:rPr lang="en-US" altLang="en-US" sz="1000" dirty="0">
                          <a:latin typeface="Arial" panose="020B0604020202020204" pitchFamily="34" charset="0"/>
                          <a:cs typeface="Arial" panose="020B0604020202020204" pitchFamily="34" charset="0"/>
                        </a:rPr>
                        <a:t>: CRs to TS 26.118 and TS 26.511 introducing Main 8K/120fps H.265/HEVC VR profile and defining 5GMS 8K Decoding capabilities.</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439085778"/>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2520247116"/>
              </p:ext>
            </p:extLst>
          </p:nvPr>
        </p:nvGraphicFramePr>
        <p:xfrm>
          <a:off x="446088" y="1323975"/>
          <a:ext cx="7810500" cy="405409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27%</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55% </a:t>
                      </a:r>
                      <a:r>
                        <a:rPr lang="en-GB" sz="1000" b="0" kern="1200" noProof="0" dirty="0">
                          <a:solidFill>
                            <a:srgbClr val="0000FF"/>
                          </a:solidFill>
                          <a:latin typeface="Arial "/>
                          <a:ea typeface="+mn-ea"/>
                          <a:cs typeface="Arial" pitchFamily="34" charset="0"/>
                        </a:rPr>
                        <a:t>-&gt; 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hlinkClick r:id="rId3"/>
                        </a:rPr>
                        <a:t>SP-210040</a:t>
                      </a:r>
                      <a:r>
                        <a:rPr kumimoji="0" lang="en-GB" altLang="en-US" sz="1000" b="0" i="0" u="none" strike="noStrike" cap="none" normalizeH="0" baseline="0" dirty="0">
                          <a:ln>
                            <a:noFill/>
                          </a:ln>
                          <a:solidFill>
                            <a:schemeClr val="tx1"/>
                          </a:solidFill>
                          <a:effectLst/>
                          <a:latin typeface="Arial "/>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CR on Video Support for ITT4RT [26.114] (WI: ITT4RT)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HaNTE</a:t>
                      </a:r>
                      <a:r>
                        <a:rPr lang="en-US" sz="1000" dirty="0">
                          <a:latin typeface="Arial" panose="020B0604020202020204" pitchFamily="34" charset="0"/>
                          <a:cs typeface="Arial" panose="020B0604020202020204" pitchFamily="34" charset="0"/>
                        </a:rPr>
                        <a:t> (Handsets Featuring Non-Traditional Earpieces)</a:t>
                      </a:r>
                      <a:endParaRPr lang="en-GB" alt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26.131 on </a:t>
                      </a:r>
                      <a:r>
                        <a:rPr lang="en-GB" sz="1000" dirty="0">
                          <a:effectLst/>
                          <a:latin typeface="Arial" panose="020B0604020202020204" pitchFamily="34" charset="0"/>
                          <a:cs typeface="Arial" panose="020B0604020202020204" pitchFamily="34" charset="0"/>
                        </a:rPr>
                        <a:t>update of receive direction requirements</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26.132 on update of receive direction test methods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26.801 on update with new findings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40% -&gt; </a:t>
                      </a:r>
                      <a:r>
                        <a:rPr lang="en-GB" sz="1000" b="0" kern="1200" noProof="0" dirty="0">
                          <a:solidFill>
                            <a:srgbClr val="0000FF"/>
                          </a:solidFill>
                          <a:latin typeface="Arial" panose="020B0604020202020204" pitchFamily="34" charset="0"/>
                          <a:ea typeface="+mn-ea"/>
                          <a:cs typeface="Arial" panose="020B0604020202020204" pitchFamily="34" charset="0"/>
                        </a:rPr>
                        <a:t>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SA#91 </a:t>
                      </a:r>
                      <a:r>
                        <a:rPr lang="en-GB" sz="1000" b="0" kern="1200" dirty="0">
                          <a:solidFill>
                            <a:srgbClr val="0000FF"/>
                          </a:solidFill>
                          <a:latin typeface="Arial" panose="020B0604020202020204" pitchFamily="34" charset="0"/>
                          <a:ea typeface="+mn-ea"/>
                          <a:cs typeface="Arial" panose="020B0604020202020204" pitchFamily="34" charset="0"/>
                        </a:rPr>
                        <a:t>-&gt; 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2227894849"/>
                  </a:ext>
                </a:extLst>
              </a:tr>
            </a:tbl>
          </a:graphicData>
        </a:graphic>
      </p:graphicFrame>
    </p:spTree>
    <p:extLst>
      <p:ext uri="{BB962C8B-B14F-4D97-AF65-F5344CB8AC3E}">
        <p14:creationId xmlns:p14="http://schemas.microsoft.com/office/powerpoint/2010/main" val="234849541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7171" name="Content Placeholder 2">
            <a:extLst>
              <a:ext uri="{FF2B5EF4-FFF2-40B4-BE49-F238E27FC236}">
                <a16:creationId xmlns:a16="http://schemas.microsoft.com/office/drawing/2014/main" id="{49870376-A098-4C63-94A4-A99644EBEBB1}"/>
              </a:ext>
            </a:extLst>
          </p:cNvPr>
          <p:cNvSpPr>
            <a:spLocks noGrp="1"/>
          </p:cNvSpPr>
          <p:nvPr>
            <p:ph idx="1"/>
          </p:nvPr>
        </p:nvSpPr>
        <p:spPr>
          <a:xfrm>
            <a:off x="485775" y="1249363"/>
            <a:ext cx="8388350" cy="4830762"/>
          </a:xfrm>
        </p:spPr>
        <p:txBody>
          <a:bodyPr/>
          <a:lstStyle/>
          <a:p>
            <a:pPr>
              <a:lnSpc>
                <a:spcPct val="90000"/>
              </a:lnSpc>
              <a:spcBef>
                <a:spcPts val="500"/>
              </a:spcBef>
            </a:pPr>
            <a:r>
              <a:rPr lang="en-US" altLang="en-US" sz="2400" dirty="0"/>
              <a:t>General</a:t>
            </a:r>
          </a:p>
          <a:p>
            <a:pPr lvl="1">
              <a:lnSpc>
                <a:spcPct val="90000"/>
              </a:lnSpc>
              <a:spcBef>
                <a:spcPts val="300"/>
              </a:spcBef>
            </a:pPr>
            <a:r>
              <a:rPr lang="en-US" altLang="en-US" sz="1800" dirty="0"/>
              <a:t>Leadership and subgroups </a:t>
            </a:r>
          </a:p>
          <a:p>
            <a:pPr lvl="1">
              <a:lnSpc>
                <a:spcPct val="90000"/>
              </a:lnSpc>
              <a:spcBef>
                <a:spcPts val="300"/>
              </a:spcBef>
            </a:pPr>
            <a:r>
              <a:rPr lang="en-US" altLang="en-US" sz="1800" dirty="0"/>
              <a:t>Meetings and statistics</a:t>
            </a:r>
          </a:p>
          <a:p>
            <a:pPr lvl="1">
              <a:lnSpc>
                <a:spcPct val="90000"/>
              </a:lnSpc>
              <a:spcBef>
                <a:spcPts val="300"/>
              </a:spcBef>
            </a:pPr>
            <a:r>
              <a:rPr lang="en-US" altLang="en-US" sz="1800" dirty="0"/>
              <a:t>Progress highlights</a:t>
            </a:r>
          </a:p>
          <a:p>
            <a:pPr>
              <a:lnSpc>
                <a:spcPct val="90000"/>
              </a:lnSpc>
              <a:spcBef>
                <a:spcPts val="1500"/>
              </a:spcBef>
            </a:pPr>
            <a:r>
              <a:rPr lang="en-US" altLang="en-US" sz="2400" dirty="0"/>
              <a:t>Work progress </a:t>
            </a:r>
          </a:p>
          <a:p>
            <a:pPr lvl="1">
              <a:lnSpc>
                <a:spcPct val="90000"/>
              </a:lnSpc>
              <a:spcBef>
                <a:spcPts val="300"/>
              </a:spcBef>
            </a:pPr>
            <a:r>
              <a:rPr lang="en-US" altLang="en-US" sz="1800" dirty="0"/>
              <a:t>CRs to features in Rel-16 and earlier </a:t>
            </a:r>
          </a:p>
          <a:p>
            <a:pPr lvl="1">
              <a:lnSpc>
                <a:spcPct val="90000"/>
              </a:lnSpc>
              <a:spcBef>
                <a:spcPts val="300"/>
              </a:spcBef>
            </a:pPr>
            <a:r>
              <a:rPr lang="fi-FI" altLang="en-US" sz="1800" dirty="0"/>
              <a:t>Rel-17 Work Items</a:t>
            </a:r>
          </a:p>
          <a:p>
            <a:pPr lvl="1">
              <a:lnSpc>
                <a:spcPct val="90000"/>
              </a:lnSpc>
              <a:spcBef>
                <a:spcPts val="300"/>
              </a:spcBef>
            </a:pPr>
            <a:r>
              <a:rPr lang="fi-FI" altLang="en-US" sz="1800" dirty="0"/>
              <a:t>Rel-18 Work Items</a:t>
            </a:r>
          </a:p>
          <a:p>
            <a:pPr lvl="1">
              <a:lnSpc>
                <a:spcPct val="90000"/>
              </a:lnSpc>
              <a:spcBef>
                <a:spcPts val="300"/>
              </a:spcBef>
            </a:pPr>
            <a:r>
              <a:rPr lang="fi-FI" altLang="en-US" sz="1800" dirty="0"/>
              <a:t>Study Items</a:t>
            </a:r>
            <a:endParaRPr lang="en-US" altLang="en-US" sz="1800" dirty="0"/>
          </a:p>
          <a:p>
            <a:pPr>
              <a:lnSpc>
                <a:spcPct val="90000"/>
              </a:lnSpc>
              <a:spcBef>
                <a:spcPts val="1500"/>
              </a:spcBef>
            </a:pPr>
            <a:r>
              <a:rPr lang="fi-FI" altLang="en-US" sz="2400" dirty="0"/>
              <a:t>Proposed new WIDs/SIDs</a:t>
            </a:r>
          </a:p>
          <a:p>
            <a:pPr>
              <a:lnSpc>
                <a:spcPct val="90000"/>
              </a:lnSpc>
              <a:spcBef>
                <a:spcPts val="1500"/>
              </a:spcBef>
            </a:pPr>
            <a:r>
              <a:rPr lang="fi-FI" altLang="en-US" sz="2400" dirty="0"/>
              <a:t>IETF Dependencies</a:t>
            </a:r>
            <a:endParaRPr lang="en-US" altLang="en-US" sz="2400" dirty="0"/>
          </a:p>
          <a:p>
            <a:pPr>
              <a:lnSpc>
                <a:spcPct val="90000"/>
              </a:lnSpc>
              <a:spcBef>
                <a:spcPts val="1500"/>
              </a:spcBef>
            </a:pPr>
            <a:r>
              <a:rPr lang="en-US" altLang="en-US" sz="24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1219273721"/>
              </p:ext>
            </p:extLst>
          </p:nvPr>
        </p:nvGraphicFramePr>
        <p:xfrm>
          <a:off x="446088" y="1323975"/>
          <a:ext cx="7810500" cy="1829763"/>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HInT</a:t>
                      </a:r>
                      <a:r>
                        <a:rPr lang="en-US" sz="1000" dirty="0">
                          <a:latin typeface="Arial" panose="020B0604020202020204" pitchFamily="34" charset="0"/>
                          <a:cs typeface="Arial" panose="020B0604020202020204" pitchFamily="34" charset="0"/>
                        </a:rPr>
                        <a:t> (Extension for headset interface tests of UE)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26.131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25% </a:t>
                      </a:r>
                      <a:r>
                        <a:rPr lang="en-GB" sz="1000" b="0" kern="1200" noProof="0" dirty="0">
                          <a:solidFill>
                            <a:srgbClr val="0000FF"/>
                          </a:solidFill>
                          <a:latin typeface="Arial" panose="020B0604020202020204" pitchFamily="34" charset="0"/>
                          <a:ea typeface="+mn-ea"/>
                          <a:cs typeface="Arial" panose="020B0604020202020204" pitchFamily="34" charset="0"/>
                        </a:rPr>
                        <a:t>-&gt;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SA#93</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da-DK" sz="1000" dirty="0">
                          <a:latin typeface="Arial" panose="020B0604020202020204" pitchFamily="34" charset="0"/>
                          <a:cs typeface="Arial" panose="020B0604020202020204" pitchFamily="34" charset="0"/>
                        </a:rPr>
                        <a:t>8K_VR_5G (Operation Points for 8K VR 360 Video over 5G)</a:t>
                      </a:r>
                      <a:endParaRPr 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26.118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26.511</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TR 26.925</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25% </a:t>
                      </a:r>
                      <a:r>
                        <a:rPr lang="en-GB" sz="1000" b="0" kern="1200" noProof="0" dirty="0">
                          <a:solidFill>
                            <a:srgbClr val="0000FF"/>
                          </a:solidFill>
                          <a:latin typeface="Arial" panose="020B0604020202020204" pitchFamily="34" charset="0"/>
                          <a:ea typeface="+mn-ea"/>
                          <a:cs typeface="Arial" panose="020B0604020202020204" pitchFamily="34" charset="0"/>
                        </a:rPr>
                        <a:t>-&gt; 85%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SA#91 </a:t>
                      </a:r>
                      <a:r>
                        <a:rPr lang="en-GB" sz="1000" b="0" kern="1200" dirty="0">
                          <a:solidFill>
                            <a:srgbClr val="0000FF"/>
                          </a:solidFill>
                          <a:latin typeface="Arial" panose="020B0604020202020204" pitchFamily="34" charset="0"/>
                          <a:ea typeface="+mn-ea"/>
                          <a:cs typeface="Arial" panose="020B0604020202020204" pitchFamily="34" charset="0"/>
                        </a:rPr>
                        <a:t>-&gt; 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SP-210038</a:t>
                      </a:r>
                      <a:r>
                        <a:rPr lang="en-US" altLang="en-US" sz="1000" dirty="0">
                          <a:latin typeface="Arial" panose="020B0604020202020204" pitchFamily="34" charset="0"/>
                          <a:cs typeface="Arial" panose="020B0604020202020204" pitchFamily="34" charset="0"/>
                        </a:rPr>
                        <a:t>: CRs to TS 26.118 and TS 26.511 introducing Main 8K/120fps H.265/HEVC VR profile and defining 5GMS 8K Decoding capabilities.</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45425251"/>
                  </a:ext>
                </a:extLst>
              </a:tr>
            </a:tbl>
          </a:graphicData>
        </a:graphic>
      </p:graphicFrame>
    </p:spTree>
    <p:extLst>
      <p:ext uri="{BB962C8B-B14F-4D97-AF65-F5344CB8AC3E}">
        <p14:creationId xmlns:p14="http://schemas.microsoft.com/office/powerpoint/2010/main" val="1169449935"/>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Rel-18</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400" dirty="0"/>
              <a:t> Rel-18 Work Items</a:t>
            </a:r>
          </a:p>
          <a:p>
            <a:pPr marL="400050" eaLnBrk="1" hangingPunct="1">
              <a:lnSpc>
                <a:spcPct val="90000"/>
              </a:lnSpc>
              <a:buFont typeface="Calibri" panose="020F0502020204030204" pitchFamily="34" charset="0"/>
              <a:buAutoNum type="arabicPeriod"/>
            </a:pPr>
            <a:r>
              <a:rPr lang="en-US" altLang="en-US" sz="1800" dirty="0"/>
              <a:t>ATIAS (Terminal Audio quality performance and Test methods for Immersive Audio Services)</a:t>
            </a:r>
          </a:p>
          <a:p>
            <a:pPr marL="57150" indent="0" eaLnBrk="1" hangingPunct="1">
              <a:lnSpc>
                <a:spcPct val="90000"/>
              </a:lnSpc>
              <a:buNone/>
            </a:pPr>
            <a:endParaRPr lang="en-US" sz="1800" dirty="0"/>
          </a:p>
          <a:p>
            <a:pPr marL="400050" eaLnBrk="1" hangingPunct="1">
              <a:lnSpc>
                <a:spcPct val="90000"/>
              </a:lnSpc>
              <a:buFont typeface="Calibri" panose="020F0502020204030204" pitchFamily="34" charset="0"/>
              <a:buAutoNum type="arabicPeriod"/>
            </a:pPr>
            <a:endParaRPr lang="en-US" sz="1800" dirty="0"/>
          </a:p>
          <a:p>
            <a:pPr marL="400050" eaLnBrk="1" hangingPunct="1">
              <a:lnSpc>
                <a:spcPct val="90000"/>
              </a:lnSpc>
              <a:buFont typeface="Calibri" panose="020F0502020204030204" pitchFamily="34" charset="0"/>
              <a:buAutoNum type="arabicPeriod"/>
            </a:pPr>
            <a:endParaRPr lang="en-US" altLang="en-US" sz="1800" dirty="0"/>
          </a:p>
        </p:txBody>
      </p:sp>
    </p:spTree>
    <p:extLst>
      <p:ext uri="{BB962C8B-B14F-4D97-AF65-F5344CB8AC3E}">
        <p14:creationId xmlns:p14="http://schemas.microsoft.com/office/powerpoint/2010/main" val="24867215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ATIAS (Terminal Audio quality performance and Test methods for Immersive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6"/>
            <a:ext cx="8388350" cy="2872721"/>
          </a:xfrm>
        </p:spPr>
        <p:txBody>
          <a:bodyPr/>
          <a:lstStyle/>
          <a:p>
            <a:pPr>
              <a:lnSpc>
                <a:spcPct val="90000"/>
              </a:lnSpc>
              <a:spcBef>
                <a:spcPts val="1200"/>
              </a:spcBef>
            </a:pPr>
            <a:r>
              <a:rPr lang="en-US" altLang="en-US" sz="16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 WID: </a:t>
            </a:r>
            <a:r>
              <a:rPr lang="fr-FR" sz="1600" u="sng" dirty="0">
                <a:hlinkClick r:id="rId2"/>
              </a:rPr>
              <a:t>SP-190040</a:t>
            </a:r>
            <a:endParaRPr lang="en-US" altLang="en-US" sz="1600" dirty="0"/>
          </a:p>
          <a:p>
            <a:pPr>
              <a:lnSpc>
                <a:spcPct val="90000"/>
              </a:lnSpc>
              <a:spcBef>
                <a:spcPts val="1200"/>
              </a:spcBef>
            </a:pPr>
            <a:r>
              <a:rPr lang="en-US" altLang="en-US" sz="1600" dirty="0"/>
              <a:t>Since SA#90-e, the following progress was achieved:</a:t>
            </a:r>
          </a:p>
          <a:p>
            <a:pPr lvl="1">
              <a:lnSpc>
                <a:spcPct val="90000"/>
              </a:lnSpc>
              <a:spcBef>
                <a:spcPts val="1200"/>
              </a:spcBef>
            </a:pPr>
            <a:r>
              <a:rPr lang="en-US" altLang="en-US" sz="1200" dirty="0">
                <a:cs typeface="Arial" panose="020B0604020202020204" pitchFamily="34" charset="0"/>
              </a:rPr>
              <a:t>One input with evaluation results has been discussed and noted; an ad-hoc telco has been scheduled on March 15 and the ATIAS time plan has been updated. It was highlighted that ATIAS will be completed in Rel-18.</a:t>
            </a:r>
          </a:p>
          <a:p>
            <a:pPr lvl="1">
              <a:lnSpc>
                <a:spcPct val="90000"/>
              </a:lnSpc>
              <a:spcBef>
                <a:spcPts val="1200"/>
              </a:spcBef>
            </a:pPr>
            <a:r>
              <a:rPr lang="en-US" altLang="en-US" sz="1200" dirty="0">
                <a:cs typeface="Arial" panose="020B0604020202020204" pitchFamily="34" charset="0"/>
              </a:rPr>
              <a:t>At the March 15 telco a test plan preparing next measurements for ATIAS has been discussed and noted.</a:t>
            </a: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nvGraphicFramePr>
        <p:xfrm>
          <a:off x="590550" y="4737061"/>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ATIAS (Terminal Audio quality performance and Test methods for Immersive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26.261 Terminal audio quality performance requirements for immersive audio services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SA#98</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337313453"/>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Study Items</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 Ongoing Study Items </a:t>
            </a:r>
          </a:p>
          <a:p>
            <a:pPr marL="400050" eaLnBrk="1" hangingPunct="1">
              <a:lnSpc>
                <a:spcPct val="90000"/>
              </a:lnSpc>
              <a:buFont typeface="Calibri" panose="020F0502020204030204" pitchFamily="34" charset="0"/>
              <a:buAutoNum type="arabicPeriod"/>
            </a:pPr>
            <a:r>
              <a:rPr lang="en-US" altLang="en-US" sz="1800" dirty="0" err="1"/>
              <a:t>FS_VR_CoGui</a:t>
            </a:r>
            <a:r>
              <a:rPr lang="en-US" altLang="en-US" sz="1800" dirty="0"/>
              <a:t> (VR Streaming Conformance and Guidelines)</a:t>
            </a:r>
          </a:p>
          <a:p>
            <a:pPr marL="400050" eaLnBrk="1" hangingPunct="1">
              <a:lnSpc>
                <a:spcPct val="90000"/>
              </a:lnSpc>
              <a:buFont typeface="Calibri" panose="020F0502020204030204" pitchFamily="34" charset="0"/>
              <a:buAutoNum type="arabicPeriod"/>
            </a:pPr>
            <a:r>
              <a:rPr lang="en-US" altLang="en-US" sz="1800" dirty="0"/>
              <a:t>FS_5GMS_Multicast (Feasibility Study on Multicast Architecture Enhancements for 5GMSA)</a:t>
            </a:r>
          </a:p>
          <a:p>
            <a:pPr marL="400050" eaLnBrk="1" hangingPunct="1">
              <a:lnSpc>
                <a:spcPct val="90000"/>
              </a:lnSpc>
              <a:buFont typeface="Calibri" panose="020F0502020204030204" pitchFamily="34" charset="0"/>
              <a:buAutoNum type="arabicPeriod"/>
            </a:pPr>
            <a:r>
              <a:rPr lang="en-US" altLang="en-US" sz="1800" dirty="0" err="1"/>
              <a:t>FS_XRTraffic</a:t>
            </a:r>
            <a:r>
              <a:rPr lang="en-US" altLang="en-US" sz="1800" dirty="0"/>
              <a:t> (Feasibility Study on Typical Traffic Characteristics for XR Services and other Media)</a:t>
            </a:r>
          </a:p>
          <a:p>
            <a:pPr marL="400050" eaLnBrk="1" hangingPunct="1">
              <a:lnSpc>
                <a:spcPct val="90000"/>
              </a:lnSpc>
              <a:buFont typeface="Calibri" panose="020F0502020204030204" pitchFamily="34" charset="0"/>
              <a:buAutoNum type="arabicPeriod"/>
            </a:pPr>
            <a:r>
              <a:rPr lang="en-US" altLang="en-US" sz="1800" dirty="0"/>
              <a:t>FS_EMSA (Feasibility Study on Streaming Architecture extensions For Edge processing)</a:t>
            </a:r>
          </a:p>
          <a:p>
            <a:pPr marL="400050" eaLnBrk="1" hangingPunct="1">
              <a:lnSpc>
                <a:spcPct val="90000"/>
              </a:lnSpc>
              <a:buFont typeface="Calibri" panose="020F0502020204030204" pitchFamily="34" charset="0"/>
              <a:buAutoNum type="arabicPeriod"/>
            </a:pPr>
            <a:r>
              <a:rPr lang="en-US" altLang="en-US" sz="1800" dirty="0"/>
              <a:t>FS_5GVideo (Feasibility Study on 5G Video Codec Characteristics)</a:t>
            </a:r>
          </a:p>
          <a:p>
            <a:pPr marL="400050" eaLnBrk="1" hangingPunct="1">
              <a:lnSpc>
                <a:spcPct val="90000"/>
              </a:lnSpc>
              <a:buFont typeface="Calibri" panose="020F0502020204030204" pitchFamily="34" charset="0"/>
              <a:buAutoNum type="arabicPeriod"/>
            </a:pPr>
            <a:r>
              <a:rPr lang="en-US" altLang="en-US" sz="1800" dirty="0"/>
              <a:t>FS_FLUS_NBMP (Feasibility Study on the use of NBMP in E_FLUS)</a:t>
            </a:r>
          </a:p>
          <a:p>
            <a:pPr marL="400050" eaLnBrk="1" hangingPunct="1">
              <a:lnSpc>
                <a:spcPct val="90000"/>
              </a:lnSpc>
              <a:buFont typeface="Calibri" panose="020F0502020204030204" pitchFamily="34" charset="0"/>
              <a:buAutoNum type="arabicPeriod"/>
            </a:pPr>
            <a:r>
              <a:rPr lang="en-US" altLang="en-US" sz="1800" dirty="0"/>
              <a:t>FS_5GSTAR (Feasibility Study on 5G Glass-type AR/MR Devices)</a:t>
            </a:r>
          </a:p>
          <a:p>
            <a:pPr marL="400050" eaLnBrk="1" hangingPunct="1">
              <a:lnSpc>
                <a:spcPct val="90000"/>
              </a:lnSpc>
              <a:buFont typeface="Calibri" panose="020F0502020204030204" pitchFamily="34" charset="0"/>
              <a:buAutoNum type="arabicPeriod"/>
            </a:pPr>
            <a:r>
              <a:rPr lang="en-US" altLang="en-US" sz="1800" dirty="0"/>
              <a:t>FS_5GMS-EXT (5G media streaming extensions)</a:t>
            </a:r>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val="3047462350"/>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spcBef>
                <a:spcPts val="600"/>
              </a:spcBef>
              <a:defRPr/>
            </a:pPr>
            <a:r>
              <a:rPr lang="en-US" sz="2800" dirty="0" err="1"/>
              <a:t>FS_VR_CoGui</a:t>
            </a:r>
            <a:r>
              <a:rPr lang="en-US" sz="2800" dirty="0"/>
              <a:t> (Feasibility Study on VR Streaming Conformance and Guidelines)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772529"/>
            <a:ext cx="8388350" cy="4394908"/>
          </a:xfrm>
        </p:spPr>
        <p:txBody>
          <a:bodyPr/>
          <a:lstStyle/>
          <a:p>
            <a:pPr>
              <a:lnSpc>
                <a:spcPct val="90000"/>
              </a:lnSpc>
              <a:spcBef>
                <a:spcPts val="1200"/>
              </a:spcBef>
            </a:pPr>
            <a:r>
              <a:rPr lang="fr-FR" sz="1600" dirty="0"/>
              <a:t>Objective: </a:t>
            </a:r>
            <a:r>
              <a:rPr lang="en-US" sz="1600" dirty="0"/>
              <a:t>provide content generation and usage guidelines for the technologies defined in TS 26.118. </a:t>
            </a:r>
            <a:r>
              <a:rPr lang="en-US" altLang="en-US" sz="1600" dirty="0"/>
              <a:t>WID: </a:t>
            </a:r>
            <a:r>
              <a:rPr lang="fr-FR" sz="1600" b="1" u="sng" dirty="0">
                <a:hlinkClick r:id="rId2"/>
              </a:rPr>
              <a:t>SP-190642</a:t>
            </a:r>
            <a:endParaRPr lang="fr-FR" sz="1600" b="1" u="sng" dirty="0"/>
          </a:p>
          <a:p>
            <a:pPr>
              <a:lnSpc>
                <a:spcPct val="90000"/>
              </a:lnSpc>
              <a:spcBef>
                <a:spcPts val="1200"/>
              </a:spcBef>
            </a:pPr>
            <a:r>
              <a:rPr lang="en-US" altLang="en-US" sz="1600" dirty="0"/>
              <a:t>Since SA#90-e there was n</a:t>
            </a:r>
            <a:r>
              <a:rPr lang="en-US" sz="1600" dirty="0"/>
              <a:t>o progress.</a:t>
            </a: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348239821"/>
              </p:ext>
            </p:extLst>
          </p:nvPr>
        </p:nvGraphicFramePr>
        <p:xfrm>
          <a:off x="590550" y="4994504"/>
          <a:ext cx="7810500" cy="10973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FS_VR_CoGui</a:t>
                      </a:r>
                      <a:r>
                        <a:rPr lang="en-US" altLang="en-US" sz="1000" dirty="0">
                          <a:latin typeface="Arial "/>
                        </a:rPr>
                        <a:t> (Feasibility Study on VR Streaming Conformance and Guidelines)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New TR 26.999 Virtual Reality (VR) streaming interoperability and characterization</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000785060"/>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sz="2800" dirty="0"/>
              <a:t>FS_5GMS_Multicast (Feasibility Study on Multicast Architecture Enhancements for 5GMSA)</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6"/>
            <a:ext cx="8388350" cy="2923359"/>
          </a:xfrm>
        </p:spPr>
        <p:txBody>
          <a:bodyPr/>
          <a:lstStyle/>
          <a:p>
            <a:pPr>
              <a:lnSpc>
                <a:spcPct val="90000"/>
              </a:lnSpc>
              <a:spcBef>
                <a:spcPts val="1200"/>
              </a:spcBef>
            </a:pPr>
            <a:r>
              <a:rPr lang="fr-FR" sz="1600" dirty="0"/>
              <a:t>Objective: </a:t>
            </a:r>
            <a:r>
              <a:rPr lang="en-US" sz="1600" dirty="0"/>
              <a:t>The goal of this study item is to identify and evaluate potential enhancements to the 5G Media Streaming Architecture to provide multicast-broadcast media streaming services. </a:t>
            </a:r>
            <a:r>
              <a:rPr lang="en-US" altLang="en-US" sz="1600" dirty="0"/>
              <a:t>WID: </a:t>
            </a:r>
            <a:r>
              <a:rPr lang="fr-FR" sz="1600" b="1" u="sng" dirty="0">
                <a:hlinkClick r:id="rId2"/>
              </a:rPr>
              <a:t>SP-200055</a:t>
            </a:r>
            <a:endParaRPr lang="fr-FR" sz="1600" b="1" u="sng" dirty="0"/>
          </a:p>
          <a:p>
            <a:pPr>
              <a:lnSpc>
                <a:spcPct val="90000"/>
              </a:lnSpc>
              <a:spcBef>
                <a:spcPts val="1200"/>
              </a:spcBef>
            </a:pPr>
            <a:r>
              <a:rPr lang="en-US" altLang="en-US" sz="1600" dirty="0"/>
              <a:t>Since SA#90-e, </a:t>
            </a:r>
            <a:r>
              <a:rPr lang="en-US" sz="1600" dirty="0"/>
              <a:t>the following progress was achieved:</a:t>
            </a:r>
          </a:p>
          <a:p>
            <a:pPr lvl="1" fontAlgn="ctr">
              <a:lnSpc>
                <a:spcPct val="90000"/>
              </a:lnSpc>
            </a:pPr>
            <a:r>
              <a:rPr lang="en-US" sz="1200" dirty="0"/>
              <a:t>LS sent to SA2 to clarify the work split for MB2, in case the GCS AS desires to use FEC encoding.</a:t>
            </a:r>
          </a:p>
          <a:p>
            <a:pPr lvl="1" fontAlgn="ctr">
              <a:lnSpc>
                <a:spcPct val="90000"/>
              </a:lnSpc>
            </a:pPr>
            <a:r>
              <a:rPr lang="en-US" sz="1200" dirty="0"/>
              <a:t>Draft TR 26.802 v1.0.0 presented for information. Mapped the new 5MBS architecture and function split with 5G Media streaming network and client architectures. Revised the scope of the study to include 5MBS functionality independent of the 5G Media streaming architecture. Reviewed related 5G multicast and broadcast work in 3GPP and outside 3GPP</a:t>
            </a:r>
          </a:p>
          <a:p>
            <a:pPr lvl="1" fontAlgn="ctr">
              <a:lnSpc>
                <a:spcPct val="90000"/>
              </a:lnSpc>
            </a:pPr>
            <a:r>
              <a:rPr lang="en-US" sz="1200" dirty="0"/>
              <a:t>Identified and documented the following key issues: Support of MABR, </a:t>
            </a:r>
            <a:r>
              <a:rPr lang="en-US" sz="1200" dirty="0" err="1"/>
              <a:t>xMB</a:t>
            </a:r>
            <a:r>
              <a:rPr lang="en-US" sz="1200" dirty="0"/>
              <a:t>-C parameters to configure an MBSU, Collaboration and deployment scenarios, Reuse of the MBSM service layer in 5MBS, and hybrid services, Interworking with EPC and </a:t>
            </a:r>
            <a:r>
              <a:rPr lang="en-US" sz="1200" dirty="0" err="1"/>
              <a:t>enTV</a:t>
            </a:r>
            <a:r>
              <a:rPr lang="en-US" sz="1200" dirty="0"/>
              <a:t>, Client architecture options, Hybrid services</a:t>
            </a:r>
          </a:p>
          <a:p>
            <a:pPr lvl="1" fontAlgn="ctr">
              <a:lnSpc>
                <a:spcPct val="90000"/>
              </a:lnSpc>
            </a:pPr>
            <a:r>
              <a:rPr lang="en-US" sz="1200" dirty="0"/>
              <a:t>Study Item updated to include 5MBS functionality definition in its scope as requested by SA2.</a:t>
            </a:r>
            <a:endParaRPr lang="fr-FR" sz="1200" dirty="0"/>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969335651"/>
              </p:ext>
            </p:extLst>
          </p:nvPr>
        </p:nvGraphicFramePr>
        <p:xfrm>
          <a:off x="581172" y="4751535"/>
          <a:ext cx="7810500" cy="1445103"/>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86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037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FS_5GMS_Multicast (Feasibility Study on Multicast Architecture Enhancements for 5GMSA)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26.802 Multicast delivery in 5GMS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-&gt; </a:t>
                      </a:r>
                      <a:r>
                        <a:rPr lang="en-GB" sz="1000" b="0" kern="1200" noProof="0" dirty="0">
                          <a:solidFill>
                            <a:srgbClr val="0000FF"/>
                          </a:solidFill>
                          <a:latin typeface="Arial "/>
                          <a:ea typeface="+mn-ea"/>
                          <a:cs typeface="Arial" pitchFamily="34" charset="0"/>
                        </a:rPr>
                        <a:t>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SP-210042</a:t>
                      </a:r>
                      <a:r>
                        <a:rPr lang="en-US" altLang="en-US" sz="1000"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Proposed revision of the Feasibility Study on Multicast Architecture Enhancement for 5G Media Streaming (WI: FS_5GMS_Multicast)</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4"/>
                        </a:rPr>
                        <a:t>SP-210239</a:t>
                      </a:r>
                      <a:r>
                        <a:rPr lang="en-US" altLang="en-US" sz="1000" dirty="0">
                          <a:latin typeface="Arial" panose="020B0604020202020204" pitchFamily="34" charset="0"/>
                          <a:cs typeface="Arial" panose="020B0604020202020204" pitchFamily="34" charset="0"/>
                        </a:rPr>
                        <a:t>: Presentation of TR 26.802 '5G Multimedia Streaming (5GMS); Multicast architecture' for Information</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32984798"/>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sz="2800" dirty="0" err="1"/>
              <a:t>FS_XRTraffic</a:t>
            </a:r>
            <a:r>
              <a:rPr lang="en-US" sz="2800" dirty="0"/>
              <a:t> (Feasibility Study on Typical Traffic Characteristics for XR Services and other Media)</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3404136"/>
          </a:xfrm>
        </p:spPr>
        <p:txBody>
          <a:bodyPr/>
          <a:lstStyle/>
          <a:p>
            <a:pPr>
              <a:lnSpc>
                <a:spcPct val="90000"/>
              </a:lnSpc>
              <a:spcBef>
                <a:spcPts val="1200"/>
              </a:spcBef>
            </a:pPr>
            <a:r>
              <a:rPr lang="fr-FR" sz="1600" dirty="0"/>
              <a:t>Objective: </a:t>
            </a:r>
            <a:r>
              <a:rPr lang="en-US" sz="1600" dirty="0"/>
              <a:t>Collect and document traffic characteristics for different services, and additional information, such as codecs and protocols in use. Identify additional relevant XR and other media services and document their traffic characteristics. </a:t>
            </a:r>
            <a:r>
              <a:rPr lang="en-US" altLang="en-US" sz="1600" dirty="0"/>
              <a:t>WID: </a:t>
            </a:r>
            <a:r>
              <a:rPr lang="fr-FR" sz="1600" b="1" u="sng" dirty="0">
                <a:hlinkClick r:id="rId2"/>
              </a:rPr>
              <a:t>SP-200054</a:t>
            </a:r>
            <a:endParaRPr lang="fr-FR" sz="1600" b="1" u="sng" dirty="0"/>
          </a:p>
          <a:p>
            <a:pPr>
              <a:lnSpc>
                <a:spcPct val="90000"/>
              </a:lnSpc>
              <a:spcBef>
                <a:spcPts val="1200"/>
              </a:spcBef>
            </a:pPr>
            <a:r>
              <a:rPr lang="en-US" altLang="en-US" sz="1600" dirty="0"/>
              <a:t>Since SA#90-e, </a:t>
            </a:r>
            <a:r>
              <a:rPr lang="en-US" sz="1600" dirty="0"/>
              <a:t>the following progress was achieved:</a:t>
            </a:r>
          </a:p>
          <a:p>
            <a:pPr lvl="1">
              <a:lnSpc>
                <a:spcPct val="90000"/>
              </a:lnSpc>
              <a:spcBef>
                <a:spcPts val="1200"/>
              </a:spcBef>
            </a:pPr>
            <a:r>
              <a:rPr lang="en-US" sz="1200" dirty="0"/>
              <a:t>Adopted new traces and traffic models</a:t>
            </a:r>
          </a:p>
          <a:p>
            <a:pPr lvl="1">
              <a:lnSpc>
                <a:spcPct val="90000"/>
              </a:lnSpc>
              <a:spcBef>
                <a:spcPts val="1200"/>
              </a:spcBef>
            </a:pPr>
            <a:r>
              <a:rPr lang="en-US" sz="1200" dirty="0"/>
              <a:t>New version of the draft TR 26.925 has been produced: New annex on Simulation and Quality Evaluation Methods and Traces vs Statistical model</a:t>
            </a:r>
          </a:p>
          <a:p>
            <a:pPr lvl="1">
              <a:lnSpc>
                <a:spcPct val="90000"/>
              </a:lnSpc>
              <a:spcBef>
                <a:spcPts val="1200"/>
              </a:spcBef>
            </a:pPr>
            <a:r>
              <a:rPr lang="en-US" sz="1200" dirty="0"/>
              <a:t>New version of the permanent document: Agreed proposed evaluation framework and Content delivery models for VR1 scenario</a:t>
            </a:r>
          </a:p>
          <a:p>
            <a:pPr lvl="1">
              <a:lnSpc>
                <a:spcPct val="90000"/>
              </a:lnSpc>
              <a:spcBef>
                <a:spcPts val="1200"/>
              </a:spcBef>
            </a:pPr>
            <a:r>
              <a:rPr lang="en-US" sz="1200" dirty="0"/>
              <a:t>LS sent to SA2: replied with SA4 proposed parameters for consideration. Added RAN1 for action to check validity</a:t>
            </a:r>
          </a:p>
          <a:p>
            <a:pPr>
              <a:lnSpc>
                <a:spcPct val="90000"/>
              </a:lnSpc>
              <a:spcBef>
                <a:spcPts val="1200"/>
              </a:spcBef>
            </a:pPr>
            <a:r>
              <a:rPr lang="en-US" sz="1600" dirty="0"/>
              <a:t>WID updated for the documentation of findings into a dedicated TR and to extend the completion of the study by 1 SA meeting cycle (Sept.2021)</a:t>
            </a:r>
          </a:p>
          <a:p>
            <a:pPr lvl="1">
              <a:lnSpc>
                <a:spcPct val="90000"/>
              </a:lnSpc>
              <a:spcBef>
                <a:spcPts val="1200"/>
              </a:spcBef>
            </a:pPr>
            <a:endParaRPr lang="fr-FR" sz="1200" dirty="0"/>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84246367"/>
              </p:ext>
            </p:extLst>
          </p:nvPr>
        </p:nvGraphicFramePr>
        <p:xfrm>
          <a:off x="581171" y="5179010"/>
          <a:ext cx="7810500" cy="94496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FS_XRTraffic</a:t>
                      </a:r>
                      <a:r>
                        <a:rPr lang="en-US" altLang="en-US" sz="1000" dirty="0">
                          <a:latin typeface="Arial "/>
                        </a:rPr>
                        <a:t> (Feasibility Study on Typical Traffic Characteristics for XR Services and other Media)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26.925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40% </a:t>
                      </a:r>
                      <a:r>
                        <a:rPr lang="en-GB" sz="1000" b="0" kern="1200" noProof="0" dirty="0">
                          <a:solidFill>
                            <a:srgbClr val="0000FF"/>
                          </a:solidFill>
                          <a:latin typeface="Arial "/>
                          <a:ea typeface="+mn-ea"/>
                          <a:cs typeface="Arial" pitchFamily="34" charset="0"/>
                        </a:rPr>
                        <a:t>-&gt; 55%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 </a:t>
                      </a:r>
                      <a:r>
                        <a:rPr lang="en-GB" sz="1000" b="0" kern="1200" dirty="0">
                          <a:solidFill>
                            <a:srgbClr val="0000FF"/>
                          </a:solidFill>
                          <a:latin typeface="Arial "/>
                          <a:ea typeface="+mn-ea"/>
                          <a:cs typeface="Arial" pitchFamily="34" charset="0"/>
                        </a:rPr>
                        <a:t>-&gt; 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SP-210043</a:t>
                      </a:r>
                      <a:r>
                        <a:rPr lang="en-US" altLang="en-US" sz="1000"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Proposed Updates to Study Item on Typical Traffic Characteristics for XR Services and other Media (SI: </a:t>
                      </a:r>
                      <a:r>
                        <a:rPr kumimoji="0" lang="en-US" altLang="en-US" sz="1000" b="0" i="0" u="none" strike="noStrike" cap="none" normalizeH="0" baseline="0" dirty="0" err="1">
                          <a:ln>
                            <a:noFill/>
                          </a:ln>
                          <a:solidFill>
                            <a:schemeClr val="tx1"/>
                          </a:solidFill>
                          <a:effectLst/>
                          <a:latin typeface="Arial "/>
                          <a:cs typeface="Arial" panose="020B0604020202020204" pitchFamily="34" charset="0"/>
                        </a:rPr>
                        <a:t>FS_XRTraffic</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85537236"/>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FS_EMSA (Feasibility Study on Streaming Architecture extensions For Edge processing)</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853741"/>
          </a:xfrm>
        </p:spPr>
        <p:txBody>
          <a:bodyPr/>
          <a:lstStyle/>
          <a:p>
            <a:pPr>
              <a:lnSpc>
                <a:spcPct val="90000"/>
              </a:lnSpc>
              <a:spcBef>
                <a:spcPts val="1200"/>
              </a:spcBef>
            </a:pPr>
            <a:r>
              <a:rPr lang="fr-FR" sz="1600" dirty="0"/>
              <a:t>Objective: </a:t>
            </a:r>
            <a:r>
              <a:rPr lang="en-US" sz="1600" dirty="0"/>
              <a:t>determine the processes for discovering, configuring, running, and managing media processing workflows on the 5G edge and network. Study the mapping of the new processes into the 5GMSA architecture. How to leverage architecture and functions defined by SA2 and SA6 for edge computing and applications. </a:t>
            </a:r>
            <a:r>
              <a:rPr lang="en-US" altLang="en-US" sz="1600" dirty="0"/>
              <a:t>WID: </a:t>
            </a:r>
            <a:r>
              <a:rPr lang="fr-FR" sz="1600" dirty="0">
                <a:hlinkClick r:id="rId2"/>
              </a:rPr>
              <a:t>SP-200056</a:t>
            </a:r>
            <a:endParaRPr lang="fr-FR" sz="1600" dirty="0"/>
          </a:p>
          <a:p>
            <a:pPr>
              <a:lnSpc>
                <a:spcPct val="90000"/>
              </a:lnSpc>
              <a:spcBef>
                <a:spcPts val="1200"/>
              </a:spcBef>
            </a:pPr>
            <a:r>
              <a:rPr lang="en-US" altLang="en-US" sz="1600" dirty="0"/>
              <a:t>Since SA#90-e, </a:t>
            </a:r>
            <a:r>
              <a:rPr lang="en-US" sz="1600" dirty="0"/>
              <a:t>the following progress was achieved:</a:t>
            </a:r>
          </a:p>
          <a:p>
            <a:pPr lvl="1">
              <a:spcBef>
                <a:spcPts val="600"/>
              </a:spcBef>
              <a:defRPr/>
            </a:pPr>
            <a:r>
              <a:rPr lang="en-US" sz="1400" dirty="0"/>
              <a:t>Agreed a new draft version of TR 26.803 v1.1.0  for information including new agreed text proposals related to:</a:t>
            </a:r>
          </a:p>
          <a:p>
            <a:pPr lvl="1">
              <a:spcBef>
                <a:spcPts val="600"/>
              </a:spcBef>
              <a:defRPr/>
            </a:pPr>
            <a:r>
              <a:rPr lang="en-US" sz="1400" dirty="0"/>
              <a:t>Clarifications of EAS discovery solutions during UE mobility </a:t>
            </a:r>
          </a:p>
          <a:p>
            <a:pPr lvl="1">
              <a:spcBef>
                <a:spcPts val="600"/>
              </a:spcBef>
              <a:defRPr/>
            </a:pPr>
            <a:r>
              <a:rPr lang="en-US" sz="1400" dirty="0"/>
              <a:t>Overview of concluded edge application relocation solutions</a:t>
            </a:r>
            <a:endParaRPr lang="fr-FR" sz="1400" dirty="0"/>
          </a:p>
          <a:p>
            <a:pPr lvl="1">
              <a:spcBef>
                <a:spcPts val="600"/>
              </a:spcBef>
              <a:defRPr/>
            </a:pPr>
            <a:r>
              <a:rPr lang="en-US" altLang="en-US" sz="1400" dirty="0"/>
              <a:t>Merged edge-enabled 5GMS architecture</a:t>
            </a:r>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85103290"/>
              </p:ext>
            </p:extLst>
          </p:nvPr>
        </p:nvGraphicFramePr>
        <p:xfrm>
          <a:off x="590550" y="5060684"/>
          <a:ext cx="7810500" cy="94496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FS_EMSA (Feasibility Study on Streaming Architecture extensions For Edge processing)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30% </a:t>
                      </a:r>
                      <a:r>
                        <a:rPr lang="en-GB" sz="1000" b="0" kern="1200" noProof="0" dirty="0">
                          <a:solidFill>
                            <a:srgbClr val="0000FF"/>
                          </a:solidFill>
                          <a:latin typeface="Arial "/>
                          <a:ea typeface="+mn-ea"/>
                          <a:cs typeface="Arial" pitchFamily="34" charset="0"/>
                        </a:rPr>
                        <a:t>-&gt; 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SP-210234</a:t>
                      </a:r>
                      <a:r>
                        <a:rPr lang="en-US" altLang="en-US" sz="1000" dirty="0">
                          <a:latin typeface="Arial" panose="020B0604020202020204" pitchFamily="34" charset="0"/>
                          <a:cs typeface="Arial" panose="020B0604020202020204" pitchFamily="34" charset="0"/>
                        </a:rPr>
                        <a:t>: TR 26.803 1.1.0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5G Media Streaming Extensions for Edge Processing (Draft Technical Report) [26.803] (FS_EMSA)</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798635910"/>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FS_5GVideo (Feasibility Study on 5G Video Codec Characteristics)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958658"/>
          </a:xfrm>
        </p:spPr>
        <p:txBody>
          <a:bodyPr/>
          <a:lstStyle/>
          <a:p>
            <a:pPr>
              <a:lnSpc>
                <a:spcPct val="90000"/>
              </a:lnSpc>
              <a:spcBef>
                <a:spcPts val="1200"/>
              </a:spcBef>
            </a:pPr>
            <a:r>
              <a:rPr lang="fr-FR" sz="1600" dirty="0"/>
              <a:t>Objective: </a:t>
            </a:r>
            <a:r>
              <a:rPr lang="en-US" sz="1600" dirty="0"/>
              <a:t>primarily to identify relevant interoperability requirements, performance characteristics and implementation constraints of video codecs in 5G services, and to characterize existing 3GPP video codecs, in particular H.264/AVC and H.265/HEVC in order to have a benchmark for the addition of potential future video codecs. </a:t>
            </a:r>
            <a:r>
              <a:rPr lang="en-US" altLang="en-US" sz="1600" dirty="0"/>
              <a:t>WID: </a:t>
            </a:r>
            <a:r>
              <a:rPr lang="fr-FR" sz="1600" dirty="0">
                <a:hlinkClick r:id="rId2"/>
              </a:rPr>
              <a:t>SP-200052</a:t>
            </a:r>
            <a:endParaRPr lang="fr-FR" sz="1600" dirty="0"/>
          </a:p>
          <a:p>
            <a:pPr>
              <a:lnSpc>
                <a:spcPct val="90000"/>
              </a:lnSpc>
              <a:spcBef>
                <a:spcPts val="1200"/>
              </a:spcBef>
            </a:pPr>
            <a:r>
              <a:rPr lang="en-US" altLang="en-US" sz="1600" dirty="0"/>
              <a:t>Since SA#90-e, </a:t>
            </a:r>
            <a:r>
              <a:rPr lang="en-US" altLang="en-US" sz="1600" dirty="0">
                <a:cs typeface="Arial" panose="020B0604020202020204" pitchFamily="34" charset="0"/>
              </a:rPr>
              <a:t>TR 26.955 was raised to 1.0.0 to be presented for information:</a:t>
            </a:r>
          </a:p>
          <a:p>
            <a:pPr>
              <a:lnSpc>
                <a:spcPct val="90000"/>
              </a:lnSpc>
              <a:spcBef>
                <a:spcPts val="1200"/>
              </a:spcBef>
            </a:pPr>
            <a:r>
              <a:rPr lang="en-US" altLang="en-US" sz="1600" dirty="0">
                <a:cs typeface="Arial" panose="020B0604020202020204" pitchFamily="34" charset="0"/>
              </a:rPr>
              <a:t>This TR provides a characterization framework for video codecs in the context of 5G. It provides an overview of video codec capabilities in 3GPP services as of today (referred to as 3GPP codecs) in different services and applications. The Technical Report defines a characterization framework that comprises: relevant scenarios involving video in 5G; representative reference video sequences; metrics for codec performance; new codecs are evaluated and characterized to understand their potential benefit in 5G services and applications; data sets made available for cross-checking, verification and evaluation.</a:t>
            </a:r>
          </a:p>
          <a:p>
            <a:pPr lvl="1">
              <a:lnSpc>
                <a:spcPct val="90000"/>
              </a:lnSpc>
              <a:spcBef>
                <a:spcPts val="1200"/>
              </a:spcBef>
            </a:pPr>
            <a:endParaRPr lang="en-US" altLang="en-US" sz="12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417010364"/>
              </p:ext>
            </p:extLst>
          </p:nvPr>
        </p:nvGraphicFramePr>
        <p:xfrm>
          <a:off x="590550" y="5093330"/>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FS_5GVideo (Feasibility Study on 5G Video Codec Characteristics)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26.955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45% </a:t>
                      </a:r>
                      <a:r>
                        <a:rPr lang="en-GB" sz="1000" b="0" kern="1200" noProof="0" dirty="0">
                          <a:solidFill>
                            <a:srgbClr val="0000FF"/>
                          </a:solidFill>
                          <a:latin typeface="Arial "/>
                          <a:ea typeface="+mn-ea"/>
                          <a:cs typeface="Arial" pitchFamily="34" charset="0"/>
                        </a:rPr>
                        <a:t>-&gt; 55%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SP-210051</a:t>
                      </a:r>
                      <a:r>
                        <a:rPr lang="en-US" altLang="en-US" sz="1000" dirty="0">
                          <a:latin typeface="Arial" panose="020B0604020202020204" pitchFamily="34" charset="0"/>
                          <a:cs typeface="Arial" panose="020B0604020202020204" pitchFamily="34" charset="0"/>
                        </a:rPr>
                        <a:t>: TR 26.955 </a:t>
                      </a:r>
                      <a:r>
                        <a:rPr kumimoji="0" lang="en-GB" altLang="en-US" sz="1000" b="0" i="0" u="none" strike="noStrike" cap="none" normalizeH="0" baseline="0" dirty="0">
                          <a:ln>
                            <a:noFill/>
                          </a:ln>
                          <a:solidFill>
                            <a:schemeClr val="tx1"/>
                          </a:solidFill>
                          <a:effectLst/>
                          <a:latin typeface="Arial "/>
                          <a:cs typeface="Arial" panose="020B0604020202020204" pitchFamily="34" charset="0"/>
                        </a:rPr>
                        <a:t>5G Video Codec Characteristics</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2523589"/>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FS_FLUS_NBMP (Feasibility Study on the use of NBMP in E_FLUS)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6"/>
            <a:ext cx="8388350" cy="2878941"/>
          </a:xfrm>
        </p:spPr>
        <p:txBody>
          <a:bodyPr/>
          <a:lstStyle/>
          <a:p>
            <a:pPr>
              <a:lnSpc>
                <a:spcPct val="90000"/>
              </a:lnSpc>
              <a:spcBef>
                <a:spcPts val="1200"/>
              </a:spcBef>
            </a:pPr>
            <a:r>
              <a:rPr lang="fr-FR" sz="1600" dirty="0"/>
              <a:t>Objective: </a:t>
            </a:r>
            <a:r>
              <a:rPr lang="en-US" sz="1600" dirty="0"/>
              <a:t>to identify the workflow for NBMP (Network Based Media Processing ) media processing with the TS 26.238. Such workflow should start from a request for the establishment of a FLUS session and then include the instantiation, running and monitoring of media processing application requested by FLUS source on a FLUS sink. </a:t>
            </a:r>
            <a:r>
              <a:rPr lang="en-US" altLang="en-US" sz="1600" dirty="0"/>
              <a:t>WID: </a:t>
            </a:r>
            <a:r>
              <a:rPr lang="fr-FR" sz="1600" dirty="0">
                <a:hlinkClick r:id="rId2"/>
              </a:rPr>
              <a:t>SP-200053</a:t>
            </a:r>
            <a:endParaRPr lang="fr-FR" sz="1600" dirty="0"/>
          </a:p>
          <a:p>
            <a:pPr>
              <a:lnSpc>
                <a:spcPct val="90000"/>
              </a:lnSpc>
              <a:spcBef>
                <a:spcPts val="1200"/>
              </a:spcBef>
            </a:pPr>
            <a:r>
              <a:rPr lang="en-US" altLang="en-US" sz="1600" dirty="0"/>
              <a:t>Since SA#90-e, </a:t>
            </a:r>
            <a:r>
              <a:rPr lang="en-US" sz="1600" dirty="0"/>
              <a:t>the following progress was achieved:</a:t>
            </a:r>
          </a:p>
          <a:p>
            <a:pPr lvl="1">
              <a:lnSpc>
                <a:spcPct val="90000"/>
              </a:lnSpc>
              <a:spcBef>
                <a:spcPts val="1200"/>
              </a:spcBef>
            </a:pPr>
            <a:r>
              <a:rPr lang="en-US" altLang="en-US" sz="1200" dirty="0">
                <a:cs typeface="Arial" panose="020B0604020202020204" pitchFamily="34" charset="0"/>
              </a:rPr>
              <a:t>Agreed updates to the Draft CR to include example FLUS call flows for Network-Based Media Processing</a:t>
            </a:r>
          </a:p>
          <a:p>
            <a:pPr lvl="1">
              <a:lnSpc>
                <a:spcPct val="90000"/>
              </a:lnSpc>
              <a:spcBef>
                <a:spcPts val="1200"/>
              </a:spcBef>
            </a:pPr>
            <a:r>
              <a:rPr lang="en-US" altLang="en-US" sz="1200" dirty="0">
                <a:cs typeface="Arial" panose="020B0604020202020204" pitchFamily="34" charset="0"/>
              </a:rPr>
              <a:t>Agreed updates to the Permanent Document on the NBMP-FLUS-AF call flows where the FLUS-NBMP session is established through the 5GMSu AF.</a:t>
            </a:r>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506204771"/>
              </p:ext>
            </p:extLst>
          </p:nvPr>
        </p:nvGraphicFramePr>
        <p:xfrm>
          <a:off x="590550" y="4765263"/>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FS_FLUS_NBMP (Feasibility Study on the use of NBMP in E_FLUS)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30% </a:t>
                      </a:r>
                      <a:r>
                        <a:rPr lang="en-GB" sz="1000" b="0" kern="1200" noProof="0" dirty="0">
                          <a:solidFill>
                            <a:srgbClr val="0000FF"/>
                          </a:solidFill>
                          <a:latin typeface="Arial "/>
                          <a:ea typeface="+mn-ea"/>
                          <a:cs typeface="Arial" pitchFamily="34" charset="0"/>
                        </a:rPr>
                        <a:t>-&gt; 40%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87893532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6" name="Content Placeholder 2">
            <a:extLst>
              <a:ext uri="{FF2B5EF4-FFF2-40B4-BE49-F238E27FC236}">
                <a16:creationId xmlns:a16="http://schemas.microsoft.com/office/drawing/2014/main" id="{A2A16DF0-7A6B-4B84-AE6D-68DA0EB56C5A}"/>
              </a:ext>
            </a:extLst>
          </p:cNvPr>
          <p:cNvSpPr txBox="1">
            <a:spLocks/>
          </p:cNvSpPr>
          <p:nvPr/>
        </p:nvSpPr>
        <p:spPr bwMode="auto">
          <a:xfrm>
            <a:off x="479425" y="1335088"/>
            <a:ext cx="8477250" cy="464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 </a:t>
            </a:r>
            <a:r>
              <a:rPr lang="en-GB" sz="1800" kern="0" dirty="0"/>
              <a:t>Frédéric Gabin (Dolby Laboratories Inc. ,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Chairs: </a:t>
            </a:r>
          </a:p>
          <a:p>
            <a:pPr lvl="2">
              <a:lnSpc>
                <a:spcPct val="90000"/>
              </a:lnSpc>
              <a:spcBef>
                <a:spcPts val="200"/>
              </a:spcBef>
              <a:tabLst>
                <a:tab pos="2152650" algn="l"/>
                <a:tab pos="5118100" algn="l"/>
              </a:tabLst>
              <a:defRPr/>
            </a:pPr>
            <a:r>
              <a:rPr lang="en-GB" sz="1600" dirty="0"/>
              <a:t>Gilles Teniou (Tencent, CCSA)</a:t>
            </a:r>
          </a:p>
          <a:p>
            <a:pPr lvl="2">
              <a:lnSpc>
                <a:spcPct val="90000"/>
              </a:lnSpc>
              <a:spcBef>
                <a:spcPts val="200"/>
              </a:spcBef>
              <a:tabLst>
                <a:tab pos="2152650" algn="l"/>
                <a:tab pos="5118100" algn="l"/>
              </a:tabLst>
              <a:defRPr/>
            </a:pPr>
            <a:r>
              <a:rPr lang="en-GB" sz="1600" dirty="0"/>
              <a:t>Stefan Bruhn (Dolby Laboratories Inc., ETSI)</a:t>
            </a:r>
            <a:endParaRPr lang="fi-FI" sz="1600" kern="0" dirty="0">
              <a:solidFill>
                <a:srgbClr val="FF0000"/>
              </a:solidFill>
            </a:endParaRPr>
          </a:p>
          <a:p>
            <a:pPr lvl="1">
              <a:lnSpc>
                <a:spcPct val="90000"/>
              </a:lnSpc>
              <a:spcBef>
                <a:spcPts val="400"/>
              </a:spcBef>
              <a:tabLst>
                <a:tab pos="2152650" algn="l"/>
                <a:tab pos="5118100" algn="l"/>
              </a:tabLst>
              <a:defRPr/>
            </a:pPr>
            <a:r>
              <a:rPr lang="fi-FI" sz="1800" kern="0" dirty="0"/>
              <a:t>Secretary: Ms Jayeeta Saha (MCC Support)</a:t>
            </a:r>
            <a:endParaRPr lang="fi-FI" sz="1800" kern="0" dirty="0">
              <a:solidFill>
                <a:srgbClr val="FF0000"/>
              </a:solidFill>
            </a:endParaRPr>
          </a:p>
          <a:p>
            <a:pPr>
              <a:lnSpc>
                <a:spcPct val="90000"/>
              </a:lnSpc>
              <a:spcBef>
                <a:spcPts val="1800"/>
              </a:spcBef>
              <a:spcAft>
                <a:spcPts val="0"/>
              </a:spcAft>
              <a:tabLst>
                <a:tab pos="2152650" algn="l"/>
                <a:tab pos="5118100" algn="l"/>
              </a:tabLst>
              <a:defRPr/>
            </a:pPr>
            <a:r>
              <a:rPr lang="fi-FI" sz="2200" kern="0" dirty="0">
                <a:solidFill>
                  <a:srgbClr val="FF0000"/>
                </a:solidFill>
              </a:rPr>
              <a:t>New! </a:t>
            </a:r>
            <a:r>
              <a:rPr lang="fi-FI" sz="2200" kern="0" dirty="0"/>
              <a:t>Elections planned at SA4#113-e 6-14 April 2021 for the Chair and first Vice-Chair positions</a:t>
            </a: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Chairs</a:t>
            </a:r>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4109764870"/>
              </p:ext>
            </p:extLst>
          </p:nvPr>
        </p:nvGraphicFramePr>
        <p:xfrm>
          <a:off x="577850" y="4723074"/>
          <a:ext cx="7873999" cy="1260476"/>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898469">
                  <a:extLst>
                    <a:ext uri="{9D8B030D-6E8A-4147-A177-3AD203B41FA5}">
                      <a16:colId xmlns:a16="http://schemas.microsoft.com/office/drawing/2014/main" val="20002"/>
                    </a:ext>
                  </a:extLst>
                </a:gridCol>
                <a:gridCol w="1511400">
                  <a:extLst>
                    <a:ext uri="{9D8B030D-6E8A-4147-A177-3AD203B41FA5}">
                      <a16:colId xmlns:a16="http://schemas.microsoft.com/office/drawing/2014/main" val="20003"/>
                    </a:ext>
                  </a:extLst>
                </a:gridCol>
                <a:gridCol w="1325097">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Enhanced Voice Service (EVS)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GB" sz="1200" dirty="0">
                          <a:latin typeface="+mn-lt"/>
                          <a:cs typeface="Arial" panose="020B0604020202020204" pitchFamily="34" charset="0"/>
                        </a:rPr>
                        <a:t>Multimedia Telephony</a:t>
                      </a:r>
                      <a:r>
                        <a:rPr lang="en-US" sz="1200" dirty="0">
                          <a:latin typeface="+mn-lt"/>
                          <a:cs typeface="Arial" panose="020B0604020202020204" pitchFamily="34" charset="0"/>
                        </a:rPr>
                        <a:t> Service for IMS (MTSI)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Speech Quality (SQ)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err="1">
                          <a:latin typeface="+mn-lt"/>
                          <a:cs typeface="Arial" panose="020B0604020202020204" pitchFamily="34" charset="0"/>
                        </a:rPr>
                        <a:t>Imre</a:t>
                      </a:r>
                      <a:r>
                        <a:rPr lang="en-GB" sz="1200" b="0" dirty="0">
                          <a:latin typeface="+mn-lt"/>
                          <a:cs typeface="Arial" panose="020B0604020202020204" pitchFamily="34" charset="0"/>
                        </a:rPr>
                        <a:t> </a:t>
                      </a:r>
                      <a:r>
                        <a:rPr lang="en-GB" sz="1200" b="0" dirty="0" err="1">
                          <a:latin typeface="+mn-lt"/>
                          <a:cs typeface="Arial" panose="020B0604020202020204" pitchFamily="34" charset="0"/>
                        </a:rPr>
                        <a:t>Varga</a:t>
                      </a:r>
                      <a:r>
                        <a:rPr lang="en-GB" sz="1200" b="0" dirty="0">
                          <a:latin typeface="+mn-lt"/>
                          <a:cs typeface="Arial" panose="020B0604020202020204" pitchFamily="34" charset="0"/>
                        </a:rPr>
                        <a:t> (Qualcomm CDMA Technologies, ETSI)</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Laboratories Inc. ,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Stéphane Ragot </a:t>
                      </a:r>
                      <a:r>
                        <a:rPr lang="en-GB" sz="1200" b="0" dirty="0">
                          <a:latin typeface="+mn-lt"/>
                          <a:cs typeface="Arial" panose="020B0604020202020204" pitchFamily="34" charset="0"/>
                        </a:rPr>
                        <a:t>(</a:t>
                      </a:r>
                      <a:r>
                        <a:rPr lang="en-US" sz="1200" b="0" dirty="0">
                          <a:latin typeface="+mn-lt"/>
                          <a:cs typeface="Arial" panose="020B0604020202020204" pitchFamily="34" charset="0"/>
                        </a:rPr>
                        <a:t>Orange, ETSI</a:t>
                      </a:r>
                      <a:r>
                        <a:rPr lang="en-GB" sz="1200" b="0" dirty="0">
                          <a:latin typeface="+mn-lt"/>
                          <a:cs typeface="Arial" panose="020B0604020202020204" pitchFamily="34" charset="0"/>
                        </a:rPr>
                        <a:t>)</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FS_5GSTAR (Feasibility Study on 5G Glass-type AR/MR Devices)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947940"/>
          </a:xfrm>
        </p:spPr>
        <p:txBody>
          <a:bodyPr/>
          <a:lstStyle/>
          <a:p>
            <a:pPr>
              <a:lnSpc>
                <a:spcPct val="90000"/>
              </a:lnSpc>
              <a:spcBef>
                <a:spcPts val="1200"/>
              </a:spcBef>
            </a:pPr>
            <a:r>
              <a:rPr lang="en-US" sz="1600" dirty="0"/>
              <a:t>Objectives (summary): Provide formal definitions for the functional structures of AR glasses, describe key use cases for AR services over 5G, describe the architecture for media flow relevant to the use cases identified and Identify necessary content delivery transport protocols and capability exchange mechanisms, as well as suitable 5G system functionalities (e.g., device, edge, network) and QoS. </a:t>
            </a:r>
            <a:r>
              <a:rPr lang="en-US" altLang="en-US" sz="1600" dirty="0"/>
              <a:t>WID: </a:t>
            </a:r>
            <a:r>
              <a:rPr lang="en-US" sz="1600" dirty="0">
                <a:hlinkClick r:id="rId2"/>
              </a:rPr>
              <a:t>SP-200399</a:t>
            </a:r>
            <a:endParaRPr lang="en-US" altLang="en-US" sz="1600" dirty="0">
              <a:cs typeface="Arial" panose="020B0604020202020204" pitchFamily="34" charset="0"/>
            </a:endParaRPr>
          </a:p>
          <a:p>
            <a:pPr>
              <a:lnSpc>
                <a:spcPct val="90000"/>
              </a:lnSpc>
              <a:spcBef>
                <a:spcPts val="1200"/>
              </a:spcBef>
            </a:pPr>
            <a:r>
              <a:rPr lang="en-US" altLang="en-US" sz="1600" dirty="0"/>
              <a:t>Since SA#90-e, </a:t>
            </a:r>
            <a:r>
              <a:rPr lang="en-US" sz="1600" dirty="0"/>
              <a:t>the following progress was achieved:</a:t>
            </a:r>
          </a:p>
          <a:p>
            <a:pPr lvl="1">
              <a:lnSpc>
                <a:spcPct val="90000"/>
              </a:lnSpc>
              <a:spcBef>
                <a:spcPts val="1200"/>
              </a:spcBef>
            </a:pPr>
            <a:r>
              <a:rPr lang="en-US" sz="1200" dirty="0"/>
              <a:t>Draft TR 26.998 v0.4.0 includes Edits on AR conversational use case, Template for mapping of scenario into 5G architecture, Device naming</a:t>
            </a:r>
          </a:p>
          <a:p>
            <a:pPr lvl="1">
              <a:lnSpc>
                <a:spcPct val="90000"/>
              </a:lnSpc>
              <a:spcBef>
                <a:spcPts val="1200"/>
              </a:spcBef>
            </a:pPr>
            <a:r>
              <a:rPr lang="en-US" sz="1200" dirty="0"/>
              <a:t>Discussions on New scenarios like Streaming of volumetric objects and IoT</a:t>
            </a:r>
          </a:p>
          <a:p>
            <a:pPr>
              <a:lnSpc>
                <a:spcPct val="90000"/>
              </a:lnSpc>
              <a:spcBef>
                <a:spcPts val="1200"/>
              </a:spcBef>
            </a:pPr>
            <a:r>
              <a:rPr lang="en-US" sz="1600" dirty="0"/>
              <a:t>New version of Permanent document includes architecture extensions for AR conversational scenario.</a:t>
            </a:r>
          </a:p>
          <a:p>
            <a:pPr>
              <a:lnSpc>
                <a:spcPct val="90000"/>
              </a:lnSpc>
              <a:spcBef>
                <a:spcPts val="1200"/>
              </a:spcBef>
            </a:pPr>
            <a:r>
              <a:rPr lang="en-US" sz="1600" dirty="0"/>
              <a:t>Completion of the study extended by 1 SA meeting cycle (Sept.2021).</a:t>
            </a:r>
          </a:p>
          <a:p>
            <a:pPr>
              <a:lnSpc>
                <a:spcPct val="90000"/>
              </a:lnSpc>
              <a:spcBef>
                <a:spcPts val="1200"/>
              </a:spcBef>
            </a:pPr>
            <a:r>
              <a:rPr lang="en-US" sz="1600" dirty="0"/>
              <a:t>	Time for updating 26.925 on traffic characteristics</a:t>
            </a:r>
          </a:p>
          <a:p>
            <a:pPr>
              <a:lnSpc>
                <a:spcPct val="90000"/>
              </a:lnSpc>
              <a:spcBef>
                <a:spcPts val="1200"/>
              </a:spcBef>
            </a:pPr>
            <a:endParaRPr lang="en-US" sz="1600" dirty="0"/>
          </a:p>
          <a:p>
            <a:pPr>
              <a:lnSpc>
                <a:spcPct val="90000"/>
              </a:lnSpc>
              <a:spcBef>
                <a:spcPts val="1200"/>
              </a:spcBef>
            </a:pPr>
            <a:endParaRPr lang="en-US" sz="1600"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351540551"/>
              </p:ext>
            </p:extLst>
          </p:nvPr>
        </p:nvGraphicFramePr>
        <p:xfrm>
          <a:off x="583570" y="5070064"/>
          <a:ext cx="7810500" cy="10973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FS_5GSTAR (Feasibility Study on 5G Glass-type AR/MR Devices)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26.998 Support of 5G glass-type Augmented Reality / Mixed Reality (AR/MR) devices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 </a:t>
                      </a:r>
                      <a:r>
                        <a:rPr lang="en-GB" sz="1000" b="0" kern="1200" noProof="0" dirty="0">
                          <a:solidFill>
                            <a:srgbClr val="0000FF"/>
                          </a:solidFill>
                          <a:latin typeface="Arial "/>
                          <a:ea typeface="+mn-ea"/>
                          <a:cs typeface="Arial" pitchFamily="34" charset="0"/>
                        </a:rPr>
                        <a:t>-&gt;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 </a:t>
                      </a:r>
                      <a:r>
                        <a:rPr lang="en-GB" sz="1000" b="0" kern="1200" dirty="0">
                          <a:solidFill>
                            <a:srgbClr val="0000FF"/>
                          </a:solidFill>
                          <a:latin typeface="Arial "/>
                          <a:ea typeface="+mn-ea"/>
                          <a:cs typeface="Arial" pitchFamily="34" charset="0"/>
                        </a:rPr>
                        <a:t>-&gt; 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16270651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FS_5GMS-EXT (5G media streaming extensions)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947940"/>
          </a:xfrm>
        </p:spPr>
        <p:txBody>
          <a:bodyPr/>
          <a:lstStyle/>
          <a:p>
            <a:pPr>
              <a:lnSpc>
                <a:spcPct val="90000"/>
              </a:lnSpc>
              <a:spcBef>
                <a:spcPts val="1200"/>
              </a:spcBef>
            </a:pPr>
            <a:r>
              <a:rPr lang="en-US" sz="1600" dirty="0"/>
              <a:t>The objective of this study is in the context of the following potential improvements and extensions to 5G Media streaming: Content Preparation, Traffic Identification, Additional / New transport protocols, Uplink media streaming, Background traffic, Content Aware Streaming, Network Event usage, Per-application-authorization, Support for encrypted and high-value content, Scalable distribution of unicast Live Services. </a:t>
            </a:r>
          </a:p>
          <a:p>
            <a:pPr>
              <a:lnSpc>
                <a:spcPct val="90000"/>
              </a:lnSpc>
              <a:spcBef>
                <a:spcPts val="1200"/>
              </a:spcBef>
            </a:pPr>
            <a:r>
              <a:rPr lang="en-US" altLang="en-US" sz="1600" dirty="0"/>
              <a:t>Since SA#90-e, </a:t>
            </a:r>
            <a:r>
              <a:rPr lang="en-US" sz="1600" dirty="0"/>
              <a:t>the work was started. New Key topics were agreed: Additional / New transport protocols; Content Aware Streaming; Per-application-authorization; Support for encrypted and high-value content; Scalable distribution of unicast Live Services; background traffic; uplink media streaming; content preparation; </a:t>
            </a: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779566098"/>
              </p:ext>
            </p:extLst>
          </p:nvPr>
        </p:nvGraphicFramePr>
        <p:xfrm>
          <a:off x="583570" y="5250994"/>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FS_5GMS-EXT (5G media streaming extensions)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26.804 5G Media Streaming Extensions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62685187"/>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488950" y="6188477"/>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2370591489"/>
              </p:ext>
            </p:extLst>
          </p:nvPr>
        </p:nvGraphicFramePr>
        <p:xfrm>
          <a:off x="550069" y="1322773"/>
          <a:ext cx="7810500" cy="392086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579462">
                  <a:extLst>
                    <a:ext uri="{9D8B030D-6E8A-4147-A177-3AD203B41FA5}">
                      <a16:colId xmlns:a16="http://schemas.microsoft.com/office/drawing/2014/main" val="20001"/>
                    </a:ext>
                  </a:extLst>
                </a:gridCol>
                <a:gridCol w="1118586">
                  <a:extLst>
                    <a:ext uri="{9D8B030D-6E8A-4147-A177-3AD203B41FA5}">
                      <a16:colId xmlns:a16="http://schemas.microsoft.com/office/drawing/2014/main" val="20002"/>
                    </a:ext>
                  </a:extLst>
                </a:gridCol>
                <a:gridCol w="1083076">
                  <a:extLst>
                    <a:ext uri="{9D8B030D-6E8A-4147-A177-3AD203B41FA5}">
                      <a16:colId xmlns:a16="http://schemas.microsoft.com/office/drawing/2014/main" val="20003"/>
                    </a:ext>
                  </a:extLst>
                </a:gridCol>
                <a:gridCol w="2314876">
                  <a:extLst>
                    <a:ext uri="{9D8B030D-6E8A-4147-A177-3AD203B41FA5}">
                      <a16:colId xmlns:a16="http://schemas.microsoft.com/office/drawing/2014/main" val="20004"/>
                    </a:ext>
                  </a:extLst>
                </a:gridCol>
              </a:tblGrid>
              <a:tr h="4136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6707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FS_VR_CoGui</a:t>
                      </a:r>
                      <a:r>
                        <a:rPr lang="en-US" altLang="en-US" sz="1000" dirty="0">
                          <a:latin typeface="Arial "/>
                        </a:rPr>
                        <a:t> (Feasibility Study on VR Streaming Conformance and Guidelines)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New TR 26.999 Virtual Reality (VR) streaming interoperability and characterization</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FS_5GMS_Multicast (Feasibility Study on Multicast Architecture Enhancements for 5GMSA)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26.802 Multicast delivery in 5GMS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-&gt; </a:t>
                      </a:r>
                      <a:r>
                        <a:rPr lang="en-GB" sz="1000" b="0" kern="1200" noProof="0" dirty="0">
                          <a:solidFill>
                            <a:srgbClr val="0000FF"/>
                          </a:solidFill>
                          <a:latin typeface="Arial "/>
                          <a:ea typeface="+mn-ea"/>
                          <a:cs typeface="Arial" pitchFamily="34" charset="0"/>
                        </a:rPr>
                        <a:t>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SP-210042</a:t>
                      </a:r>
                      <a:r>
                        <a:rPr lang="en-US" altLang="en-US" sz="1000"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Proposed revision of the Feasibility Study on Multicast Architecture Enhancement for 5G Media Streaming (WI: FS_5GMS_Multicast)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45425251"/>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FS_XRTraffic</a:t>
                      </a:r>
                      <a:r>
                        <a:rPr lang="en-US" altLang="en-US" sz="1000" dirty="0">
                          <a:latin typeface="Arial "/>
                        </a:rPr>
                        <a:t> (Feasibility Study on Typical Traffic Characteristics for XR Services and other Media)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26.925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40% </a:t>
                      </a:r>
                      <a:r>
                        <a:rPr lang="en-GB" sz="1000" b="0" kern="1200" noProof="0" dirty="0">
                          <a:solidFill>
                            <a:srgbClr val="0000FF"/>
                          </a:solidFill>
                          <a:latin typeface="Arial "/>
                          <a:ea typeface="+mn-ea"/>
                          <a:cs typeface="Arial" pitchFamily="34" charset="0"/>
                        </a:rPr>
                        <a:t>-&gt; 55%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 </a:t>
                      </a:r>
                      <a:r>
                        <a:rPr lang="en-GB" sz="1000" b="0" kern="1200" dirty="0">
                          <a:solidFill>
                            <a:srgbClr val="0000FF"/>
                          </a:solidFill>
                          <a:latin typeface="Arial "/>
                          <a:ea typeface="+mn-ea"/>
                          <a:cs typeface="Arial" pitchFamily="34" charset="0"/>
                        </a:rPr>
                        <a:t>-&gt; 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4"/>
                        </a:rPr>
                        <a:t>SP-210043</a:t>
                      </a:r>
                      <a:r>
                        <a:rPr lang="en-US" altLang="en-US" sz="1000"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Proposed Updates to Study Item on Typical Traffic Characteristics for XR Services and other Media (SI: </a:t>
                      </a:r>
                      <a:r>
                        <a:rPr kumimoji="0" lang="en-US" altLang="en-US" sz="1000" b="0" i="0" u="none" strike="noStrike" cap="none" normalizeH="0" baseline="0" dirty="0" err="1">
                          <a:ln>
                            <a:noFill/>
                          </a:ln>
                          <a:solidFill>
                            <a:schemeClr val="tx1"/>
                          </a:solidFill>
                          <a:effectLst/>
                          <a:latin typeface="Arial "/>
                          <a:cs typeface="Arial" panose="020B0604020202020204" pitchFamily="34" charset="0"/>
                        </a:rPr>
                        <a:t>FS_XRTraffic</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447544421"/>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FS_EMSA (Feasibility Study on Streaming Architecture extensions For Edge processing)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30% </a:t>
                      </a:r>
                      <a:r>
                        <a:rPr lang="en-GB" sz="1000" b="0" kern="1200" noProof="0" dirty="0">
                          <a:solidFill>
                            <a:srgbClr val="0000FF"/>
                          </a:solidFill>
                          <a:latin typeface="Arial "/>
                          <a:ea typeface="+mn-ea"/>
                          <a:cs typeface="Arial" pitchFamily="34" charset="0"/>
                        </a:rPr>
                        <a:t>-&gt; 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5"/>
                        </a:rPr>
                        <a:t>SP-210234</a:t>
                      </a:r>
                      <a:r>
                        <a:rPr lang="en-US" altLang="en-US" sz="1000" dirty="0">
                          <a:latin typeface="Arial" panose="020B0604020202020204" pitchFamily="34" charset="0"/>
                          <a:cs typeface="Arial" panose="020B0604020202020204" pitchFamily="34" charset="0"/>
                        </a:rPr>
                        <a:t>: TR 26.803 1.1.0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5G Media Streaming Extensions for Edge Processing (Draft Technical Report) [26.803] (FS_EMSA)</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3178411"/>
                  </a:ext>
                </a:extLst>
              </a:tr>
              <a:tr h="537312">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FS_5GVideo (Feasibility Study on 5G Video Codec Characteristics)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26.955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45% </a:t>
                      </a:r>
                      <a:r>
                        <a:rPr lang="en-GB" sz="1000" b="0" kern="1200" noProof="0" dirty="0">
                          <a:solidFill>
                            <a:srgbClr val="0000FF"/>
                          </a:solidFill>
                          <a:latin typeface="Arial "/>
                          <a:ea typeface="+mn-ea"/>
                          <a:cs typeface="Arial" pitchFamily="34" charset="0"/>
                        </a:rPr>
                        <a:t>-&gt; 55%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6"/>
                        </a:rPr>
                        <a:t>SP-210051</a:t>
                      </a:r>
                      <a:r>
                        <a:rPr lang="en-US" altLang="en-US" sz="1000" dirty="0">
                          <a:latin typeface="Arial" panose="020B0604020202020204" pitchFamily="34" charset="0"/>
                          <a:cs typeface="Arial" panose="020B0604020202020204" pitchFamily="34" charset="0"/>
                        </a:rPr>
                        <a:t>: TR 26.955 </a:t>
                      </a:r>
                      <a:r>
                        <a:rPr kumimoji="0" lang="en-GB" altLang="en-US" sz="1000" b="0" i="0" u="none" strike="noStrike" cap="none" normalizeH="0" baseline="0" dirty="0">
                          <a:ln>
                            <a:noFill/>
                          </a:ln>
                          <a:solidFill>
                            <a:schemeClr val="tx1"/>
                          </a:solidFill>
                          <a:effectLst/>
                          <a:latin typeface="Arial "/>
                          <a:cs typeface="Arial" panose="020B0604020202020204" pitchFamily="34" charset="0"/>
                        </a:rPr>
                        <a:t>5G Video Codec Characteristics</a:t>
                      </a:r>
                    </a:p>
                  </a:txBody>
                  <a:tcPr marL="45733" marR="45733" marT="45742" marB="45742" anchor="ctr" horzOverflow="overflow"/>
                </a:tc>
                <a:extLst>
                  <a:ext uri="{0D108BD9-81ED-4DB2-BD59-A6C34878D82A}">
                    <a16:rowId xmlns:a16="http://schemas.microsoft.com/office/drawing/2014/main" val="225003558"/>
                  </a:ext>
                </a:extLst>
              </a:tr>
            </a:tbl>
          </a:graphicData>
        </a:graphic>
      </p:graphicFrame>
    </p:spTree>
    <p:extLst>
      <p:ext uri="{BB962C8B-B14F-4D97-AF65-F5344CB8AC3E}">
        <p14:creationId xmlns:p14="http://schemas.microsoft.com/office/powerpoint/2010/main" val="2559935850"/>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488950" y="6188477"/>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2562002862"/>
              </p:ext>
            </p:extLst>
          </p:nvPr>
        </p:nvGraphicFramePr>
        <p:xfrm>
          <a:off x="550069" y="1322773"/>
          <a:ext cx="7810500" cy="256346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579462">
                  <a:extLst>
                    <a:ext uri="{9D8B030D-6E8A-4147-A177-3AD203B41FA5}">
                      <a16:colId xmlns:a16="http://schemas.microsoft.com/office/drawing/2014/main" val="20001"/>
                    </a:ext>
                  </a:extLst>
                </a:gridCol>
                <a:gridCol w="1118586">
                  <a:extLst>
                    <a:ext uri="{9D8B030D-6E8A-4147-A177-3AD203B41FA5}">
                      <a16:colId xmlns:a16="http://schemas.microsoft.com/office/drawing/2014/main" val="20002"/>
                    </a:ext>
                  </a:extLst>
                </a:gridCol>
                <a:gridCol w="1083076">
                  <a:extLst>
                    <a:ext uri="{9D8B030D-6E8A-4147-A177-3AD203B41FA5}">
                      <a16:colId xmlns:a16="http://schemas.microsoft.com/office/drawing/2014/main" val="20003"/>
                    </a:ext>
                  </a:extLst>
                </a:gridCol>
                <a:gridCol w="2314876">
                  <a:extLst>
                    <a:ext uri="{9D8B030D-6E8A-4147-A177-3AD203B41FA5}">
                      <a16:colId xmlns:a16="http://schemas.microsoft.com/office/drawing/2014/main" val="20004"/>
                    </a:ext>
                  </a:extLst>
                </a:gridCol>
              </a:tblGrid>
              <a:tr h="4136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6707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FS_FLUS_NBMP (Feasibility Study on the use of NBMP in E_FLUS)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30% </a:t>
                      </a:r>
                      <a:r>
                        <a:rPr lang="en-GB" sz="1000" b="0" kern="1200" noProof="0" dirty="0">
                          <a:solidFill>
                            <a:srgbClr val="0000FF"/>
                          </a:solidFill>
                          <a:latin typeface="Arial "/>
                          <a:ea typeface="+mn-ea"/>
                          <a:cs typeface="Arial" pitchFamily="34" charset="0"/>
                        </a:rPr>
                        <a:t>-&gt; 40%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FS_5GSTAR (Feasibility Study on 5G Glass-type AR/MR Devices)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26.998 Support of 5G glass-type Augmented Reality / Mixed Reality (AR/MR) devices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 </a:t>
                      </a:r>
                      <a:r>
                        <a:rPr lang="en-GB" sz="1000" b="0" kern="1200" noProof="0" dirty="0">
                          <a:solidFill>
                            <a:srgbClr val="0000FF"/>
                          </a:solidFill>
                          <a:latin typeface="Arial "/>
                          <a:ea typeface="+mn-ea"/>
                          <a:cs typeface="Arial" pitchFamily="34" charset="0"/>
                        </a:rPr>
                        <a:t>-&gt;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 </a:t>
                      </a:r>
                      <a:r>
                        <a:rPr lang="en-GB" sz="1000" b="0" kern="1200" dirty="0">
                          <a:solidFill>
                            <a:srgbClr val="0000FF"/>
                          </a:solidFill>
                          <a:latin typeface="Arial "/>
                          <a:ea typeface="+mn-ea"/>
                          <a:cs typeface="Arial" pitchFamily="34" charset="0"/>
                        </a:rPr>
                        <a:t>-&gt; 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FS_5GMS-EXT (5G media streaming extensions)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26.804 5G Media Streaming Extensions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447544421"/>
                  </a:ext>
                </a:extLst>
              </a:tr>
            </a:tbl>
          </a:graphicData>
        </a:graphic>
      </p:graphicFrame>
    </p:spTree>
    <p:extLst>
      <p:ext uri="{BB962C8B-B14F-4D97-AF65-F5344CB8AC3E}">
        <p14:creationId xmlns:p14="http://schemas.microsoft.com/office/powerpoint/2010/main" val="328111260"/>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SID</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p:txBody>
          <a:bodyPr/>
          <a:lstStyle/>
          <a:p>
            <a:pPr>
              <a:spcBef>
                <a:spcPts val="600"/>
              </a:spcBef>
              <a:defRPr/>
            </a:pPr>
            <a:endParaRPr lang="en-GB" altLang="en-US" sz="1800" dirty="0"/>
          </a:p>
          <a:p>
            <a:pPr marL="0" indent="0">
              <a:spcBef>
                <a:spcPts val="600"/>
              </a:spcBef>
              <a:buNone/>
              <a:defRPr/>
            </a:pPr>
            <a:endParaRPr lang="en-US" altLang="en-US" sz="1100" dirty="0"/>
          </a:p>
          <a:p>
            <a:pPr marL="0" indent="0">
              <a:spcBef>
                <a:spcPts val="600"/>
              </a:spcBef>
              <a:buFontTx/>
              <a:buNone/>
              <a:defRPr/>
            </a:pPr>
            <a:endParaRPr lang="en-GB" altLang="en-US" sz="1800" dirty="0"/>
          </a:p>
        </p:txBody>
      </p:sp>
      <p:sp>
        <p:nvSpPr>
          <p:cNvPr id="5" name="Content Placeholder 2">
            <a:extLst>
              <a:ext uri="{FF2B5EF4-FFF2-40B4-BE49-F238E27FC236}">
                <a16:creationId xmlns:a16="http://schemas.microsoft.com/office/drawing/2014/main" id="{B8D41966-16A7-493F-9DBA-E9768D08A736}"/>
              </a:ext>
            </a:extLst>
          </p:cNvPr>
          <p:cNvSpPr txBox="1">
            <a:spLocks/>
          </p:cNvSpPr>
          <p:nvPr/>
        </p:nvSpPr>
        <p:spPr bwMode="auto">
          <a:xfrm>
            <a:off x="485775" y="1641476"/>
            <a:ext cx="8388350" cy="4525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600"/>
              </a:spcBef>
              <a:defRPr/>
            </a:pPr>
            <a:r>
              <a:rPr lang="en-US" altLang="en-US" sz="2400" dirty="0">
                <a:hlinkClick r:id="rId3"/>
              </a:rPr>
              <a:t>SP-210041</a:t>
            </a:r>
            <a:r>
              <a:rPr lang="en-US" sz="2400" b="1" kern="0" dirty="0"/>
              <a:t>New Study Item on Media Production over 5G NPN [FS_NPN4AVProd] (UID: 910001)</a:t>
            </a:r>
          </a:p>
          <a:p>
            <a:pPr lvl="1">
              <a:spcBef>
                <a:spcPts val="600"/>
              </a:spcBef>
              <a:defRPr/>
            </a:pPr>
            <a:r>
              <a:rPr lang="en-US" sz="1400" kern="0" dirty="0"/>
              <a:t>Summarized objectives: identify the relevant media production use cases (professional, semi-professional, production, contribution); develop one or several reference media production architecture(s); identify relevant QoS requirements for media production workflows; identify relevant 5G System features like NPNs, Network Slicing, QoS classes, network event reporting and assistance, etc. that are useful for media production; identify the suitability of existing media production content delivery protocols, codecs and service layers for 5G System usage; study media device and network orchestration solutions (such as AMWA NMOS), and their integration/interactions with the 5G exposure framework; collaborate with relevant other 3GPP groups and external organizations (VSF, 5G-MAG, EBU, etc.) on media-related aspects of Media Production use cases.</a:t>
            </a:r>
          </a:p>
          <a:p>
            <a:pPr lvl="1">
              <a:spcBef>
                <a:spcPts val="600"/>
              </a:spcBef>
              <a:defRPr/>
            </a:pPr>
            <a:r>
              <a:rPr lang="en-US" sz="1400" kern="0" dirty="0"/>
              <a:t>The work primarily focuses on the usage of 5G Systems including NPNs (both Standalone NPN and Public Network Integrated NPN) and aims to identify needed normative specifications. The study follows the use-cases and requirements from TR 22.827 and 22.263. Interactions with SA2 and RAN, e.g., around time synchronization of devices, time sensitive communication, 5G NPN aspects, etc. are expected. </a:t>
            </a:r>
          </a:p>
          <a:p>
            <a:pPr lvl="1">
              <a:spcBef>
                <a:spcPts val="600"/>
              </a:spcBef>
              <a:defRPr/>
            </a:pPr>
            <a:r>
              <a:rPr lang="en-US" sz="1400" kern="0" dirty="0"/>
              <a:t>Output: New TR 26.8xx Study on Media Production over 5G NPN Systems </a:t>
            </a:r>
          </a:p>
          <a:p>
            <a:pPr lvl="1">
              <a:spcBef>
                <a:spcPts val="600"/>
              </a:spcBef>
              <a:defRPr/>
            </a:pPr>
            <a:r>
              <a:rPr lang="en-US" sz="1400" kern="0" dirty="0"/>
              <a:t>Target date: SA#95, Target Release: Rel-17</a:t>
            </a:r>
          </a:p>
          <a:p>
            <a:pPr>
              <a:spcBef>
                <a:spcPts val="600"/>
              </a:spcBef>
              <a:defRPr/>
            </a:pPr>
            <a:endParaRPr lang="en-US" altLang="en-US" sz="1050" kern="0" dirty="0"/>
          </a:p>
          <a:p>
            <a:pPr>
              <a:lnSpc>
                <a:spcPct val="90000"/>
              </a:lnSpc>
              <a:spcBef>
                <a:spcPts val="1200"/>
              </a:spcBef>
            </a:pPr>
            <a:endParaRPr lang="en-US" altLang="en-US" sz="1600" kern="0" dirty="0">
              <a:cs typeface="Arial" panose="020B0604020202020204" pitchFamily="34" charset="0"/>
            </a:endParaRP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431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503238" y="1222375"/>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All dependencies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FontTx/>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extLst>
              <p:ext uri="{D42A27DB-BD31-4B8C-83A1-F6EECF244321}">
                <p14:modId xmlns:p14="http://schemas.microsoft.com/office/powerpoint/2010/main" val="344989769"/>
              </p:ext>
            </p:extLst>
          </p:nvPr>
        </p:nvGraphicFramePr>
        <p:xfrm>
          <a:off x="590550" y="2928938"/>
          <a:ext cx="8281987" cy="3009105"/>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draft-ietf-clue-framework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altLang="en-US" sz="800" dirty="0">
                          <a:hlinkClick r:id="rId3"/>
                        </a:rPr>
                        <a:t>Resolved by SP-210036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draft-ietf-clue-datachannel</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3"/>
                        </a:rPr>
                        <a:t>Resolved by SP-210036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draft-ietf-clue-signalling</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3"/>
                        </a:rPr>
                        <a:t>Resolved by SP-210036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draft-ietf-clue-data-model-schema</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3"/>
                        </a:rPr>
                        <a:t>Resolved by SP-210036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28806" marB="288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draft-ietf-clue-protocol</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3"/>
                        </a:rPr>
                        <a:t>Resolved by SP-210036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draft-ietf-clue-rtp-mapping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3"/>
                        </a:rPr>
                        <a:t>Resolved by SP-210036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draft-ietf-mmusic-sctp-sdp</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3"/>
                        </a:rPr>
                        <a:t>Resolved by SP-210036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draft-ietf-mmusic-data-channel-sdpneg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3"/>
                        </a:rPr>
                        <a:t>Resolved by SP-210036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175602">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draft-ietf-mmusic-sdp-simulcast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IMS_TELEP_S4 (Rel-13)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altLang="en-US" sz="800" dirty="0">
                          <a:hlinkClick r:id="rId4"/>
                        </a:rPr>
                        <a:t>Resolved by SP-210035</a:t>
                      </a:r>
                      <a:r>
                        <a:rPr lang="en-US" altLang="en-US" sz="800" dirty="0"/>
                        <a:t> and </a:t>
                      </a:r>
                      <a:r>
                        <a:rPr lang="en-US" altLang="en-US" sz="800" dirty="0">
                          <a:hlinkClick r:id="rId3"/>
                        </a:rPr>
                        <a:t>SP-210036</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r h="207267">
                <a:tc vMerge="1">
                  <a:txBody>
                    <a:bodyPr/>
                    <a:lstStyle/>
                    <a:p>
                      <a:endParaRPr lang="en-GB"/>
                    </a:p>
                  </a:txBody>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0385R1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5999" marR="35999" marT="35974" marB="3597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GB" altLang="en-US" sz="800" dirty="0">
                          <a:solidFill>
                            <a:srgbClr val="72AF2F"/>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endParaRPr lang="en-GB"/>
                    </a:p>
                  </a:txBody>
                  <a:tcPr/>
                </a:tc>
                <a:extLst>
                  <a:ext uri="{0D108BD9-81ED-4DB2-BD59-A6C34878D82A}">
                    <a16:rowId xmlns:a16="http://schemas.microsoft.com/office/drawing/2014/main" val="10013"/>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sz="800" dirty="0">
                          <a:solidFill>
                            <a:srgbClr val="72AF2F"/>
                          </a:solidFill>
                          <a:latin typeface="Arial" panose="020B0604020202020204" pitchFamily="34" charset="0"/>
                          <a:cs typeface="Arial" panose="020B0604020202020204" pitchFamily="34" charset="0"/>
                        </a:rPr>
                        <a:t>draft-ietf-mmusic-rid</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0385R1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GB" altLang="en-US" sz="800" dirty="0">
                          <a:solidFill>
                            <a:srgbClr val="72AF2F"/>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4"/>
                        </a:rPr>
                        <a:t>Resolved by SP-210035</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4"/>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draft-ietf-mmusic-data-channel-sdpneg-28 (2019)</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0496rev2</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5G_MEDIA_MTSI_ext (Rel-16)</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4"/>
                        </a:rPr>
                        <a:t>Resolved by SP-210035</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06485726"/>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draft-ietf-rtcweb-data-channel-13 (2015)</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0496rev2</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5G_MEDIA_MTSI_ext (Rel-16)</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4"/>
                        </a:rPr>
                        <a:t>Resolved by SP-210035</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1065172"/>
                  </a:ext>
                </a:extLst>
              </a:tr>
            </a:tbl>
          </a:graphicData>
        </a:graphic>
      </p:graphicFrame>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a:xfrm>
            <a:off x="488950" y="165100"/>
            <a:ext cx="6827838" cy="1143000"/>
          </a:xfrm>
        </p:spPr>
        <p:txBody>
          <a:bodyPr/>
          <a:lstStyle/>
          <a:p>
            <a:r>
              <a:rPr lang="en-US" altLang="en-US" dirty="0"/>
              <a:t>Summary of action items</a:t>
            </a:r>
          </a:p>
        </p:txBody>
      </p:sp>
      <p:sp>
        <p:nvSpPr>
          <p:cNvPr id="47107" name="Content Placeholder 2">
            <a:extLst>
              <a:ext uri="{FF2B5EF4-FFF2-40B4-BE49-F238E27FC236}">
                <a16:creationId xmlns:a16="http://schemas.microsoft.com/office/drawing/2014/main" id="{7E7CA9F5-4AA8-4674-B5DF-BA6D7261CAFC}"/>
              </a:ext>
            </a:extLst>
          </p:cNvPr>
          <p:cNvSpPr>
            <a:spLocks noGrp="1"/>
          </p:cNvSpPr>
          <p:nvPr>
            <p:ph idx="1"/>
          </p:nvPr>
        </p:nvSpPr>
        <p:spPr>
          <a:xfrm>
            <a:off x="485775" y="1379538"/>
            <a:ext cx="8388350" cy="4830762"/>
          </a:xfrm>
        </p:spPr>
        <p:txBody>
          <a:bodyPr/>
          <a:lstStyle/>
          <a:p>
            <a:pPr eaLnBrk="1" hangingPunct="1">
              <a:lnSpc>
                <a:spcPct val="90000"/>
              </a:lnSpc>
              <a:spcBef>
                <a:spcPts val="2400"/>
              </a:spcBef>
            </a:pPr>
            <a:r>
              <a:rPr lang="en-GB" altLang="en-US" dirty="0"/>
              <a:t>Action Points from SA#90-e to SA4:</a:t>
            </a:r>
          </a:p>
          <a:p>
            <a:pPr lvl="1">
              <a:lnSpc>
                <a:spcPct val="90000"/>
              </a:lnSpc>
              <a:spcBef>
                <a:spcPts val="900"/>
              </a:spcBef>
            </a:pPr>
            <a:r>
              <a:rPr lang="fi-FI" altLang="fr-FR" sz="1800" dirty="0">
                <a:cs typeface="Arial" panose="020B0604020202020204" pitchFamily="34" charset="0"/>
              </a:rPr>
              <a:t>None</a:t>
            </a:r>
            <a:endParaRPr lang="en-US" altLang="fr-FR" sz="1800" dirty="0">
              <a:cs typeface="Arial" panose="020B0604020202020204" pitchFamily="34" charset="0"/>
            </a:endParaRPr>
          </a:p>
          <a:p>
            <a:pPr eaLnBrk="1" hangingPunct="1">
              <a:lnSpc>
                <a:spcPct val="90000"/>
              </a:lnSpc>
              <a:spcBef>
                <a:spcPts val="3000"/>
              </a:spcBef>
            </a:pPr>
            <a:r>
              <a:rPr lang="en-GB" altLang="en-US" dirty="0"/>
              <a:t>Action items from SA4 to SA#91-e:</a:t>
            </a:r>
          </a:p>
          <a:p>
            <a:pPr lvl="1">
              <a:lnSpc>
                <a:spcPct val="90000"/>
              </a:lnSpc>
              <a:spcBef>
                <a:spcPts val="300"/>
              </a:spcBef>
            </a:pPr>
            <a:r>
              <a:rPr lang="en-US" altLang="en-US" sz="1800" dirty="0"/>
              <a:t>Approve all CRs (except </a:t>
            </a:r>
            <a:r>
              <a:rPr lang="en-US" altLang="en-US" sz="1800" u="sng" dirty="0">
                <a:solidFill>
                  <a:srgbClr val="FF0000"/>
                </a:solidFill>
              </a:rPr>
              <a:t>SP-210039 is requested to be approved partially: w/o CR0008r1</a:t>
            </a:r>
            <a:r>
              <a:rPr lang="en-US" altLang="en-US" sz="1800" dirty="0"/>
              <a:t>), one new SID, and 2 revised SIDs.</a:t>
            </a:r>
          </a:p>
          <a:p>
            <a:pPr lvl="1">
              <a:lnSpc>
                <a:spcPct val="90000"/>
              </a:lnSpc>
              <a:spcBef>
                <a:spcPts val="300"/>
              </a:spcBef>
            </a:pPr>
            <a:endParaRPr lang="en-US" altLang="en-US" sz="1800" dirty="0"/>
          </a:p>
          <a:p>
            <a:pPr lvl="1">
              <a:lnSpc>
                <a:spcPct val="90000"/>
              </a:lnSpc>
              <a:spcBef>
                <a:spcPts val="300"/>
              </a:spcBef>
            </a:pPr>
            <a:endParaRPr lang="en-US" altLang="en-US" sz="18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SA#90-e </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defRPr/>
            </a:pPr>
            <a:r>
              <a:rPr lang="en-GB" altLang="en-US" sz="2400" dirty="0"/>
              <a:t>SWG conference calls</a:t>
            </a:r>
          </a:p>
          <a:p>
            <a:pPr lvl="1">
              <a:lnSpc>
                <a:spcPct val="90000"/>
              </a:lnSpc>
              <a:spcBef>
                <a:spcPts val="200"/>
              </a:spcBef>
              <a:tabLst>
                <a:tab pos="1787525" algn="l"/>
                <a:tab pos="3671888" algn="l"/>
              </a:tabLst>
              <a:defRPr/>
            </a:pPr>
            <a:r>
              <a:rPr lang="en-US" sz="1600" dirty="0"/>
              <a:t>FS_5GSTAR		8 Dec., 15 Dec., 9 Jan., 23 Feb., 2 Mar., 16 Mar., </a:t>
            </a:r>
          </a:p>
          <a:p>
            <a:pPr lvl="1">
              <a:lnSpc>
                <a:spcPct val="90000"/>
              </a:lnSpc>
              <a:spcBef>
                <a:spcPts val="200"/>
              </a:spcBef>
              <a:tabLst>
                <a:tab pos="1787525" algn="l"/>
                <a:tab pos="3671888" algn="l"/>
              </a:tabLst>
              <a:defRPr/>
            </a:pPr>
            <a:r>
              <a:rPr lang="en-US" sz="1600" dirty="0" err="1"/>
              <a:t>FS_XRTraffic</a:t>
            </a:r>
            <a:r>
              <a:rPr lang="en-US" sz="1600" dirty="0"/>
              <a:t>		14 Dec., 22 Dec., 23 Feb., 2 Mar., 16 Mar</a:t>
            </a:r>
          </a:p>
          <a:p>
            <a:pPr lvl="1">
              <a:lnSpc>
                <a:spcPct val="90000"/>
              </a:lnSpc>
              <a:spcBef>
                <a:spcPts val="200"/>
              </a:spcBef>
              <a:tabLst>
                <a:tab pos="1787525" algn="l"/>
                <a:tab pos="3671888" algn="l"/>
              </a:tabLst>
              <a:defRPr/>
            </a:pPr>
            <a:r>
              <a:rPr lang="en-US" sz="1600" dirty="0"/>
              <a:t>FS_5GVideo		8 Dec., 15 Dec., 19 Jan., 23 Feb., 2 Mar., 16 Mar.</a:t>
            </a:r>
          </a:p>
          <a:p>
            <a:pPr lvl="1">
              <a:lnSpc>
                <a:spcPct val="90000"/>
              </a:lnSpc>
              <a:spcBef>
                <a:spcPts val="200"/>
              </a:spcBef>
              <a:tabLst>
                <a:tab pos="1787525" algn="l"/>
                <a:tab pos="3671888" algn="l"/>
              </a:tabLst>
              <a:defRPr/>
            </a:pPr>
            <a:r>
              <a:rPr lang="en-US" sz="1600" dirty="0"/>
              <a:t>FS_EMSA		10 Dec., 17 Dec., 21 Jan., 25 Feb., 4 Mar.</a:t>
            </a:r>
          </a:p>
          <a:p>
            <a:pPr lvl="1">
              <a:lnSpc>
                <a:spcPct val="90000"/>
              </a:lnSpc>
              <a:spcBef>
                <a:spcPts val="200"/>
              </a:spcBef>
              <a:tabLst>
                <a:tab pos="1787525" algn="l"/>
                <a:tab pos="3671888" algn="l"/>
              </a:tabLst>
              <a:defRPr/>
            </a:pPr>
            <a:r>
              <a:rPr lang="en-US" sz="1600" dirty="0"/>
              <a:t>FS_5GMS_Multicast	10 Dec., 17 Dec., 21 Jan., 25 Feb., 4 Mar.</a:t>
            </a:r>
          </a:p>
          <a:p>
            <a:pPr lvl="1">
              <a:lnSpc>
                <a:spcPct val="90000"/>
              </a:lnSpc>
              <a:spcBef>
                <a:spcPts val="200"/>
              </a:spcBef>
              <a:tabLst>
                <a:tab pos="1787525" algn="l"/>
                <a:tab pos="3671888" algn="l"/>
              </a:tabLst>
              <a:defRPr/>
            </a:pPr>
            <a:r>
              <a:rPr lang="en-US" sz="1600" dirty="0"/>
              <a:t>5GMS3		10 Dec., 17 Dec., 21 Jan., 25 Feb., 4 Mar.</a:t>
            </a:r>
          </a:p>
          <a:p>
            <a:pPr lvl="1">
              <a:lnSpc>
                <a:spcPct val="90000"/>
              </a:lnSpc>
              <a:spcBef>
                <a:spcPts val="200"/>
              </a:spcBef>
              <a:tabLst>
                <a:tab pos="1787525" algn="l"/>
                <a:tab pos="3671888" algn="l"/>
              </a:tabLst>
              <a:defRPr/>
            </a:pPr>
            <a:r>
              <a:rPr lang="en-US" sz="1600" dirty="0" err="1"/>
              <a:t>HInT</a:t>
            </a:r>
            <a:r>
              <a:rPr lang="en-US" sz="1600" dirty="0"/>
              <a:t>		7 Dec., 18 Jan., 15 Mar.</a:t>
            </a:r>
          </a:p>
          <a:p>
            <a:pPr lvl="1">
              <a:lnSpc>
                <a:spcPct val="90000"/>
              </a:lnSpc>
              <a:spcBef>
                <a:spcPts val="200"/>
              </a:spcBef>
              <a:tabLst>
                <a:tab pos="1787525" algn="l"/>
                <a:tab pos="3671888" algn="l"/>
              </a:tabLst>
              <a:defRPr/>
            </a:pPr>
            <a:r>
              <a:rPr lang="en-US" sz="1600" dirty="0"/>
              <a:t>ATIAS		18 Jan., 15 Mar.</a:t>
            </a:r>
          </a:p>
          <a:p>
            <a:pPr lvl="1">
              <a:lnSpc>
                <a:spcPct val="90000"/>
              </a:lnSpc>
              <a:spcBef>
                <a:spcPts val="200"/>
              </a:spcBef>
              <a:tabLst>
                <a:tab pos="1787525" algn="l"/>
                <a:tab pos="3671888" algn="l"/>
              </a:tabLst>
              <a:defRPr/>
            </a:pPr>
            <a:r>
              <a:rPr lang="en-US" sz="1600" dirty="0" err="1"/>
              <a:t>HaNTE</a:t>
            </a:r>
            <a:r>
              <a:rPr lang="en-US" sz="1600" dirty="0"/>
              <a:t>		18 Jan., 5 Mar.</a:t>
            </a:r>
          </a:p>
          <a:p>
            <a:pPr lvl="1">
              <a:lnSpc>
                <a:spcPct val="90000"/>
              </a:lnSpc>
              <a:spcBef>
                <a:spcPts val="200"/>
              </a:spcBef>
              <a:tabLst>
                <a:tab pos="1787525" algn="l"/>
                <a:tab pos="3671888" algn="l"/>
              </a:tabLst>
              <a:defRPr/>
            </a:pPr>
            <a:r>
              <a:rPr lang="en-US" sz="1600" dirty="0"/>
              <a:t>ITT4RT		16 Dec., 20 Jan., 24 Feb., 3 Mar., 17 Mar.</a:t>
            </a:r>
          </a:p>
          <a:p>
            <a:pPr lvl="1">
              <a:lnSpc>
                <a:spcPct val="90000"/>
              </a:lnSpc>
              <a:spcBef>
                <a:spcPts val="200"/>
              </a:spcBef>
              <a:tabLst>
                <a:tab pos="1787525" algn="l"/>
                <a:tab pos="3671888" algn="l"/>
              </a:tabLst>
              <a:defRPr/>
            </a:pPr>
            <a:r>
              <a:rPr lang="en-US" sz="1600" dirty="0"/>
              <a:t>FS_FLUS_NBMP	9 Dec.</a:t>
            </a:r>
          </a:p>
          <a:p>
            <a:pPr>
              <a:defRPr/>
            </a:pPr>
            <a:r>
              <a:rPr lang="fi-FI" sz="2400" dirty="0"/>
              <a:t>SA4 plenary meeting(s)</a:t>
            </a:r>
          </a:p>
          <a:p>
            <a:pPr>
              <a:defRPr/>
            </a:pPr>
            <a:endParaRPr lang="fi-FI" sz="2400" dirty="0"/>
          </a:p>
          <a:p>
            <a:pPr>
              <a:defRPr/>
            </a:pPr>
            <a:endParaRPr lang="fi-FI" sz="2400" dirty="0"/>
          </a:p>
          <a:p>
            <a:pPr>
              <a:defRPr/>
            </a:pPr>
            <a:endParaRPr lang="fi-FI" sz="24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0" indent="0">
              <a:buNone/>
              <a:defRPr/>
            </a:pPr>
            <a:endParaRPr lang="fi-FI" sz="2400" dirty="0"/>
          </a:p>
          <a:p>
            <a:pPr>
              <a:defRPr/>
            </a:pPr>
            <a:endParaRPr lang="fi-FI" sz="24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p:txBody>
      </p:sp>
      <p:graphicFrame>
        <p:nvGraphicFramePr>
          <p:cNvPr id="5" name="Table 5">
            <a:extLst>
              <a:ext uri="{FF2B5EF4-FFF2-40B4-BE49-F238E27FC236}">
                <a16:creationId xmlns:a16="http://schemas.microsoft.com/office/drawing/2014/main" id="{A7F7D68C-A195-404A-A89A-54FBFE3A470E}"/>
              </a:ext>
            </a:extLst>
          </p:cNvPr>
          <p:cNvGraphicFramePr>
            <a:graphicFrameLocks noGrp="1"/>
          </p:cNvGraphicFramePr>
          <p:nvPr>
            <p:extLst>
              <p:ext uri="{D42A27DB-BD31-4B8C-83A1-F6EECF244321}">
                <p14:modId xmlns:p14="http://schemas.microsoft.com/office/powerpoint/2010/main" val="4097298422"/>
              </p:ext>
            </p:extLst>
          </p:nvPr>
        </p:nvGraphicFramePr>
        <p:xfrm>
          <a:off x="1049154" y="5397613"/>
          <a:ext cx="6616700" cy="747600"/>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SA4#112-e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1-10 February 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7"/>
            <a:ext cx="8390230" cy="519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85000"/>
              </a:lnSpc>
              <a:spcBef>
                <a:spcPts val="3000"/>
              </a:spcBef>
            </a:pPr>
            <a:r>
              <a:rPr lang="en-GB" altLang="en-US" sz="2400" dirty="0"/>
              <a:t>SWG conference calls</a:t>
            </a:r>
            <a:endParaRPr lang="en-GB" altLang="en-US" sz="2000" dirty="0"/>
          </a:p>
          <a:p>
            <a:pPr lvl="1">
              <a:lnSpc>
                <a:spcPct val="90000"/>
              </a:lnSpc>
              <a:spcBef>
                <a:spcPts val="200"/>
              </a:spcBef>
              <a:tabLst>
                <a:tab pos="1787525" algn="l"/>
                <a:tab pos="3671888" algn="l"/>
              </a:tabLst>
              <a:defRPr/>
            </a:pPr>
            <a:r>
              <a:rPr lang="en-US" sz="1600" dirty="0"/>
              <a:t>FS_5GSTAR		23 Mar.</a:t>
            </a:r>
          </a:p>
          <a:p>
            <a:pPr lvl="1">
              <a:lnSpc>
                <a:spcPct val="90000"/>
              </a:lnSpc>
              <a:spcBef>
                <a:spcPts val="200"/>
              </a:spcBef>
              <a:tabLst>
                <a:tab pos="1787525" algn="l"/>
                <a:tab pos="3671888" algn="l"/>
              </a:tabLst>
              <a:defRPr/>
            </a:pPr>
            <a:r>
              <a:rPr lang="en-US" sz="1600" dirty="0" err="1"/>
              <a:t>FS_XRTraffic</a:t>
            </a:r>
            <a:r>
              <a:rPr lang="en-US" sz="1600" dirty="0"/>
              <a:t>		23 Mar. </a:t>
            </a:r>
          </a:p>
          <a:p>
            <a:pPr lvl="1">
              <a:lnSpc>
                <a:spcPct val="90000"/>
              </a:lnSpc>
              <a:spcBef>
                <a:spcPts val="200"/>
              </a:spcBef>
              <a:tabLst>
                <a:tab pos="1787525" algn="l"/>
                <a:tab pos="3671888" algn="l"/>
              </a:tabLst>
              <a:defRPr/>
            </a:pPr>
            <a:r>
              <a:rPr lang="en-US" sz="1600" dirty="0"/>
              <a:t>FS_5GVideo		23 Mar.</a:t>
            </a:r>
          </a:p>
          <a:p>
            <a:pPr lvl="1">
              <a:lnSpc>
                <a:spcPct val="90000"/>
              </a:lnSpc>
              <a:spcBef>
                <a:spcPts val="200"/>
              </a:spcBef>
              <a:tabLst>
                <a:tab pos="1787525" algn="l"/>
                <a:tab pos="3671888" algn="l"/>
              </a:tabLst>
              <a:defRPr/>
            </a:pPr>
            <a:r>
              <a:rPr lang="en-US" sz="1600" dirty="0"/>
              <a:t>FS_EMSA		18 Mar., 25 Mar.</a:t>
            </a:r>
          </a:p>
          <a:p>
            <a:pPr lvl="1">
              <a:lnSpc>
                <a:spcPct val="90000"/>
              </a:lnSpc>
              <a:spcBef>
                <a:spcPts val="200"/>
              </a:spcBef>
              <a:tabLst>
                <a:tab pos="1787525" algn="l"/>
                <a:tab pos="3671888" algn="l"/>
              </a:tabLst>
              <a:defRPr/>
            </a:pPr>
            <a:r>
              <a:rPr lang="en-US" sz="1600" dirty="0"/>
              <a:t>FS_5GMS_Multicast	18 Mar., 25 Mar.</a:t>
            </a:r>
          </a:p>
          <a:p>
            <a:pPr lvl="1">
              <a:lnSpc>
                <a:spcPct val="90000"/>
              </a:lnSpc>
              <a:spcBef>
                <a:spcPts val="200"/>
              </a:spcBef>
              <a:tabLst>
                <a:tab pos="1787525" algn="l"/>
                <a:tab pos="3671888" algn="l"/>
              </a:tabLst>
              <a:defRPr/>
            </a:pPr>
            <a:r>
              <a:rPr lang="en-US" sz="1600" dirty="0"/>
              <a:t>FS_5GMS_Ext	18 Mar., 25 Mar.</a:t>
            </a:r>
          </a:p>
          <a:p>
            <a:pPr lvl="1">
              <a:lnSpc>
                <a:spcPct val="90000"/>
              </a:lnSpc>
              <a:spcBef>
                <a:spcPts val="200"/>
              </a:spcBef>
              <a:tabLst>
                <a:tab pos="1787525" algn="l"/>
                <a:tab pos="3671888" algn="l"/>
              </a:tabLst>
              <a:defRPr/>
            </a:pPr>
            <a:r>
              <a:rPr lang="en-US" sz="1600" dirty="0"/>
              <a:t>5GMS3		18 Mar., 25 Mar.</a:t>
            </a:r>
          </a:p>
          <a:p>
            <a:pPr lvl="1">
              <a:lnSpc>
                <a:spcPct val="90000"/>
              </a:lnSpc>
              <a:spcBef>
                <a:spcPts val="200"/>
              </a:spcBef>
              <a:tabLst>
                <a:tab pos="1787525" algn="l"/>
                <a:tab pos="3671888" algn="l"/>
              </a:tabLst>
              <a:defRPr/>
            </a:pPr>
            <a:r>
              <a:rPr lang="en-US" sz="1600" dirty="0"/>
              <a:t>ITT4RT		24 Mar.</a:t>
            </a:r>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94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(2021)</a:t>
            </a:r>
            <a:endParaRPr lang="en-GB" altLang="en-US" sz="2400" dirty="0">
              <a:solidFill>
                <a:srgbClr val="FF0000"/>
              </a:solidFill>
            </a:endParaRPr>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marL="0" indent="0">
              <a:buNone/>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7" name="Table 5">
            <a:extLst>
              <a:ext uri="{FF2B5EF4-FFF2-40B4-BE49-F238E27FC236}">
                <a16:creationId xmlns:a16="http://schemas.microsoft.com/office/drawing/2014/main" id="{664D568A-9B11-40FF-A9AF-BE8FA2A39172}"/>
              </a:ext>
            </a:extLst>
          </p:cNvPr>
          <p:cNvGraphicFramePr>
            <a:graphicFrameLocks noGrp="1"/>
          </p:cNvGraphicFramePr>
          <p:nvPr>
            <p:extLst>
              <p:ext uri="{D42A27DB-BD31-4B8C-83A1-F6EECF244321}">
                <p14:modId xmlns:p14="http://schemas.microsoft.com/office/powerpoint/2010/main" val="2910948985"/>
              </p:ext>
            </p:extLst>
          </p:nvPr>
        </p:nvGraphicFramePr>
        <p:xfrm>
          <a:off x="699453" y="1963005"/>
          <a:ext cx="7559675" cy="1989516"/>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2021</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SA4#113-e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6 </a:t>
                      </a:r>
                      <a:r>
                        <a:rPr lang="fr-FR" sz="1400" b="0" kern="1200" dirty="0">
                          <a:solidFill>
                            <a:schemeClr val="tx1"/>
                          </a:solidFill>
                          <a:effectLst/>
                          <a:latin typeface="+mn-lt"/>
                          <a:ea typeface="+mn-ea"/>
                          <a:cs typeface="+mn-cs"/>
                        </a:rPr>
                        <a:t>– </a:t>
                      </a:r>
                      <a:r>
                        <a:rPr lang="en-US" sz="1400" b="0" kern="1200" dirty="0">
                          <a:solidFill>
                            <a:schemeClr val="tx1"/>
                          </a:solidFill>
                          <a:effectLst/>
                          <a:latin typeface="+mn-lt"/>
                          <a:ea typeface="+mn-ea"/>
                          <a:cs typeface="+mn-cs"/>
                        </a:rPr>
                        <a:t>14 April 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SA4#114-e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19 </a:t>
                      </a:r>
                      <a:r>
                        <a:rPr lang="fr-FR" sz="1400" b="0" kern="1200" dirty="0">
                          <a:solidFill>
                            <a:schemeClr val="tx1"/>
                          </a:solidFill>
                          <a:effectLst/>
                          <a:latin typeface="+mn-lt"/>
                          <a:ea typeface="+mn-ea"/>
                          <a:cs typeface="+mn-cs"/>
                        </a:rPr>
                        <a:t>– 28 May </a:t>
                      </a:r>
                      <a:r>
                        <a:rPr lang="en-US" sz="1400" b="0" kern="1200" dirty="0">
                          <a:solidFill>
                            <a:schemeClr val="tx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SA4#115</a:t>
                      </a:r>
                      <a:r>
                        <a:rPr lang="fi-FI" sz="1400" b="0" dirty="0">
                          <a:solidFill>
                            <a:srgbClr val="FF0000"/>
                          </a:solidFill>
                          <a:latin typeface="+mn-lt"/>
                        </a:rPr>
                        <a:t>-e</a:t>
                      </a:r>
                      <a:endParaRPr lang="en-US" sz="1400" b="0" dirty="0">
                        <a:solidFill>
                          <a:srgbClr val="FF0000"/>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rgbClr val="FF0000"/>
                          </a:solidFill>
                          <a:effectLst/>
                          <a:latin typeface="+mn-lt"/>
                          <a:ea typeface="+mn-ea"/>
                          <a:cs typeface="+mn-cs"/>
                        </a:rPr>
                        <a:t>18</a:t>
                      </a:r>
                      <a:r>
                        <a:rPr lang="en-GB" sz="1400" b="0" kern="1200" dirty="0">
                          <a:solidFill>
                            <a:schemeClr val="dk1"/>
                          </a:solidFill>
                          <a:effectLst/>
                          <a:latin typeface="+mn-lt"/>
                          <a:ea typeface="+mn-ea"/>
                          <a:cs typeface="+mn-cs"/>
                        </a:rPr>
                        <a:t> – 27 August </a:t>
                      </a:r>
                      <a:r>
                        <a:rPr lang="en-US" sz="1400" b="0" kern="1200" dirty="0">
                          <a:solidFill>
                            <a:schemeClr val="dk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rgbClr val="FF0000"/>
                          </a:solidFill>
                          <a:latin typeface="+mn-lt"/>
                        </a:rPr>
                        <a:t>MCC, Electronic meeting</a:t>
                      </a:r>
                      <a:endParaRPr lang="en-US" sz="1400" b="1" dirty="0">
                        <a:solidFill>
                          <a:srgbClr val="FF0000"/>
                        </a:solidFill>
                        <a:latin typeface="+mn-lt"/>
                      </a:endParaRP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SA4#116</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15</a:t>
                      </a:r>
                      <a:r>
                        <a:rPr lang="fr-FR" sz="1400" b="0" kern="1200" dirty="0">
                          <a:solidFill>
                            <a:schemeClr val="dk1"/>
                          </a:solidFill>
                          <a:effectLst/>
                          <a:latin typeface="+mn-lt"/>
                          <a:ea typeface="+mn-ea"/>
                          <a:cs typeface="+mn-cs"/>
                        </a:rPr>
                        <a:t> – </a:t>
                      </a:r>
                      <a:r>
                        <a:rPr lang="en-GB" sz="1400" b="0" kern="1200" dirty="0">
                          <a:solidFill>
                            <a:schemeClr val="dk1"/>
                          </a:solidFill>
                          <a:effectLst/>
                          <a:latin typeface="+mn-lt"/>
                          <a:ea typeface="+mn-ea"/>
                          <a:cs typeface="+mn-cs"/>
                        </a:rPr>
                        <a:t>19 November </a:t>
                      </a:r>
                      <a:r>
                        <a:rPr lang="en-US" sz="1400" b="0" kern="1200" dirty="0">
                          <a:solidFill>
                            <a:schemeClr val="dk1"/>
                          </a:solidFill>
                          <a:effectLst/>
                          <a:latin typeface="+mn-lt"/>
                          <a:ea typeface="+mn-ea"/>
                          <a:cs typeface="+mn-cs"/>
                        </a:rPr>
                        <a:t>2021</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Marbella, Spain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rgbClr val="FF0000"/>
                          </a:solidFill>
                          <a:latin typeface="+mn-lt"/>
                        </a:rPr>
                        <a:t>Note: t</a:t>
                      </a:r>
                      <a:r>
                        <a:rPr lang="en-US" sz="1400" dirty="0">
                          <a:solidFill>
                            <a:srgbClr val="FF0000"/>
                          </a:solidFill>
                        </a:rPr>
                        <a:t>o be confirmed at SA4#114-e</a:t>
                      </a:r>
                      <a:endParaRPr lang="en-US" sz="1400" b="1" dirty="0">
                        <a:solidFill>
                          <a:srgbClr val="FF0000"/>
                        </a:solidFill>
                        <a:latin typeface="+mn-lt"/>
                      </a:endParaRP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03999022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- 3</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94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(2022) </a:t>
            </a:r>
            <a:r>
              <a:rPr lang="en-GB" altLang="en-US" sz="2400" dirty="0">
                <a:solidFill>
                  <a:srgbClr val="FF0000"/>
                </a:solidFill>
              </a:rPr>
              <a:t>New!</a:t>
            </a:r>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marL="0" indent="0">
              <a:buNone/>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7" name="Table 5">
            <a:extLst>
              <a:ext uri="{FF2B5EF4-FFF2-40B4-BE49-F238E27FC236}">
                <a16:creationId xmlns:a16="http://schemas.microsoft.com/office/drawing/2014/main" id="{664D568A-9B11-40FF-A9AF-BE8FA2A39172}"/>
              </a:ext>
            </a:extLst>
          </p:cNvPr>
          <p:cNvGraphicFramePr>
            <a:graphicFrameLocks noGrp="1"/>
          </p:cNvGraphicFramePr>
          <p:nvPr>
            <p:extLst>
              <p:ext uri="{D42A27DB-BD31-4B8C-83A1-F6EECF244321}">
                <p14:modId xmlns:p14="http://schemas.microsoft.com/office/powerpoint/2010/main" val="3484667998"/>
              </p:ext>
            </p:extLst>
          </p:nvPr>
        </p:nvGraphicFramePr>
        <p:xfrm>
          <a:off x="699453" y="1798044"/>
          <a:ext cx="7559675" cy="3568798"/>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2021</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SA4#117/-e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F2F:14-18 February 2022</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OR, </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E-meeting:14-23 February 2022 </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SA4#118-e</a:t>
                      </a: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6-14 April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SA4#119</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F2F:16-20 May 2022</a:t>
                      </a:r>
                    </a:p>
                    <a:p>
                      <a:pPr marL="36000" algn="l">
                        <a:lnSpc>
                          <a:spcPct val="90000"/>
                        </a:lnSpc>
                        <a:spcBef>
                          <a:spcPts val="0"/>
                        </a:spcBef>
                      </a:pPr>
                      <a:r>
                        <a:rPr lang="en-US" sz="1400" b="0" dirty="0">
                          <a:solidFill>
                            <a:schemeClr val="tx1"/>
                          </a:solidFill>
                          <a:latin typeface="+mn-lt"/>
                        </a:rPr>
                        <a:t>OR, </a:t>
                      </a:r>
                    </a:p>
                    <a:p>
                      <a:pPr marL="36000" algn="l">
                        <a:lnSpc>
                          <a:spcPct val="90000"/>
                        </a:lnSpc>
                        <a:spcBef>
                          <a:spcPts val="0"/>
                        </a:spcBef>
                      </a:pPr>
                      <a:r>
                        <a:rPr lang="en-US" sz="1400" b="0" dirty="0">
                          <a:solidFill>
                            <a:schemeClr val="tx1"/>
                          </a:solidFill>
                          <a:latin typeface="+mn-lt"/>
                        </a:rPr>
                        <a:t>E-meeting:11-20 May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SA4#120</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F2F:22-26 August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E-meeting:17-26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SA4#121</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F2F:14-18 November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E-meeting:9-18 November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83316123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pic>
        <p:nvPicPr>
          <p:cNvPr id="2" name="Image 1">
            <a:extLst>
              <a:ext uri="{FF2B5EF4-FFF2-40B4-BE49-F238E27FC236}">
                <a16:creationId xmlns:a16="http://schemas.microsoft.com/office/drawing/2014/main" id="{45B851B3-29D6-4D36-91B0-FEB5C4C35459}"/>
              </a:ext>
            </a:extLst>
          </p:cNvPr>
          <p:cNvPicPr>
            <a:picLocks noChangeAspect="1"/>
          </p:cNvPicPr>
          <p:nvPr/>
        </p:nvPicPr>
        <p:blipFill>
          <a:blip r:embed="rId2"/>
          <a:stretch>
            <a:fillRect/>
          </a:stretch>
        </p:blipFill>
        <p:spPr>
          <a:xfrm>
            <a:off x="1710551" y="1256676"/>
            <a:ext cx="4722906" cy="2439362"/>
          </a:xfrm>
          <a:prstGeom prst="rect">
            <a:avLst/>
          </a:prstGeom>
        </p:spPr>
      </p:pic>
      <p:pic>
        <p:nvPicPr>
          <p:cNvPr id="3" name="Image 2">
            <a:extLst>
              <a:ext uri="{FF2B5EF4-FFF2-40B4-BE49-F238E27FC236}">
                <a16:creationId xmlns:a16="http://schemas.microsoft.com/office/drawing/2014/main" id="{D5F8F6A3-13A5-4D7E-A129-4B378D41A609}"/>
              </a:ext>
            </a:extLst>
          </p:cNvPr>
          <p:cNvPicPr>
            <a:picLocks noChangeAspect="1"/>
          </p:cNvPicPr>
          <p:nvPr/>
        </p:nvPicPr>
        <p:blipFill>
          <a:blip r:embed="rId3"/>
          <a:stretch>
            <a:fillRect/>
          </a:stretch>
        </p:blipFill>
        <p:spPr>
          <a:xfrm>
            <a:off x="1710551" y="3787479"/>
            <a:ext cx="4722906" cy="2450109"/>
          </a:xfrm>
          <a:prstGeom prst="rect">
            <a:avLst/>
          </a:prstGeom>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0483" name="Content Placeholder 2">
            <a:extLst>
              <a:ext uri="{FF2B5EF4-FFF2-40B4-BE49-F238E27FC236}">
                <a16:creationId xmlns:a16="http://schemas.microsoft.com/office/drawing/2014/main" id="{E46F9B17-122A-4646-BD20-44B4C83B98F7}"/>
              </a:ext>
            </a:extLst>
          </p:cNvPr>
          <p:cNvSpPr>
            <a:spLocks noGrp="1"/>
          </p:cNvSpPr>
          <p:nvPr>
            <p:ph idx="1"/>
          </p:nvPr>
        </p:nvSpPr>
        <p:spPr>
          <a:xfrm>
            <a:off x="615950" y="1177925"/>
            <a:ext cx="8388350" cy="4992056"/>
          </a:xfrm>
        </p:spPr>
        <p:txBody>
          <a:bodyPr/>
          <a:lstStyle/>
          <a:p>
            <a:pPr>
              <a:lnSpc>
                <a:spcPct val="90000"/>
              </a:lnSpc>
              <a:spcBef>
                <a:spcPts val="600"/>
              </a:spcBef>
            </a:pPr>
            <a:r>
              <a:rPr lang="en-US" altLang="en-US" sz="1800" dirty="0"/>
              <a:t>Rel-16 CRs on Aggregated essential corrections &amp; </a:t>
            </a:r>
            <a:r>
              <a:rPr lang="en-US" altLang="en-US" sz="1800" dirty="0" err="1"/>
              <a:t>openAPI</a:t>
            </a:r>
            <a:r>
              <a:rPr lang="en-US" altLang="en-US" sz="1800" dirty="0"/>
              <a:t> implementation for 5GMS3 to TS 26.511 &amp; TS 26.512 (</a:t>
            </a:r>
            <a:r>
              <a:rPr lang="en-US" altLang="en-US" sz="1800" u="sng" dirty="0">
                <a:solidFill>
                  <a:srgbClr val="FF0000"/>
                </a:solidFill>
              </a:rPr>
              <a:t>SP-210039 is requested to be approved partially: w/o CR0008r1</a:t>
            </a:r>
            <a:r>
              <a:rPr lang="en-US" altLang="en-US" sz="1800" dirty="0"/>
              <a:t>) and Rel-16 CR on MBMS TS 26.346 USD Schema.</a:t>
            </a:r>
          </a:p>
          <a:p>
            <a:pPr>
              <a:lnSpc>
                <a:spcPct val="90000"/>
              </a:lnSpc>
              <a:spcBef>
                <a:spcPts val="600"/>
              </a:spcBef>
            </a:pPr>
            <a:r>
              <a:rPr lang="en-US" altLang="en-US" sz="1800" dirty="0"/>
              <a:t>Resolution of IETF dependencies in MTSI TS 26.114 for 5G_MEDIA_MTSI_ext, QOSE2EMTSI and MMCMH and TS 26.223 for IMS Telepresence;</a:t>
            </a:r>
          </a:p>
          <a:p>
            <a:pPr>
              <a:lnSpc>
                <a:spcPct val="90000"/>
              </a:lnSpc>
              <a:spcBef>
                <a:spcPts val="600"/>
              </a:spcBef>
            </a:pPr>
            <a:r>
              <a:rPr lang="en-US" altLang="en-US" sz="1800" dirty="0"/>
              <a:t>New Study Item on Media Production over 5G NPNs [FS_NPN4AVProd] (UID: 910001);</a:t>
            </a:r>
          </a:p>
          <a:p>
            <a:pPr>
              <a:lnSpc>
                <a:spcPct val="90000"/>
              </a:lnSpc>
              <a:spcBef>
                <a:spcPts val="600"/>
              </a:spcBef>
            </a:pPr>
            <a:r>
              <a:rPr lang="en-US" altLang="en-US" sz="1800" dirty="0"/>
              <a:t>Actions are taken to comply with the request on Inclusive language . There is no impact to current SA4 Rel-17 specifications.</a:t>
            </a:r>
          </a:p>
          <a:p>
            <a:pPr>
              <a:lnSpc>
                <a:spcPct val="90000"/>
              </a:lnSpc>
              <a:spcBef>
                <a:spcPts val="600"/>
              </a:spcBef>
            </a:pPr>
            <a:r>
              <a:rPr lang="en-US" altLang="en-US" sz="1800" dirty="0"/>
              <a:t>Agreed CRs to TS 26.118 and TS 26.511 on adding a new operating point for 8K 360 VR and recommending the 8K operation point for the 360 VR downlink profile in 5G Media streaming.</a:t>
            </a:r>
          </a:p>
          <a:p>
            <a:pPr>
              <a:lnSpc>
                <a:spcPct val="90000"/>
              </a:lnSpc>
              <a:spcBef>
                <a:spcPts val="600"/>
              </a:spcBef>
            </a:pPr>
            <a:r>
              <a:rPr lang="en-US" altLang="en-US" sz="1800" dirty="0"/>
              <a:t>ITT4RT (Support of Immersive Teleconferencing and Telepresence for Remote Terminals) CR agreed addressing the Phase 1 objective of the work item to develop a basic real-time 360-degree video and limited support for immersive voice/audio delivery framework in MTSI TS 26.114.</a:t>
            </a:r>
          </a:p>
          <a:p>
            <a:pPr>
              <a:lnSpc>
                <a:spcPct val="90000"/>
              </a:lnSpc>
              <a:spcBef>
                <a:spcPts val="600"/>
              </a:spcBef>
            </a:pPr>
            <a:r>
              <a:rPr lang="en-US" altLang="en-US" sz="1800" dirty="0"/>
              <a:t>TRs for information: TR 26.803 1.1.0 ‘5G Media Streaming Extensions for Edge Processing’, TR 26.955 1.0.0 ‘5G Video Codec Characteristics’ and TR 26.802 1.0.0 ‘5G Multimedia Streaming (5GMS); Multicast architecture’.</a:t>
            </a:r>
          </a:p>
          <a:p>
            <a:pPr>
              <a:lnSpc>
                <a:spcPct val="90000"/>
              </a:lnSpc>
              <a:spcBef>
                <a:spcPts val="600"/>
              </a:spcBef>
            </a:pPr>
            <a:endParaRPr lang="en-US" altLang="en-US" sz="1800" dirty="0"/>
          </a:p>
          <a:p>
            <a:pPr>
              <a:lnSpc>
                <a:spcPct val="90000"/>
              </a:lnSpc>
              <a:spcBef>
                <a:spcPts val="600"/>
              </a:spcBef>
            </a:pPr>
            <a:endParaRPr lang="en-US" altLang="en-US" sz="1800" dirty="0"/>
          </a:p>
          <a:p>
            <a:pPr>
              <a:lnSpc>
                <a:spcPct val="90000"/>
              </a:lnSpc>
              <a:spcBef>
                <a:spcPts val="600"/>
              </a:spcBef>
            </a:pPr>
            <a:endParaRPr lang="en-US" altLang="en-US" sz="18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2.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docProps/app.xml><?xml version="1.0" encoding="utf-8"?>
<Properties xmlns="http://schemas.openxmlformats.org/officeDocument/2006/extended-properties" xmlns:vt="http://schemas.openxmlformats.org/officeDocument/2006/docPropsVTypes">
  <Template/>
  <TotalTime>83930</TotalTime>
  <Words>5999</Words>
  <Application>Microsoft Office PowerPoint</Application>
  <PresentationFormat>Affichage à l'écran (4:3)</PresentationFormat>
  <Paragraphs>645</Paragraphs>
  <Slides>36</Slides>
  <Notes>3</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36</vt:i4>
      </vt:variant>
    </vt:vector>
  </HeadingPairs>
  <TitlesOfParts>
    <vt:vector size="41" baseType="lpstr">
      <vt:lpstr>Arial</vt:lpstr>
      <vt:lpstr>Arial </vt:lpstr>
      <vt:lpstr>Calibri</vt:lpstr>
      <vt:lpstr>Times New Roman</vt:lpstr>
      <vt:lpstr>Office Theme</vt:lpstr>
      <vt:lpstr>     TSG SA WG4 (SA4) Status Report at TSG SA#91-e    </vt:lpstr>
      <vt:lpstr>Outline</vt:lpstr>
      <vt:lpstr>SA4 leadership and subgroups</vt:lpstr>
      <vt:lpstr>Meetings held since SA#90-e </vt:lpstr>
      <vt:lpstr>Calendar of future meetings - 1</vt:lpstr>
      <vt:lpstr>Calendar of future meetings - 2</vt:lpstr>
      <vt:lpstr>Calendar of future meetings - 3</vt:lpstr>
      <vt:lpstr>SA4 meeting statistics</vt:lpstr>
      <vt:lpstr>SA4 progress highlights </vt:lpstr>
      <vt:lpstr>Inclusive language</vt:lpstr>
      <vt:lpstr>CRs to features in Rel-16 and earlier - 1</vt:lpstr>
      <vt:lpstr>CRs to features in Rel-16 and earlier - 2</vt:lpstr>
      <vt:lpstr>List of SA4 Work Items for Rel-17</vt:lpstr>
      <vt:lpstr>IVAS_Codec (EVS Codec Extension for Immersive Voice and Audio Services)</vt:lpstr>
      <vt:lpstr>ITT4RT (Support of Immersive Teleconferencing and Telepresence for Remote Terminals)</vt:lpstr>
      <vt:lpstr>HaNTE (Handsets Featuring Non-Traditional Earpieces)</vt:lpstr>
      <vt:lpstr>HInT (Extension for headset interface tests of UE)</vt:lpstr>
      <vt:lpstr>8K_VR_5G (Operation Points for 8K VR 360 Video over 5G)</vt:lpstr>
      <vt:lpstr>Overview of work progress  Rel-17 Work Items</vt:lpstr>
      <vt:lpstr>Overview of work progress  Rel-17 Work Items</vt:lpstr>
      <vt:lpstr>List of SA4 Work Items for Rel-18</vt:lpstr>
      <vt:lpstr>ATIAS (Terminal Audio quality performance and Test methods for Immersive Audio Services)</vt:lpstr>
      <vt:lpstr>List of SA4 Study Items</vt:lpstr>
      <vt:lpstr>FS_VR_CoGui (Feasibility Study on VR Streaming Conformance and Guidelines)</vt:lpstr>
      <vt:lpstr>FS_5GMS_Multicast (Feasibility Study on Multicast Architecture Enhancements for 5GMSA)</vt:lpstr>
      <vt:lpstr>FS_XRTraffic (Feasibility Study on Typical Traffic Characteristics for XR Services and other Media)</vt:lpstr>
      <vt:lpstr>FS_EMSA (Feasibility Study on Streaming Architecture extensions For Edge processing)</vt:lpstr>
      <vt:lpstr>FS_5GVideo (Feasibility Study on 5G Video Codec Characteristics)</vt:lpstr>
      <vt:lpstr>FS_FLUS_NBMP (Feasibility Study on the use of NBMP in E_FLUS)</vt:lpstr>
      <vt:lpstr>FS_5GSTAR (Feasibility Study on 5G Glass-type AR/MR Devices)</vt:lpstr>
      <vt:lpstr>FS_5GMS-EXT (5G media streaming extensions)</vt:lpstr>
      <vt:lpstr>Overview of work progress  Study Items</vt:lpstr>
      <vt:lpstr>Overview of work progress  Study Items</vt:lpstr>
      <vt:lpstr>Proposed new SID</vt:lpstr>
      <vt:lpstr>Dependencies on IETF drafts in SA4</vt:lpstr>
      <vt:lpstr>Summary of action items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2427</cp:revision>
  <cp:lastPrinted>2016-09-13T11:31:59Z</cp:lastPrinted>
  <dcterms:created xsi:type="dcterms:W3CDTF">2008-08-30T09:32:10Z</dcterms:created>
  <dcterms:modified xsi:type="dcterms:W3CDTF">2021-03-18T18:56:30Z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