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67"/>
  </p:notesMasterIdLst>
  <p:handoutMasterIdLst>
    <p:handoutMasterId r:id="rId68"/>
  </p:handoutMasterIdLst>
  <p:sldIdLst>
    <p:sldId id="445" r:id="rId5"/>
    <p:sldId id="493" r:id="rId6"/>
    <p:sldId id="444" r:id="rId7"/>
    <p:sldId id="500" r:id="rId8"/>
    <p:sldId id="501" r:id="rId9"/>
    <p:sldId id="446" r:id="rId10"/>
    <p:sldId id="447" r:id="rId11"/>
    <p:sldId id="448" r:id="rId12"/>
    <p:sldId id="494" r:id="rId13"/>
    <p:sldId id="528" r:id="rId14"/>
    <p:sldId id="449" r:id="rId15"/>
    <p:sldId id="451" r:id="rId16"/>
    <p:sldId id="452" r:id="rId17"/>
    <p:sldId id="453" r:id="rId18"/>
    <p:sldId id="457" r:id="rId19"/>
    <p:sldId id="481" r:id="rId20"/>
    <p:sldId id="538" r:id="rId21"/>
    <p:sldId id="450" r:id="rId22"/>
    <p:sldId id="539" r:id="rId23"/>
    <p:sldId id="540" r:id="rId24"/>
    <p:sldId id="541" r:id="rId25"/>
    <p:sldId id="459" r:id="rId26"/>
    <p:sldId id="462" r:id="rId27"/>
    <p:sldId id="504" r:id="rId28"/>
    <p:sldId id="506" r:id="rId29"/>
    <p:sldId id="517" r:id="rId30"/>
    <p:sldId id="507" r:id="rId31"/>
    <p:sldId id="513" r:id="rId32"/>
    <p:sldId id="511" r:id="rId33"/>
    <p:sldId id="512" r:id="rId34"/>
    <p:sldId id="509" r:id="rId35"/>
    <p:sldId id="525" r:id="rId36"/>
    <p:sldId id="508" r:id="rId37"/>
    <p:sldId id="510" r:id="rId38"/>
    <p:sldId id="530" r:id="rId39"/>
    <p:sldId id="516" r:id="rId40"/>
    <p:sldId id="532" r:id="rId41"/>
    <p:sldId id="533" r:id="rId42"/>
    <p:sldId id="465" r:id="rId43"/>
    <p:sldId id="466" r:id="rId44"/>
    <p:sldId id="472" r:id="rId45"/>
    <p:sldId id="488" r:id="rId46"/>
    <p:sldId id="514" r:id="rId47"/>
    <p:sldId id="489" r:id="rId48"/>
    <p:sldId id="490" r:id="rId49"/>
    <p:sldId id="497" r:id="rId50"/>
    <p:sldId id="518" r:id="rId51"/>
    <p:sldId id="519" r:id="rId52"/>
    <p:sldId id="520" r:id="rId53"/>
    <p:sldId id="521" r:id="rId54"/>
    <p:sldId id="522" r:id="rId55"/>
    <p:sldId id="523" r:id="rId56"/>
    <p:sldId id="524" r:id="rId57"/>
    <p:sldId id="542" r:id="rId58"/>
    <p:sldId id="537" r:id="rId59"/>
    <p:sldId id="536" r:id="rId60"/>
    <p:sldId id="535" r:id="rId61"/>
    <p:sldId id="505" r:id="rId62"/>
    <p:sldId id="529" r:id="rId63"/>
    <p:sldId id="534" r:id="rId64"/>
    <p:sldId id="526" r:id="rId65"/>
    <p:sldId id="439" r:id="rId6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00"/>
            <p14:sldId id="501"/>
            <p14:sldId id="446"/>
            <p14:sldId id="447"/>
            <p14:sldId id="448"/>
            <p14:sldId id="494"/>
            <p14:sldId id="528"/>
            <p14:sldId id="449"/>
            <p14:sldId id="451"/>
            <p14:sldId id="452"/>
            <p14:sldId id="453"/>
            <p14:sldId id="457"/>
            <p14:sldId id="481"/>
            <p14:sldId id="538"/>
            <p14:sldId id="450"/>
            <p14:sldId id="539"/>
            <p14:sldId id="540"/>
            <p14:sldId id="541"/>
          </p14:sldIdLst>
        </p14:section>
        <p14:section name="Pre Rel-17 topics" id="{1EF8425E-62E1-48F1-8D8C-D9544C24DB83}">
          <p14:sldIdLst>
            <p14:sldId id="459"/>
            <p14:sldId id="462"/>
            <p14:sldId id="504"/>
            <p14:sldId id="506"/>
            <p14:sldId id="517"/>
          </p14:sldIdLst>
        </p14:section>
        <p14:section name="Rel-17 topics" id="{A00AF6B0-C339-4E4D-998C-6EB3E7048D5B}">
          <p14:sldIdLst>
            <p14:sldId id="507"/>
            <p14:sldId id="513"/>
            <p14:sldId id="511"/>
            <p14:sldId id="512"/>
            <p14:sldId id="509"/>
            <p14:sldId id="525"/>
            <p14:sldId id="508"/>
            <p14:sldId id="510"/>
            <p14:sldId id="530"/>
            <p14:sldId id="516"/>
            <p14:sldId id="532"/>
            <p14:sldId id="533"/>
            <p14:sldId id="465"/>
            <p14:sldId id="466"/>
            <p14:sldId id="472"/>
            <p14:sldId id="488"/>
            <p14:sldId id="514"/>
            <p14:sldId id="489"/>
            <p14:sldId id="490"/>
            <p14:sldId id="497"/>
            <p14:sldId id="518"/>
            <p14:sldId id="519"/>
            <p14:sldId id="520"/>
            <p14:sldId id="521"/>
            <p14:sldId id="522"/>
            <p14:sldId id="523"/>
            <p14:sldId id="524"/>
            <p14:sldId id="542"/>
            <p14:sldId id="537"/>
            <p14:sldId id="536"/>
            <p14:sldId id="535"/>
            <p14:sldId id="505"/>
            <p14:sldId id="529"/>
            <p14:sldId id="534"/>
            <p14:sldId id="526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EDEDED"/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722BFD-B463-4246-86E0-094AAA72B3B7}" v="4" dt="2021-03-23T10:46:34.4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52" d="100"/>
          <a:sy n="152" d="100"/>
        </p:scale>
        <p:origin x="942" y="138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%204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%203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10702120198486E-2"/>
          <c:y val="0.21840078408007299"/>
          <c:w val="0.90945113953398771"/>
          <c:h val="0.588569829240854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4]Sheet1'!$B$1</c:f>
              <c:strCache>
                <c:ptCount val="1"/>
                <c:pt idx="0">
                  <c:v>Number of Documents</c:v>
                </c:pt>
              </c:strCache>
            </c:strRef>
          </c:tx>
          <c:invertIfNegative val="0"/>
          <c:cat>
            <c:strRef>
              <c:f>'[Worksheet in draft_SP-19wxyz-SA3_Status_Report 4]Sheet1'!$A$2:$A$47</c:f>
              <c:strCache>
                <c:ptCount val="46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4]Sheet1'!$B$2:$B$47</c:f>
              <c:numCache>
                <c:formatCode>General</c:formatCode>
                <c:ptCount val="46"/>
                <c:pt idx="0">
                  <c:v>264</c:v>
                </c:pt>
                <c:pt idx="1">
                  <c:v>284</c:v>
                </c:pt>
                <c:pt idx="2">
                  <c:v>288</c:v>
                </c:pt>
                <c:pt idx="3">
                  <c:v>298</c:v>
                </c:pt>
                <c:pt idx="4">
                  <c:v>272</c:v>
                </c:pt>
                <c:pt idx="5">
                  <c:v>347</c:v>
                </c:pt>
                <c:pt idx="6">
                  <c:v>356</c:v>
                </c:pt>
                <c:pt idx="7">
                  <c:v>230</c:v>
                </c:pt>
                <c:pt idx="8">
                  <c:v>212</c:v>
                </c:pt>
                <c:pt idx="9">
                  <c:v>324</c:v>
                </c:pt>
                <c:pt idx="10">
                  <c:v>94</c:v>
                </c:pt>
                <c:pt idx="11">
                  <c:v>418</c:v>
                </c:pt>
                <c:pt idx="12">
                  <c:v>396</c:v>
                </c:pt>
                <c:pt idx="13">
                  <c:v>329</c:v>
                </c:pt>
                <c:pt idx="14">
                  <c:v>441</c:v>
                </c:pt>
                <c:pt idx="15">
                  <c:v>390</c:v>
                </c:pt>
                <c:pt idx="16">
                  <c:v>224</c:v>
                </c:pt>
                <c:pt idx="17">
                  <c:v>509</c:v>
                </c:pt>
                <c:pt idx="18">
                  <c:v>495</c:v>
                </c:pt>
                <c:pt idx="19">
                  <c:v>340</c:v>
                </c:pt>
                <c:pt idx="20">
                  <c:v>557</c:v>
                </c:pt>
                <c:pt idx="21">
                  <c:v>477</c:v>
                </c:pt>
                <c:pt idx="22">
                  <c:v>376</c:v>
                </c:pt>
                <c:pt idx="23">
                  <c:v>507</c:v>
                </c:pt>
                <c:pt idx="24">
                  <c:v>445</c:v>
                </c:pt>
                <c:pt idx="25">
                  <c:v>446</c:v>
                </c:pt>
                <c:pt idx="26">
                  <c:v>481</c:v>
                </c:pt>
                <c:pt idx="27">
                  <c:v>477</c:v>
                </c:pt>
                <c:pt idx="28">
                  <c:v>585</c:v>
                </c:pt>
                <c:pt idx="29">
                  <c:v>370</c:v>
                </c:pt>
                <c:pt idx="30">
                  <c:v>616</c:v>
                </c:pt>
                <c:pt idx="31">
                  <c:v>548</c:v>
                </c:pt>
                <c:pt idx="32">
                  <c:v>436</c:v>
                </c:pt>
                <c:pt idx="33">
                  <c:v>685</c:v>
                </c:pt>
                <c:pt idx="34">
                  <c:v>646</c:v>
                </c:pt>
                <c:pt idx="35">
                  <c:v>683</c:v>
                </c:pt>
                <c:pt idx="36">
                  <c:v>550</c:v>
                </c:pt>
                <c:pt idx="37">
                  <c:v>772</c:v>
                </c:pt>
                <c:pt idx="38">
                  <c:v>481</c:v>
                </c:pt>
                <c:pt idx="39">
                  <c:v>235</c:v>
                </c:pt>
                <c:pt idx="40">
                  <c:v>580</c:v>
                </c:pt>
                <c:pt idx="41">
                  <c:v>747</c:v>
                </c:pt>
                <c:pt idx="42">
                  <c:v>493</c:v>
                </c:pt>
                <c:pt idx="43">
                  <c:v>753</c:v>
                </c:pt>
                <c:pt idx="44">
                  <c:v>789</c:v>
                </c:pt>
                <c:pt idx="45">
                  <c:v>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F-4C4C-A20B-709901F82662}"/>
            </c:ext>
          </c:extLst>
        </c:ser>
        <c:ser>
          <c:idx val="1"/>
          <c:order val="1"/>
          <c:tx>
            <c:strRef>
              <c:f>'[Worksheet in draft_SP-19wxyz-SA3_Status_Report 4]Sheet1'!$C$1</c:f>
              <c:strCache>
                <c:ptCount val="1"/>
                <c:pt idx="0">
                  <c:v>CRs Agreed</c:v>
                </c:pt>
              </c:strCache>
            </c:strRef>
          </c:tx>
          <c:invertIfNegative val="0"/>
          <c:cat>
            <c:strRef>
              <c:f>'[Worksheet in draft_SP-19wxyz-SA3_Status_Report 4]Sheet1'!$A$2:$A$47</c:f>
              <c:strCache>
                <c:ptCount val="46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4]Sheet1'!$C$2:$C$47</c:f>
              <c:numCache>
                <c:formatCode>General</c:formatCode>
                <c:ptCount val="46"/>
                <c:pt idx="0">
                  <c:v>27</c:v>
                </c:pt>
                <c:pt idx="1">
                  <c:v>10</c:v>
                </c:pt>
                <c:pt idx="2">
                  <c:v>13</c:v>
                </c:pt>
                <c:pt idx="3">
                  <c:v>17</c:v>
                </c:pt>
                <c:pt idx="4">
                  <c:v>0</c:v>
                </c:pt>
                <c:pt idx="5">
                  <c:v>39</c:v>
                </c:pt>
                <c:pt idx="6">
                  <c:v>78</c:v>
                </c:pt>
                <c:pt idx="7">
                  <c:v>62</c:v>
                </c:pt>
                <c:pt idx="8">
                  <c:v>22</c:v>
                </c:pt>
                <c:pt idx="9">
                  <c:v>35</c:v>
                </c:pt>
                <c:pt idx="10">
                  <c:v>0</c:v>
                </c:pt>
                <c:pt idx="11">
                  <c:v>42</c:v>
                </c:pt>
                <c:pt idx="12">
                  <c:v>52</c:v>
                </c:pt>
                <c:pt idx="13">
                  <c:v>26</c:v>
                </c:pt>
                <c:pt idx="14">
                  <c:v>59</c:v>
                </c:pt>
                <c:pt idx="15">
                  <c:v>17</c:v>
                </c:pt>
                <c:pt idx="16">
                  <c:v>0</c:v>
                </c:pt>
                <c:pt idx="17">
                  <c:v>26</c:v>
                </c:pt>
                <c:pt idx="18">
                  <c:v>14</c:v>
                </c:pt>
                <c:pt idx="19">
                  <c:v>2</c:v>
                </c:pt>
                <c:pt idx="20">
                  <c:v>24</c:v>
                </c:pt>
                <c:pt idx="21">
                  <c:v>26</c:v>
                </c:pt>
                <c:pt idx="22">
                  <c:v>17</c:v>
                </c:pt>
                <c:pt idx="23">
                  <c:v>23</c:v>
                </c:pt>
                <c:pt idx="24">
                  <c:v>10</c:v>
                </c:pt>
                <c:pt idx="25">
                  <c:v>14</c:v>
                </c:pt>
                <c:pt idx="26">
                  <c:v>58</c:v>
                </c:pt>
                <c:pt idx="27">
                  <c:v>68</c:v>
                </c:pt>
                <c:pt idx="28">
                  <c:v>116</c:v>
                </c:pt>
                <c:pt idx="29">
                  <c:v>0</c:v>
                </c:pt>
                <c:pt idx="30">
                  <c:v>110</c:v>
                </c:pt>
                <c:pt idx="31">
                  <c:v>64</c:v>
                </c:pt>
                <c:pt idx="32">
                  <c:v>0</c:v>
                </c:pt>
                <c:pt idx="33">
                  <c:v>44</c:v>
                </c:pt>
                <c:pt idx="34">
                  <c:v>30</c:v>
                </c:pt>
                <c:pt idx="35">
                  <c:v>54</c:v>
                </c:pt>
                <c:pt idx="36">
                  <c:v>0</c:v>
                </c:pt>
                <c:pt idx="37">
                  <c:v>67</c:v>
                </c:pt>
                <c:pt idx="38">
                  <c:v>44</c:v>
                </c:pt>
                <c:pt idx="39">
                  <c:v>0</c:v>
                </c:pt>
                <c:pt idx="40">
                  <c:v>67</c:v>
                </c:pt>
                <c:pt idx="41">
                  <c:v>98</c:v>
                </c:pt>
                <c:pt idx="42">
                  <c:v>0</c:v>
                </c:pt>
                <c:pt idx="43">
                  <c:v>55</c:v>
                </c:pt>
                <c:pt idx="44">
                  <c:v>61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FF-4C4C-A20B-709901F82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3592520"/>
        <c:axId val="1"/>
      </c:barChart>
      <c:catAx>
        <c:axId val="263592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263592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466568727593798"/>
          <c:y val="0.24229420958770501"/>
          <c:w val="0.30042465961748632"/>
          <c:h val="0.15384616692539588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sv-S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572150661333868E-2"/>
          <c:y val="0.13500496712424104"/>
          <c:w val="0.90677379937651625"/>
          <c:h val="0.6150380385044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3]Sheet1'!$B$1</c:f>
              <c:strCache>
                <c:ptCount val="1"/>
                <c:pt idx="0">
                  <c:v>Number of Delegates</c:v>
                </c:pt>
              </c:strCache>
            </c:strRef>
          </c:tx>
          <c:invertIfNegative val="0"/>
          <c:cat>
            <c:strRef>
              <c:f>'[Worksheet in draft_SP-19wxyz-SA3_Status_Report 3]Sheet1'!$A$2:$A$47</c:f>
              <c:strCache>
                <c:ptCount val="46"/>
                <c:pt idx="0">
                  <c:v>SA3 #71</c:v>
                </c:pt>
                <c:pt idx="1">
                  <c:v>SA3 #72</c:v>
                </c:pt>
                <c:pt idx="2">
                  <c:v>SA3 #73</c:v>
                </c:pt>
                <c:pt idx="3">
                  <c:v>SA3#74</c:v>
                </c:pt>
                <c:pt idx="4">
                  <c:v>SA3#74bis</c:v>
                </c:pt>
                <c:pt idx="5">
                  <c:v>SA3#75</c:v>
                </c:pt>
                <c:pt idx="6">
                  <c:v>SA3#76</c:v>
                </c:pt>
                <c:pt idx="7">
                  <c:v>SA3#77</c:v>
                </c:pt>
                <c:pt idx="8">
                  <c:v>SA3#78</c:v>
                </c:pt>
                <c:pt idx="9">
                  <c:v>SA3#79</c:v>
                </c:pt>
                <c:pt idx="10">
                  <c:v>SA3#79bis</c:v>
                </c:pt>
                <c:pt idx="11">
                  <c:v>SA3#80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3]Sheet1'!$B$2:$B$47</c:f>
              <c:numCache>
                <c:formatCode>General</c:formatCode>
                <c:ptCount val="46"/>
                <c:pt idx="0">
                  <c:v>55</c:v>
                </c:pt>
                <c:pt idx="1">
                  <c:v>62</c:v>
                </c:pt>
                <c:pt idx="2">
                  <c:v>95</c:v>
                </c:pt>
                <c:pt idx="3">
                  <c:v>56</c:v>
                </c:pt>
                <c:pt idx="4">
                  <c:v>45</c:v>
                </c:pt>
                <c:pt idx="5">
                  <c:v>69</c:v>
                </c:pt>
                <c:pt idx="6">
                  <c:v>52</c:v>
                </c:pt>
                <c:pt idx="7">
                  <c:v>88</c:v>
                </c:pt>
                <c:pt idx="8">
                  <c:v>77</c:v>
                </c:pt>
                <c:pt idx="9">
                  <c:v>54</c:v>
                </c:pt>
                <c:pt idx="10">
                  <c:v>14</c:v>
                </c:pt>
                <c:pt idx="11">
                  <c:v>58</c:v>
                </c:pt>
                <c:pt idx="12">
                  <c:v>52</c:v>
                </c:pt>
                <c:pt idx="13">
                  <c:v>54</c:v>
                </c:pt>
                <c:pt idx="14">
                  <c:v>48</c:v>
                </c:pt>
                <c:pt idx="15">
                  <c:v>51</c:v>
                </c:pt>
                <c:pt idx="16">
                  <c:v>53</c:v>
                </c:pt>
                <c:pt idx="17">
                  <c:v>65</c:v>
                </c:pt>
                <c:pt idx="18">
                  <c:v>61</c:v>
                </c:pt>
                <c:pt idx="19">
                  <c:v>58</c:v>
                </c:pt>
                <c:pt idx="20">
                  <c:v>57</c:v>
                </c:pt>
                <c:pt idx="21">
                  <c:v>66</c:v>
                </c:pt>
                <c:pt idx="22">
                  <c:v>54</c:v>
                </c:pt>
                <c:pt idx="23">
                  <c:v>125</c:v>
                </c:pt>
                <c:pt idx="24">
                  <c:v>95</c:v>
                </c:pt>
                <c:pt idx="25">
                  <c:v>52</c:v>
                </c:pt>
                <c:pt idx="26">
                  <c:v>67</c:v>
                </c:pt>
                <c:pt idx="27">
                  <c:v>58</c:v>
                </c:pt>
                <c:pt idx="28">
                  <c:v>68</c:v>
                </c:pt>
                <c:pt idx="29">
                  <c:v>59</c:v>
                </c:pt>
                <c:pt idx="30">
                  <c:v>106</c:v>
                </c:pt>
                <c:pt idx="31">
                  <c:v>73</c:v>
                </c:pt>
                <c:pt idx="32">
                  <c:v>67</c:v>
                </c:pt>
                <c:pt idx="33">
                  <c:v>67</c:v>
                </c:pt>
                <c:pt idx="34">
                  <c:v>154</c:v>
                </c:pt>
                <c:pt idx="35">
                  <c:v>97</c:v>
                </c:pt>
                <c:pt idx="36">
                  <c:v>57</c:v>
                </c:pt>
                <c:pt idx="37">
                  <c:v>175</c:v>
                </c:pt>
                <c:pt idx="38">
                  <c:v>78</c:v>
                </c:pt>
                <c:pt idx="39">
                  <c:v>35</c:v>
                </c:pt>
                <c:pt idx="40">
                  <c:v>92</c:v>
                </c:pt>
                <c:pt idx="41">
                  <c:v>117</c:v>
                </c:pt>
                <c:pt idx="42">
                  <c:v>114</c:v>
                </c:pt>
                <c:pt idx="43">
                  <c:v>119</c:v>
                </c:pt>
                <c:pt idx="44">
                  <c:v>135</c:v>
                </c:pt>
                <c:pt idx="45">
                  <c:v>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4B-4AB7-B27B-3D10E02AD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3569840"/>
        <c:axId val="1"/>
      </c:barChart>
      <c:catAx>
        <c:axId val="893569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8935698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8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SP-210104 TSG SA WG3 Report to TSG SA#91-e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Chair, Ericsson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923505"/>
              </p:ext>
            </p:extLst>
          </p:nvPr>
        </p:nvGraphicFramePr>
        <p:xfrm>
          <a:off x="401844" y="1837001"/>
          <a:ext cx="10951958" cy="3480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Network Slice-Specific Authentication and Authorization Function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SCAS_5G_NSSAAF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33.326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Aspects of the 5G Service Based Architecture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FS_eSBA_SEC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SP-201129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4146809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to UPIP Support in 5GS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Anand Palanigounder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eUPIP_SEC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SP-200719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for network slicing Phase 2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33.XYZ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40303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User Plane Integrity Protection for LTE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UPIP_SEC_LTE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42345824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Pinar Comak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eCryptPr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33.141, TS 33.203, TS 33.210, TS 33.220, TS 33.222, TS 33.310, TS 33.328,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40294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Noamen Ben Henda (Ericsson)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SA3#102-e:		18</a:t>
            </a:r>
            <a:r>
              <a:rPr lang="en-US" altLang="en-US" baseline="30000" dirty="0"/>
              <a:t>th</a:t>
            </a:r>
            <a:r>
              <a:rPr lang="en-US" altLang="en-US" dirty="0"/>
              <a:t> –  29</a:t>
            </a:r>
            <a:r>
              <a:rPr lang="en-US" altLang="en-US" baseline="30000" dirty="0"/>
              <a:t>th</a:t>
            </a:r>
            <a:r>
              <a:rPr lang="en-US" altLang="en-US" dirty="0"/>
              <a:t> January 2021, Online.</a:t>
            </a:r>
          </a:p>
          <a:p>
            <a:pPr lvl="1"/>
            <a:r>
              <a:rPr lang="en-US" altLang="en-US" dirty="0"/>
              <a:t>SA3#102bis-e:		1</a:t>
            </a:r>
            <a:r>
              <a:rPr lang="en-US" altLang="en-US" baseline="30000" dirty="0"/>
              <a:t>st</a:t>
            </a:r>
            <a:r>
              <a:rPr lang="en-US" altLang="en-US" dirty="0"/>
              <a:t> –  5</a:t>
            </a:r>
            <a:r>
              <a:rPr lang="en-US" altLang="en-US" baseline="30000" dirty="0"/>
              <a:t>th</a:t>
            </a:r>
            <a:r>
              <a:rPr lang="en-US" altLang="en-US" dirty="0"/>
              <a:t> March 2021,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SA3#80-LI-e-a:		25</a:t>
            </a:r>
            <a:r>
              <a:rPr lang="sv-SE" altLang="ja-JP" baseline="30000" dirty="0"/>
              <a:t>th</a:t>
            </a:r>
            <a:r>
              <a:rPr lang="sv-SE" altLang="ja-JP" dirty="0"/>
              <a:t> – 29</a:t>
            </a:r>
            <a:r>
              <a:rPr lang="sv-SE" altLang="ja-JP" baseline="30000" dirty="0"/>
              <a:t>th</a:t>
            </a:r>
            <a:r>
              <a:rPr lang="sv-SE" altLang="ja-JP" dirty="0"/>
              <a:t> January 2021, Online.</a:t>
            </a:r>
          </a:p>
          <a:p>
            <a:pPr lvl="1"/>
            <a:r>
              <a:rPr lang="sv-SE" altLang="ja-JP" dirty="0"/>
              <a:t>SA3#80-LI-e-b:		2</a:t>
            </a:r>
            <a:r>
              <a:rPr lang="sv-SE" altLang="ja-JP" baseline="30000" dirty="0"/>
              <a:t>nd</a:t>
            </a:r>
            <a:r>
              <a:rPr lang="sv-SE" altLang="ja-JP" dirty="0"/>
              <a:t> – 4</a:t>
            </a:r>
            <a:r>
              <a:rPr lang="sv-SE" altLang="ja-JP" baseline="30000" dirty="0"/>
              <a:t>th</a:t>
            </a:r>
            <a:r>
              <a:rPr lang="sv-SE" altLang="ja-JP" dirty="0"/>
              <a:t> March 2021, Online.</a:t>
            </a:r>
            <a:endParaRPr lang="en-US" altLang="en-US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SA3#103-e:		17</a:t>
            </a:r>
            <a:r>
              <a:rPr lang="en-US" altLang="en-US" baseline="30000" dirty="0"/>
              <a:t>th</a:t>
            </a:r>
            <a:r>
              <a:rPr lang="en-US" altLang="en-US" dirty="0"/>
              <a:t> –  28</a:t>
            </a:r>
            <a:r>
              <a:rPr lang="en-US" altLang="en-US" baseline="30000" dirty="0"/>
              <a:t>th</a:t>
            </a:r>
            <a:r>
              <a:rPr lang="en-US" altLang="en-US" dirty="0"/>
              <a:t> May 2021, Online.</a:t>
            </a:r>
          </a:p>
          <a:p>
            <a:pPr lvl="1"/>
            <a:r>
              <a:rPr lang="en-US" altLang="en-US" dirty="0"/>
              <a:t>SA3#103bis-e:		5</a:t>
            </a:r>
            <a:r>
              <a:rPr lang="en-US" altLang="en-US" baseline="30000" dirty="0"/>
              <a:t>th</a:t>
            </a:r>
            <a:r>
              <a:rPr lang="en-US" altLang="en-US" dirty="0"/>
              <a:t> – 9</a:t>
            </a:r>
            <a:r>
              <a:rPr lang="en-US" altLang="en-US" baseline="30000" dirty="0"/>
              <a:t>th</a:t>
            </a:r>
            <a:r>
              <a:rPr lang="en-US" altLang="en-US" dirty="0"/>
              <a:t> July 2021, Online. (To be confirmed in May)</a:t>
            </a:r>
          </a:p>
          <a:p>
            <a:pPr lvl="1"/>
            <a:r>
              <a:rPr lang="en-US" altLang="en-US" dirty="0"/>
              <a:t>SA3#104-e:		16</a:t>
            </a:r>
            <a:r>
              <a:rPr lang="en-US" altLang="en-US" baseline="30000" dirty="0"/>
              <a:t>th</a:t>
            </a:r>
            <a:r>
              <a:rPr lang="en-US" altLang="en-US" dirty="0"/>
              <a:t> –  27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2021 (Q3), Online.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SA3#81-LI-e-a:		</a:t>
            </a:r>
            <a:r>
              <a:rPr lang="en-US" altLang="en-US" dirty="0"/>
              <a:t>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April 2021, Online</a:t>
            </a:r>
            <a:r>
              <a:rPr lang="sv-SE" altLang="ja-JP" dirty="0"/>
              <a:t>.</a:t>
            </a:r>
          </a:p>
          <a:p>
            <a:pPr lvl="1"/>
            <a:r>
              <a:rPr lang="sv-SE" altLang="ja-JP" dirty="0"/>
              <a:t>SA3#81-LI-e-b:		</a:t>
            </a:r>
            <a:r>
              <a:rPr lang="en-US" altLang="en-US" dirty="0"/>
              <a:t>19</a:t>
            </a:r>
            <a:r>
              <a:rPr lang="en-US" altLang="en-US" baseline="30000" dirty="0"/>
              <a:t>th</a:t>
            </a:r>
            <a:r>
              <a:rPr lang="en-US" altLang="en-US" dirty="0"/>
              <a:t> –  21</a:t>
            </a:r>
            <a:r>
              <a:rPr lang="en-US" altLang="en-US" baseline="30000" dirty="0"/>
              <a:t>st</a:t>
            </a:r>
            <a:r>
              <a:rPr lang="en-US" altLang="en-US" dirty="0"/>
              <a:t> May 2021, Online</a:t>
            </a:r>
            <a:r>
              <a:rPr lang="sv-SE" altLang="ja-JP" dirty="0"/>
              <a:t>.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31A321A9-967A-431C-B09E-B77EF9224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SA3#102-e: 18</a:t>
            </a:r>
            <a:r>
              <a:rPr lang="en-US" altLang="en-US" baseline="30000" dirty="0"/>
              <a:t>th</a:t>
            </a:r>
            <a:r>
              <a:rPr lang="en-US" altLang="en-US" dirty="0"/>
              <a:t> –  19</a:t>
            </a:r>
            <a:r>
              <a:rPr lang="en-US" altLang="en-US" baseline="30000" dirty="0"/>
              <a:t>th</a:t>
            </a:r>
            <a:r>
              <a:rPr lang="en-US" altLang="en-US" dirty="0"/>
              <a:t> January 2021, Online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Registered 135 delegates </a:t>
            </a:r>
          </a:p>
          <a:p>
            <a:pPr lvl="1"/>
            <a:r>
              <a:rPr lang="en-US" altLang="zh-CN" dirty="0"/>
              <a:t>789 temporary documents </a:t>
            </a:r>
          </a:p>
          <a:p>
            <a:pPr lvl="1"/>
            <a:r>
              <a:rPr lang="en-US" altLang="zh-CN" dirty="0"/>
              <a:t>31 incoming LS</a:t>
            </a:r>
          </a:p>
          <a:p>
            <a:pPr lvl="1"/>
            <a:r>
              <a:rPr lang="en-US" altLang="zh-CN" dirty="0"/>
              <a:t>10 outgoing LS</a:t>
            </a:r>
          </a:p>
          <a:p>
            <a:pPr lvl="1"/>
            <a:r>
              <a:rPr lang="en-US" altLang="zh-CN" dirty="0"/>
              <a:t>61 agreed CRs</a:t>
            </a:r>
          </a:p>
          <a:p>
            <a:endParaRPr lang="sv-SE" altLang="sv-SE" sz="32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88110D-8D30-42D9-B2AB-A5B13B8F5AB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en-US" dirty="0"/>
              <a:t>SA3#102bis-e: 1</a:t>
            </a:r>
            <a:r>
              <a:rPr lang="en-US" altLang="en-US" baseline="30000" dirty="0"/>
              <a:t>st</a:t>
            </a:r>
            <a:r>
              <a:rPr lang="en-US" altLang="en-US" dirty="0"/>
              <a:t> –  5</a:t>
            </a:r>
            <a:r>
              <a:rPr lang="en-US" altLang="en-US" baseline="30000" dirty="0"/>
              <a:t>th</a:t>
            </a:r>
            <a:r>
              <a:rPr lang="en-US" altLang="en-US" dirty="0"/>
              <a:t> March 2021, Online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Registered 121 delegates </a:t>
            </a:r>
          </a:p>
          <a:p>
            <a:pPr lvl="1"/>
            <a:r>
              <a:rPr lang="en-US" altLang="zh-CN" dirty="0"/>
              <a:t>532 temporary documents </a:t>
            </a:r>
          </a:p>
          <a:p>
            <a:pPr lvl="1"/>
            <a:r>
              <a:rPr lang="en-US" altLang="zh-CN" dirty="0"/>
              <a:t>9 incoming LS</a:t>
            </a:r>
          </a:p>
          <a:p>
            <a:pPr lvl="1"/>
            <a:r>
              <a:rPr lang="en-US" altLang="zh-CN" dirty="0"/>
              <a:t>5 outgoing LS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B49539B-D465-4C13-9E6A-10EA92F78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011399"/>
              </p:ext>
            </p:extLst>
          </p:nvPr>
        </p:nvGraphicFramePr>
        <p:xfrm>
          <a:off x="704215" y="763692"/>
          <a:ext cx="9096812" cy="588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sp>
        <p:nvSpPr>
          <p:cNvPr id="13315" name="テキスト ボックス 9">
            <a:extLst>
              <a:ext uri="{FF2B5EF4-FFF2-40B4-BE49-F238E27FC236}">
                <a16:creationId xmlns:a16="http://schemas.microsoft.com/office/drawing/2014/main" id="{4F372886-FDE2-4E9D-9FED-689BF5BF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6188" y="5401900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139CDD-033F-4D57-BA9B-45D957FA0B3F}"/>
              </a:ext>
            </a:extLst>
          </p:cNvPr>
          <p:cNvSpPr/>
          <p:nvPr/>
        </p:nvSpPr>
        <p:spPr>
          <a:xfrm>
            <a:off x="7866993" y="3326218"/>
            <a:ext cx="3162263" cy="18871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2052147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340" name="テキスト ボックス 9">
            <a:extLst>
              <a:ext uri="{FF2B5EF4-FFF2-40B4-BE49-F238E27FC236}">
                <a16:creationId xmlns:a16="http://schemas.microsoft.com/office/drawing/2014/main" id="{A43F5E27-BAC6-4B21-98E1-20093E44F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3769" y="495267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9">
            <a:extLst>
              <a:ext uri="{FF2B5EF4-FFF2-40B4-BE49-F238E27FC236}">
                <a16:creationId xmlns:a16="http://schemas.microsoft.com/office/drawing/2014/main" id="{C8016456-E6CE-4EAC-807B-A1FC1985D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8029" y="3326218"/>
            <a:ext cx="19612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electronic meetings only registrations are tracked</a:t>
            </a:r>
            <a:endParaRPr lang="en-GB" altLang="en-US" sz="1100" i="1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02E10E49-CC3A-46A1-96B3-8643E01EB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891072"/>
              </p:ext>
            </p:extLst>
          </p:nvPr>
        </p:nvGraphicFramePr>
        <p:xfrm>
          <a:off x="1416267" y="2004849"/>
          <a:ext cx="7814597" cy="4147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87EE9-2357-4944-832D-C80E4EA88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inclusive language in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775E20-D6A5-483A-87EB-3AF91C69FC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SA3:</a:t>
            </a:r>
          </a:p>
          <a:p>
            <a:pPr lvl="1"/>
            <a:r>
              <a:rPr lang="en-US" dirty="0"/>
              <a:t>Three Rel-17 specifications: TS 33.501, TS 33.535 and TS 33.180</a:t>
            </a:r>
          </a:p>
          <a:p>
            <a:pPr lvl="1"/>
            <a:r>
              <a:rPr lang="en-US" dirty="0"/>
              <a:t>No need for CRs to amend the terminology as confirmed by the rapporteurs</a:t>
            </a:r>
          </a:p>
          <a:p>
            <a:pPr lvl="1"/>
            <a:r>
              <a:rPr lang="en-US" dirty="0"/>
              <a:t>Rel-17 draft specifications will be amended accordingly prior to submission for approval</a:t>
            </a:r>
          </a:p>
          <a:p>
            <a:pPr lvl="1"/>
            <a:endParaRPr lang="en-US" dirty="0"/>
          </a:p>
          <a:p>
            <a:r>
              <a:rPr lang="en-US" dirty="0"/>
              <a:t>SA3-LI:</a:t>
            </a:r>
          </a:p>
          <a:p>
            <a:pPr lvl="1"/>
            <a:r>
              <a:rPr lang="en-US" dirty="0"/>
              <a:t>SA3-LI have reviewed R15 onwards specifications (and by association older 4G specifications originating from R8 onwards) and have identified no language inclusivity issues.</a:t>
            </a:r>
          </a:p>
          <a:p>
            <a:pPr lvl="1"/>
            <a:r>
              <a:rPr lang="en-US" dirty="0"/>
              <a:t>While LI is intentionally individually targeted, LI specifications are inclusive.</a:t>
            </a:r>
          </a:p>
        </p:txBody>
      </p:sp>
    </p:spTree>
    <p:extLst>
      <p:ext uri="{BB962C8B-B14F-4D97-AF65-F5344CB8AC3E}">
        <p14:creationId xmlns:p14="http://schemas.microsoft.com/office/powerpoint/2010/main" val="387876599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R16 Complete. </a:t>
            </a:r>
          </a:p>
          <a:p>
            <a:pPr lvl="1"/>
            <a:r>
              <a:rPr lang="en-GB" altLang="en-US" sz="2000" dirty="0"/>
              <a:t>R17 in progress</a:t>
            </a:r>
          </a:p>
          <a:p>
            <a:pPr lvl="2"/>
            <a:r>
              <a:rPr lang="en-GB" altLang="en-US" sz="1600" dirty="0"/>
              <a:t>No changes yet from R16.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100% complete at SA#91e.</a:t>
            </a:r>
            <a:endParaRPr lang="en-GB" altLang="en-US" sz="2800" dirty="0"/>
          </a:p>
          <a:p>
            <a:pPr lvl="1"/>
            <a:r>
              <a:rPr lang="en-GB" altLang="en-US" sz="1800" dirty="0"/>
              <a:t>R17</a:t>
            </a:r>
          </a:p>
          <a:p>
            <a:pPr lvl="2"/>
            <a:r>
              <a:rPr lang="en-GB" altLang="en-US" sz="1800" dirty="0"/>
              <a:t>10% complete at SA#91e</a:t>
            </a:r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98% Complete Dec 2020.</a:t>
            </a:r>
          </a:p>
          <a:p>
            <a:pPr lvl="2"/>
            <a:r>
              <a:rPr lang="en-GB" altLang="en-US" sz="1800" dirty="0"/>
              <a:t>Functionally complete.</a:t>
            </a:r>
          </a:p>
          <a:p>
            <a:pPr lvl="2"/>
            <a:r>
              <a:rPr lang="en-GB" altLang="en-US" sz="1800" dirty="0"/>
              <a:t>A couple of Cat F CRs outstanding for June.</a:t>
            </a:r>
          </a:p>
          <a:p>
            <a:endParaRPr lang="en-GB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News!</a:t>
            </a:r>
          </a:p>
          <a:p>
            <a:pPr lvl="1"/>
            <a:r>
              <a:rPr lang="en-US" altLang="ja-JP" sz="2000" dirty="0"/>
              <a:t>SA3 recipient of the 2020 excellence award announced</a:t>
            </a:r>
          </a:p>
          <a:p>
            <a:pPr lvl="2"/>
            <a:r>
              <a:rPr lang="en-US" altLang="ja-JP" sz="1800" dirty="0"/>
              <a:t>Alf Zugenmaier (NTT Docomo)</a:t>
            </a:r>
          </a:p>
          <a:p>
            <a:pPr lvl="1"/>
            <a:endParaRPr lang="en-US" altLang="ja-JP" sz="2000" dirty="0"/>
          </a:p>
          <a:p>
            <a:pPr marL="457200" lvl="1" indent="0">
              <a:buNone/>
            </a:pPr>
            <a:endParaRPr lang="en-US" altLang="ja-JP" sz="1600" b="1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dirty="0"/>
              <a:t>Completed Items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Enhancements to UPIP Support in 5GS (</a:t>
            </a:r>
            <a:r>
              <a:rPr lang="sv-SE" sz="2000" dirty="0">
                <a:ea typeface="MS Mincho" panose="02020609040205080304" pitchFamily="49" charset="-128"/>
                <a:cs typeface="Arial" panose="020B0604020202020204" pitchFamily="34" charset="0"/>
              </a:rPr>
              <a:t>eUPIP_SEC)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Study on security aspects of the Disaggregated gNB Architecture (</a:t>
            </a:r>
            <a:r>
              <a:rPr lang="sv-SE" sz="2000" dirty="0">
                <a:ea typeface="MS Mincho" panose="02020609040205080304" pitchFamily="49" charset="-128"/>
                <a:cs typeface="Arial" panose="020B0604020202020204" pitchFamily="34" charset="0"/>
              </a:rPr>
              <a:t>FS_disagg_gNB_Sec)</a:t>
            </a:r>
          </a:p>
          <a:p>
            <a:pPr lvl="1"/>
            <a:r>
              <a:rPr lang="en-GB" sz="2000" dirty="0">
                <a:ea typeface="Batang" panose="02030600000101010101" pitchFamily="18" charset="-127"/>
                <a:cs typeface="Arial" panose="020B0604020202020204" pitchFamily="34" charset="0"/>
              </a:rPr>
              <a:t>Security Aspects of eV2XARC (eV2XARC)</a:t>
            </a:r>
            <a:endParaRPr lang="en-GB" sz="2000" b="1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endParaRPr lang="en-GB" sz="2400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r>
              <a:rPr lang="en-GB" sz="2400" dirty="0">
                <a:ea typeface="Batang" panose="02030600000101010101" pitchFamily="18" charset="-127"/>
                <a:cs typeface="Arial" panose="020B0604020202020204" pitchFamily="34" charset="0"/>
              </a:rPr>
              <a:t>Updates</a:t>
            </a:r>
          </a:p>
          <a:p>
            <a:pPr lvl="1"/>
            <a:r>
              <a:rPr lang="sv-SE" sz="2000" dirty="0"/>
              <a:t>Q3 e-meeting planning done (slide 13)</a:t>
            </a:r>
          </a:p>
          <a:p>
            <a:pPr lvl="1"/>
            <a:r>
              <a:rPr lang="en-US" sz="2000" dirty="0"/>
              <a:t>Use of inclusive language in 3GPP (slide 17) </a:t>
            </a:r>
            <a:endParaRPr lang="sv-SE" sz="2000" dirty="0"/>
          </a:p>
          <a:p>
            <a:pPr lvl="1"/>
            <a:endParaRPr lang="sv-SE" sz="2000" dirty="0"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/>
            <a:endParaRPr lang="sv-SE" sz="2000" dirty="0"/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dirty="0">
              <a:solidFill>
                <a:schemeClr val="dk1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B3C32F-F5BE-479A-B0AE-2D42A6134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071" y="3429000"/>
            <a:ext cx="1641717" cy="253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SA#91-e: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SP-210031 Rel-16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SP-210032 Rel-17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Thursday 18</a:t>
            </a:r>
            <a:r>
              <a:rPr lang="en-US" altLang="en-US" baseline="30000" dirty="0">
                <a:sym typeface="Wingdings" panose="05000000000000000000" pitchFamily="2" charset="2"/>
              </a:rPr>
              <a:t>th</a:t>
            </a:r>
            <a:r>
              <a:rPr lang="en-US" altLang="en-US" dirty="0">
                <a:sym typeface="Wingdings" panose="05000000000000000000" pitchFamily="2" charset="2"/>
              </a:rPr>
              <a:t> Submission expected as per email list notification.</a:t>
            </a:r>
          </a:p>
          <a:p>
            <a:pPr marL="0" indent="0">
              <a:buNone/>
            </a:pPr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TR 33.929 v0.0.7,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 err="1">
                <a:sym typeface="Wingdings" panose="05000000000000000000" pitchFamily="2" charset="2"/>
              </a:rPr>
              <a:t>Expected</a:t>
            </a:r>
            <a:r>
              <a:rPr lang="fr-FR" altLang="ja-JP" i="1" dirty="0">
                <a:sym typeface="Wingdings" panose="05000000000000000000" pitchFamily="2" charset="2"/>
              </a:rPr>
              <a:t> for R17 </a:t>
            </a:r>
            <a:r>
              <a:rPr lang="fr-FR" altLang="ja-JP" i="1" dirty="0" err="1">
                <a:sym typeface="Wingdings" panose="05000000000000000000" pitchFamily="2" charset="2"/>
              </a:rPr>
              <a:t>Approval</a:t>
            </a:r>
            <a:r>
              <a:rPr lang="fr-FR" altLang="ja-JP" i="1" dirty="0">
                <a:sym typeface="Wingdings" panose="05000000000000000000" pitchFamily="2" charset="2"/>
              </a:rPr>
              <a:t>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ETSI / 3GPP Forge developed.</a:t>
            </a:r>
          </a:p>
          <a:p>
            <a:pPr lvl="1"/>
            <a:r>
              <a:rPr lang="en-GB" altLang="en-US" sz="1600" dirty="0"/>
              <a:t>“Optional” but strongly recommended Forge parallel use from 29</a:t>
            </a:r>
            <a:r>
              <a:rPr lang="en-GB" altLang="en-US" sz="1600" baseline="30000" dirty="0"/>
              <a:t>th</a:t>
            </a:r>
            <a:r>
              <a:rPr lang="en-GB" altLang="en-US" sz="1600" dirty="0"/>
              <a:t> March 2021.</a:t>
            </a:r>
          </a:p>
          <a:p>
            <a:r>
              <a:rPr lang="en-GB" altLang="en-US" sz="2000" dirty="0"/>
              <a:t>Formal recommendations delayed, expected by SA#92.</a:t>
            </a:r>
          </a:p>
          <a:p>
            <a:pPr lvl="1"/>
            <a:r>
              <a:rPr lang="en-GB" altLang="en-US" sz="1600" dirty="0"/>
              <a:t>Awaiting outcome of wider 3GPP forge discussions.</a:t>
            </a:r>
          </a:p>
          <a:p>
            <a:pPr lvl="1"/>
            <a:endParaRPr lang="en-GB" altLang="en-US" sz="1600" dirty="0"/>
          </a:p>
          <a:p>
            <a:r>
              <a:rPr lang="en-GB" altLang="en-US" sz="2000" dirty="0"/>
              <a:t>Ideally Forge will be used within SA3-LI to exclusively handle all ASN.1 and XML code applicable to TS 33.128.</a:t>
            </a:r>
          </a:p>
          <a:p>
            <a:endParaRPr lang="en-GB" altLang="en-US" sz="2000" dirty="0"/>
          </a:p>
          <a:p>
            <a:r>
              <a:rPr lang="en-GB" altLang="en-US" sz="2000" dirty="0"/>
              <a:t>SA3-LI Forge includes automated ASN.1 quality checks.</a:t>
            </a:r>
          </a:p>
        </p:txBody>
      </p:sp>
    </p:spTree>
    <p:extLst>
      <p:ext uri="{BB962C8B-B14F-4D97-AF65-F5344CB8AC3E}">
        <p14:creationId xmlns:p14="http://schemas.microsoft.com/office/powerpoint/2010/main" val="196337528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5G System Security</a:t>
            </a:r>
            <a:br>
              <a:rPr lang="sv-SE" altLang="sv-SE" sz="4000" dirty="0"/>
            </a:br>
            <a:r>
              <a:rPr lang="sv-SE" altLang="sv-SE" sz="3200" dirty="0"/>
              <a:t>(5GS_Ph1-SEC)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2 CR to TS 33.501 submitted for approval in SP-210113</a:t>
            </a:r>
          </a:p>
          <a:p>
            <a:pPr lvl="1"/>
            <a:r>
              <a:rPr lang="en-US" altLang="en-US" dirty="0"/>
              <a:t>1 correction in re-keying procedure</a:t>
            </a:r>
          </a:p>
          <a:p>
            <a:pPr lvl="1"/>
            <a:r>
              <a:rPr lang="en-US" altLang="en-US" dirty="0"/>
              <a:t>1 related to SBA security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aspects of Enhancement of </a:t>
            </a:r>
            <a:br>
              <a:rPr lang="en-US" altLang="ja-JP" dirty="0"/>
            </a:br>
            <a:r>
              <a:rPr lang="en-US" altLang="ja-JP" dirty="0"/>
              <a:t>Network Slicing </a:t>
            </a:r>
            <a:r>
              <a:rPr lang="en-US" altLang="ja-JP" sz="3600" dirty="0"/>
              <a:t>(</a:t>
            </a:r>
            <a:r>
              <a:rPr lang="en-US" altLang="ja-JP" sz="3600" dirty="0" err="1"/>
              <a:t>eNS_SEC</a:t>
            </a:r>
            <a:r>
              <a:rPr lang="en-US" altLang="ja-JP" sz="3600" dirty="0"/>
              <a:t>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97%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No submissions in this meeting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2">
            <a:extLst>
              <a:ext uri="{FF2B5EF4-FFF2-40B4-BE49-F238E27FC236}">
                <a16:creationId xmlns:a16="http://schemas.microsoft.com/office/drawing/2014/main" id="{1A53A4FF-8856-4823-87A2-6600214C5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79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Security Aspects of 3GPP support </a:t>
            </a:r>
            <a:br>
              <a:rPr lang="en-US" altLang="ja-JP" sz="4000" dirty="0"/>
            </a:br>
            <a:r>
              <a:rPr lang="en-US" altLang="ja-JP" sz="4000" dirty="0"/>
              <a:t>for Advanced V2X Services </a:t>
            </a:r>
            <a:r>
              <a:rPr lang="en-US" altLang="ja-JP" sz="3200" dirty="0"/>
              <a:t>(eV2XARC)</a:t>
            </a:r>
            <a:endParaRPr lang="sv-SE" altLang="sv-SE" sz="4000" dirty="0"/>
          </a:p>
        </p:txBody>
      </p:sp>
      <p:sp>
        <p:nvSpPr>
          <p:cNvPr id="39940" name="Content Placeholder 4">
            <a:extLst>
              <a:ext uri="{FF2B5EF4-FFF2-40B4-BE49-F238E27FC236}">
                <a16:creationId xmlns:a16="http://schemas.microsoft.com/office/drawing/2014/main" id="{9931A01B-815D-46CA-9994-E1B688EF7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99%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CRs to TS 33.536 </a:t>
            </a:r>
            <a:r>
              <a:rPr lang="en-US" altLang="sv-SE" dirty="0"/>
              <a:t>for approval in SP-210119</a:t>
            </a:r>
          </a:p>
          <a:p>
            <a:pPr lvl="2"/>
            <a:r>
              <a:rPr lang="en-US" altLang="sv-SE" dirty="0"/>
              <a:t>Cleanups and clarifications related to key derivation</a:t>
            </a:r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799ADD9-4BB8-4842-BF80-14D8C0B2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Other CRs for approval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B2600771-65E4-4D4A-BC2E-1E6B6E8FD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1800" dirty="0"/>
              <a:t>Evolution of Cellular IoT security for the 5G System</a:t>
            </a:r>
          </a:p>
          <a:p>
            <a:pPr lvl="1"/>
            <a:r>
              <a:rPr lang="en-US" altLang="sv-SE" sz="1600" dirty="0"/>
              <a:t>Re-l 16 CRs to TS 33.501 for approval in SP-210115</a:t>
            </a:r>
          </a:p>
          <a:p>
            <a:pPr lvl="2"/>
            <a:r>
              <a:rPr lang="en-US" altLang="sv-SE" sz="1400" dirty="0"/>
              <a:t>5G-GUTI re-allocation</a:t>
            </a:r>
          </a:p>
          <a:p>
            <a:r>
              <a:rPr lang="en-US" altLang="sv-SE" sz="1800" dirty="0"/>
              <a:t>Security of the Wireless and Wireline Convergence for the 5G system architecture</a:t>
            </a:r>
          </a:p>
          <a:p>
            <a:pPr lvl="1"/>
            <a:r>
              <a:rPr lang="sv-SE" altLang="sv-SE" sz="1600" dirty="0"/>
              <a:t>Rel-16 CRs to TS 33.501 for approval in SP-210114</a:t>
            </a:r>
          </a:p>
          <a:p>
            <a:pPr lvl="2"/>
            <a:r>
              <a:rPr lang="sv-SE" altLang="sv-SE" sz="1400" dirty="0"/>
              <a:t>Minor corrections</a:t>
            </a:r>
          </a:p>
          <a:p>
            <a:r>
              <a:rPr lang="en-US" sz="1800" dirty="0"/>
              <a:t>Mission Critical Security</a:t>
            </a:r>
          </a:p>
          <a:p>
            <a:pPr lvl="1"/>
            <a:r>
              <a:rPr lang="en-US" sz="1600" dirty="0"/>
              <a:t>Rel-14 CRs to TS 33.180 for approval in SP-210108</a:t>
            </a:r>
          </a:p>
          <a:p>
            <a:pPr lvl="2"/>
            <a:r>
              <a:rPr lang="en-US" sz="1400" dirty="0"/>
              <a:t>RFC reference and XML scheme corrections</a:t>
            </a:r>
          </a:p>
          <a:p>
            <a:r>
              <a:rPr lang="sv-SE" altLang="sv-SE" sz="1800" dirty="0"/>
              <a:t>Rel-16 maintenance (TEI16)</a:t>
            </a:r>
          </a:p>
          <a:p>
            <a:pPr lvl="1"/>
            <a:r>
              <a:rPr lang="sv-SE" sz="1600" dirty="0"/>
              <a:t>Rel-16 CRs to TS 33.501 for approval in SP-210109</a:t>
            </a:r>
          </a:p>
          <a:p>
            <a:pPr lvl="2"/>
            <a:r>
              <a:rPr lang="sv-SE" sz="1400" dirty="0"/>
              <a:t>Clarifications related to interworking</a:t>
            </a:r>
            <a:endParaRPr lang="en-US" sz="18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C96FBB-21F8-46A5-B38C-1646F6F85DF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sz="1800" dirty="0"/>
              <a:t>Service Enabler Architecture Layer for Verticals</a:t>
            </a:r>
          </a:p>
          <a:p>
            <a:pPr lvl="1"/>
            <a:r>
              <a:rPr lang="en-US" sz="1600" dirty="0"/>
              <a:t>Rel-16 CR to TS 33.434 for approval in SP-210112</a:t>
            </a:r>
          </a:p>
          <a:p>
            <a:pPr lvl="2"/>
            <a:r>
              <a:rPr lang="en-US" sz="1400" dirty="0"/>
              <a:t>Clarification on the access token usage</a:t>
            </a:r>
          </a:p>
          <a:p>
            <a:r>
              <a:rPr lang="en-US" sz="1800" dirty="0"/>
              <a:t>Security Aspects of the 5G Service </a:t>
            </a:r>
            <a:br>
              <a:rPr lang="en-US" sz="1800" dirty="0"/>
            </a:br>
            <a:r>
              <a:rPr lang="en-US" sz="1800" dirty="0"/>
              <a:t>Based Architecture (eSBA)</a:t>
            </a:r>
          </a:p>
          <a:p>
            <a:pPr lvl="1"/>
            <a:r>
              <a:rPr lang="en-US" sz="1600" dirty="0"/>
              <a:t>Rel-16 CRs to TS 33.501 for approval in SP-210111</a:t>
            </a:r>
          </a:p>
          <a:p>
            <a:pPr lvl="2"/>
            <a:r>
              <a:rPr lang="en-US" sz="1400" dirty="0"/>
              <a:t>Authorization related clarifications and corrections</a:t>
            </a:r>
          </a:p>
          <a:p>
            <a:r>
              <a:rPr lang="en-US" sz="1800" dirty="0"/>
              <a:t>Security Assurance Specification for 5G (Rel-16)</a:t>
            </a:r>
          </a:p>
          <a:p>
            <a:pPr lvl="1"/>
            <a:r>
              <a:rPr lang="en-US" sz="1600" dirty="0"/>
              <a:t>Rel-16 CRs to TS 33.511, TS 33.512 and TS 33.517 for approval in SP-210117</a:t>
            </a:r>
          </a:p>
          <a:p>
            <a:pPr lvl="2"/>
            <a:r>
              <a:rPr lang="en-US" sz="1400" dirty="0"/>
              <a:t>Incomplete tests and SBA-related clarifications</a:t>
            </a:r>
          </a:p>
        </p:txBody>
      </p:sp>
    </p:spTree>
    <p:extLst>
      <p:ext uri="{BB962C8B-B14F-4D97-AF65-F5344CB8AC3E}">
        <p14:creationId xmlns:p14="http://schemas.microsoft.com/office/powerpoint/2010/main" val="284694079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Authentication and key management for </a:t>
            </a:r>
            <a:br>
              <a:rPr lang="en-US" sz="3600" dirty="0"/>
            </a:br>
            <a:r>
              <a:rPr lang="en-US" sz="3600" dirty="0"/>
              <a:t>applications based on 3GPP credential in 5G</a:t>
            </a:r>
            <a:br>
              <a:rPr lang="en-US" sz="3600" dirty="0"/>
            </a:br>
            <a:r>
              <a:rPr lang="en-US" sz="3600" dirty="0"/>
              <a:t>(AKMA)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97% </a:t>
            </a:r>
            <a:r>
              <a:rPr lang="en-US" altLang="ja-JP" dirty="0">
                <a:sym typeface="Wingdings" panose="05000000000000000000" pitchFamily="2" charset="2"/>
              </a:rPr>
              <a:t> 98%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Rel-17 CRs to TS 33.535 for approval in SP-210118</a:t>
            </a:r>
          </a:p>
          <a:p>
            <a:pPr lvl="2"/>
            <a:r>
              <a:rPr lang="en-US" altLang="sv-SE" dirty="0"/>
              <a:t>Correction and procedural clarifications.</a:t>
            </a: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FAD3-8C25-4CF6-861A-2DF4558E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Integration of GBA into 5GC</a:t>
            </a:r>
            <a:br>
              <a:rPr lang="en-US" dirty="0"/>
            </a:br>
            <a:r>
              <a:rPr lang="en-US" sz="3200" dirty="0"/>
              <a:t>(GBA_5G)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F4142-79F9-4BFD-9624-5900A61F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55%</a:t>
            </a:r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TS 33.223 and TS 33.220</a:t>
            </a:r>
          </a:p>
        </p:txBody>
      </p:sp>
    </p:spTree>
    <p:extLst>
      <p:ext uri="{BB962C8B-B14F-4D97-AF65-F5344CB8AC3E}">
        <p14:creationId xmlns:p14="http://schemas.microsoft.com/office/powerpoint/2010/main" val="237733713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IMS </a:t>
            </a:r>
            <a:r>
              <a:rPr lang="en-US" sz="3200" dirty="0"/>
              <a:t>(SCAS_IMS)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60% </a:t>
            </a:r>
            <a:r>
              <a:rPr lang="en-US" altLang="ja-JP" dirty="0">
                <a:sym typeface="Wingdings" panose="05000000000000000000" pitchFamily="2" charset="2"/>
              </a:rPr>
              <a:t> 80%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33.226 </a:t>
            </a:r>
            <a:r>
              <a:rPr lang="en-US" altLang="sv-SE" dirty="0"/>
              <a:t>Security assurance for IP Multimedia Subsystem (IMS)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717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/>
              <a:t>Specifications/Reports for approval (None)</a:t>
            </a:r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Enhancements for 5G </a:t>
            </a:r>
            <a:r>
              <a:rPr lang="en-US" sz="3200" dirty="0"/>
              <a:t>(eSCAS_5G)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25%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TR 33.926, TS 33.117, TS 33.511, TS 33.512, TS 33.514 and TS 33.517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98424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N3IWF </a:t>
            </a:r>
            <a:r>
              <a:rPr lang="en-US" sz="3200" dirty="0"/>
              <a:t>(SCAS_5G_N3IWF)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sz="2400" dirty="0"/>
              <a:t>Completion rate: 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10%  20% </a:t>
            </a:r>
            <a:endParaRPr lang="sv-SE" altLang="sv-SE" sz="2000" dirty="0"/>
          </a:p>
          <a:p>
            <a:endParaRPr lang="en-US" altLang="ja-JP" sz="2400" dirty="0">
              <a:sym typeface="Wingdings" panose="05000000000000000000" pitchFamily="2" charset="2"/>
            </a:endParaRPr>
          </a:p>
          <a:p>
            <a:r>
              <a:rPr lang="en-US" altLang="ja-JP" sz="2400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Mar 21  Jun 21</a:t>
            </a:r>
          </a:p>
          <a:p>
            <a:endParaRPr lang="en-US" altLang="sv-SE" sz="2400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sz="2400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sz="2000" dirty="0"/>
              <a:t>Draft TS 33.520 </a:t>
            </a:r>
            <a:r>
              <a:rPr lang="en-US" altLang="sv-SE" sz="2000" dirty="0"/>
              <a:t>Security Assurance Specification for Non-3GPP InterWorking Function (N3IWF)</a:t>
            </a:r>
          </a:p>
          <a:p>
            <a:pPr lvl="1"/>
            <a:r>
              <a:rPr lang="en-US" altLang="sv-SE" sz="2000" dirty="0"/>
              <a:t>Rel-17 CR to TR 33.926 for approval in SP-210120</a:t>
            </a:r>
          </a:p>
          <a:p>
            <a:pPr lvl="2"/>
            <a:r>
              <a:rPr lang="sv-SE" altLang="sv-SE" sz="1800" dirty="0"/>
              <a:t>Threats relate to N3IWF network product class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485974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Security Assurance Specification for Inter PLMN UP Security </a:t>
            </a:r>
            <a:r>
              <a:rPr lang="en-US" sz="3200" dirty="0"/>
              <a:t>(SCAS_5G_IPUPS)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  70%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a living document: draft CRs to TR 33.926 and TS 33.513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94731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5G NWDAF </a:t>
            </a:r>
            <a:r>
              <a:rPr lang="en-US" sz="3200" dirty="0"/>
              <a:t>(SCAS_5G_NWDAF)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60%  70%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33.521 </a:t>
            </a:r>
            <a:r>
              <a:rPr lang="en-US" altLang="sv-SE" dirty="0"/>
              <a:t>Security Assurance Specification (SCAS) for the Network Data Analytics Function (NWDAF) network product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13061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Rel-17 Security Assurance Specification </a:t>
            </a:r>
            <a:br>
              <a:rPr lang="en-US" sz="4000" dirty="0"/>
            </a:br>
            <a:r>
              <a:rPr lang="en-US" sz="4000" dirty="0"/>
              <a:t>for Service Communication Proxy </a:t>
            </a:r>
            <a:br>
              <a:rPr lang="en-US" sz="4000" dirty="0"/>
            </a:br>
            <a:r>
              <a:rPr lang="en-US" sz="2800" dirty="0"/>
              <a:t>(SCAS_5G_SECOP)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%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33.522 </a:t>
            </a:r>
            <a:r>
              <a:rPr lang="en-US" altLang="sv-SE" dirty="0"/>
              <a:t>5G Security Assurance Specification (SCAS) Service Communication Proxy (SCP)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1484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eSCAS_5G for Network Slice-Specific Authentication and Authorization </a:t>
            </a:r>
            <a:br>
              <a:rPr lang="en-US" sz="4000" dirty="0"/>
            </a:br>
            <a:r>
              <a:rPr lang="en-US" sz="4000" dirty="0"/>
              <a:t>Function </a:t>
            </a:r>
            <a:r>
              <a:rPr lang="en-US" sz="2800" dirty="0"/>
              <a:t>(SCAS_5G_NSSAAF)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5%  40%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33.326 </a:t>
            </a:r>
            <a:r>
              <a:rPr lang="en-US" altLang="sv-SE" dirty="0"/>
              <a:t>Security Assurance Specification (SCAS) for the Network Slice-Specific Authentication and Authorization Function (NSSAAF)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8645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Mission Critical</a:t>
            </a:r>
            <a:br>
              <a:rPr lang="sv-SE" dirty="0"/>
            </a:br>
            <a:r>
              <a:rPr lang="en-US" sz="3200" dirty="0">
                <a:solidFill>
                  <a:prstClr val="black"/>
                </a:solidFill>
              </a:rPr>
              <a:t>(MCXSec2)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10% </a:t>
            </a:r>
            <a:r>
              <a:rPr lang="en-US" altLang="ja-JP" dirty="0">
                <a:sym typeface="Wingdings" panose="05000000000000000000" pitchFamily="2" charset="2"/>
              </a:rPr>
              <a:t> 25%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No submissions in this meeting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7590459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Mincho" panose="02020609040205080304" pitchFamily="49" charset="-128"/>
                <a:cs typeface="Arial" panose="020B0604020202020204" pitchFamily="34" charset="0"/>
              </a:rPr>
              <a:t>Enhancements to UPIP Support in 5GS </a:t>
            </a:r>
            <a:br>
              <a:rPr lang="sv-SE" dirty="0"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3200" dirty="0">
                <a:solidFill>
                  <a:prstClr val="black"/>
                </a:solidFill>
              </a:rPr>
              <a:t>(</a:t>
            </a:r>
            <a:r>
              <a:rPr lang="en-US" sz="3200" dirty="0" err="1">
                <a:solidFill>
                  <a:prstClr val="black"/>
                </a:solidFill>
              </a:rPr>
              <a:t>eUPIP_SEC</a:t>
            </a:r>
            <a:r>
              <a:rPr lang="en-US" sz="3200" dirty="0">
                <a:solidFill>
                  <a:prstClr val="black"/>
                </a:solidFill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80%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Rel-17 CRs to TS 33.501 for approval in SP-210116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5917536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Mincho" panose="02020609040205080304" pitchFamily="49" charset="-128"/>
                <a:cs typeface="Arial" panose="020B0604020202020204" pitchFamily="34" charset="0"/>
              </a:rPr>
              <a:t>Adapting BEST for use in 5G networks </a:t>
            </a:r>
            <a:br>
              <a:rPr lang="sv-SE" dirty="0"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3200" dirty="0">
                <a:solidFill>
                  <a:prstClr val="black"/>
                </a:solidFill>
              </a:rPr>
              <a:t>(BEST_5G)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0% </a:t>
            </a:r>
            <a:r>
              <a:rPr lang="en-US" altLang="ja-JP" dirty="0">
                <a:sym typeface="Wingdings" panose="05000000000000000000" pitchFamily="2" charset="2"/>
              </a:rPr>
              <a:t> 40%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sv-SE" altLang="sv-SE" dirty="0"/>
              <a:t>Progress recorded in a living document: draft CRs to TS 33.163</a:t>
            </a:r>
            <a:endParaRPr lang="sv-SE" altLang="sv-SE" dirty="0">
              <a:highlight>
                <a:srgbClr val="FFFF00"/>
              </a:highlight>
            </a:endParaRP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421202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WIDs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New/Revised WIDs for approval:</a:t>
            </a:r>
          </a:p>
          <a:p>
            <a:pPr lvl="1"/>
            <a:r>
              <a:rPr lang="en-US" dirty="0"/>
              <a:t>New WID: User Plane Integrity Protection for LTE for approval in SP-210105</a:t>
            </a:r>
          </a:p>
          <a:p>
            <a:pPr lvl="1"/>
            <a:r>
              <a:rPr lang="en-US" dirty="0"/>
              <a:t>New WID: </a:t>
            </a:r>
            <a:r>
              <a:rPr lang="en-GB" dirty="0"/>
              <a:t>Enhancements of 3GPP profiles for cryptographic algorithms and security protocols</a:t>
            </a:r>
            <a:r>
              <a:rPr lang="en-US" dirty="0"/>
              <a:t> for approval in SP-210107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3A66-F726-4275-BF15-22FC83CD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D56B2-7237-4776-BD0D-DC44FAC83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Specifications/Reports for information</a:t>
            </a:r>
          </a:p>
          <a:p>
            <a:pPr lvl="1"/>
            <a:r>
              <a:rPr lang="en-US" dirty="0"/>
              <a:t>TR 33.845 Study on storage and transport of 5GC security parameters for ARPF authentication – For information in SP-210103</a:t>
            </a:r>
          </a:p>
        </p:txBody>
      </p:sp>
    </p:spTree>
    <p:extLst>
      <p:ext uri="{BB962C8B-B14F-4D97-AF65-F5344CB8AC3E}">
        <p14:creationId xmlns:p14="http://schemas.microsoft.com/office/powerpoint/2010/main" val="4267888732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>
            <a:extLst>
              <a:ext uri="{FF2B5EF4-FFF2-40B4-BE49-F238E27FC236}">
                <a16:creationId xmlns:a16="http://schemas.microsoft.com/office/drawing/2014/main" id="{E89A129E-7D73-49B6-A07B-624EFB5E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Report on SA3 Study Items</a:t>
            </a:r>
            <a:endParaRPr lang="sv-SE" altLang="sv-S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F5E54-D0A6-4ABD-997E-733FA9BB8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Note: Study items associated with specific work item are reported under work item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1EB03B1D-E454-4C69-840D-4365DD00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325563"/>
          </a:xfrm>
        </p:spPr>
        <p:txBody>
          <a:bodyPr/>
          <a:lstStyle/>
          <a:p>
            <a:r>
              <a:rPr lang="en-US" altLang="sv-SE" dirty="0"/>
              <a:t>Study on 5G security enhancements </a:t>
            </a:r>
            <a:br>
              <a:rPr lang="en-US" altLang="sv-SE" dirty="0"/>
            </a:br>
            <a:r>
              <a:rPr lang="en-US" altLang="sv-SE" dirty="0"/>
              <a:t>against false base stations</a:t>
            </a:r>
            <a:endParaRPr lang="sv-SE" altLang="sv-SE" dirty="0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BDA64400-EDD8-43F0-85CA-D46D7BF99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FS_5GFBS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85% </a:t>
            </a:r>
            <a:r>
              <a:rPr lang="en-US" altLang="ja-JP" dirty="0">
                <a:sym typeface="Wingdings" panose="05000000000000000000" pitchFamily="2" charset="2"/>
              </a:rPr>
              <a:t> 87%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33.809 </a:t>
            </a:r>
            <a:r>
              <a:rPr lang="en-US" altLang="ja-JP" dirty="0"/>
              <a:t>Study on 5G security enhancements against false base stations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1748" name="Content Placeholder 4">
            <a:extLst>
              <a:ext uri="{FF2B5EF4-FFF2-40B4-BE49-F238E27FC236}">
                <a16:creationId xmlns:a16="http://schemas.microsoft.com/office/drawing/2014/main" id="{4FAA343A-8207-429A-8ABA-E992B845433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33.809:</a:t>
            </a:r>
          </a:p>
          <a:p>
            <a:pPr lvl="1"/>
            <a:r>
              <a:rPr lang="sv-SE" altLang="sv-SE" dirty="0"/>
              <a:t>7 Key issues</a:t>
            </a:r>
          </a:p>
          <a:p>
            <a:pPr lvl="1"/>
            <a:r>
              <a:rPr lang="sv-SE" altLang="sv-SE" dirty="0"/>
              <a:t>24</a:t>
            </a:r>
            <a:r>
              <a:rPr lang="en-US" altLang="ja-JP" dirty="0">
                <a:sym typeface="Wingdings" panose="05000000000000000000" pitchFamily="2" charset="2"/>
              </a:rPr>
              <a:t>  26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RRC capapbility information message</a:t>
            </a:r>
          </a:p>
          <a:p>
            <a:pPr lvl="2"/>
            <a:r>
              <a:rPr lang="sv-SE" altLang="sv-SE" dirty="0"/>
              <a:t>Radio jamming</a:t>
            </a: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New SID on SECAM and SCAS for 3GPP virtualized network products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dirty="0">
                <a:latin typeface="Arial" panose="020B0604020202020204" pitchFamily="34" charset="0"/>
                <a:ea typeface="MS Mincho" panose="02020609040205080304" pitchFamily="49" charset="-128"/>
              </a:rPr>
              <a:t>FS_VNP_SECAM_SCAS</a:t>
            </a:r>
            <a:endParaRPr lang="sv-SE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70% 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33.818 </a:t>
            </a:r>
            <a:r>
              <a:rPr lang="en-US" dirty="0"/>
              <a:t>Security Assurance Methodology (SECAM) and Security Assurance Specification (SCAS) for 3GPP virtualized network products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33.818:</a:t>
            </a:r>
          </a:p>
          <a:p>
            <a:pPr lvl="1"/>
            <a:r>
              <a:rPr lang="sv-SE" altLang="sv-SE" dirty="0"/>
              <a:t>Different type of skeleton to accomodate process description rather than technical features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44  24 </a:t>
            </a:r>
            <a:r>
              <a:rPr lang="sv-SE" altLang="sv-SE" dirty="0"/>
              <a:t>Editor’s Notes</a:t>
            </a:r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189070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2">
            <a:extLst>
              <a:ext uri="{FF2B5EF4-FFF2-40B4-BE49-F238E27FC236}">
                <a16:creationId xmlns:a16="http://schemas.microsoft.com/office/drawing/2014/main" id="{EC7272D3-6354-4EE3-8C01-74C97DCE2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en-US" altLang="ja-JP" dirty="0"/>
              <a:t>Study on User Plane Integrity </a:t>
            </a:r>
            <a:br>
              <a:rPr lang="en-US" altLang="ja-JP" dirty="0"/>
            </a:br>
            <a:r>
              <a:rPr lang="en-US" altLang="ja-JP" dirty="0"/>
              <a:t>Protection</a:t>
            </a:r>
            <a:endParaRPr lang="sv-SE" altLang="sv-SE" dirty="0"/>
          </a:p>
        </p:txBody>
      </p:sp>
      <p:sp>
        <p:nvSpPr>
          <p:cNvPr id="36867" name="Content Placeholder 3">
            <a:extLst>
              <a:ext uri="{FF2B5EF4-FFF2-40B4-BE49-F238E27FC236}">
                <a16:creationId xmlns:a16="http://schemas.microsoft.com/office/drawing/2014/main" id="{4CE39F7E-9B3C-4FAD-9903-DDDF36287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FS_UP_IP_Sec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95% </a:t>
            </a:r>
            <a:r>
              <a:rPr lang="en-US" altLang="ja-JP" dirty="0">
                <a:sym typeface="Wingdings" panose="05000000000000000000" pitchFamily="2" charset="2"/>
              </a:rPr>
              <a:t> 99%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TR 33.853: Key issues and potential solutions for integrity protection of the user 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1B094-E9E7-410C-A449-E115F3F04E8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sv-SE" dirty="0"/>
              <a:t>TR 33.853: </a:t>
            </a:r>
          </a:p>
          <a:p>
            <a:pPr lvl="1"/>
            <a:r>
              <a:rPr lang="en-US" altLang="sv-SE" dirty="0"/>
              <a:t>8 Key issues</a:t>
            </a:r>
          </a:p>
          <a:p>
            <a:pPr lvl="1"/>
            <a:r>
              <a:rPr lang="en-US" altLang="sv-SE" dirty="0"/>
              <a:t>24 </a:t>
            </a:r>
            <a:r>
              <a:rPr lang="en-US" altLang="sv-SE" dirty="0">
                <a:sym typeface="Wingdings" panose="05000000000000000000" pitchFamily="2" charset="2"/>
              </a:rPr>
              <a:t> 30</a:t>
            </a:r>
            <a:r>
              <a:rPr lang="en-US" altLang="sv-SE" dirty="0"/>
              <a:t> Solutions</a:t>
            </a:r>
          </a:p>
          <a:p>
            <a:pPr lvl="1"/>
            <a:r>
              <a:rPr lang="en-US" altLang="sv-SE" dirty="0"/>
              <a:t>1 </a:t>
            </a:r>
            <a:r>
              <a:rPr lang="en-US" altLang="sv-SE" dirty="0">
                <a:sym typeface="Wingdings" panose="05000000000000000000" pitchFamily="2" charset="2"/>
              </a:rPr>
              <a:t> 2 </a:t>
            </a:r>
            <a:r>
              <a:rPr lang="en-US" altLang="sv-SE" dirty="0"/>
              <a:t>Conclusion:</a:t>
            </a:r>
          </a:p>
          <a:p>
            <a:pPr lvl="2"/>
            <a:r>
              <a:rPr lang="en-US" altLang="sv-SE" dirty="0"/>
              <a:t>UE connected to 5GC via E-UTRA</a:t>
            </a:r>
          </a:p>
          <a:p>
            <a:pPr lvl="2"/>
            <a:r>
              <a:rPr lang="en-US" altLang="sv-SE" dirty="0"/>
              <a:t>UE connected to EPC via E-UTRA</a:t>
            </a:r>
          </a:p>
          <a:p>
            <a:r>
              <a:rPr lang="en-US" altLang="sv-SE" dirty="0"/>
              <a:t>New WID: </a:t>
            </a:r>
          </a:p>
          <a:p>
            <a:pPr lvl="1"/>
            <a:r>
              <a:rPr lang="en-US" altLang="sv-SE" dirty="0"/>
              <a:t>User Plane Integrity Protection for LTE for approval in SP-210105</a:t>
            </a:r>
          </a:p>
          <a:p>
            <a:endParaRPr lang="en-US" altLang="sv-SE" dirty="0"/>
          </a:p>
          <a:p>
            <a:pPr lvl="1"/>
            <a:endParaRPr lang="en-US" altLang="sv-SE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2793884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/>
              <a:t>Virtualisation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FS_SIV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45%  50%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33.848 </a:t>
            </a:r>
            <a:r>
              <a:rPr lang="en-US" altLang="ja-JP" dirty="0"/>
              <a:t>Study on Security Impacts of Virtualisation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33.848:</a:t>
            </a:r>
          </a:p>
          <a:p>
            <a:pPr lvl="1"/>
            <a:r>
              <a:rPr lang="sv-SE" altLang="sv-SE" dirty="0"/>
              <a:t>21 </a:t>
            </a:r>
            <a:r>
              <a:rPr lang="sv-SE" altLang="sv-SE" dirty="0">
                <a:sym typeface="Wingdings" panose="05000000000000000000" pitchFamily="2" charset="2"/>
              </a:rPr>
              <a:t> 28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2 </a:t>
            </a:r>
            <a:r>
              <a:rPr lang="sv-SE" altLang="sv-SE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68579151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909" y="1825625"/>
            <a:ext cx="51808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FS_AUTH_ENH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70% </a:t>
            </a:r>
            <a:r>
              <a:rPr lang="en-US" altLang="ja-JP" dirty="0">
                <a:sym typeface="Wingdings" panose="05000000000000000000" pitchFamily="2" charset="2"/>
              </a:rPr>
              <a:t> 80%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33.846 </a:t>
            </a:r>
            <a:r>
              <a:rPr lang="en-US" dirty="0"/>
              <a:t>Study on authentication enhancements in 5GS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33.846: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  21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Expired authentication result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AF72CF9-8732-40F2-BADA-B80FF753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320076"/>
            <a:ext cx="9251171" cy="1081088"/>
          </a:xfrm>
        </p:spPr>
        <p:txBody>
          <a:bodyPr/>
          <a:lstStyle/>
          <a:p>
            <a:r>
              <a:rPr lang="en-US" dirty="0"/>
              <a:t>Study on authentication enhancements in 5GS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16555874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9168114" cy="1325563"/>
          </a:xfrm>
        </p:spPr>
        <p:txBody>
          <a:bodyPr/>
          <a:lstStyle/>
          <a:p>
            <a:r>
              <a:rPr lang="en-US" altLang="ja-JP" sz="3600" dirty="0"/>
              <a:t>Study on storage and transport of 5GC security parameters for ARPF authentication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FS_5GC_SEC_ARPF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90% </a:t>
            </a:r>
            <a:r>
              <a:rPr lang="en-US" altLang="ja-JP" dirty="0">
                <a:sym typeface="Wingdings" panose="05000000000000000000" pitchFamily="2" charset="2"/>
              </a:rPr>
              <a:t> 98%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33.845 </a:t>
            </a:r>
            <a:r>
              <a:rPr lang="en-US" dirty="0"/>
              <a:t>Study on storage and transport of 5GC security parameters for ARPF authentication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33.845:</a:t>
            </a:r>
          </a:p>
          <a:p>
            <a:pPr lvl="1"/>
            <a:r>
              <a:rPr lang="sv-SE" altLang="sv-SE" dirty="0"/>
              <a:t>9 </a:t>
            </a:r>
            <a:r>
              <a:rPr lang="sv-SE" altLang="sv-SE" dirty="0">
                <a:sym typeface="Wingdings" panose="05000000000000000000" pitchFamily="2" charset="2"/>
              </a:rPr>
              <a:t> 11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11 </a:t>
            </a:r>
            <a:r>
              <a:rPr lang="sv-SE" altLang="sv-SE" dirty="0">
                <a:sym typeface="Wingdings" panose="05000000000000000000" pitchFamily="2" charset="2"/>
              </a:rPr>
              <a:t> 15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8</a:t>
            </a:r>
            <a:r>
              <a:rPr lang="sv-SE" altLang="sv-SE" dirty="0"/>
              <a:t> Conclusions</a:t>
            </a:r>
          </a:p>
          <a:p>
            <a:pPr lvl="2"/>
            <a:r>
              <a:rPr lang="sv-SE" altLang="sv-SE" dirty="0"/>
              <a:t>Deployment models</a:t>
            </a:r>
          </a:p>
          <a:p>
            <a:pPr lvl="2"/>
            <a:r>
              <a:rPr lang="sv-SE" altLang="sv-SE" dirty="0"/>
              <a:t>Isolation of authentication data</a:t>
            </a:r>
          </a:p>
          <a:p>
            <a:pPr lvl="2"/>
            <a:r>
              <a:rPr lang="sv-SE" altLang="sv-SE" dirty="0"/>
              <a:t>Protection of authentication data during storage and transfer</a:t>
            </a:r>
          </a:p>
          <a:p>
            <a:pPr lvl="2"/>
            <a:r>
              <a:rPr lang="sv-SE" altLang="sv-SE" dirty="0"/>
              <a:t>Decryption key protection  (used for storage)</a:t>
            </a:r>
          </a:p>
          <a:p>
            <a:r>
              <a:rPr lang="sv-SE" altLang="sv-SE" dirty="0"/>
              <a:t>TR 33.845 for information in SP-210103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2541459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aspects of Unmanned </a:t>
            </a:r>
            <a:br>
              <a:rPr lang="en-US" altLang="ja-JP" sz="4000" dirty="0"/>
            </a:br>
            <a:r>
              <a:rPr lang="en-US" altLang="ja-JP" sz="4000" dirty="0"/>
              <a:t>Aerial Systems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FS_UAS_SEC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33.854 </a:t>
            </a:r>
            <a:r>
              <a:rPr lang="en-US" altLang="ja-JP" dirty="0"/>
              <a:t>Study on security aspects of Unmanned Aerial Systems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33.854:</a:t>
            </a:r>
          </a:p>
          <a:p>
            <a:pPr lvl="1"/>
            <a:r>
              <a:rPr lang="sv-SE" altLang="sv-SE" dirty="0"/>
              <a:t>7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11</a:t>
            </a:r>
            <a:r>
              <a:rPr lang="sv-SE" altLang="sv-SE" dirty="0"/>
              <a:t> </a:t>
            </a:r>
            <a:r>
              <a:rPr lang="sv-SE" altLang="sv-SE" dirty="0">
                <a:sym typeface="Wingdings" panose="05000000000000000000" pitchFamily="2" charset="2"/>
              </a:rPr>
              <a:t> 16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72816535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of </a:t>
            </a:r>
            <a:br>
              <a:rPr lang="en-US" altLang="ja-JP" sz="3600" dirty="0"/>
            </a:br>
            <a:r>
              <a:rPr lang="en-US" altLang="ja-JP" sz="3600" dirty="0"/>
              <a:t>Support for Edge Computing in 5GC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434013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FS_eEDGE_SEC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33.839 </a:t>
            </a:r>
            <a:r>
              <a:rPr lang="en-US" altLang="ja-JP" dirty="0"/>
              <a:t>Study on Security Aspects of Enhancement of Support for Edge Computing in 5GC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33.839:</a:t>
            </a:r>
          </a:p>
          <a:p>
            <a:pPr lvl="1"/>
            <a:r>
              <a:rPr lang="sv-SE" altLang="sv-SE" dirty="0"/>
              <a:t>10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22  25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2 </a:t>
            </a:r>
            <a:r>
              <a:rPr lang="sv-SE" altLang="sv-SE" dirty="0"/>
              <a:t>Conclusions on:</a:t>
            </a:r>
          </a:p>
          <a:p>
            <a:pPr lvl="2"/>
            <a:r>
              <a:rPr lang="sv-SE" altLang="sv-SE" dirty="0"/>
              <a:t>Security aspects of DNS</a:t>
            </a:r>
          </a:p>
          <a:p>
            <a:pPr lvl="2"/>
            <a:r>
              <a:rPr lang="sv-SE" altLang="sv-SE" dirty="0"/>
              <a:t>Reuse of CAPIF security</a:t>
            </a:r>
          </a:p>
        </p:txBody>
      </p:sp>
    </p:spTree>
    <p:extLst>
      <p:ext uri="{BB962C8B-B14F-4D97-AF65-F5344CB8AC3E}">
        <p14:creationId xmlns:p14="http://schemas.microsoft.com/office/powerpoint/2010/main" val="2784023312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for </a:t>
            </a:r>
            <a:br>
              <a:rPr lang="en-US" altLang="ja-JP" sz="3600" dirty="0"/>
            </a:br>
            <a:r>
              <a:rPr lang="en-US" altLang="ja-JP" sz="3600" dirty="0"/>
              <a:t>Proximity Based Services in 5GS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FS_5G_ProSe_Sec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45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33.847 </a:t>
            </a:r>
            <a:r>
              <a:rPr lang="en-US" altLang="ja-JP" dirty="0"/>
              <a:t>Study on Security Aspects of Enhancement for Proximity Based Services in 5GS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16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21  35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13301172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CF581-829B-442E-B13B-7D6929CDF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7614-C093-4BB9-92B2-2262844F9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WIDs/SIDs/Revisions for approval</a:t>
            </a:r>
          </a:p>
          <a:p>
            <a:pPr lvl="1"/>
            <a:r>
              <a:rPr lang="en-US" dirty="0"/>
              <a:t>New SID: Study on enhanced security for network slicing Phase 2 for approval in SP-210106</a:t>
            </a:r>
          </a:p>
          <a:p>
            <a:pPr lvl="1"/>
            <a:r>
              <a:rPr lang="en-US" dirty="0"/>
              <a:t>New WID: User Plane Integrity Protection for LTE for approval in SP-210105</a:t>
            </a:r>
          </a:p>
          <a:p>
            <a:pPr lvl="1"/>
            <a:r>
              <a:rPr lang="en-US" dirty="0"/>
              <a:t>New WID: </a:t>
            </a:r>
            <a:r>
              <a:rPr lang="en-GB" dirty="0"/>
              <a:t>Enhancements of 3GPP profiles for cryptographic algorithms and security protocols</a:t>
            </a:r>
            <a:r>
              <a:rPr lang="en-US" dirty="0"/>
              <a:t> for approval in SP-210107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5588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for enhanced support </a:t>
            </a:r>
            <a:br>
              <a:rPr lang="en-US" altLang="ja-JP" dirty="0"/>
            </a:br>
            <a:r>
              <a:rPr lang="en-US" altLang="ja-JP" dirty="0"/>
              <a:t>of Industrial IoT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FS_IIoT_SEC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60% 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33.851 </a:t>
            </a:r>
            <a:r>
              <a:rPr lang="en-US" altLang="ja-JP" dirty="0"/>
              <a:t>Study on security for enhanced support of Industrial Internet of Things (IIoT)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33.851: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  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Security of TSN traffic</a:t>
            </a:r>
          </a:p>
          <a:p>
            <a:pPr lvl="2"/>
            <a:r>
              <a:rPr lang="sv-SE" altLang="sv-SE" dirty="0"/>
              <a:t>Multiple TSN domains</a:t>
            </a:r>
          </a:p>
          <a:p>
            <a:pPr lvl="2"/>
            <a:r>
              <a:rPr lang="sv-SE" altLang="sv-SE" dirty="0"/>
              <a:t>AF-NEF interface protection</a:t>
            </a:r>
          </a:p>
          <a:p>
            <a:pPr lvl="2"/>
            <a:endParaRPr lang="sv-SE" altLang="sv-SE" dirty="0"/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896810520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697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Enhancements </a:t>
            </a:r>
            <a:br>
              <a:rPr lang="en-US" altLang="ja-JP" sz="3600" dirty="0"/>
            </a:br>
            <a:r>
              <a:rPr lang="en-US" altLang="ja-JP" sz="3600" dirty="0"/>
              <a:t>for 5G Multicast-Broadcast Services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FS_5MBS_SEC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33.850 </a:t>
            </a:r>
            <a:r>
              <a:rPr lang="en-US" altLang="ja-JP" dirty="0"/>
              <a:t>Study on Security Aspects of Enhancements for 5G Multicast-Broadcast Services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33.850: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  13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AF-NEF interface protection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076257808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enhanced security support </a:t>
            </a:r>
            <a:br>
              <a:rPr lang="en-US" altLang="ja-JP" dirty="0"/>
            </a:br>
            <a:r>
              <a:rPr lang="en-US" altLang="ja-JP" dirty="0"/>
              <a:t>for Non-Public Networks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FS_eNPN_SEC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35%  65%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33.857 </a:t>
            </a:r>
            <a:r>
              <a:rPr lang="en-US" altLang="ja-JP" dirty="0"/>
              <a:t>Study on enhanced security support for Non-Public Networks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 5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11  19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Credentials owned by external entity</a:t>
            </a:r>
          </a:p>
        </p:txBody>
      </p:sp>
    </p:spTree>
    <p:extLst>
      <p:ext uri="{BB962C8B-B14F-4D97-AF65-F5344CB8AC3E}">
        <p14:creationId xmlns:p14="http://schemas.microsoft.com/office/powerpoint/2010/main" val="2784000445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FS_disagg_gNB_Sec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33.840 </a:t>
            </a:r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33.840: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  <a:p>
            <a:r>
              <a:rPr lang="sv-SE" altLang="sv-SE" dirty="0"/>
              <a:t>Study is closed</a:t>
            </a:r>
          </a:p>
          <a:p>
            <a:pPr lvl="1"/>
            <a:r>
              <a:rPr lang="en-US" dirty="0"/>
              <a:t>LS </a:t>
            </a:r>
            <a:r>
              <a:rPr lang="sv-SE" altLang="sv-SE" dirty="0"/>
              <a:t>S3-210063 </a:t>
            </a:r>
            <a:r>
              <a:rPr lang="en-US" dirty="0"/>
              <a:t>to RAN3 was approved in SA3#102e</a:t>
            </a:r>
          </a:p>
          <a:p>
            <a:pPr lvl="2"/>
            <a:r>
              <a:rPr lang="en-US" altLang="sv-SE" dirty="0"/>
              <a:t>No consensus on security requirements for such architecture option</a:t>
            </a:r>
            <a:r>
              <a:rPr lang="sv-SE" altLang="sv-SE" dirty="0"/>
              <a:t> 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785653286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User Consent for 3GPP </a:t>
            </a:r>
            <a:br>
              <a:rPr lang="en-US" altLang="ja-JP" dirty="0"/>
            </a:br>
            <a:r>
              <a:rPr lang="en-US" altLang="ja-JP" dirty="0"/>
              <a:t>services 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FS_UC3S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33.867 </a:t>
            </a:r>
            <a:r>
              <a:rPr lang="en-US" altLang="ja-JP" dirty="0"/>
              <a:t>Study on User Consent for 3GPP services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33.867: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 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2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Consent to be provided by end-user. Authorization aspects between user and subscriber for user-consent provisionning purposes are out of scope.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193743464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dirty="0"/>
              <a:t>Study on security aspects of the MSGin5G Service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FS_SEC_5GMSG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33.862 </a:t>
            </a:r>
            <a:r>
              <a:rPr lang="en-US" altLang="ja-JP" dirty="0"/>
              <a:t>Study on security aspects of the Message Service for </a:t>
            </a:r>
            <a:r>
              <a:rPr lang="en-US" altLang="ja-JP" dirty="0" err="1"/>
              <a:t>MIoT</a:t>
            </a:r>
            <a:r>
              <a:rPr lang="en-US" altLang="ja-JP" dirty="0"/>
              <a:t> over the 5G System (MSGin5G) 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33.862: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3 </a:t>
            </a:r>
            <a:r>
              <a:rPr lang="sv-SE" altLang="sv-SE" dirty="0">
                <a:sym typeface="Wingdings" panose="05000000000000000000" pitchFamily="2" charset="2"/>
              </a:rPr>
              <a:t> 7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92143737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sz="3400" dirty="0"/>
              <a:t>Study on security aspects of enablers for Network Automation (</a:t>
            </a:r>
            <a:r>
              <a:rPr lang="en-US" altLang="ja-JP" sz="3400" dirty="0" err="1"/>
              <a:t>eNA</a:t>
            </a:r>
            <a:r>
              <a:rPr lang="en-US" altLang="ja-JP" sz="3400" dirty="0"/>
              <a:t>) for the 5G system (5GS) Phase 2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33.866 </a:t>
            </a:r>
            <a:r>
              <a:rPr lang="en-US" altLang="ja-JP" dirty="0"/>
              <a:t>Study on security aspects of enablers for Network Automation (</a:t>
            </a:r>
            <a:r>
              <a:rPr lang="en-US" altLang="ja-JP" dirty="0" err="1"/>
              <a:t>eNA</a:t>
            </a:r>
            <a:r>
              <a:rPr lang="en-US" altLang="ja-JP" dirty="0"/>
              <a:t>) for the 5G system (5GS) Phase 2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33.866: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10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8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354463673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AMF re-allocation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FS_AMFREAL_SEC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33.864 </a:t>
            </a:r>
            <a:r>
              <a:rPr lang="en-US" altLang="ja-JP" dirty="0"/>
              <a:t>Study on the security of Access and Mobility Management Function (AMF) re-allocation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33.864: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9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184046094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43F37F5C-6C46-44C9-BABE-6B7078F5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41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for NR Integrated </a:t>
            </a:r>
            <a:br>
              <a:rPr lang="en-US" altLang="ja-JP" sz="4000" dirty="0"/>
            </a:br>
            <a:r>
              <a:rPr lang="en-US" altLang="ja-JP" sz="4000" dirty="0"/>
              <a:t>Access and Backhaul</a:t>
            </a:r>
            <a:endParaRPr lang="sv-SE" altLang="sv-SE" dirty="0"/>
          </a:p>
        </p:txBody>
      </p:sp>
      <p:sp>
        <p:nvSpPr>
          <p:cNvPr id="38915" name="Content Placeholder 3">
            <a:extLst>
              <a:ext uri="{FF2B5EF4-FFF2-40B4-BE49-F238E27FC236}">
                <a16:creationId xmlns:a16="http://schemas.microsoft.com/office/drawing/2014/main" id="{75E3DEE9-609C-4ABA-8E06-22CB6481D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</a:t>
            </a:r>
          </a:p>
          <a:p>
            <a:pPr lvl="1"/>
            <a:r>
              <a:rPr lang="sv-SE" altLang="sv-SE" dirty="0"/>
              <a:t>FS_NR_IAB_Sec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33.824 Study on Security for NR Integrated Access and Backhaul</a:t>
            </a:r>
            <a:endParaRPr lang="sv-SE" altLang="sv-SE" dirty="0"/>
          </a:p>
          <a:p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38CFFD-DF25-4C5A-80F5-AE0D3C5F9B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dirty="0"/>
              <a:t>TR 33.824:</a:t>
            </a:r>
          </a:p>
          <a:p>
            <a:pPr lvl="1"/>
            <a:r>
              <a:rPr lang="sv-SE" altLang="ja-JP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4 Solutions</a:t>
            </a:r>
          </a:p>
          <a:p>
            <a:pPr lvl="1"/>
            <a:r>
              <a:rPr lang="sv-SE" altLang="sv-SE" dirty="0"/>
              <a:t>3 Conclusions</a:t>
            </a:r>
          </a:p>
        </p:txBody>
      </p:sp>
    </p:spTree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the system enablers </a:t>
            </a:r>
            <a:br>
              <a:rPr lang="en-US" altLang="ja-JP" sz="4000" dirty="0"/>
            </a:br>
            <a:r>
              <a:rPr lang="en-US" altLang="ja-JP" sz="4000" dirty="0"/>
              <a:t>for devices having multiple USIMs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FS_MUSIM_SEC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33.873 </a:t>
            </a:r>
            <a:r>
              <a:rPr lang="en-US" altLang="ja-JP" dirty="0"/>
              <a:t>Study on the security of the system enablers for devices having Multiple USIMs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33.873: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357902245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919263"/>
              </p:ext>
            </p:extLst>
          </p:nvPr>
        </p:nvGraphicFramePr>
        <p:xfrm>
          <a:off x="414144" y="1779205"/>
          <a:ext cx="10939656" cy="4569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97.5%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21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Jun 21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LI17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22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17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51967925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Adapting BEST for use in 5G networks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Iko Keesmaat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(KPN)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BEST_5G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SP-201135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33.163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4146530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enhanced Security Aspects of </a:t>
            </a:r>
            <a:br>
              <a:rPr lang="en-US" altLang="ja-JP" sz="4000" dirty="0"/>
            </a:br>
            <a:r>
              <a:rPr lang="en-US" altLang="ja-JP" sz="4000" dirty="0"/>
              <a:t>the 5G Service Based Architecture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FS_eSBA_SEC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33.875 </a:t>
            </a:r>
            <a:r>
              <a:rPr lang="en-US" altLang="ja-JP" dirty="0"/>
              <a:t>Study on enhanced security aspects of the 5G Service Based Architecture (SBA)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33.875: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5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148744918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SIDs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New/Revised SIDs for approval:</a:t>
            </a:r>
          </a:p>
          <a:p>
            <a:pPr lvl="1"/>
            <a:r>
              <a:rPr lang="en-US" altLang="ja-JP" dirty="0"/>
              <a:t>New SID: Study on enhanced security for network slicing Phase 2 for approval in SP-210106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8740304"/>
              </p:ext>
            </p:extLst>
          </p:nvPr>
        </p:nvGraphicFramePr>
        <p:xfrm>
          <a:off x="446949" y="1828799"/>
          <a:ext cx="10906850" cy="4387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771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1525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Dongjoo Kim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(LG Electronics)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99%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SP-191125</a:t>
                      </a: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33.536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</a:t>
                      </a: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418170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SECAM </a:t>
                      </a: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and SCAS for 3GPP virtualized network products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sv-SE" sz="100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FS_VNP_SECAM_SCAS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11825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Enhanced Network Slicing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Suresh Nair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867803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9320223"/>
              </p:ext>
            </p:extLst>
          </p:nvPr>
        </p:nvGraphicFramePr>
        <p:xfrm>
          <a:off x="401844" y="1837001"/>
          <a:ext cx="10951958" cy="4297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Plane Integrity Protection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FS_UP_IP_Sec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SP-181035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33.853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696696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Christine Jost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SP-200620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339937"/>
              </p:ext>
            </p:extLst>
          </p:nvPr>
        </p:nvGraphicFramePr>
        <p:xfrm>
          <a:off x="409727" y="1837001"/>
          <a:ext cx="10951958" cy="451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storage and transport of 5GC security parameters for ARPF authentication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 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FS_5GC_SEC_ARPF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SP-190708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33.845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Disaggregated gNB Architecture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Sen Xu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Telecom)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FS_disagg_gNB_Sec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SP-200349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33.840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14612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the system enablers for devices having multiple Universal Subscriber Identity Modules (USIM)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Abhijeet Kolekar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(Intel Corporation)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FS_MUSIM_SEC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04324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4365</Words>
  <Application>Microsoft Office PowerPoint</Application>
  <PresentationFormat>Widescreen</PresentationFormat>
  <Paragraphs>1070</Paragraphs>
  <Slides>62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Calibri</vt:lpstr>
      <vt:lpstr>Calibri Light</vt:lpstr>
      <vt:lpstr>Times New Roman</vt:lpstr>
      <vt:lpstr>Wingdings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Use of inclusive language in 3GPP</vt:lpstr>
      <vt:lpstr>Status Report on SA3-LI</vt:lpstr>
      <vt:lpstr>Lawful Interception (LI)  General</vt:lpstr>
      <vt:lpstr>Lawful Interception (LI)  Documents</vt:lpstr>
      <vt:lpstr>SA3-LI Processes Update</vt:lpstr>
      <vt:lpstr>Status Report on SA3 Work Items</vt:lpstr>
      <vt:lpstr>5G System Security (5GS_Ph1-SEC)</vt:lpstr>
      <vt:lpstr>Security aspects of Enhancement of  Network Slicing (eNS_SEC)</vt:lpstr>
      <vt:lpstr>Security Aspects of 3GPP support  for Advanced V2X Services (eV2XARC)</vt:lpstr>
      <vt:lpstr>Other CRs for approval</vt:lpstr>
      <vt:lpstr>Authentication and key management for  applications based on 3GPP credential in 5G (AKMA)</vt:lpstr>
      <vt:lpstr>Rel-17 Integration of GBA into 5GC (GBA_5G)</vt:lpstr>
      <vt:lpstr>Rel-17 Security Assurance Specification  for IMS (SCAS_IMS)</vt:lpstr>
      <vt:lpstr>Rel-17 Security Assurance Specification Enhancements for 5G (eSCAS_5G)</vt:lpstr>
      <vt:lpstr>Rel-17 Security Assurance Specification  for N3IWF (SCAS_5G_N3IWF)</vt:lpstr>
      <vt:lpstr>Security Assurance Specification for Inter PLMN UP Security (SCAS_5G_IPUPS)</vt:lpstr>
      <vt:lpstr>Rel-17 Security Assurance Specification  for 5G NWDAF (SCAS_5G_NWDAF)</vt:lpstr>
      <vt:lpstr>Rel-17 Security Assurance Specification  for Service Communication Proxy  (SCAS_5G_SECOP)</vt:lpstr>
      <vt:lpstr>eSCAS_5G for Network Slice-Specific Authentication and Authorization  Function (SCAS_5G_NSSAAF)</vt:lpstr>
      <vt:lpstr>Mission Critical (MCXSec2)</vt:lpstr>
      <vt:lpstr>Enhancements to UPIP Support in 5GS  (eUPIP_SEC)</vt:lpstr>
      <vt:lpstr>Adapting BEST for use in 5G networks  (BEST_5G)</vt:lpstr>
      <vt:lpstr>New/Revised WIDs</vt:lpstr>
      <vt:lpstr>Status Report on SA3 Study Items</vt:lpstr>
      <vt:lpstr>Study on 5G security enhancements  against false base stations</vt:lpstr>
      <vt:lpstr>New SID on SECAM and SCAS for 3GPP virtualized network products</vt:lpstr>
      <vt:lpstr>Study on User Plane Integrity  Protection</vt:lpstr>
      <vt:lpstr>Study on Security Impacts of  Virtualisation</vt:lpstr>
      <vt:lpstr>Study on authentication enhancements in 5GS</vt:lpstr>
      <vt:lpstr>Study on storage and transport of 5GC security parameters for ARPF authentication</vt:lpstr>
      <vt:lpstr>Study on security aspects of Unmanned  Aerial Systems</vt:lpstr>
      <vt:lpstr>Study on Security Aspects of Enhancement of  Support for Edge Computing in 5GC</vt:lpstr>
      <vt:lpstr>Study on Security Aspects of Enhancement for  Proximity Based Services in 5GS</vt:lpstr>
      <vt:lpstr>Study on security for enhanced support  of Industrial IoT</vt:lpstr>
      <vt:lpstr>Study on Security Aspects of Enhancements  for 5G Multicast-Broadcast Services</vt:lpstr>
      <vt:lpstr>Study on enhanced security support  for Non-Public Networks</vt:lpstr>
      <vt:lpstr>Study on security aspects of the Disaggregated gNB Architecture</vt:lpstr>
      <vt:lpstr>Study on User Consent for 3GPP  services </vt:lpstr>
      <vt:lpstr>Study on security aspects of the MSGin5G Service </vt:lpstr>
      <vt:lpstr>Study on security aspects of enablers for Network Automation (eNA) for the 5G system (5GS) Phase 2</vt:lpstr>
      <vt:lpstr>Study on the security of AMF re-allocation </vt:lpstr>
      <vt:lpstr>Study on Security for NR Integrated  Access and Backhaul</vt:lpstr>
      <vt:lpstr>Study on the security of the system enablers  for devices having multiple USIMs</vt:lpstr>
      <vt:lpstr>Study on enhanced Security Aspects of  the 5G Service Based Architecture</vt:lpstr>
      <vt:lpstr>New/Revised SIDs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2021-03-23T11:02:57Z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