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4" r:id="rId3"/>
    <p:sldId id="258" r:id="rId4"/>
    <p:sldId id="259" r:id="rId5"/>
    <p:sldId id="265" r:id="rId6"/>
    <p:sldId id="268" r:id="rId7"/>
    <p:sldId id="269" r:id="rId8"/>
    <p:sldId id="270" r:id="rId9"/>
    <p:sldId id="271" r:id="rId10"/>
    <p:sldId id="272" r:id="rId11"/>
    <p:sldId id="275" r:id="rId12"/>
    <p:sldId id="27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B3A7"/>
    <a:srgbClr val="E76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38" autoAdjust="0"/>
    <p:restoredTop sz="94660"/>
  </p:normalViewPr>
  <p:slideViewPr>
    <p:cSldViewPr snapToGrid="0">
      <p:cViewPr varScale="1">
        <p:scale>
          <a:sx n="116" d="100"/>
          <a:sy n="116" d="100"/>
        </p:scale>
        <p:origin x="53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D8D8DCD-2C51-4443-8E47-04EFEF13733C}" type="datetimeFigureOut">
              <a:rPr lang="en-US" smtClean="0"/>
              <a:t>3/25/2021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7BD4DF-5CA2-4FE1-B619-D76792932309}" type="slidenum">
              <a:rPr lang="en-US" smtClean="0"/>
              <a:t>‹#›</a:t>
            </a:fld>
            <a:endParaRPr lang="en-US"/>
          </a:p>
        </p:txBody>
      </p:sp>
    </p:spTree>
    <p:extLst>
      <p:ext uri="{BB962C8B-B14F-4D97-AF65-F5344CB8AC3E}">
        <p14:creationId xmlns:p14="http://schemas.microsoft.com/office/powerpoint/2010/main" val="1624005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8D8DCD-2C51-4443-8E47-04EFEF13733C}" type="datetimeFigureOut">
              <a:rPr lang="en-US" smtClean="0"/>
              <a:t>3/25/2021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7BD4DF-5CA2-4FE1-B619-D76792932309}" type="slidenum">
              <a:rPr lang="en-US" smtClean="0"/>
              <a:t>‹#›</a:t>
            </a:fld>
            <a:endParaRPr lang="en-US"/>
          </a:p>
        </p:txBody>
      </p:sp>
    </p:spTree>
    <p:extLst>
      <p:ext uri="{BB962C8B-B14F-4D97-AF65-F5344CB8AC3E}">
        <p14:creationId xmlns:p14="http://schemas.microsoft.com/office/powerpoint/2010/main" val="24543723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8D8DCD-2C51-4443-8E47-04EFEF13733C}" type="datetimeFigureOut">
              <a:rPr lang="en-US" smtClean="0"/>
              <a:t>3/25/2021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7BD4DF-5CA2-4FE1-B619-D76792932309}" type="slidenum">
              <a:rPr lang="en-US" smtClean="0"/>
              <a:t>‹#›</a:t>
            </a:fld>
            <a:endParaRPr lang="en-US"/>
          </a:p>
        </p:txBody>
      </p:sp>
    </p:spTree>
    <p:extLst>
      <p:ext uri="{BB962C8B-B14F-4D97-AF65-F5344CB8AC3E}">
        <p14:creationId xmlns:p14="http://schemas.microsoft.com/office/powerpoint/2010/main" val="6144349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8D8DCD-2C51-4443-8E47-04EFEF13733C}" type="datetimeFigureOut">
              <a:rPr lang="en-US" smtClean="0"/>
              <a:t>3/25/2021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7BD4DF-5CA2-4FE1-B619-D76792932309}" type="slidenum">
              <a:rPr lang="en-US" smtClean="0"/>
              <a:t>‹#›</a:t>
            </a:fld>
            <a:endParaRPr lang="en-US"/>
          </a:p>
        </p:txBody>
      </p:sp>
    </p:spTree>
    <p:extLst>
      <p:ext uri="{BB962C8B-B14F-4D97-AF65-F5344CB8AC3E}">
        <p14:creationId xmlns:p14="http://schemas.microsoft.com/office/powerpoint/2010/main" val="14516798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8D8DCD-2C51-4443-8E47-04EFEF13733C}" type="datetimeFigureOut">
              <a:rPr lang="en-US" smtClean="0"/>
              <a:t>3/25/2021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7BD4DF-5CA2-4FE1-B619-D76792932309}" type="slidenum">
              <a:rPr lang="en-US" smtClean="0"/>
              <a:t>‹#›</a:t>
            </a:fld>
            <a:endParaRPr lang="en-US"/>
          </a:p>
        </p:txBody>
      </p:sp>
    </p:spTree>
    <p:extLst>
      <p:ext uri="{BB962C8B-B14F-4D97-AF65-F5344CB8AC3E}">
        <p14:creationId xmlns:p14="http://schemas.microsoft.com/office/powerpoint/2010/main" val="21250646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D8D8DCD-2C51-4443-8E47-04EFEF13733C}" type="datetimeFigureOut">
              <a:rPr lang="en-US" smtClean="0"/>
              <a:t>3/25/2021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7BD4DF-5CA2-4FE1-B619-D76792932309}" type="slidenum">
              <a:rPr lang="en-US" smtClean="0"/>
              <a:t>‹#›</a:t>
            </a:fld>
            <a:endParaRPr lang="en-US"/>
          </a:p>
        </p:txBody>
      </p:sp>
    </p:spTree>
    <p:extLst>
      <p:ext uri="{BB962C8B-B14F-4D97-AF65-F5344CB8AC3E}">
        <p14:creationId xmlns:p14="http://schemas.microsoft.com/office/powerpoint/2010/main" val="1126198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D8D8DCD-2C51-4443-8E47-04EFEF13733C}" type="datetimeFigureOut">
              <a:rPr lang="en-US" smtClean="0"/>
              <a:t>3/25/2021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7BD4DF-5CA2-4FE1-B619-D76792932309}" type="slidenum">
              <a:rPr lang="en-US" smtClean="0"/>
              <a:t>‹#›</a:t>
            </a:fld>
            <a:endParaRPr lang="en-US"/>
          </a:p>
        </p:txBody>
      </p:sp>
    </p:spTree>
    <p:extLst>
      <p:ext uri="{BB962C8B-B14F-4D97-AF65-F5344CB8AC3E}">
        <p14:creationId xmlns:p14="http://schemas.microsoft.com/office/powerpoint/2010/main" val="25357627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D8D8DCD-2C51-4443-8E47-04EFEF13733C}" type="datetimeFigureOut">
              <a:rPr lang="en-US" smtClean="0"/>
              <a:t>3/25/2021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7BD4DF-5CA2-4FE1-B619-D76792932309}" type="slidenum">
              <a:rPr lang="en-US" smtClean="0"/>
              <a:t>‹#›</a:t>
            </a:fld>
            <a:endParaRPr lang="en-US"/>
          </a:p>
        </p:txBody>
      </p:sp>
    </p:spTree>
    <p:extLst>
      <p:ext uri="{BB962C8B-B14F-4D97-AF65-F5344CB8AC3E}">
        <p14:creationId xmlns:p14="http://schemas.microsoft.com/office/powerpoint/2010/main" val="2771835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8D8DCD-2C51-4443-8E47-04EFEF13733C}" type="datetimeFigureOut">
              <a:rPr lang="en-US" smtClean="0"/>
              <a:t>3/25/2021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7BD4DF-5CA2-4FE1-B619-D76792932309}" type="slidenum">
              <a:rPr lang="en-US" smtClean="0"/>
              <a:t>‹#›</a:t>
            </a:fld>
            <a:endParaRPr lang="en-US"/>
          </a:p>
        </p:txBody>
      </p:sp>
    </p:spTree>
    <p:extLst>
      <p:ext uri="{BB962C8B-B14F-4D97-AF65-F5344CB8AC3E}">
        <p14:creationId xmlns:p14="http://schemas.microsoft.com/office/powerpoint/2010/main" val="149024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8D8DCD-2C51-4443-8E47-04EFEF13733C}" type="datetimeFigureOut">
              <a:rPr lang="en-US" smtClean="0"/>
              <a:t>3/25/2021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7BD4DF-5CA2-4FE1-B619-D76792932309}" type="slidenum">
              <a:rPr lang="en-US" smtClean="0"/>
              <a:t>‹#›</a:t>
            </a:fld>
            <a:endParaRPr lang="en-US"/>
          </a:p>
        </p:txBody>
      </p:sp>
    </p:spTree>
    <p:extLst>
      <p:ext uri="{BB962C8B-B14F-4D97-AF65-F5344CB8AC3E}">
        <p14:creationId xmlns:p14="http://schemas.microsoft.com/office/powerpoint/2010/main" val="1887995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8D8DCD-2C51-4443-8E47-04EFEF13733C}" type="datetimeFigureOut">
              <a:rPr lang="en-US" smtClean="0"/>
              <a:t>3/25/2021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7BD4DF-5CA2-4FE1-B619-D76792932309}" type="slidenum">
              <a:rPr lang="en-US" smtClean="0"/>
              <a:t>‹#›</a:t>
            </a:fld>
            <a:endParaRPr lang="en-US"/>
          </a:p>
        </p:txBody>
      </p:sp>
    </p:spTree>
    <p:extLst>
      <p:ext uri="{BB962C8B-B14F-4D97-AF65-F5344CB8AC3E}">
        <p14:creationId xmlns:p14="http://schemas.microsoft.com/office/powerpoint/2010/main" val="485556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8D8DCD-2C51-4443-8E47-04EFEF13733C}" type="datetimeFigureOut">
              <a:rPr lang="en-US" smtClean="0"/>
              <a:t>3/25/2021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7BD4DF-5CA2-4FE1-B619-D76792932309}" type="slidenum">
              <a:rPr lang="en-US" smtClean="0"/>
              <a:t>‹#›</a:t>
            </a:fld>
            <a:endParaRPr lang="en-US"/>
          </a:p>
        </p:txBody>
      </p:sp>
    </p:spTree>
    <p:extLst>
      <p:ext uri="{BB962C8B-B14F-4D97-AF65-F5344CB8AC3E}">
        <p14:creationId xmlns:p14="http://schemas.microsoft.com/office/powerpoint/2010/main" val="1350834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tohru/" TargetMode="External"/><Relationship Id="rId2" Type="http://schemas.openxmlformats.org/officeDocument/2006/relationships/hyperlink" Target="https://global.gotomeeting.com/join/159384077" TargetMode="Externa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tohru/" TargetMode="External"/><Relationship Id="rId2" Type="http://schemas.openxmlformats.org/officeDocument/2006/relationships/hyperlink" Target="https://global.gotomeeting.com/join/143257285"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tohru/" TargetMode="External"/><Relationship Id="rId2" Type="http://schemas.openxmlformats.org/officeDocument/2006/relationships/hyperlink" Target="https://global.gotomeeting.com/join/325202629"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tohru/" TargetMode="External"/><Relationship Id="rId13" Type="http://schemas.openxmlformats.org/officeDocument/2006/relationships/hyperlink" Target="https://www.3gpp.org/ftp/tsg_sa/TSG_SA/TSGs_91E_Electronic/INBOX/Revisions" TargetMode="External"/><Relationship Id="rId3" Type="http://schemas.openxmlformats.org/officeDocument/2006/relationships/hyperlink" Target="https://global.gotomeeting.com/join/285000541" TargetMode="External"/><Relationship Id="rId7" Type="http://schemas.openxmlformats.org/officeDocument/2006/relationships/hyperlink" Target="https://global.gotomeeting.com/join/325202629" TargetMode="External"/><Relationship Id="rId12" Type="http://schemas.openxmlformats.org/officeDocument/2006/relationships/hyperlink" Target="https://www.3gpp.org/ftp/tsg_sa/TSG_SA/TSGs_91E_Electronic/INBOX" TargetMode="External"/><Relationship Id="rId2" Type="http://schemas.openxmlformats.org/officeDocument/2006/relationships/hyperlink" Target="https://global.gotomeeting.com/join/955687637" TargetMode="External"/><Relationship Id="rId1" Type="http://schemas.openxmlformats.org/officeDocument/2006/relationships/slideLayout" Target="../slideLayouts/slideLayout2.xml"/><Relationship Id="rId6" Type="http://schemas.openxmlformats.org/officeDocument/2006/relationships/hyperlink" Target="https://global.gotomeeting.com/join/143257285" TargetMode="External"/><Relationship Id="rId11" Type="http://schemas.openxmlformats.org/officeDocument/2006/relationships/hyperlink" Target="https://www.3gpp.org/ftp/tsg_sa/TSG_SA/TSGs_91E_Electronic/Docs" TargetMode="External"/><Relationship Id="rId5" Type="http://schemas.openxmlformats.org/officeDocument/2006/relationships/hyperlink" Target="https://global.gotomeeting.com/join/159384077" TargetMode="External"/><Relationship Id="rId15" Type="http://schemas.openxmlformats.org/officeDocument/2006/relationships/hyperlink" Target="https://portal.3gpp.org/Home.aspx#/meeting?MtgId=39609" TargetMode="External"/><Relationship Id="rId10" Type="http://schemas.openxmlformats.org/officeDocument/2006/relationships/hyperlink" Target="https://www.3gpp.org/ftp/tsg_sa/TSG_SA/TSGs_91E_Electronic/Agenda" TargetMode="External"/><Relationship Id="rId4" Type="http://schemas.openxmlformats.org/officeDocument/2006/relationships/hyperlink" Target="https://global.gotomeeting.com/join/942159349" TargetMode="External"/><Relationship Id="rId9" Type="http://schemas.openxmlformats.org/officeDocument/2006/relationships/hyperlink" Target="https://www.3gpp.org/ftp/tsg_sa/TSG_SA/TSGs_91E_Electronic/TdocsByAgenda.htm" TargetMode="External"/><Relationship Id="rId14" Type="http://schemas.openxmlformats.org/officeDocument/2006/relationships/hyperlink" Target="https://www.3gpp.org/ftp/tsg_sa/TSG_SA/TSGs_91E_Electronic/INBOX/Chairs_Notes"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tohru/"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news-events/elections/2146" TargetMode="External"/><Relationship Id="rId7" Type="http://schemas.openxmlformats.org/officeDocument/2006/relationships/hyperlink" Target="https://www.3gpp.org/tohru/" TargetMode="External"/><Relationship Id="rId2" Type="http://schemas.openxmlformats.org/officeDocument/2006/relationships/hyperlink" Target="https://global.gotomeeting.com/join/955687637" TargetMode="External"/><Relationship Id="rId1" Type="http://schemas.openxmlformats.org/officeDocument/2006/relationships/slideLayout" Target="../slideLayouts/slideLayout4.xml"/><Relationship Id="rId6" Type="http://schemas.openxmlformats.org/officeDocument/2006/relationships/hyperlink" Target="https://help.3gpp.org/index.php?title=3GPP_voting_tool" TargetMode="External"/><Relationship Id="rId5" Type="http://schemas.openxmlformats.org/officeDocument/2006/relationships/hyperlink" Target="https://www.3gpp.org/ftp/tsg_sa/TSG_SA/TSGs_91E_Electronic/Docs/SP-210186.zip" TargetMode="External"/><Relationship Id="rId4" Type="http://schemas.openxmlformats.org/officeDocument/2006/relationships/hyperlink" Target="https://portal.3gpp.org/VotingTool/" TargetMode="External"/></Relationships>
</file>

<file path=ppt/slides/_rels/slide7.xml.rels><?xml version="1.0" encoding="UTF-8" standalone="yes"?>
<Relationships xmlns="http://schemas.openxmlformats.org/package/2006/relationships"><Relationship Id="rId2" Type="http://schemas.openxmlformats.org/officeDocument/2006/relationships/hyperlink" Target="https://en.wikipedia.org/wiki/ITU_Region" TargetMode="Externa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tohru/" TargetMode="External"/><Relationship Id="rId2" Type="http://schemas.openxmlformats.org/officeDocument/2006/relationships/hyperlink" Target="https://global.gotomeeting.com/join/285000541" TargetMode="Externa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tohru/" TargetMode="External"/><Relationship Id="rId2" Type="http://schemas.openxmlformats.org/officeDocument/2006/relationships/hyperlink" Target="https://global.gotomeeting.com/join/942159349"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863510"/>
            <a:ext cx="9144000" cy="2387600"/>
          </a:xfrm>
        </p:spPr>
        <p:txBody>
          <a:bodyPr>
            <a:normAutofit fontScale="90000"/>
          </a:bodyPr>
          <a:lstStyle/>
          <a:p>
            <a:r>
              <a:rPr lang="en-US" dirty="0" smtClean="0"/>
              <a:t>TSG SA#91-e </a:t>
            </a:r>
            <a:br>
              <a:rPr lang="en-US" dirty="0" smtClean="0"/>
            </a:br>
            <a:r>
              <a:rPr lang="en-US" dirty="0" smtClean="0"/>
              <a:t>GoToMeeting Sessions </a:t>
            </a:r>
            <a:br>
              <a:rPr lang="en-US" dirty="0" smtClean="0"/>
            </a:br>
            <a:r>
              <a:rPr lang="en-US" dirty="0" smtClean="0"/>
              <a:t>Agenda &amp; Details</a:t>
            </a:r>
            <a:endParaRPr lang="en-US" dirty="0"/>
          </a:p>
        </p:txBody>
      </p:sp>
      <p:sp>
        <p:nvSpPr>
          <p:cNvPr id="3" name="Subtitle 2"/>
          <p:cNvSpPr>
            <a:spLocks noGrp="1"/>
          </p:cNvSpPr>
          <p:nvPr>
            <p:ph type="subTitle" idx="1"/>
          </p:nvPr>
        </p:nvSpPr>
        <p:spPr>
          <a:xfrm>
            <a:off x="1524000" y="4366997"/>
            <a:ext cx="9144000" cy="1655762"/>
          </a:xfrm>
        </p:spPr>
        <p:txBody>
          <a:bodyPr/>
          <a:lstStyle/>
          <a:p>
            <a:r>
              <a:rPr lang="en-US" dirty="0" smtClean="0"/>
              <a:t>Georg Mayer, 3GPP SA Chair</a:t>
            </a:r>
            <a:endParaRPr lang="en-US" dirty="0"/>
          </a:p>
        </p:txBody>
      </p:sp>
      <p:sp>
        <p:nvSpPr>
          <p:cNvPr id="4" name="Rectangle 3"/>
          <p:cNvSpPr/>
          <p:nvPr/>
        </p:nvSpPr>
        <p:spPr>
          <a:xfrm>
            <a:off x="395287" y="315010"/>
            <a:ext cx="11382376" cy="646331"/>
          </a:xfrm>
          <a:prstGeom prst="rect">
            <a:avLst/>
          </a:prstGeom>
        </p:spPr>
        <p:txBody>
          <a:bodyPr wrap="square">
            <a:spAutoFit/>
          </a:bodyPr>
          <a:lstStyle/>
          <a:p>
            <a:r>
              <a:rPr lang="en-GB" b="1" dirty="0"/>
              <a:t>TSG SA Meeting #</a:t>
            </a:r>
            <a:r>
              <a:rPr lang="en-GB" b="1" dirty="0" smtClean="0"/>
              <a:t>91-e </a:t>
            </a:r>
            <a:r>
              <a:rPr lang="en-GB" b="1" dirty="0"/>
              <a:t>(e-meeting)	</a:t>
            </a:r>
            <a:r>
              <a:rPr lang="en-GB" b="1" dirty="0" smtClean="0"/>
              <a:t>							SP-210224</a:t>
            </a:r>
            <a:endParaRPr lang="en-US" b="1" dirty="0"/>
          </a:p>
          <a:p>
            <a:r>
              <a:rPr lang="en-GB" b="1" dirty="0" smtClean="0"/>
              <a:t>18-29 March 2021, </a:t>
            </a:r>
            <a:r>
              <a:rPr lang="en-GB" b="1" dirty="0"/>
              <a:t>Electronic meeting</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08547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363" y="20327"/>
            <a:ext cx="10515600" cy="1325563"/>
          </a:xfrm>
        </p:spPr>
        <p:txBody>
          <a:bodyPr>
            <a:normAutofit/>
          </a:bodyPr>
          <a:lstStyle/>
          <a:p>
            <a:r>
              <a:rPr lang="en-US" dirty="0" smtClean="0"/>
              <a:t>SA#91-e GTM Thursday 25 March 2021</a:t>
            </a:r>
            <a:br>
              <a:rPr lang="en-US" dirty="0" smtClean="0"/>
            </a:br>
            <a:r>
              <a:rPr lang="en-US" sz="1600" u="sng" dirty="0">
                <a:hlinkClick r:id="rId2"/>
              </a:rPr>
              <a:t>https://</a:t>
            </a:r>
            <a:r>
              <a:rPr lang="en-US" sz="1600" u="sng" dirty="0" smtClean="0">
                <a:hlinkClick r:id="rId2"/>
              </a:rPr>
              <a:t>global.gotomeeting.com/join/159384077</a:t>
            </a:r>
            <a:r>
              <a:rPr lang="en-US" sz="1600" dirty="0" smtClean="0"/>
              <a:t> 13:00-15:00 </a:t>
            </a:r>
            <a:r>
              <a:rPr lang="en-US" sz="1600" dirty="0"/>
              <a:t>UTC</a:t>
            </a:r>
            <a:endParaRPr lang="en-US" sz="3200" dirty="0"/>
          </a:p>
        </p:txBody>
      </p:sp>
      <p:sp>
        <p:nvSpPr>
          <p:cNvPr id="3" name="Content Placeholder 2"/>
          <p:cNvSpPr>
            <a:spLocks noGrp="1"/>
          </p:cNvSpPr>
          <p:nvPr>
            <p:ph sz="half" idx="1"/>
          </p:nvPr>
        </p:nvSpPr>
        <p:spPr>
          <a:xfrm>
            <a:off x="337729" y="1212822"/>
            <a:ext cx="5922726" cy="5479983"/>
          </a:xfrm>
        </p:spPr>
        <p:txBody>
          <a:bodyPr>
            <a:noAutofit/>
          </a:bodyPr>
          <a:lstStyle/>
          <a:p>
            <a:pPr marL="0" indent="0">
              <a:buNone/>
            </a:pPr>
            <a:r>
              <a:rPr lang="en-US" sz="1400" b="1" dirty="0" smtClean="0"/>
              <a:t>~Time	Item				Agenda</a:t>
            </a:r>
          </a:p>
          <a:p>
            <a:pPr marL="0" indent="0">
              <a:buNone/>
            </a:pPr>
            <a:r>
              <a:rPr lang="en-US" sz="1400" dirty="0" smtClean="0"/>
              <a:t>10m</a:t>
            </a:r>
            <a:r>
              <a:rPr lang="en-US" sz="1400" dirty="0"/>
              <a:t>	</a:t>
            </a:r>
            <a:r>
              <a:rPr lang="en-US" sz="1400" dirty="0" smtClean="0"/>
              <a:t>WI </a:t>
            </a:r>
            <a:r>
              <a:rPr lang="en-US" sz="1400" dirty="0"/>
              <a:t>MCOver5GS (CBN)			6.5</a:t>
            </a:r>
            <a:br>
              <a:rPr lang="en-US" sz="1400" dirty="0"/>
            </a:br>
            <a:r>
              <a:rPr lang="en-US" sz="1400" dirty="0"/>
              <a:t>	</a:t>
            </a:r>
            <a:r>
              <a:rPr lang="en-US" sz="1400" dirty="0" smtClean="0"/>
              <a:t>SP-210219</a:t>
            </a:r>
            <a:r>
              <a:rPr lang="en-US" sz="1400" dirty="0"/>
              <a:t>, </a:t>
            </a:r>
            <a:r>
              <a:rPr lang="en-US" sz="1400" b="1" dirty="0"/>
              <a:t>SP-210220</a:t>
            </a:r>
          </a:p>
          <a:p>
            <a:pPr marL="0" indent="0">
              <a:buNone/>
            </a:pPr>
            <a:r>
              <a:rPr lang="en-US" sz="1400" dirty="0" smtClean="0"/>
              <a:t>10m</a:t>
            </a:r>
            <a:r>
              <a:rPr lang="en-US" sz="1400" dirty="0"/>
              <a:t>	SP-210212 WID Ranging (e-mail comments)	6.7</a:t>
            </a:r>
          </a:p>
          <a:p>
            <a:pPr marL="0" indent="0">
              <a:buNone/>
            </a:pPr>
            <a:r>
              <a:rPr lang="en-US" sz="1400" dirty="0" smtClean="0"/>
              <a:t>10m</a:t>
            </a:r>
            <a:r>
              <a:rPr lang="en-US" sz="1400" dirty="0" smtClean="0"/>
              <a:t>	Requirements </a:t>
            </a:r>
            <a:r>
              <a:rPr lang="en-US" sz="1400" dirty="0"/>
              <a:t>Tracking		</a:t>
            </a:r>
            <a:r>
              <a:rPr lang="en-US" sz="1400" dirty="0" smtClean="0"/>
              <a:t>	20.1</a:t>
            </a:r>
            <a:r>
              <a:rPr lang="en-US" sz="1400" dirty="0"/>
              <a:t/>
            </a:r>
            <a:br>
              <a:rPr lang="en-US" sz="1400" dirty="0"/>
            </a:br>
            <a:r>
              <a:rPr lang="en-US" sz="1400" dirty="0" smtClean="0"/>
              <a:t>	</a:t>
            </a:r>
            <a:r>
              <a:rPr lang="en-US" sz="1400" dirty="0" smtClean="0"/>
              <a:t>SP-210126, </a:t>
            </a:r>
            <a:r>
              <a:rPr lang="en-US" sz="1400" dirty="0"/>
              <a:t>SP-210227-232</a:t>
            </a:r>
          </a:p>
          <a:p>
            <a:pPr marL="0" indent="0">
              <a:buNone/>
            </a:pPr>
            <a:r>
              <a:rPr lang="en-US" sz="1400" dirty="0" smtClean="0"/>
              <a:t>10m	21.801 </a:t>
            </a:r>
            <a:r>
              <a:rPr lang="en-US" sz="1400" dirty="0"/>
              <a:t>/ 21.900 CRs </a:t>
            </a:r>
            <a:r>
              <a:rPr lang="en-US" sz="1400" dirty="0" smtClean="0"/>
              <a:t>			</a:t>
            </a:r>
            <a:r>
              <a:rPr lang="en-US" sz="1400" dirty="0"/>
              <a:t> 3.6/20.6</a:t>
            </a:r>
            <a:br>
              <a:rPr lang="en-US" sz="1400" dirty="0"/>
            </a:br>
            <a:r>
              <a:rPr lang="en-US" sz="1400" dirty="0"/>
              <a:t>	</a:t>
            </a:r>
            <a:r>
              <a:rPr lang="en-US" sz="1400" dirty="0" smtClean="0"/>
              <a:t>SP-210193 </a:t>
            </a:r>
            <a:r>
              <a:rPr lang="en-US" sz="1400" dirty="0"/>
              <a:t>, </a:t>
            </a:r>
            <a:r>
              <a:rPr lang="en-US" sz="1400" dirty="0" smtClean="0"/>
              <a:t>SP-210046-48 </a:t>
            </a:r>
            <a:endParaRPr lang="en-US" sz="1400" dirty="0"/>
          </a:p>
          <a:p>
            <a:pPr marL="0" indent="0">
              <a:buNone/>
            </a:pPr>
            <a:r>
              <a:rPr lang="en-US" sz="1400" dirty="0" smtClean="0"/>
              <a:t>10m	Coordinating </a:t>
            </a:r>
            <a:r>
              <a:rPr lang="en-US" sz="1400" dirty="0"/>
              <a:t>Inclusive Language Changes</a:t>
            </a:r>
            <a:br>
              <a:rPr lang="en-US" sz="1400" dirty="0"/>
            </a:br>
            <a:r>
              <a:rPr lang="en-US" sz="1400" dirty="0" smtClean="0"/>
              <a:t>	SP-210236 </a:t>
            </a:r>
            <a:r>
              <a:rPr lang="en-US" sz="1400" dirty="0"/>
              <a:t>(SA2 UAS WI revision)		6.5</a:t>
            </a:r>
            <a:br>
              <a:rPr lang="en-US" sz="1400" dirty="0"/>
            </a:br>
            <a:r>
              <a:rPr lang="en-US" sz="1400" dirty="0" smtClean="0"/>
              <a:t>	SP-210200 </a:t>
            </a:r>
            <a:r>
              <a:rPr lang="en-US" sz="1400" dirty="0"/>
              <a:t>(SA1 CR),			17.1 </a:t>
            </a:r>
            <a:br>
              <a:rPr lang="en-US" sz="1400" dirty="0"/>
            </a:br>
            <a:r>
              <a:rPr lang="en-US" sz="1400" dirty="0" smtClean="0"/>
              <a:t>	SP-210006</a:t>
            </a:r>
            <a:r>
              <a:rPr lang="en-US" sz="1400" dirty="0"/>
              <a:t>, SP-210008, SP-210010 (</a:t>
            </a:r>
            <a:r>
              <a:rPr lang="en-US" sz="1400" dirty="0" err="1"/>
              <a:t>LSin</a:t>
            </a:r>
            <a:r>
              <a:rPr lang="en-US" sz="1400" dirty="0" smtClean="0"/>
              <a:t>)</a:t>
            </a:r>
            <a:r>
              <a:rPr lang="en-US" sz="1400" dirty="0"/>
              <a:t>	2</a:t>
            </a:r>
          </a:p>
          <a:p>
            <a:pPr marL="0" indent="0">
              <a:buNone/>
            </a:pPr>
            <a:r>
              <a:rPr lang="en-US" sz="1400" dirty="0" smtClean="0"/>
              <a:t>5m	SP-210127 Post </a:t>
            </a:r>
            <a:r>
              <a:rPr lang="en-US" sz="1400" dirty="0" err="1"/>
              <a:t>Covid</a:t>
            </a:r>
            <a:r>
              <a:rPr lang="en-US" sz="1400" dirty="0"/>
              <a:t> Meeting Planning 	</a:t>
            </a:r>
            <a:r>
              <a:rPr lang="en-US" sz="1400" dirty="0" smtClean="0"/>
              <a:t>20.1</a:t>
            </a:r>
            <a:endParaRPr lang="en-US" sz="1400" dirty="0"/>
          </a:p>
          <a:p>
            <a:pPr marL="0" indent="0">
              <a:buNone/>
            </a:pPr>
            <a:r>
              <a:rPr lang="en-US" sz="1400" dirty="0" smtClean="0"/>
              <a:t>5m	late </a:t>
            </a:r>
            <a:r>
              <a:rPr lang="en-US" sz="1400" dirty="0"/>
              <a:t>IETF reference updates (SA3)		12</a:t>
            </a:r>
            <a:br>
              <a:rPr lang="en-US" sz="1400" dirty="0"/>
            </a:br>
            <a:r>
              <a:rPr lang="en-US" sz="1400" dirty="0" smtClean="0"/>
              <a:t>	SP-210247 </a:t>
            </a:r>
            <a:r>
              <a:rPr lang="en-US" sz="1400" dirty="0"/>
              <a:t>– </a:t>
            </a:r>
            <a:r>
              <a:rPr lang="en-US" sz="1400" dirty="0" smtClean="0"/>
              <a:t>SP-210251</a:t>
            </a:r>
          </a:p>
          <a:p>
            <a:pPr marL="0" indent="0">
              <a:buNone/>
            </a:pPr>
            <a:r>
              <a:rPr lang="en-US" sz="1400" dirty="0" smtClean="0"/>
              <a:t>5m</a:t>
            </a:r>
            <a:r>
              <a:rPr lang="en-US" sz="1400" dirty="0" smtClean="0"/>
              <a:t>	Approval of CRs to closed Releases		11,12,13,14,15</a:t>
            </a:r>
          </a:p>
          <a:p>
            <a:pPr marL="0" indent="0">
              <a:buNone/>
            </a:pPr>
            <a:r>
              <a:rPr lang="en-US" sz="1400" dirty="0" smtClean="0"/>
              <a:t>10m</a:t>
            </a:r>
            <a:r>
              <a:rPr lang="en-US" sz="1400" dirty="0"/>
              <a:t>	Liaisons				2.2</a:t>
            </a:r>
            <a:br>
              <a:rPr lang="en-US" sz="1400" dirty="0"/>
            </a:br>
            <a:r>
              <a:rPr lang="en-US" sz="1400" dirty="0"/>
              <a:t>	</a:t>
            </a:r>
            <a:r>
              <a:rPr lang="en-US" sz="1400" dirty="0" smtClean="0"/>
              <a:t>SP-210130r4/5 </a:t>
            </a:r>
            <a:r>
              <a:rPr lang="en-US" sz="1400" dirty="0" err="1"/>
              <a:t>Multefire</a:t>
            </a:r>
            <a:r>
              <a:rPr lang="en-US" sz="1400" dirty="0"/>
              <a:t/>
            </a:r>
            <a:br>
              <a:rPr lang="en-US" sz="1400" dirty="0"/>
            </a:br>
            <a:r>
              <a:rPr lang="en-US" sz="1400" dirty="0"/>
              <a:t>	SP-210254 </a:t>
            </a:r>
            <a:r>
              <a:rPr lang="en-US" sz="1400" dirty="0" smtClean="0"/>
              <a:t>(n/a) SST </a:t>
            </a:r>
            <a:r>
              <a:rPr lang="en-US" sz="1400" dirty="0"/>
              <a:t>values  (237, 021)</a:t>
            </a:r>
            <a:br>
              <a:rPr lang="en-US" sz="1400" dirty="0"/>
            </a:br>
            <a:r>
              <a:rPr lang="en-US" sz="1400" dirty="0"/>
              <a:t>	SP-210028/29 ITU related	</a:t>
            </a:r>
          </a:p>
          <a:p>
            <a:pPr marL="0" indent="0">
              <a:buNone/>
            </a:pPr>
            <a:r>
              <a:rPr lang="en-US" sz="1400" dirty="0"/>
              <a:t>10m	</a:t>
            </a:r>
            <a:r>
              <a:rPr lang="en-US" sz="1400" dirty="0" smtClean="0"/>
              <a:t>SP-210184r1 </a:t>
            </a:r>
            <a:r>
              <a:rPr lang="en-US" sz="1400" dirty="0" err="1" smtClean="0"/>
              <a:t>ProSe</a:t>
            </a:r>
            <a:r>
              <a:rPr lang="en-US" sz="1400" dirty="0" smtClean="0"/>
              <a:t> </a:t>
            </a:r>
            <a:r>
              <a:rPr lang="en-US" sz="1400" dirty="0"/>
              <a:t>/ </a:t>
            </a:r>
            <a:r>
              <a:rPr lang="en-US" sz="1400" dirty="0" err="1"/>
              <a:t>SideLink</a:t>
            </a:r>
            <a:r>
              <a:rPr lang="en-US" sz="1400" dirty="0"/>
              <a:t> </a:t>
            </a:r>
            <a:r>
              <a:rPr lang="en-US" sz="1400" dirty="0" smtClean="0"/>
              <a:t>Relays		6.5</a:t>
            </a:r>
            <a:endParaRPr lang="en-US" sz="1400" dirty="0"/>
          </a:p>
          <a:p>
            <a:pPr marL="0" indent="0">
              <a:buNone/>
            </a:pPr>
            <a:endParaRPr lang="en-US" sz="1400" dirty="0" smtClean="0"/>
          </a:p>
          <a:p>
            <a:pPr marL="0" indent="0">
              <a:buNone/>
            </a:pPr>
            <a:endParaRPr lang="en-US" sz="1400" dirty="0" smtClean="0"/>
          </a:p>
        </p:txBody>
      </p:sp>
      <p:sp>
        <p:nvSpPr>
          <p:cNvPr id="7" name="Content Placeholder 6"/>
          <p:cNvSpPr>
            <a:spLocks noGrp="1"/>
          </p:cNvSpPr>
          <p:nvPr>
            <p:ph sz="half" idx="2"/>
          </p:nvPr>
        </p:nvSpPr>
        <p:spPr>
          <a:xfrm>
            <a:off x="6201715" y="1177570"/>
            <a:ext cx="5666072" cy="5550489"/>
          </a:xfrm>
        </p:spPr>
        <p:txBody>
          <a:bodyPr>
            <a:noAutofit/>
          </a:bodyPr>
          <a:lstStyle/>
          <a:p>
            <a:pPr marL="0" indent="0">
              <a:buNone/>
            </a:pPr>
            <a:r>
              <a:rPr lang="en-US" sz="1400" b="1" dirty="0"/>
              <a:t>~Time	Item				Agenda</a:t>
            </a:r>
          </a:p>
          <a:p>
            <a:pPr marL="0" indent="0">
              <a:buNone/>
            </a:pPr>
            <a:r>
              <a:rPr lang="en-US" sz="1400" dirty="0"/>
              <a:t>5m	SP-210192 Jitter			3.6</a:t>
            </a:r>
          </a:p>
          <a:p>
            <a:pPr marL="0" indent="0">
              <a:buNone/>
            </a:pPr>
            <a:r>
              <a:rPr lang="en-US" sz="1400" dirty="0"/>
              <a:t>5m	SP-210225 SM PCF (de)</a:t>
            </a:r>
            <a:r>
              <a:rPr lang="en-US" sz="1400" dirty="0" err="1"/>
              <a:t>reg</a:t>
            </a:r>
            <a:r>
              <a:rPr lang="en-US" sz="1400" dirty="0"/>
              <a:t> to BSF 		3.6</a:t>
            </a:r>
          </a:p>
          <a:p>
            <a:pPr marL="0" indent="0">
              <a:buNone/>
            </a:pPr>
            <a:r>
              <a:rPr lang="en-US" sz="1400" dirty="0" smtClean="0"/>
              <a:t>5m</a:t>
            </a:r>
            <a:r>
              <a:rPr lang="en-US" sz="1400" dirty="0"/>
              <a:t>	</a:t>
            </a:r>
            <a:r>
              <a:rPr lang="en-US" sz="1400" dirty="0" smtClean="0"/>
              <a:t>SP-210129r1 </a:t>
            </a:r>
            <a:r>
              <a:rPr lang="en-US" sz="1400" dirty="0" err="1"/>
              <a:t>eCall</a:t>
            </a:r>
            <a:r>
              <a:rPr lang="en-US" sz="1400" dirty="0"/>
              <a:t> over SNPN		</a:t>
            </a:r>
            <a:r>
              <a:rPr lang="en-US" sz="1400" dirty="0" smtClean="0"/>
              <a:t>3.6</a:t>
            </a:r>
          </a:p>
          <a:p>
            <a:pPr marL="0" indent="0">
              <a:buNone/>
            </a:pPr>
            <a:r>
              <a:rPr lang="en-US" sz="1400" dirty="0" smtClean="0"/>
              <a:t>5m</a:t>
            </a:r>
            <a:r>
              <a:rPr lang="en-US" sz="1400" dirty="0"/>
              <a:t>	WID PWS over NPN (SA1)</a:t>
            </a:r>
            <a:br>
              <a:rPr lang="en-US" sz="1400" dirty="0"/>
            </a:br>
            <a:r>
              <a:rPr lang="en-US" sz="1400" dirty="0"/>
              <a:t>	SP-210125 (</a:t>
            </a:r>
            <a:r>
              <a:rPr lang="en-US" sz="1400" dirty="0" err="1"/>
              <a:t>LSo</a:t>
            </a:r>
            <a:r>
              <a:rPr lang="en-US" sz="1400" dirty="0"/>
              <a:t>), SP-210123 (W), SP-210124 (CR)	6.4</a:t>
            </a:r>
          </a:p>
          <a:p>
            <a:pPr marL="0" indent="0">
              <a:buNone/>
            </a:pPr>
            <a:r>
              <a:rPr lang="en-US" sz="1400" dirty="0"/>
              <a:t>5m	Block Approval/Noting Blocks </a:t>
            </a:r>
            <a:r>
              <a:rPr lang="en-US" sz="1400" dirty="0" smtClean="0"/>
              <a:t>4 &amp; 5		6,16,17,18 </a:t>
            </a:r>
            <a:endParaRPr lang="en-US" sz="1400" dirty="0"/>
          </a:p>
          <a:p>
            <a:pPr marL="0" indent="0">
              <a:buNone/>
            </a:pPr>
            <a:endParaRPr lang="en-US" sz="1400" dirty="0" smtClean="0"/>
          </a:p>
          <a:p>
            <a:pPr marL="0" indent="0">
              <a:buNone/>
            </a:pPr>
            <a:r>
              <a:rPr lang="en-US" sz="1100" dirty="0" smtClean="0"/>
              <a:t>If time permits:</a:t>
            </a:r>
            <a:endParaRPr lang="en-US" sz="1100" dirty="0"/>
          </a:p>
          <a:p>
            <a:pPr marL="0" indent="0">
              <a:buNone/>
            </a:pPr>
            <a:r>
              <a:rPr lang="en-US" sz="1100" dirty="0"/>
              <a:t>	Network Slice Capability Exposure (SA6/SA5)	6.3</a:t>
            </a:r>
            <a:br>
              <a:rPr lang="en-US" sz="1100" dirty="0"/>
            </a:br>
            <a:r>
              <a:rPr lang="en-US" sz="1100" dirty="0"/>
              <a:t>	SP-210190 (rev), SP-210177		</a:t>
            </a:r>
          </a:p>
          <a:p>
            <a:pPr marL="0" indent="0">
              <a:buNone/>
            </a:pPr>
            <a:r>
              <a:rPr lang="en-US" sz="1100" dirty="0" smtClean="0"/>
              <a:t>	SP-210121 </a:t>
            </a:r>
            <a:r>
              <a:rPr lang="en-US" sz="1100" dirty="0"/>
              <a:t>WLAN offload SA3 (ATT)	</a:t>
            </a:r>
            <a:r>
              <a:rPr lang="en-US" sz="1100" dirty="0" smtClean="0"/>
              <a:t>6.3</a:t>
            </a:r>
          </a:p>
          <a:p>
            <a:pPr marL="0" indent="0">
              <a:buNone/>
            </a:pPr>
            <a:r>
              <a:rPr lang="en-US" sz="1100" dirty="0"/>
              <a:t>	</a:t>
            </a:r>
            <a:r>
              <a:rPr lang="en-US" sz="1100" dirty="0" smtClean="0"/>
              <a:t>WID </a:t>
            </a:r>
            <a:r>
              <a:rPr lang="en-US" sz="1100" dirty="0"/>
              <a:t>Plug &amp; Connect (SA5)</a:t>
            </a:r>
            <a:br>
              <a:rPr lang="en-US" sz="1100" dirty="0"/>
            </a:br>
            <a:r>
              <a:rPr lang="en-US" sz="1100" dirty="0"/>
              <a:t>	</a:t>
            </a:r>
            <a:r>
              <a:rPr lang="en-US" sz="1100" dirty="0" smtClean="0"/>
              <a:t>SP-210050 (rev), </a:t>
            </a:r>
            <a:r>
              <a:rPr lang="en-US" sz="1100" dirty="0"/>
              <a:t>SP-210134	</a:t>
            </a:r>
            <a:r>
              <a:rPr lang="en-US" sz="1100" dirty="0" smtClean="0"/>
              <a:t>	6.4</a:t>
            </a:r>
            <a:endParaRPr lang="en-US" sz="1100" dirty="0"/>
          </a:p>
          <a:p>
            <a:pPr marL="0" indent="0">
              <a:buNone/>
            </a:pPr>
            <a:r>
              <a:rPr lang="en-US" sz="1100" dirty="0"/>
              <a:t>	</a:t>
            </a:r>
            <a:r>
              <a:rPr lang="en-US" sz="1100" dirty="0" smtClean="0"/>
              <a:t>SP-210175 TS.23.558 </a:t>
            </a:r>
            <a:r>
              <a:rPr lang="en-US" sz="1100" dirty="0"/>
              <a:t>EDGEAPP (SA6)	</a:t>
            </a:r>
            <a:r>
              <a:rPr lang="en-US" sz="1100" dirty="0" smtClean="0"/>
              <a:t>6.10</a:t>
            </a:r>
          </a:p>
          <a:p>
            <a:pPr marL="0" indent="0">
              <a:buNone/>
            </a:pPr>
            <a:r>
              <a:rPr lang="en-US" sz="1100" dirty="0"/>
              <a:t>	S</a:t>
            </a:r>
            <a:r>
              <a:rPr lang="en-US" sz="1100" dirty="0" smtClean="0"/>
              <a:t>P-210255 CR/rev		17.2</a:t>
            </a:r>
          </a:p>
          <a:p>
            <a:pPr marL="0" indent="0">
              <a:buNone/>
            </a:pPr>
            <a:r>
              <a:rPr lang="en-US" sz="1100" dirty="0"/>
              <a:t>	</a:t>
            </a:r>
            <a:r>
              <a:rPr lang="en-US" sz="1100" dirty="0" smtClean="0"/>
              <a:t>SP-210170 CR			17.2</a:t>
            </a:r>
            <a:endParaRPr lang="en-US" sz="1100" dirty="0"/>
          </a:p>
          <a:p>
            <a:pPr marL="0" indent="0">
              <a:buNone/>
            </a:pPr>
            <a:r>
              <a:rPr lang="en-US" sz="1100" dirty="0"/>
              <a:t>	Terms of References 		</a:t>
            </a:r>
            <a:r>
              <a:rPr lang="en-US" sz="1100" dirty="0" smtClean="0"/>
              <a:t>4</a:t>
            </a:r>
            <a:r>
              <a:rPr lang="en-US" sz="1100" dirty="0"/>
              <a:t/>
            </a:r>
            <a:br>
              <a:rPr lang="en-US" sz="1100" dirty="0"/>
            </a:br>
            <a:r>
              <a:rPr lang="en-US" sz="1100" dirty="0"/>
              <a:t>	SP-210218, SP-210214, </a:t>
            </a:r>
            <a:r>
              <a:rPr lang="en-US" sz="1100" dirty="0" smtClean="0"/>
              <a:t>SP-210191</a:t>
            </a:r>
          </a:p>
          <a:p>
            <a:pPr marL="0" indent="0">
              <a:buNone/>
            </a:pPr>
            <a:r>
              <a:rPr lang="en-US" sz="1100" dirty="0" smtClean="0"/>
              <a:t>	SP-210104 SA3 R17 Work Organization	4.3</a:t>
            </a:r>
            <a:endParaRPr lang="en-US" sz="1100" dirty="0"/>
          </a:p>
        </p:txBody>
      </p:sp>
      <p:sp>
        <p:nvSpPr>
          <p:cNvPr id="6" name="Rectangle 5"/>
          <p:cNvSpPr/>
          <p:nvPr/>
        </p:nvSpPr>
        <p:spPr>
          <a:xfrm rot="20754019">
            <a:off x="9041540" y="443739"/>
            <a:ext cx="2990883" cy="646331"/>
          </a:xfrm>
          <a:prstGeom prst="rect">
            <a:avLst/>
          </a:prstGeom>
        </p:spPr>
        <p:txBody>
          <a:bodyPr wrap="none">
            <a:spAutoFit/>
          </a:bodyPr>
          <a:lstStyle/>
          <a:p>
            <a:pPr algn="ctr"/>
            <a:r>
              <a:rPr lang="en-US" u="sng" dirty="0">
                <a:hlinkClick r:id="rId3"/>
              </a:rPr>
              <a:t>https://</a:t>
            </a:r>
            <a:r>
              <a:rPr lang="en-US" u="sng" dirty="0" smtClean="0">
                <a:hlinkClick r:id="rId3"/>
              </a:rPr>
              <a:t>www.3gpp.org/tohru/</a:t>
            </a:r>
            <a:endParaRPr lang="en-US" dirty="0" smtClean="0"/>
          </a:p>
          <a:p>
            <a:pPr algn="ctr"/>
            <a:r>
              <a:rPr lang="en-US" dirty="0" smtClean="0"/>
              <a:t>Meeting </a:t>
            </a:r>
            <a:r>
              <a:rPr lang="en-US" dirty="0"/>
              <a:t>ID: </a:t>
            </a:r>
            <a:r>
              <a:rPr lang="en-US" b="1" dirty="0" smtClean="0"/>
              <a:t>SA_91e</a:t>
            </a:r>
            <a:r>
              <a:rPr lang="en-US" dirty="0" smtClean="0"/>
              <a:t> </a:t>
            </a:r>
            <a:endParaRPr lang="en-US" dirty="0"/>
          </a:p>
        </p:txBody>
      </p:sp>
    </p:spTree>
    <p:extLst>
      <p:ext uri="{BB962C8B-B14F-4D97-AF65-F5344CB8AC3E}">
        <p14:creationId xmlns:p14="http://schemas.microsoft.com/office/powerpoint/2010/main" val="8039777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363" y="20327"/>
            <a:ext cx="10515600" cy="1325563"/>
          </a:xfrm>
        </p:spPr>
        <p:txBody>
          <a:bodyPr>
            <a:normAutofit/>
          </a:bodyPr>
          <a:lstStyle/>
          <a:p>
            <a:r>
              <a:rPr lang="en-US" dirty="0" smtClean="0"/>
              <a:t>SA#91-e GTM </a:t>
            </a:r>
            <a:r>
              <a:rPr lang="en-US" dirty="0" smtClean="0"/>
              <a:t>Friday 26 </a:t>
            </a:r>
            <a:r>
              <a:rPr lang="en-US" dirty="0" smtClean="0"/>
              <a:t>March 2021</a:t>
            </a:r>
            <a:br>
              <a:rPr lang="en-US" dirty="0" smtClean="0"/>
            </a:br>
            <a:r>
              <a:rPr lang="en-US" sz="1600" u="sng" dirty="0" smtClean="0">
                <a:hlinkClick r:id="rId2"/>
              </a:rPr>
              <a:t>https</a:t>
            </a:r>
            <a:r>
              <a:rPr lang="en-US" sz="1600" u="sng" dirty="0">
                <a:hlinkClick r:id="rId2"/>
              </a:rPr>
              <a:t>://global.gotomeeting.com/join/143257285</a:t>
            </a:r>
            <a:r>
              <a:rPr lang="en-US" sz="1600" dirty="0" smtClean="0"/>
              <a:t> 13:00-15:00 </a:t>
            </a:r>
            <a:r>
              <a:rPr lang="en-US" sz="1600" dirty="0"/>
              <a:t>UTC</a:t>
            </a:r>
            <a:endParaRPr lang="en-US" sz="3200" dirty="0"/>
          </a:p>
        </p:txBody>
      </p:sp>
      <p:sp>
        <p:nvSpPr>
          <p:cNvPr id="3" name="Content Placeholder 2"/>
          <p:cNvSpPr>
            <a:spLocks noGrp="1"/>
          </p:cNvSpPr>
          <p:nvPr>
            <p:ph sz="half" idx="1"/>
          </p:nvPr>
        </p:nvSpPr>
        <p:spPr>
          <a:xfrm>
            <a:off x="337729" y="1212822"/>
            <a:ext cx="5922726" cy="5479983"/>
          </a:xfrm>
        </p:spPr>
        <p:txBody>
          <a:bodyPr>
            <a:noAutofit/>
          </a:bodyPr>
          <a:lstStyle/>
          <a:p>
            <a:pPr marL="0" indent="0">
              <a:buNone/>
            </a:pPr>
            <a:r>
              <a:rPr lang="en-US" sz="1400" b="1" dirty="0" smtClean="0"/>
              <a:t>~Time	Item				Agenda</a:t>
            </a:r>
          </a:p>
          <a:p>
            <a:pPr marL="0" indent="0">
              <a:buNone/>
            </a:pPr>
            <a:r>
              <a:rPr lang="en-US" sz="1400" dirty="0"/>
              <a:t>10m	SP-210254  SST values  </a:t>
            </a:r>
            <a:r>
              <a:rPr lang="en-US" sz="1400" dirty="0" err="1"/>
              <a:t>LSout</a:t>
            </a:r>
            <a:r>
              <a:rPr lang="en-US" sz="1400" dirty="0"/>
              <a:t> (237, 021)	2.2</a:t>
            </a:r>
          </a:p>
          <a:p>
            <a:pPr marL="0" indent="0">
              <a:buNone/>
            </a:pPr>
            <a:r>
              <a:rPr lang="en-US" sz="1400" dirty="0"/>
              <a:t>10m	Network Slice Capability Exposure (SA6/SA5)</a:t>
            </a:r>
            <a:br>
              <a:rPr lang="en-US" sz="1400" dirty="0"/>
            </a:br>
            <a:r>
              <a:rPr lang="en-US" sz="1400" dirty="0"/>
              <a:t>	SP-210190 (177)			6.3</a:t>
            </a:r>
          </a:p>
          <a:p>
            <a:pPr marL="0" indent="0">
              <a:buNone/>
            </a:pPr>
            <a:r>
              <a:rPr lang="en-US" sz="1400" dirty="0" smtClean="0"/>
              <a:t>10m</a:t>
            </a:r>
            <a:r>
              <a:rPr lang="en-US" sz="1400" dirty="0"/>
              <a:t>	SP-210220 WI MCOver5GS (CBN)		6.5</a:t>
            </a:r>
          </a:p>
          <a:p>
            <a:pPr marL="0" indent="0">
              <a:buNone/>
            </a:pPr>
            <a:r>
              <a:rPr lang="en-US" sz="1400" dirty="0"/>
              <a:t>10m	SP-210175 TS.23.558 EDGEAPP (SA6)		6.10</a:t>
            </a:r>
          </a:p>
          <a:p>
            <a:pPr marL="0" indent="0">
              <a:buNone/>
            </a:pPr>
            <a:endParaRPr lang="en-US" sz="1400" dirty="0" smtClean="0"/>
          </a:p>
          <a:p>
            <a:pPr marL="0" indent="0">
              <a:buNone/>
            </a:pPr>
            <a:r>
              <a:rPr lang="en-US" sz="1400" dirty="0" smtClean="0"/>
              <a:t>10m</a:t>
            </a:r>
            <a:r>
              <a:rPr lang="en-US" sz="1400" dirty="0"/>
              <a:t>	</a:t>
            </a:r>
            <a:r>
              <a:rPr lang="en-US" sz="1400" dirty="0" smtClean="0"/>
              <a:t>SP-210130 </a:t>
            </a:r>
            <a:r>
              <a:rPr lang="en-US" sz="1400" dirty="0" err="1" smtClean="0"/>
              <a:t>Multefire</a:t>
            </a:r>
            <a:r>
              <a:rPr lang="en-US" sz="1400" dirty="0" smtClean="0"/>
              <a:t> </a:t>
            </a:r>
            <a:r>
              <a:rPr lang="en-US" sz="1400" dirty="0" err="1" smtClean="0"/>
              <a:t>LSout</a:t>
            </a:r>
            <a:r>
              <a:rPr lang="en-US" sz="1400" dirty="0" smtClean="0"/>
              <a:t> 		2.2</a:t>
            </a:r>
          </a:p>
          <a:p>
            <a:pPr marL="0" indent="0">
              <a:buNone/>
            </a:pPr>
            <a:r>
              <a:rPr lang="en-US" sz="1400" dirty="0" smtClean="0"/>
              <a:t>1m	postpone </a:t>
            </a:r>
            <a:r>
              <a:rPr lang="en-US" sz="1400" dirty="0" err="1" smtClean="0"/>
              <a:t>LSin</a:t>
            </a:r>
            <a:r>
              <a:rPr lang="en-US" sz="1400" dirty="0" smtClean="0"/>
              <a:t> SP-210019 (</a:t>
            </a:r>
            <a:r>
              <a:rPr lang="en-US" sz="1400" dirty="0" err="1" smtClean="0"/>
              <a:t>PWSoSNPN</a:t>
            </a:r>
            <a:r>
              <a:rPr lang="en-US" sz="1400" dirty="0" smtClean="0"/>
              <a:t>)	2.2</a:t>
            </a:r>
          </a:p>
          <a:p>
            <a:pPr marL="0" indent="0">
              <a:buNone/>
            </a:pPr>
            <a:r>
              <a:rPr lang="en-US" sz="1400" dirty="0" smtClean="0"/>
              <a:t>10m</a:t>
            </a:r>
            <a:r>
              <a:rPr lang="en-US" sz="1400" dirty="0"/>
              <a:t>	SP-210225 SM PCF (de)</a:t>
            </a:r>
            <a:r>
              <a:rPr lang="en-US" sz="1400" dirty="0" err="1"/>
              <a:t>reg</a:t>
            </a:r>
            <a:r>
              <a:rPr lang="en-US" sz="1400" dirty="0"/>
              <a:t> to BSF 		3.6</a:t>
            </a:r>
          </a:p>
          <a:p>
            <a:pPr marL="0" indent="0">
              <a:buNone/>
            </a:pPr>
            <a:r>
              <a:rPr lang="en-US" sz="1400" dirty="0" smtClean="0"/>
              <a:t>10m</a:t>
            </a:r>
            <a:r>
              <a:rPr lang="en-US" sz="1400" dirty="0"/>
              <a:t>	Terms of References 		</a:t>
            </a:r>
            <a:r>
              <a:rPr lang="en-US" sz="1400" dirty="0" smtClean="0"/>
              <a:t>	4</a:t>
            </a:r>
            <a:r>
              <a:rPr lang="en-US" sz="1400" dirty="0"/>
              <a:t/>
            </a:r>
            <a:br>
              <a:rPr lang="en-US" sz="1400" dirty="0"/>
            </a:br>
            <a:r>
              <a:rPr lang="en-US" sz="1400" dirty="0"/>
              <a:t>	</a:t>
            </a:r>
            <a:r>
              <a:rPr lang="en-US" sz="1400" dirty="0" smtClean="0"/>
              <a:t>SA1: SP-210218</a:t>
            </a:r>
            <a:br>
              <a:rPr lang="en-US" sz="1400" dirty="0" smtClean="0"/>
            </a:br>
            <a:r>
              <a:rPr lang="en-US" sz="1400" dirty="0" smtClean="0"/>
              <a:t>	SA2: SP-210187 </a:t>
            </a:r>
            <a:br>
              <a:rPr lang="en-US" sz="1400" dirty="0" smtClean="0"/>
            </a:br>
            <a:r>
              <a:rPr lang="en-US" sz="1400" dirty="0" smtClean="0"/>
              <a:t>	SA6: SP-210191 (172)</a:t>
            </a:r>
            <a:endParaRPr lang="en-US" sz="1400" dirty="0"/>
          </a:p>
          <a:p>
            <a:pPr marL="0" indent="0">
              <a:buNone/>
            </a:pPr>
            <a:r>
              <a:rPr lang="en-US" sz="1400" dirty="0" smtClean="0"/>
              <a:t>10m	SP-210121 </a:t>
            </a:r>
            <a:r>
              <a:rPr lang="en-US" sz="1400" dirty="0"/>
              <a:t>WLAN offload SA3 (ATT)	</a:t>
            </a:r>
            <a:r>
              <a:rPr lang="en-US" sz="1400" dirty="0" smtClean="0"/>
              <a:t>	6.3</a:t>
            </a:r>
            <a:endParaRPr lang="en-US" sz="1400" dirty="0"/>
          </a:p>
          <a:p>
            <a:pPr marL="0" indent="0">
              <a:buNone/>
            </a:pPr>
            <a:r>
              <a:rPr lang="en-US" sz="1400" dirty="0"/>
              <a:t>10m	Plug &amp; Connect – Text 4 Minutes		6.4</a:t>
            </a:r>
          </a:p>
          <a:p>
            <a:pPr marL="0" indent="0">
              <a:buNone/>
            </a:pPr>
            <a:r>
              <a:rPr lang="en-US" sz="1400" dirty="0"/>
              <a:t>1m	SP-210170 CR (postpone)		17.2</a:t>
            </a:r>
          </a:p>
          <a:p>
            <a:pPr marL="0" indent="0">
              <a:buNone/>
            </a:pPr>
            <a:endParaRPr lang="en-US" sz="1400" dirty="0"/>
          </a:p>
          <a:p>
            <a:pPr marL="0" indent="0">
              <a:buNone/>
            </a:pPr>
            <a:endParaRPr lang="en-US" sz="1400" dirty="0"/>
          </a:p>
          <a:p>
            <a:pPr marL="0" indent="0">
              <a:buNone/>
            </a:pPr>
            <a:endParaRPr lang="en-US" sz="1400" dirty="0" smtClean="0"/>
          </a:p>
          <a:p>
            <a:pPr marL="0" indent="0">
              <a:buNone/>
            </a:pPr>
            <a:endParaRPr lang="en-US" sz="1400" dirty="0" smtClean="0"/>
          </a:p>
        </p:txBody>
      </p:sp>
      <p:sp>
        <p:nvSpPr>
          <p:cNvPr id="7" name="Content Placeholder 6"/>
          <p:cNvSpPr>
            <a:spLocks noGrp="1"/>
          </p:cNvSpPr>
          <p:nvPr>
            <p:ph sz="half" idx="2"/>
          </p:nvPr>
        </p:nvSpPr>
        <p:spPr>
          <a:xfrm>
            <a:off x="6201715" y="1177570"/>
            <a:ext cx="5666072" cy="5550489"/>
          </a:xfrm>
        </p:spPr>
        <p:txBody>
          <a:bodyPr>
            <a:noAutofit/>
          </a:bodyPr>
          <a:lstStyle/>
          <a:p>
            <a:pPr marL="0" indent="0">
              <a:buNone/>
            </a:pPr>
            <a:r>
              <a:rPr lang="en-US" sz="1400" b="1" dirty="0"/>
              <a:t>~Time	Item				</a:t>
            </a:r>
            <a:r>
              <a:rPr lang="en-US" sz="1400" b="1" dirty="0" smtClean="0"/>
              <a:t>Agenda</a:t>
            </a:r>
            <a:endParaRPr lang="en-US" sz="1400" dirty="0" smtClean="0"/>
          </a:p>
          <a:p>
            <a:pPr marL="0" indent="0">
              <a:buNone/>
            </a:pPr>
            <a:r>
              <a:rPr lang="en-US" sz="1400" dirty="0" smtClean="0"/>
              <a:t>10m</a:t>
            </a:r>
            <a:r>
              <a:rPr lang="en-US" sz="1400" dirty="0"/>
              <a:t>	Requirements Tracking			20.1</a:t>
            </a:r>
            <a:br>
              <a:rPr lang="en-US" sz="1400" dirty="0"/>
            </a:br>
            <a:r>
              <a:rPr lang="en-US" sz="1400" dirty="0"/>
              <a:t>	SP-210126, SP-210227, SP-210228, SP-210229</a:t>
            </a:r>
          </a:p>
          <a:p>
            <a:pPr marL="0" indent="0">
              <a:buNone/>
            </a:pPr>
            <a:r>
              <a:rPr lang="en-US" sz="1400" dirty="0"/>
              <a:t>10m	SP-210184 </a:t>
            </a:r>
            <a:r>
              <a:rPr lang="en-US" sz="1400" dirty="0" err="1"/>
              <a:t>ProSe</a:t>
            </a:r>
            <a:r>
              <a:rPr lang="en-US" sz="1400" dirty="0"/>
              <a:t> / </a:t>
            </a:r>
            <a:r>
              <a:rPr lang="en-US" sz="1400" dirty="0" err="1"/>
              <a:t>SideLink</a:t>
            </a:r>
            <a:r>
              <a:rPr lang="en-US" sz="1400" dirty="0"/>
              <a:t> Relays		6.5</a:t>
            </a:r>
          </a:p>
          <a:p>
            <a:pPr marL="0" indent="0">
              <a:buNone/>
            </a:pPr>
            <a:r>
              <a:rPr lang="en-US" sz="1400" dirty="0" smtClean="0"/>
              <a:t>5m</a:t>
            </a:r>
            <a:r>
              <a:rPr lang="en-US" sz="1400" dirty="0"/>
              <a:t>	</a:t>
            </a:r>
            <a:r>
              <a:rPr lang="en-US" sz="1400" dirty="0" smtClean="0"/>
              <a:t>Any </a:t>
            </a:r>
            <a:r>
              <a:rPr lang="en-US" sz="1400" dirty="0"/>
              <a:t>other </a:t>
            </a:r>
            <a:r>
              <a:rPr lang="en-US" sz="1400" dirty="0" smtClean="0"/>
              <a:t>Business </a:t>
            </a:r>
            <a:r>
              <a:rPr lang="en-US" sz="1400" dirty="0"/>
              <a:t>(technical)		21</a:t>
            </a:r>
          </a:p>
          <a:p>
            <a:pPr marL="0" indent="0">
              <a:buNone/>
            </a:pPr>
            <a:r>
              <a:rPr lang="en-US" sz="1400" dirty="0"/>
              <a:t>1m	Block Approval/Noting Block 6		n/a</a:t>
            </a:r>
          </a:p>
          <a:p>
            <a:pPr marL="0" indent="0">
              <a:buNone/>
            </a:pPr>
            <a:endParaRPr lang="en-US" sz="1400" dirty="0" smtClean="0"/>
          </a:p>
          <a:p>
            <a:pPr marL="0" indent="0">
              <a:buNone/>
            </a:pPr>
            <a:endParaRPr lang="en-US" sz="1400" dirty="0" smtClean="0"/>
          </a:p>
          <a:p>
            <a:pPr marL="0" indent="0">
              <a:buNone/>
            </a:pPr>
            <a:r>
              <a:rPr lang="en-US" sz="1100" dirty="0" smtClean="0"/>
              <a:t>Monday Items (some of them might be dropped):</a:t>
            </a:r>
            <a:endParaRPr lang="en-US" sz="1100" dirty="0"/>
          </a:p>
          <a:p>
            <a:pPr marL="0" indent="0">
              <a:buNone/>
            </a:pPr>
            <a:r>
              <a:rPr lang="en-US" sz="1100" dirty="0" smtClean="0"/>
              <a:t>15m	SP-210184 </a:t>
            </a:r>
            <a:r>
              <a:rPr lang="en-US" sz="1100" dirty="0" err="1" smtClean="0"/>
              <a:t>ProSe</a:t>
            </a:r>
            <a:r>
              <a:rPr lang="en-US" sz="1100" dirty="0" smtClean="0"/>
              <a:t> (input from RAN chair)	6.5</a:t>
            </a:r>
            <a:endParaRPr lang="en-US" sz="1100" dirty="0"/>
          </a:p>
          <a:p>
            <a:pPr marL="0" indent="0">
              <a:buNone/>
            </a:pPr>
            <a:r>
              <a:rPr lang="en-US" sz="1100" dirty="0" smtClean="0"/>
              <a:t>15m	SP-210259 RAN report		4.7</a:t>
            </a:r>
          </a:p>
          <a:p>
            <a:pPr marL="0" indent="0">
              <a:buNone/>
            </a:pPr>
            <a:r>
              <a:rPr lang="en-US" sz="1100" dirty="0" smtClean="0"/>
              <a:t>15m</a:t>
            </a:r>
            <a:r>
              <a:rPr lang="en-US" sz="1100" dirty="0"/>
              <a:t>	</a:t>
            </a:r>
            <a:r>
              <a:rPr lang="en-US" sz="1100" dirty="0" smtClean="0"/>
              <a:t>SP-210258 (257) CT report		4.8</a:t>
            </a:r>
          </a:p>
          <a:p>
            <a:pPr marL="0" indent="0">
              <a:buNone/>
            </a:pPr>
            <a:r>
              <a:rPr lang="en-US" sz="1100" dirty="0"/>
              <a:t>	</a:t>
            </a:r>
            <a:r>
              <a:rPr lang="en-US" sz="1100" dirty="0" smtClean="0"/>
              <a:t>SP-210256 IETF report		4.8</a:t>
            </a:r>
          </a:p>
          <a:p>
            <a:pPr marL="0" indent="0">
              <a:buNone/>
            </a:pPr>
            <a:r>
              <a:rPr lang="en-US" sz="1100" dirty="0" smtClean="0"/>
              <a:t>15m</a:t>
            </a:r>
            <a:r>
              <a:rPr lang="en-US" sz="1100" dirty="0"/>
              <a:t>	</a:t>
            </a:r>
            <a:r>
              <a:rPr lang="en-US" sz="1100" dirty="0" smtClean="0"/>
              <a:t>SP-210235 MCC Support Team Report	20.7</a:t>
            </a:r>
          </a:p>
          <a:p>
            <a:pPr marL="0" indent="0">
              <a:buNone/>
            </a:pPr>
            <a:r>
              <a:rPr lang="en-US" sz="1100" dirty="0" smtClean="0"/>
              <a:t>15m</a:t>
            </a:r>
            <a:r>
              <a:rPr lang="en-US" sz="1100" dirty="0"/>
              <a:t>	</a:t>
            </a:r>
            <a:r>
              <a:rPr lang="en-US" sz="1100" dirty="0" smtClean="0"/>
              <a:t>SP-21052 </a:t>
            </a:r>
            <a:r>
              <a:rPr lang="en-US" sz="1100" dirty="0" err="1" smtClean="0"/>
              <a:t>Workplan</a:t>
            </a:r>
            <a:r>
              <a:rPr lang="en-US" sz="1100" dirty="0" smtClean="0"/>
              <a:t> Review		20.3</a:t>
            </a:r>
          </a:p>
          <a:p>
            <a:pPr marL="0" indent="0">
              <a:buNone/>
            </a:pPr>
            <a:r>
              <a:rPr lang="en-US" sz="1100" dirty="0" smtClean="0"/>
              <a:t>5m</a:t>
            </a:r>
            <a:r>
              <a:rPr lang="en-US" sz="1100" dirty="0"/>
              <a:t>	</a:t>
            </a:r>
            <a:r>
              <a:rPr lang="en-US" sz="1100" dirty="0" smtClean="0"/>
              <a:t>Any Other Business		21</a:t>
            </a:r>
          </a:p>
          <a:p>
            <a:pPr marL="0" indent="0">
              <a:buNone/>
            </a:pPr>
            <a:r>
              <a:rPr lang="en-US" sz="1100" dirty="0" smtClean="0"/>
              <a:t>5m</a:t>
            </a:r>
            <a:r>
              <a:rPr lang="en-US" sz="1100" dirty="0"/>
              <a:t>	</a:t>
            </a:r>
            <a:r>
              <a:rPr lang="en-US" sz="1100" dirty="0" smtClean="0"/>
              <a:t>Close of Meeting		22</a:t>
            </a:r>
            <a:r>
              <a:rPr lang="en-US" sz="1100" dirty="0">
                <a:solidFill>
                  <a:srgbClr val="FF0000"/>
                </a:solidFill>
              </a:rPr>
              <a:t>	</a:t>
            </a:r>
            <a:endParaRPr lang="en-US" sz="1100" dirty="0">
              <a:solidFill>
                <a:srgbClr val="FF0000"/>
              </a:solidFill>
            </a:endParaRPr>
          </a:p>
        </p:txBody>
      </p:sp>
      <p:sp>
        <p:nvSpPr>
          <p:cNvPr id="6" name="Rectangle 5"/>
          <p:cNvSpPr/>
          <p:nvPr/>
        </p:nvSpPr>
        <p:spPr>
          <a:xfrm rot="20754019">
            <a:off x="9041540" y="443739"/>
            <a:ext cx="2990883" cy="646331"/>
          </a:xfrm>
          <a:prstGeom prst="rect">
            <a:avLst/>
          </a:prstGeom>
        </p:spPr>
        <p:txBody>
          <a:bodyPr wrap="none">
            <a:spAutoFit/>
          </a:bodyPr>
          <a:lstStyle/>
          <a:p>
            <a:pPr algn="ctr"/>
            <a:r>
              <a:rPr lang="en-US" u="sng" dirty="0">
                <a:hlinkClick r:id="rId3"/>
              </a:rPr>
              <a:t>https://</a:t>
            </a:r>
            <a:r>
              <a:rPr lang="en-US" u="sng" dirty="0" smtClean="0">
                <a:hlinkClick r:id="rId3"/>
              </a:rPr>
              <a:t>www.3gpp.org/tohru/</a:t>
            </a:r>
            <a:endParaRPr lang="en-US" dirty="0" smtClean="0"/>
          </a:p>
          <a:p>
            <a:pPr algn="ctr"/>
            <a:r>
              <a:rPr lang="en-US" dirty="0" smtClean="0"/>
              <a:t>Meeting </a:t>
            </a:r>
            <a:r>
              <a:rPr lang="en-US" dirty="0"/>
              <a:t>ID: </a:t>
            </a:r>
            <a:r>
              <a:rPr lang="en-US" b="1" dirty="0" smtClean="0"/>
              <a:t>SA_91e</a:t>
            </a:r>
            <a:r>
              <a:rPr lang="en-US" dirty="0" smtClean="0"/>
              <a:t> </a:t>
            </a:r>
            <a:endParaRPr lang="en-US" dirty="0"/>
          </a:p>
        </p:txBody>
      </p:sp>
    </p:spTree>
    <p:extLst>
      <p:ext uri="{BB962C8B-B14F-4D97-AF65-F5344CB8AC3E}">
        <p14:creationId xmlns:p14="http://schemas.microsoft.com/office/powerpoint/2010/main" val="16080179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848278" cy="1325563"/>
          </a:xfrm>
        </p:spPr>
        <p:txBody>
          <a:bodyPr/>
          <a:lstStyle/>
          <a:p>
            <a:r>
              <a:rPr lang="en-US" dirty="0" smtClean="0"/>
              <a:t>SA5 </a:t>
            </a:r>
            <a:r>
              <a:rPr lang="en-US" dirty="0" err="1" smtClean="0"/>
              <a:t>Plug&amp;Connect</a:t>
            </a:r>
            <a:r>
              <a:rPr lang="en-US" dirty="0" smtClean="0"/>
              <a:t>: Proposed Text for Minutes</a:t>
            </a:r>
            <a:endParaRPr lang="en-US" dirty="0"/>
          </a:p>
        </p:txBody>
      </p:sp>
      <p:sp>
        <p:nvSpPr>
          <p:cNvPr id="3" name="Content Placeholder 2"/>
          <p:cNvSpPr>
            <a:spLocks noGrp="1"/>
          </p:cNvSpPr>
          <p:nvPr>
            <p:ph idx="1"/>
          </p:nvPr>
        </p:nvSpPr>
        <p:spPr/>
        <p:txBody>
          <a:bodyPr/>
          <a:lstStyle/>
          <a:p>
            <a:pPr marL="0" indent="0">
              <a:buNone/>
            </a:pPr>
            <a:r>
              <a:rPr lang="en-US" dirty="0"/>
              <a:t>SA Plenary discussed the public availability of O-RAN specifications and was informed that there are already activities in the ETSI board undertaken to agree on a process for access to O-RAN specifications. SA5 is able to discuss the technical content of any contribution with respect of 3GPP rules and determine based on their own merit whether they can be agreed as usual. However, referencing of O-RAN specification at this point in time is not applicable due to open legal aspects.</a:t>
            </a:r>
          </a:p>
          <a:p>
            <a:pPr marL="0" indent="0">
              <a:buNone/>
            </a:pPr>
            <a:endParaRPr lang="en-US" dirty="0"/>
          </a:p>
        </p:txBody>
      </p:sp>
    </p:spTree>
    <p:extLst>
      <p:ext uri="{BB962C8B-B14F-4D97-AF65-F5344CB8AC3E}">
        <p14:creationId xmlns:p14="http://schemas.microsoft.com/office/powerpoint/2010/main" val="23902053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Straight Connector 45"/>
          <p:cNvCxnSpPr/>
          <p:nvPr/>
        </p:nvCxnSpPr>
        <p:spPr>
          <a:xfrm>
            <a:off x="3624263" y="1844675"/>
            <a:ext cx="0" cy="44513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267" name="Title 1"/>
          <p:cNvSpPr>
            <a:spLocks noGrp="1"/>
          </p:cNvSpPr>
          <p:nvPr>
            <p:ph type="title"/>
          </p:nvPr>
        </p:nvSpPr>
        <p:spPr>
          <a:xfrm>
            <a:off x="812800" y="255588"/>
            <a:ext cx="10515600" cy="1325562"/>
          </a:xfrm>
        </p:spPr>
        <p:txBody>
          <a:bodyPr/>
          <a:lstStyle/>
          <a:p>
            <a:r>
              <a:rPr lang="en-US" altLang="en-US" dirty="0" smtClean="0"/>
              <a:t>SA#91e Tentative Election Schedule</a:t>
            </a:r>
          </a:p>
        </p:txBody>
      </p:sp>
      <p:sp>
        <p:nvSpPr>
          <p:cNvPr id="14" name="TextBox 13"/>
          <p:cNvSpPr txBox="1"/>
          <p:nvPr/>
        </p:nvSpPr>
        <p:spPr>
          <a:xfrm>
            <a:off x="1095375" y="1844675"/>
            <a:ext cx="1147763" cy="307975"/>
          </a:xfrm>
          <a:prstGeom prst="rect">
            <a:avLst/>
          </a:prstGeom>
          <a:solidFill>
            <a:schemeClr val="tx2">
              <a:lumMod val="40000"/>
              <a:lumOff val="60000"/>
            </a:schemeClr>
          </a:solidFill>
        </p:spPr>
        <p:txBody>
          <a:bodyPr>
            <a:spAutoFit/>
          </a:bodyPr>
          <a:lstStyle/>
          <a:p>
            <a:pPr algn="ctr">
              <a:defRPr/>
            </a:pPr>
            <a:r>
              <a:rPr lang="en-US" sz="1400" dirty="0" err="1"/>
              <a:t>Th</a:t>
            </a:r>
            <a:r>
              <a:rPr lang="en-US" sz="1400" dirty="0"/>
              <a:t> 18</a:t>
            </a:r>
          </a:p>
        </p:txBody>
      </p:sp>
      <p:sp>
        <p:nvSpPr>
          <p:cNvPr id="15" name="TextBox 14"/>
          <p:cNvSpPr txBox="1"/>
          <p:nvPr/>
        </p:nvSpPr>
        <p:spPr>
          <a:xfrm>
            <a:off x="2405063" y="1844675"/>
            <a:ext cx="1147762" cy="307975"/>
          </a:xfrm>
          <a:prstGeom prst="rect">
            <a:avLst/>
          </a:prstGeom>
          <a:solidFill>
            <a:schemeClr val="tx2">
              <a:lumMod val="40000"/>
              <a:lumOff val="60000"/>
            </a:schemeClr>
          </a:solidFill>
        </p:spPr>
        <p:txBody>
          <a:bodyPr>
            <a:spAutoFit/>
          </a:bodyPr>
          <a:lstStyle/>
          <a:p>
            <a:pPr algn="ctr">
              <a:defRPr/>
            </a:pPr>
            <a:r>
              <a:rPr lang="en-US" sz="1400" dirty="0"/>
              <a:t>Fr 19</a:t>
            </a:r>
          </a:p>
        </p:txBody>
      </p:sp>
      <p:sp>
        <p:nvSpPr>
          <p:cNvPr id="16" name="TextBox 15"/>
          <p:cNvSpPr txBox="1"/>
          <p:nvPr/>
        </p:nvSpPr>
        <p:spPr>
          <a:xfrm>
            <a:off x="3716338" y="1844675"/>
            <a:ext cx="1147762" cy="307975"/>
          </a:xfrm>
          <a:prstGeom prst="rect">
            <a:avLst/>
          </a:prstGeom>
          <a:solidFill>
            <a:schemeClr val="tx2">
              <a:lumMod val="40000"/>
              <a:lumOff val="60000"/>
            </a:schemeClr>
          </a:solidFill>
        </p:spPr>
        <p:txBody>
          <a:bodyPr>
            <a:spAutoFit/>
          </a:bodyPr>
          <a:lstStyle/>
          <a:p>
            <a:pPr algn="ctr">
              <a:defRPr/>
            </a:pPr>
            <a:r>
              <a:rPr lang="en-US" sz="1400" dirty="0"/>
              <a:t>Mo 22</a:t>
            </a:r>
          </a:p>
        </p:txBody>
      </p:sp>
      <p:sp>
        <p:nvSpPr>
          <p:cNvPr id="17" name="TextBox 16"/>
          <p:cNvSpPr txBox="1"/>
          <p:nvPr/>
        </p:nvSpPr>
        <p:spPr>
          <a:xfrm>
            <a:off x="5026025" y="1844675"/>
            <a:ext cx="1147763" cy="307975"/>
          </a:xfrm>
          <a:prstGeom prst="rect">
            <a:avLst/>
          </a:prstGeom>
          <a:solidFill>
            <a:schemeClr val="tx2">
              <a:lumMod val="40000"/>
              <a:lumOff val="60000"/>
            </a:schemeClr>
          </a:solidFill>
        </p:spPr>
        <p:txBody>
          <a:bodyPr>
            <a:spAutoFit/>
          </a:bodyPr>
          <a:lstStyle/>
          <a:p>
            <a:pPr algn="ctr">
              <a:defRPr/>
            </a:pPr>
            <a:r>
              <a:rPr lang="en-US" sz="1400" dirty="0" err="1"/>
              <a:t>Tu</a:t>
            </a:r>
            <a:r>
              <a:rPr lang="en-US" sz="1400" dirty="0"/>
              <a:t> 23</a:t>
            </a:r>
          </a:p>
        </p:txBody>
      </p:sp>
      <p:sp>
        <p:nvSpPr>
          <p:cNvPr id="18" name="TextBox 17"/>
          <p:cNvSpPr txBox="1"/>
          <p:nvPr/>
        </p:nvSpPr>
        <p:spPr>
          <a:xfrm>
            <a:off x="6337300" y="1844675"/>
            <a:ext cx="1147763" cy="307975"/>
          </a:xfrm>
          <a:prstGeom prst="rect">
            <a:avLst/>
          </a:prstGeom>
          <a:solidFill>
            <a:schemeClr val="tx2">
              <a:lumMod val="40000"/>
              <a:lumOff val="60000"/>
            </a:schemeClr>
          </a:solidFill>
        </p:spPr>
        <p:txBody>
          <a:bodyPr>
            <a:spAutoFit/>
          </a:bodyPr>
          <a:lstStyle/>
          <a:p>
            <a:pPr algn="ctr">
              <a:defRPr/>
            </a:pPr>
            <a:r>
              <a:rPr lang="en-US" sz="1400" dirty="0"/>
              <a:t>We 24</a:t>
            </a:r>
          </a:p>
        </p:txBody>
      </p:sp>
      <p:sp>
        <p:nvSpPr>
          <p:cNvPr id="19" name="TextBox 18"/>
          <p:cNvSpPr txBox="1"/>
          <p:nvPr/>
        </p:nvSpPr>
        <p:spPr>
          <a:xfrm>
            <a:off x="7646988" y="1844675"/>
            <a:ext cx="1147762" cy="307975"/>
          </a:xfrm>
          <a:prstGeom prst="rect">
            <a:avLst/>
          </a:prstGeom>
          <a:solidFill>
            <a:schemeClr val="tx2">
              <a:lumMod val="40000"/>
              <a:lumOff val="60000"/>
            </a:schemeClr>
          </a:solidFill>
        </p:spPr>
        <p:txBody>
          <a:bodyPr>
            <a:spAutoFit/>
          </a:bodyPr>
          <a:lstStyle/>
          <a:p>
            <a:pPr algn="ctr">
              <a:defRPr/>
            </a:pPr>
            <a:r>
              <a:rPr lang="en-US" sz="1400" dirty="0" err="1"/>
              <a:t>Th</a:t>
            </a:r>
            <a:r>
              <a:rPr lang="en-US" sz="1400" dirty="0"/>
              <a:t> 25</a:t>
            </a:r>
          </a:p>
        </p:txBody>
      </p:sp>
      <p:sp>
        <p:nvSpPr>
          <p:cNvPr id="20" name="TextBox 19"/>
          <p:cNvSpPr txBox="1"/>
          <p:nvPr/>
        </p:nvSpPr>
        <p:spPr>
          <a:xfrm>
            <a:off x="8958263" y="1844675"/>
            <a:ext cx="1147762" cy="307975"/>
          </a:xfrm>
          <a:prstGeom prst="rect">
            <a:avLst/>
          </a:prstGeom>
          <a:solidFill>
            <a:schemeClr val="tx2">
              <a:lumMod val="40000"/>
              <a:lumOff val="60000"/>
            </a:schemeClr>
          </a:solidFill>
        </p:spPr>
        <p:txBody>
          <a:bodyPr>
            <a:spAutoFit/>
          </a:bodyPr>
          <a:lstStyle/>
          <a:p>
            <a:pPr algn="ctr">
              <a:defRPr/>
            </a:pPr>
            <a:r>
              <a:rPr lang="en-US" sz="1400" dirty="0"/>
              <a:t>Fr 26</a:t>
            </a:r>
          </a:p>
        </p:txBody>
      </p:sp>
      <p:sp>
        <p:nvSpPr>
          <p:cNvPr id="21" name="TextBox 20"/>
          <p:cNvSpPr txBox="1"/>
          <p:nvPr/>
        </p:nvSpPr>
        <p:spPr>
          <a:xfrm>
            <a:off x="10267950" y="1844675"/>
            <a:ext cx="1147763" cy="307975"/>
          </a:xfrm>
          <a:prstGeom prst="rect">
            <a:avLst/>
          </a:prstGeom>
          <a:solidFill>
            <a:schemeClr val="tx2">
              <a:lumMod val="40000"/>
              <a:lumOff val="60000"/>
            </a:schemeClr>
          </a:solidFill>
        </p:spPr>
        <p:txBody>
          <a:bodyPr>
            <a:spAutoFit/>
          </a:bodyPr>
          <a:lstStyle/>
          <a:p>
            <a:pPr algn="ctr">
              <a:defRPr/>
            </a:pPr>
            <a:r>
              <a:rPr lang="en-US" sz="1400" dirty="0"/>
              <a:t>Mo 29</a:t>
            </a:r>
          </a:p>
        </p:txBody>
      </p:sp>
      <p:sp>
        <p:nvSpPr>
          <p:cNvPr id="11276" name="TextBox 4"/>
          <p:cNvSpPr txBox="1">
            <a:spLocks noChangeArrowheads="1"/>
          </p:cNvSpPr>
          <p:nvPr/>
        </p:nvSpPr>
        <p:spPr bwMode="auto">
          <a:xfrm>
            <a:off x="288925" y="1844675"/>
            <a:ext cx="604838"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100">
                <a:latin typeface="Arial" panose="020B0604020202020204" pitchFamily="34" charset="0"/>
              </a:rPr>
              <a:t>UTC</a:t>
            </a:r>
          </a:p>
          <a:p>
            <a:pPr algn="ctr">
              <a:lnSpc>
                <a:spcPct val="100000"/>
              </a:lnSpc>
              <a:spcBef>
                <a:spcPct val="0"/>
              </a:spcBef>
              <a:buFontTx/>
              <a:buNone/>
            </a:pPr>
            <a:endParaRPr lang="en-US" altLang="en-US" sz="1100">
              <a:latin typeface="Arial" panose="020B0604020202020204" pitchFamily="34" charset="0"/>
            </a:endParaRPr>
          </a:p>
          <a:p>
            <a:pPr algn="ctr">
              <a:lnSpc>
                <a:spcPct val="100000"/>
              </a:lnSpc>
              <a:spcBef>
                <a:spcPct val="0"/>
              </a:spcBef>
              <a:buFontTx/>
              <a:buNone/>
            </a:pPr>
            <a:r>
              <a:rPr lang="en-US" altLang="en-US" sz="1100">
                <a:latin typeface="Arial" panose="020B0604020202020204" pitchFamily="34" charset="0"/>
              </a:rPr>
              <a:t>8</a:t>
            </a:r>
          </a:p>
          <a:p>
            <a:pPr algn="ctr">
              <a:lnSpc>
                <a:spcPct val="100000"/>
              </a:lnSpc>
              <a:spcBef>
                <a:spcPct val="0"/>
              </a:spcBef>
              <a:buFontTx/>
              <a:buNone/>
            </a:pPr>
            <a:endParaRPr lang="en-US" altLang="en-US" sz="1100">
              <a:latin typeface="Arial" panose="020B0604020202020204" pitchFamily="34" charset="0"/>
            </a:endParaRPr>
          </a:p>
          <a:p>
            <a:pPr algn="ctr">
              <a:lnSpc>
                <a:spcPct val="100000"/>
              </a:lnSpc>
              <a:spcBef>
                <a:spcPct val="0"/>
              </a:spcBef>
              <a:buFontTx/>
              <a:buNone/>
            </a:pPr>
            <a:r>
              <a:rPr lang="en-US" altLang="en-US" sz="1100">
                <a:latin typeface="Arial" panose="020B0604020202020204" pitchFamily="34" charset="0"/>
              </a:rPr>
              <a:t>9</a:t>
            </a:r>
          </a:p>
          <a:p>
            <a:pPr algn="ctr">
              <a:lnSpc>
                <a:spcPct val="100000"/>
              </a:lnSpc>
              <a:spcBef>
                <a:spcPct val="0"/>
              </a:spcBef>
              <a:buFontTx/>
              <a:buNone/>
            </a:pPr>
            <a:endParaRPr lang="en-US" altLang="en-US" sz="1100">
              <a:latin typeface="Arial" panose="020B0604020202020204" pitchFamily="34" charset="0"/>
            </a:endParaRPr>
          </a:p>
          <a:p>
            <a:pPr algn="ctr">
              <a:lnSpc>
                <a:spcPct val="100000"/>
              </a:lnSpc>
              <a:spcBef>
                <a:spcPct val="0"/>
              </a:spcBef>
              <a:buFontTx/>
              <a:buNone/>
            </a:pPr>
            <a:r>
              <a:rPr lang="en-US" altLang="en-US" sz="1100">
                <a:latin typeface="Arial" panose="020B0604020202020204" pitchFamily="34" charset="0"/>
              </a:rPr>
              <a:t>10</a:t>
            </a:r>
          </a:p>
          <a:p>
            <a:pPr algn="ctr">
              <a:lnSpc>
                <a:spcPct val="100000"/>
              </a:lnSpc>
              <a:spcBef>
                <a:spcPct val="0"/>
              </a:spcBef>
              <a:buFontTx/>
              <a:buNone/>
            </a:pPr>
            <a:endParaRPr lang="en-US" altLang="en-US" sz="1100">
              <a:latin typeface="Arial" panose="020B0604020202020204" pitchFamily="34" charset="0"/>
            </a:endParaRPr>
          </a:p>
          <a:p>
            <a:pPr algn="ctr">
              <a:lnSpc>
                <a:spcPct val="100000"/>
              </a:lnSpc>
              <a:spcBef>
                <a:spcPct val="0"/>
              </a:spcBef>
              <a:buFontTx/>
              <a:buNone/>
            </a:pPr>
            <a:r>
              <a:rPr lang="en-US" altLang="en-US" sz="1100">
                <a:latin typeface="Arial" panose="020B0604020202020204" pitchFamily="34" charset="0"/>
              </a:rPr>
              <a:t>11</a:t>
            </a:r>
          </a:p>
          <a:p>
            <a:pPr algn="ctr">
              <a:lnSpc>
                <a:spcPct val="100000"/>
              </a:lnSpc>
              <a:spcBef>
                <a:spcPct val="0"/>
              </a:spcBef>
              <a:buFontTx/>
              <a:buNone/>
            </a:pPr>
            <a:endParaRPr lang="en-US" altLang="en-US" sz="1100">
              <a:latin typeface="Arial" panose="020B0604020202020204" pitchFamily="34" charset="0"/>
            </a:endParaRPr>
          </a:p>
          <a:p>
            <a:pPr algn="ctr">
              <a:lnSpc>
                <a:spcPct val="100000"/>
              </a:lnSpc>
              <a:spcBef>
                <a:spcPct val="0"/>
              </a:spcBef>
              <a:buFontTx/>
              <a:buNone/>
            </a:pPr>
            <a:r>
              <a:rPr lang="en-US" altLang="en-US" sz="1100">
                <a:latin typeface="Arial" panose="020B0604020202020204" pitchFamily="34" charset="0"/>
              </a:rPr>
              <a:t>12</a:t>
            </a:r>
          </a:p>
          <a:p>
            <a:pPr algn="ctr">
              <a:lnSpc>
                <a:spcPct val="100000"/>
              </a:lnSpc>
              <a:spcBef>
                <a:spcPct val="0"/>
              </a:spcBef>
              <a:buFontTx/>
              <a:buNone/>
            </a:pPr>
            <a:endParaRPr lang="en-US" altLang="en-US" sz="1100">
              <a:latin typeface="Arial" panose="020B0604020202020204" pitchFamily="34" charset="0"/>
            </a:endParaRPr>
          </a:p>
          <a:p>
            <a:pPr algn="ctr">
              <a:lnSpc>
                <a:spcPct val="100000"/>
              </a:lnSpc>
              <a:spcBef>
                <a:spcPct val="0"/>
              </a:spcBef>
              <a:buFontTx/>
              <a:buNone/>
            </a:pPr>
            <a:r>
              <a:rPr lang="en-US" altLang="en-US" sz="1100">
                <a:latin typeface="Arial" panose="020B0604020202020204" pitchFamily="34" charset="0"/>
              </a:rPr>
              <a:t>13</a:t>
            </a:r>
          </a:p>
          <a:p>
            <a:pPr algn="ctr">
              <a:lnSpc>
                <a:spcPct val="100000"/>
              </a:lnSpc>
              <a:spcBef>
                <a:spcPct val="0"/>
              </a:spcBef>
              <a:buFontTx/>
              <a:buNone/>
            </a:pPr>
            <a:endParaRPr lang="en-US" altLang="en-US" sz="1100">
              <a:latin typeface="Arial" panose="020B0604020202020204" pitchFamily="34" charset="0"/>
            </a:endParaRPr>
          </a:p>
          <a:p>
            <a:pPr algn="ctr">
              <a:lnSpc>
                <a:spcPct val="100000"/>
              </a:lnSpc>
              <a:spcBef>
                <a:spcPct val="0"/>
              </a:spcBef>
              <a:buFontTx/>
              <a:buNone/>
            </a:pPr>
            <a:r>
              <a:rPr lang="en-US" altLang="en-US" sz="1100">
                <a:latin typeface="Arial" panose="020B0604020202020204" pitchFamily="34" charset="0"/>
              </a:rPr>
              <a:t>14</a:t>
            </a:r>
          </a:p>
          <a:p>
            <a:pPr algn="ctr">
              <a:lnSpc>
                <a:spcPct val="100000"/>
              </a:lnSpc>
              <a:spcBef>
                <a:spcPct val="0"/>
              </a:spcBef>
              <a:buFontTx/>
              <a:buNone/>
            </a:pPr>
            <a:endParaRPr lang="en-US" altLang="en-US" sz="1100">
              <a:latin typeface="Arial" panose="020B0604020202020204" pitchFamily="34" charset="0"/>
            </a:endParaRPr>
          </a:p>
          <a:p>
            <a:pPr algn="ctr">
              <a:lnSpc>
                <a:spcPct val="100000"/>
              </a:lnSpc>
              <a:spcBef>
                <a:spcPct val="0"/>
              </a:spcBef>
              <a:buFontTx/>
              <a:buNone/>
            </a:pPr>
            <a:r>
              <a:rPr lang="en-US" altLang="en-US" sz="1100">
                <a:latin typeface="Arial" panose="020B0604020202020204" pitchFamily="34" charset="0"/>
              </a:rPr>
              <a:t>15</a:t>
            </a:r>
          </a:p>
          <a:p>
            <a:pPr algn="ctr">
              <a:lnSpc>
                <a:spcPct val="100000"/>
              </a:lnSpc>
              <a:spcBef>
                <a:spcPct val="0"/>
              </a:spcBef>
              <a:buFontTx/>
              <a:buNone/>
            </a:pPr>
            <a:endParaRPr lang="en-US" altLang="en-US" sz="1100">
              <a:latin typeface="Arial" panose="020B0604020202020204" pitchFamily="34" charset="0"/>
            </a:endParaRPr>
          </a:p>
          <a:p>
            <a:pPr algn="ctr">
              <a:lnSpc>
                <a:spcPct val="100000"/>
              </a:lnSpc>
              <a:spcBef>
                <a:spcPct val="0"/>
              </a:spcBef>
              <a:buFontTx/>
              <a:buNone/>
            </a:pPr>
            <a:r>
              <a:rPr lang="en-US" altLang="en-US" sz="1100">
                <a:latin typeface="Arial" panose="020B0604020202020204" pitchFamily="34" charset="0"/>
              </a:rPr>
              <a:t>16</a:t>
            </a:r>
          </a:p>
          <a:p>
            <a:pPr algn="ctr">
              <a:lnSpc>
                <a:spcPct val="100000"/>
              </a:lnSpc>
              <a:spcBef>
                <a:spcPct val="0"/>
              </a:spcBef>
              <a:buFontTx/>
              <a:buNone/>
            </a:pPr>
            <a:endParaRPr lang="en-US" altLang="en-US" sz="1100">
              <a:latin typeface="Arial" panose="020B0604020202020204" pitchFamily="34" charset="0"/>
            </a:endParaRPr>
          </a:p>
          <a:p>
            <a:pPr algn="ctr">
              <a:lnSpc>
                <a:spcPct val="100000"/>
              </a:lnSpc>
              <a:spcBef>
                <a:spcPct val="0"/>
              </a:spcBef>
              <a:buFontTx/>
              <a:buNone/>
            </a:pPr>
            <a:r>
              <a:rPr lang="en-US" altLang="en-US" sz="1100">
                <a:latin typeface="Arial" panose="020B0604020202020204" pitchFamily="34" charset="0"/>
              </a:rPr>
              <a:t>17</a:t>
            </a:r>
          </a:p>
          <a:p>
            <a:pPr algn="ctr">
              <a:lnSpc>
                <a:spcPct val="100000"/>
              </a:lnSpc>
              <a:spcBef>
                <a:spcPct val="0"/>
              </a:spcBef>
              <a:buFontTx/>
              <a:buNone/>
            </a:pPr>
            <a:endParaRPr lang="en-US" altLang="en-US" sz="1100">
              <a:latin typeface="Arial" panose="020B0604020202020204" pitchFamily="34" charset="0"/>
            </a:endParaRPr>
          </a:p>
          <a:p>
            <a:pPr algn="ctr">
              <a:lnSpc>
                <a:spcPct val="100000"/>
              </a:lnSpc>
              <a:spcBef>
                <a:spcPct val="0"/>
              </a:spcBef>
              <a:buFontTx/>
              <a:buNone/>
            </a:pPr>
            <a:r>
              <a:rPr lang="en-US" altLang="en-US" sz="1100">
                <a:latin typeface="Arial" panose="020B0604020202020204" pitchFamily="34" charset="0"/>
              </a:rPr>
              <a:t>18</a:t>
            </a:r>
          </a:p>
          <a:p>
            <a:pPr algn="ctr">
              <a:lnSpc>
                <a:spcPct val="100000"/>
              </a:lnSpc>
              <a:spcBef>
                <a:spcPct val="0"/>
              </a:spcBef>
              <a:buFontTx/>
              <a:buNone/>
            </a:pPr>
            <a:endParaRPr lang="en-US" altLang="en-US" sz="1100">
              <a:latin typeface="Arial" panose="020B0604020202020204" pitchFamily="34" charset="0"/>
            </a:endParaRPr>
          </a:p>
          <a:p>
            <a:pPr algn="ctr">
              <a:lnSpc>
                <a:spcPct val="100000"/>
              </a:lnSpc>
              <a:spcBef>
                <a:spcPct val="0"/>
              </a:spcBef>
              <a:buFontTx/>
              <a:buNone/>
            </a:pPr>
            <a:r>
              <a:rPr lang="en-US" altLang="en-US" sz="1100">
                <a:latin typeface="Arial" panose="020B0604020202020204" pitchFamily="34" charset="0"/>
              </a:rPr>
              <a:t>19</a:t>
            </a:r>
          </a:p>
          <a:p>
            <a:pPr algn="ctr">
              <a:lnSpc>
                <a:spcPct val="100000"/>
              </a:lnSpc>
              <a:spcBef>
                <a:spcPct val="0"/>
              </a:spcBef>
              <a:buFontTx/>
              <a:buNone/>
            </a:pPr>
            <a:endParaRPr lang="en-US" altLang="en-US" sz="1100">
              <a:latin typeface="Arial" panose="020B0604020202020204" pitchFamily="34" charset="0"/>
            </a:endParaRPr>
          </a:p>
          <a:p>
            <a:pPr algn="ctr">
              <a:lnSpc>
                <a:spcPct val="100000"/>
              </a:lnSpc>
              <a:spcBef>
                <a:spcPct val="0"/>
              </a:spcBef>
              <a:buFontTx/>
              <a:buNone/>
            </a:pPr>
            <a:r>
              <a:rPr lang="en-US" altLang="en-US" sz="1100">
                <a:latin typeface="Arial" panose="020B0604020202020204" pitchFamily="34" charset="0"/>
              </a:rPr>
              <a:t>…</a:t>
            </a:r>
          </a:p>
          <a:p>
            <a:pPr algn="ctr">
              <a:lnSpc>
                <a:spcPct val="100000"/>
              </a:lnSpc>
              <a:spcBef>
                <a:spcPct val="0"/>
              </a:spcBef>
              <a:buFontTx/>
              <a:buNone/>
            </a:pPr>
            <a:endParaRPr lang="en-US" altLang="en-US" sz="1100">
              <a:latin typeface="Arial" panose="020B0604020202020204" pitchFamily="34" charset="0"/>
            </a:endParaRPr>
          </a:p>
        </p:txBody>
      </p:sp>
      <p:sp>
        <p:nvSpPr>
          <p:cNvPr id="23" name="Rounded Rectangle 22"/>
          <p:cNvSpPr/>
          <p:nvPr/>
        </p:nvSpPr>
        <p:spPr>
          <a:xfrm>
            <a:off x="1095375" y="3943350"/>
            <a:ext cx="909638" cy="70008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GTM</a:t>
            </a:r>
          </a:p>
          <a:p>
            <a:pPr algn="ctr">
              <a:defRPr/>
            </a:pPr>
            <a:r>
              <a:rPr lang="en-US" sz="800" dirty="0"/>
              <a:t>elections only</a:t>
            </a:r>
          </a:p>
        </p:txBody>
      </p:sp>
      <p:sp>
        <p:nvSpPr>
          <p:cNvPr id="27" name="Rounded Rectangle 26"/>
          <p:cNvSpPr/>
          <p:nvPr/>
        </p:nvSpPr>
        <p:spPr>
          <a:xfrm>
            <a:off x="5145088" y="3943350"/>
            <a:ext cx="909637" cy="700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GTM</a:t>
            </a:r>
          </a:p>
          <a:p>
            <a:pPr algn="ctr">
              <a:defRPr/>
            </a:pPr>
            <a:r>
              <a:rPr lang="en-US" sz="800" dirty="0"/>
              <a:t>technical &amp; elections</a:t>
            </a:r>
          </a:p>
        </p:txBody>
      </p:sp>
      <p:sp>
        <p:nvSpPr>
          <p:cNvPr id="28" name="Rounded Rectangle 27"/>
          <p:cNvSpPr/>
          <p:nvPr/>
        </p:nvSpPr>
        <p:spPr>
          <a:xfrm>
            <a:off x="6456363" y="3943350"/>
            <a:ext cx="909637" cy="700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GTM</a:t>
            </a:r>
          </a:p>
          <a:p>
            <a:pPr algn="ctr">
              <a:defRPr/>
            </a:pPr>
            <a:r>
              <a:rPr lang="en-US" sz="800" dirty="0"/>
              <a:t>technical &amp; elections</a:t>
            </a:r>
          </a:p>
        </p:txBody>
      </p:sp>
      <p:sp>
        <p:nvSpPr>
          <p:cNvPr id="29" name="Rounded Rectangle 28"/>
          <p:cNvSpPr/>
          <p:nvPr/>
        </p:nvSpPr>
        <p:spPr>
          <a:xfrm>
            <a:off x="7766050" y="3943350"/>
            <a:ext cx="909638" cy="700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GTM</a:t>
            </a:r>
          </a:p>
          <a:p>
            <a:pPr algn="ctr">
              <a:defRPr/>
            </a:pPr>
            <a:r>
              <a:rPr lang="en-US" sz="800" dirty="0" smtClean="0"/>
              <a:t>technical</a:t>
            </a:r>
            <a:endParaRPr lang="en-US" sz="800" dirty="0"/>
          </a:p>
        </p:txBody>
      </p:sp>
      <p:sp>
        <p:nvSpPr>
          <p:cNvPr id="30" name="Rounded Rectangle 29"/>
          <p:cNvSpPr/>
          <p:nvPr/>
        </p:nvSpPr>
        <p:spPr>
          <a:xfrm>
            <a:off x="9074150" y="3943350"/>
            <a:ext cx="909638" cy="700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GTM</a:t>
            </a:r>
          </a:p>
          <a:p>
            <a:pPr algn="ctr">
              <a:defRPr/>
            </a:pPr>
            <a:r>
              <a:rPr lang="en-US" sz="800" dirty="0" smtClean="0"/>
              <a:t>technical</a:t>
            </a:r>
            <a:endParaRPr lang="en-US" sz="800" dirty="0"/>
          </a:p>
        </p:txBody>
      </p:sp>
      <p:sp>
        <p:nvSpPr>
          <p:cNvPr id="31" name="Rounded Rectangle 30"/>
          <p:cNvSpPr/>
          <p:nvPr/>
        </p:nvSpPr>
        <p:spPr>
          <a:xfrm>
            <a:off x="10387013" y="3932238"/>
            <a:ext cx="909637" cy="700087"/>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GTM</a:t>
            </a:r>
          </a:p>
          <a:p>
            <a:pPr algn="ctr">
              <a:defRPr/>
            </a:pPr>
            <a:r>
              <a:rPr lang="en-US" sz="800" dirty="0" smtClean="0"/>
              <a:t>Reporting </a:t>
            </a:r>
            <a:br>
              <a:rPr lang="en-US" sz="800" dirty="0" smtClean="0"/>
            </a:br>
            <a:r>
              <a:rPr lang="en-US" sz="800" dirty="0" smtClean="0"/>
              <a:t>&amp; </a:t>
            </a:r>
            <a:r>
              <a:rPr lang="en-US" sz="800" dirty="0" err="1" smtClean="0"/>
              <a:t>ProSe</a:t>
            </a:r>
            <a:endParaRPr lang="en-US" sz="800" dirty="0"/>
          </a:p>
        </p:txBody>
      </p:sp>
      <p:sp>
        <p:nvSpPr>
          <p:cNvPr id="32" name="Rounded Rectangle 31"/>
          <p:cNvSpPr/>
          <p:nvPr/>
        </p:nvSpPr>
        <p:spPr>
          <a:xfrm>
            <a:off x="1095375" y="5595938"/>
            <a:ext cx="909638" cy="700087"/>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rPr>
              <a:t>Ballot 1</a:t>
            </a:r>
          </a:p>
          <a:p>
            <a:pPr algn="ctr">
              <a:defRPr/>
            </a:pPr>
            <a:r>
              <a:rPr lang="en-US" sz="1400" b="1" dirty="0">
                <a:solidFill>
                  <a:schemeClr val="tx1"/>
                </a:solidFill>
              </a:rPr>
              <a:t>VC2/B1</a:t>
            </a:r>
          </a:p>
          <a:p>
            <a:pPr algn="ctr">
              <a:defRPr/>
            </a:pPr>
            <a:r>
              <a:rPr lang="en-US" sz="1000" dirty="0">
                <a:solidFill>
                  <a:schemeClr val="tx1"/>
                </a:solidFill>
              </a:rPr>
              <a:t>(18 hours)</a:t>
            </a:r>
            <a:endParaRPr lang="en-US" sz="1400" dirty="0">
              <a:solidFill>
                <a:schemeClr val="tx1"/>
              </a:solidFill>
            </a:endParaRPr>
          </a:p>
          <a:p>
            <a:pPr algn="ctr">
              <a:defRPr/>
            </a:pPr>
            <a:endParaRPr lang="en-US" sz="600" dirty="0">
              <a:solidFill>
                <a:schemeClr val="tx1"/>
              </a:solidFill>
            </a:endParaRPr>
          </a:p>
        </p:txBody>
      </p:sp>
      <p:sp>
        <p:nvSpPr>
          <p:cNvPr id="33" name="Rounded Rectangle 32"/>
          <p:cNvSpPr/>
          <p:nvPr/>
        </p:nvSpPr>
        <p:spPr>
          <a:xfrm>
            <a:off x="2555875" y="2205038"/>
            <a:ext cx="909638" cy="1392237"/>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400" dirty="0">
                <a:solidFill>
                  <a:schemeClr val="tx1"/>
                </a:solidFill>
              </a:rPr>
              <a:t>Ballot 1</a:t>
            </a:r>
          </a:p>
          <a:p>
            <a:pPr algn="ctr">
              <a:defRPr/>
            </a:pPr>
            <a:r>
              <a:rPr lang="en-US" sz="1400" b="1" dirty="0" smtClean="0">
                <a:solidFill>
                  <a:schemeClr val="tx1"/>
                </a:solidFill>
              </a:rPr>
              <a:t>VC2/B1</a:t>
            </a:r>
            <a:endParaRPr lang="en-US" sz="1400" b="1" dirty="0">
              <a:solidFill>
                <a:schemeClr val="tx1"/>
              </a:solidFill>
            </a:endParaRPr>
          </a:p>
          <a:p>
            <a:pPr algn="ctr">
              <a:defRPr/>
            </a:pPr>
            <a:endParaRPr lang="en-US" sz="600" dirty="0">
              <a:solidFill>
                <a:schemeClr val="tx1"/>
              </a:solidFill>
            </a:endParaRPr>
          </a:p>
        </p:txBody>
      </p:sp>
      <p:sp>
        <p:nvSpPr>
          <p:cNvPr id="34" name="Rounded Rectangle 33"/>
          <p:cNvSpPr/>
          <p:nvPr/>
        </p:nvSpPr>
        <p:spPr>
          <a:xfrm>
            <a:off x="3776663" y="5595938"/>
            <a:ext cx="909637" cy="700087"/>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rPr>
              <a:t>Ballot 2</a:t>
            </a:r>
          </a:p>
          <a:p>
            <a:pPr algn="ctr">
              <a:defRPr/>
            </a:pPr>
            <a:r>
              <a:rPr lang="en-US" sz="1400" b="1" dirty="0" smtClean="0">
                <a:solidFill>
                  <a:schemeClr val="tx1"/>
                </a:solidFill>
              </a:rPr>
              <a:t>VC3/B1</a:t>
            </a:r>
            <a:endParaRPr lang="en-US" sz="1400" b="1" dirty="0">
              <a:solidFill>
                <a:schemeClr val="tx1"/>
              </a:solidFill>
            </a:endParaRPr>
          </a:p>
          <a:p>
            <a:pPr algn="ctr">
              <a:defRPr/>
            </a:pPr>
            <a:r>
              <a:rPr lang="en-US" sz="1000" dirty="0" smtClean="0">
                <a:solidFill>
                  <a:schemeClr val="tx1"/>
                </a:solidFill>
              </a:rPr>
              <a:t>(</a:t>
            </a:r>
            <a:r>
              <a:rPr lang="en-US" sz="1000" dirty="0">
                <a:solidFill>
                  <a:schemeClr val="tx1"/>
                </a:solidFill>
              </a:rPr>
              <a:t>18 hours)</a:t>
            </a:r>
            <a:endParaRPr lang="en-US" sz="1400" dirty="0">
              <a:solidFill>
                <a:schemeClr val="tx1"/>
              </a:solidFill>
            </a:endParaRPr>
          </a:p>
          <a:p>
            <a:pPr algn="ctr">
              <a:defRPr/>
            </a:pPr>
            <a:endParaRPr lang="en-US" sz="600" dirty="0">
              <a:solidFill>
                <a:schemeClr val="tx1"/>
              </a:solidFill>
            </a:endParaRPr>
          </a:p>
        </p:txBody>
      </p:sp>
      <p:sp>
        <p:nvSpPr>
          <p:cNvPr id="37" name="TextBox 36"/>
          <p:cNvSpPr txBox="1"/>
          <p:nvPr/>
        </p:nvSpPr>
        <p:spPr>
          <a:xfrm>
            <a:off x="2679700" y="2721714"/>
            <a:ext cx="650875" cy="261937"/>
          </a:xfrm>
          <a:prstGeom prst="rect">
            <a:avLst/>
          </a:prstGeom>
          <a:solidFill>
            <a:schemeClr val="accent6">
              <a:lumMod val="40000"/>
              <a:lumOff val="60000"/>
            </a:schemeClr>
          </a:solidFill>
          <a:ln>
            <a:solidFill>
              <a:schemeClr val="tx1"/>
            </a:solidFill>
          </a:ln>
        </p:spPr>
        <p:txBody>
          <a:bodyPr>
            <a:spAutoFit/>
          </a:bodyPr>
          <a:lstStyle/>
          <a:p>
            <a:pPr algn="ctr">
              <a:defRPr/>
            </a:pPr>
            <a:r>
              <a:rPr lang="en-US" sz="1100" dirty="0" smtClean="0"/>
              <a:t>Adrian</a:t>
            </a:r>
            <a:endParaRPr lang="en-US" sz="1100" dirty="0"/>
          </a:p>
        </p:txBody>
      </p:sp>
      <p:sp>
        <p:nvSpPr>
          <p:cNvPr id="38" name="TextBox 37"/>
          <p:cNvSpPr txBox="1"/>
          <p:nvPr/>
        </p:nvSpPr>
        <p:spPr>
          <a:xfrm>
            <a:off x="2679700" y="3036039"/>
            <a:ext cx="650875" cy="261937"/>
          </a:xfrm>
          <a:prstGeom prst="rect">
            <a:avLst/>
          </a:prstGeom>
          <a:solidFill>
            <a:schemeClr val="accent6">
              <a:lumMod val="40000"/>
              <a:lumOff val="60000"/>
            </a:schemeClr>
          </a:solidFill>
          <a:ln>
            <a:solidFill>
              <a:schemeClr val="tx1"/>
            </a:solidFill>
          </a:ln>
        </p:spPr>
        <p:txBody>
          <a:bodyPr>
            <a:spAutoFit/>
          </a:bodyPr>
          <a:lstStyle/>
          <a:p>
            <a:pPr algn="ctr">
              <a:defRPr/>
            </a:pPr>
            <a:r>
              <a:rPr lang="en-US" sz="1100" dirty="0" smtClean="0"/>
              <a:t>Satoshi</a:t>
            </a:r>
            <a:endParaRPr lang="en-US" sz="1100" dirty="0"/>
          </a:p>
        </p:txBody>
      </p:sp>
      <p:sp>
        <p:nvSpPr>
          <p:cNvPr id="42" name="Rounded Rectangle 41"/>
          <p:cNvSpPr/>
          <p:nvPr/>
        </p:nvSpPr>
        <p:spPr>
          <a:xfrm>
            <a:off x="5137150" y="5595938"/>
            <a:ext cx="909638" cy="700087"/>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rPr>
              <a:t>Ballot 3</a:t>
            </a:r>
          </a:p>
          <a:p>
            <a:pPr algn="ctr">
              <a:defRPr/>
            </a:pPr>
            <a:r>
              <a:rPr lang="en-US" sz="1400" b="1" dirty="0" smtClean="0">
                <a:solidFill>
                  <a:schemeClr val="tx1"/>
                </a:solidFill>
              </a:rPr>
              <a:t>VC3/B</a:t>
            </a:r>
            <a:r>
              <a:rPr lang="en-US" sz="1400" b="1" dirty="0">
                <a:solidFill>
                  <a:schemeClr val="tx1"/>
                </a:solidFill>
              </a:rPr>
              <a:t>2</a:t>
            </a:r>
          </a:p>
          <a:p>
            <a:pPr algn="ctr">
              <a:defRPr/>
            </a:pPr>
            <a:r>
              <a:rPr lang="en-US" sz="1000" dirty="0">
                <a:solidFill>
                  <a:schemeClr val="tx1"/>
                </a:solidFill>
              </a:rPr>
              <a:t>(18 hours)</a:t>
            </a:r>
            <a:endParaRPr lang="en-US" sz="1400" dirty="0">
              <a:solidFill>
                <a:schemeClr val="tx1"/>
              </a:solidFill>
            </a:endParaRPr>
          </a:p>
          <a:p>
            <a:pPr algn="ctr">
              <a:defRPr/>
            </a:pPr>
            <a:endParaRPr lang="en-US" sz="600" dirty="0">
              <a:solidFill>
                <a:schemeClr val="tx1"/>
              </a:solidFill>
            </a:endParaRPr>
          </a:p>
        </p:txBody>
      </p:sp>
      <p:cxnSp>
        <p:nvCxnSpPr>
          <p:cNvPr id="49" name="Straight Connector 48"/>
          <p:cNvCxnSpPr/>
          <p:nvPr/>
        </p:nvCxnSpPr>
        <p:spPr>
          <a:xfrm>
            <a:off x="10191750" y="1844675"/>
            <a:ext cx="0" cy="44513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ounded Rectangle 60"/>
          <p:cNvSpPr/>
          <p:nvPr/>
        </p:nvSpPr>
        <p:spPr>
          <a:xfrm>
            <a:off x="6397625" y="2206625"/>
            <a:ext cx="909638" cy="1390650"/>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400" dirty="0">
                <a:solidFill>
                  <a:schemeClr val="tx1"/>
                </a:solidFill>
              </a:rPr>
              <a:t>Ballot 3</a:t>
            </a:r>
          </a:p>
          <a:p>
            <a:pPr algn="ctr">
              <a:defRPr/>
            </a:pPr>
            <a:r>
              <a:rPr lang="en-US" sz="1400" b="1" dirty="0" smtClean="0">
                <a:solidFill>
                  <a:schemeClr val="tx1"/>
                </a:solidFill>
              </a:rPr>
              <a:t>VC3/B</a:t>
            </a:r>
            <a:r>
              <a:rPr lang="en-US" sz="1400" b="1" dirty="0">
                <a:solidFill>
                  <a:schemeClr val="tx1"/>
                </a:solidFill>
              </a:rPr>
              <a:t>2</a:t>
            </a:r>
          </a:p>
          <a:p>
            <a:pPr algn="ctr">
              <a:defRPr/>
            </a:pPr>
            <a:endParaRPr lang="en-US" sz="600" dirty="0">
              <a:solidFill>
                <a:schemeClr val="tx1"/>
              </a:solidFill>
            </a:endParaRPr>
          </a:p>
        </p:txBody>
      </p:sp>
      <p:sp>
        <p:nvSpPr>
          <p:cNvPr id="63" name="TextBox 62"/>
          <p:cNvSpPr txBox="1"/>
          <p:nvPr/>
        </p:nvSpPr>
        <p:spPr>
          <a:xfrm>
            <a:off x="6526213" y="3010001"/>
            <a:ext cx="650875" cy="261938"/>
          </a:xfrm>
          <a:prstGeom prst="rect">
            <a:avLst/>
          </a:prstGeom>
          <a:solidFill>
            <a:schemeClr val="accent6">
              <a:lumMod val="40000"/>
              <a:lumOff val="60000"/>
            </a:schemeClr>
          </a:solidFill>
          <a:ln>
            <a:solidFill>
              <a:schemeClr val="tx1"/>
            </a:solidFill>
          </a:ln>
        </p:spPr>
        <p:txBody>
          <a:bodyPr>
            <a:spAutoFit/>
          </a:bodyPr>
          <a:lstStyle/>
          <a:p>
            <a:pPr algn="ctr">
              <a:defRPr/>
            </a:pPr>
            <a:r>
              <a:rPr lang="en-US" sz="1100" dirty="0" smtClean="0"/>
              <a:t>Mona</a:t>
            </a:r>
            <a:endParaRPr lang="en-US" sz="1100" dirty="0"/>
          </a:p>
        </p:txBody>
      </p:sp>
      <p:sp>
        <p:nvSpPr>
          <p:cNvPr id="65" name="Rounded Rectangle 64"/>
          <p:cNvSpPr/>
          <p:nvPr/>
        </p:nvSpPr>
        <p:spPr>
          <a:xfrm>
            <a:off x="5086350" y="2205038"/>
            <a:ext cx="909638" cy="1392237"/>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400" dirty="0">
                <a:solidFill>
                  <a:schemeClr val="tx1"/>
                </a:solidFill>
              </a:rPr>
              <a:t>Ballot 2</a:t>
            </a:r>
          </a:p>
          <a:p>
            <a:pPr algn="ctr">
              <a:defRPr/>
            </a:pPr>
            <a:r>
              <a:rPr lang="en-US" sz="1400" b="1" dirty="0" smtClean="0">
                <a:solidFill>
                  <a:schemeClr val="tx1"/>
                </a:solidFill>
              </a:rPr>
              <a:t>VC3/B1</a:t>
            </a:r>
            <a:endParaRPr lang="en-US" sz="1400" b="1" dirty="0">
              <a:solidFill>
                <a:schemeClr val="tx1"/>
              </a:solidFill>
            </a:endParaRPr>
          </a:p>
          <a:p>
            <a:pPr algn="ctr">
              <a:defRPr/>
            </a:pPr>
            <a:endParaRPr lang="en-US" sz="600" dirty="0">
              <a:solidFill>
                <a:schemeClr val="tx1"/>
              </a:solidFill>
            </a:endParaRPr>
          </a:p>
        </p:txBody>
      </p:sp>
      <p:sp>
        <p:nvSpPr>
          <p:cNvPr id="66" name="TextBox 65"/>
          <p:cNvSpPr txBox="1"/>
          <p:nvPr/>
        </p:nvSpPr>
        <p:spPr>
          <a:xfrm>
            <a:off x="5216525" y="3006725"/>
            <a:ext cx="650875" cy="260350"/>
          </a:xfrm>
          <a:prstGeom prst="rect">
            <a:avLst/>
          </a:prstGeom>
          <a:solidFill>
            <a:schemeClr val="accent6">
              <a:lumMod val="40000"/>
              <a:lumOff val="60000"/>
            </a:schemeClr>
          </a:solidFill>
          <a:ln>
            <a:solidFill>
              <a:schemeClr val="tx1"/>
            </a:solidFill>
          </a:ln>
        </p:spPr>
        <p:txBody>
          <a:bodyPr>
            <a:spAutoFit/>
          </a:bodyPr>
          <a:lstStyle/>
          <a:p>
            <a:pPr algn="ctr">
              <a:defRPr/>
            </a:pPr>
            <a:r>
              <a:rPr lang="en-US" sz="1100" dirty="0" smtClean="0"/>
              <a:t>Gerald</a:t>
            </a:r>
            <a:endParaRPr lang="en-US" sz="1100" dirty="0"/>
          </a:p>
        </p:txBody>
      </p:sp>
      <p:sp>
        <p:nvSpPr>
          <p:cNvPr id="67" name="TextBox 66"/>
          <p:cNvSpPr txBox="1"/>
          <p:nvPr/>
        </p:nvSpPr>
        <p:spPr>
          <a:xfrm>
            <a:off x="5216525" y="3292475"/>
            <a:ext cx="650875" cy="261938"/>
          </a:xfrm>
          <a:prstGeom prst="rect">
            <a:avLst/>
          </a:prstGeom>
          <a:solidFill>
            <a:schemeClr val="accent6">
              <a:lumMod val="40000"/>
              <a:lumOff val="60000"/>
            </a:schemeClr>
          </a:solidFill>
          <a:ln>
            <a:solidFill>
              <a:schemeClr val="tx1"/>
            </a:solidFill>
          </a:ln>
        </p:spPr>
        <p:txBody>
          <a:bodyPr>
            <a:spAutoFit/>
          </a:bodyPr>
          <a:lstStyle/>
          <a:p>
            <a:pPr algn="ctr">
              <a:defRPr/>
            </a:pPr>
            <a:r>
              <a:rPr lang="en-US" sz="1100" dirty="0" smtClean="0"/>
              <a:t>Mona</a:t>
            </a:r>
            <a:endParaRPr lang="en-US" sz="1100" dirty="0"/>
          </a:p>
        </p:txBody>
      </p:sp>
      <p:cxnSp>
        <p:nvCxnSpPr>
          <p:cNvPr id="3" name="Straight Connector 2"/>
          <p:cNvCxnSpPr/>
          <p:nvPr/>
        </p:nvCxnSpPr>
        <p:spPr>
          <a:xfrm>
            <a:off x="771525" y="3597275"/>
            <a:ext cx="1066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771525" y="3930650"/>
            <a:ext cx="1066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781050" y="4643438"/>
            <a:ext cx="1066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771525" y="5595938"/>
            <a:ext cx="10668000" cy="0"/>
          </a:xfrm>
          <a:prstGeom prst="line">
            <a:avLst/>
          </a:prstGeom>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900113" y="4756150"/>
            <a:ext cx="650875" cy="430887"/>
          </a:xfrm>
          <a:prstGeom prst="rect">
            <a:avLst/>
          </a:prstGeom>
          <a:solidFill>
            <a:schemeClr val="accent6">
              <a:lumMod val="40000"/>
              <a:lumOff val="60000"/>
            </a:schemeClr>
          </a:solidFill>
          <a:ln>
            <a:solidFill>
              <a:schemeClr val="tx1"/>
            </a:solidFill>
          </a:ln>
        </p:spPr>
        <p:txBody>
          <a:bodyPr>
            <a:spAutoFit/>
          </a:bodyPr>
          <a:lstStyle>
            <a:defPPr>
              <a:defRPr lang="en-GB"/>
            </a:defPPr>
            <a:lvl1pPr algn="ctr">
              <a:defRPr sz="1100">
                <a:solidFill>
                  <a:schemeClr val="bg1"/>
                </a:solidFill>
              </a:defRPr>
            </a:lvl1pPr>
          </a:lstStyle>
          <a:p>
            <a:pPr>
              <a:defRPr/>
            </a:pPr>
            <a:r>
              <a:rPr lang="en-US" b="1" dirty="0" smtClean="0">
                <a:solidFill>
                  <a:schemeClr val="tx1"/>
                </a:solidFill>
              </a:rPr>
              <a:t>Chair:</a:t>
            </a:r>
          </a:p>
          <a:p>
            <a:pPr>
              <a:defRPr/>
            </a:pPr>
            <a:r>
              <a:rPr lang="en-US" b="1" dirty="0" smtClean="0">
                <a:solidFill>
                  <a:schemeClr val="tx1"/>
                </a:solidFill>
              </a:rPr>
              <a:t>Georg</a:t>
            </a:r>
          </a:p>
        </p:txBody>
      </p:sp>
      <p:sp>
        <p:nvSpPr>
          <p:cNvPr id="50" name="TextBox 49"/>
          <p:cNvSpPr txBox="1"/>
          <p:nvPr/>
        </p:nvSpPr>
        <p:spPr>
          <a:xfrm>
            <a:off x="1552575" y="4759325"/>
            <a:ext cx="650875" cy="430887"/>
          </a:xfrm>
          <a:prstGeom prst="rect">
            <a:avLst/>
          </a:prstGeom>
          <a:solidFill>
            <a:schemeClr val="accent6">
              <a:lumMod val="40000"/>
              <a:lumOff val="60000"/>
            </a:schemeClr>
          </a:solidFill>
          <a:ln>
            <a:solidFill>
              <a:schemeClr val="tx1"/>
            </a:solidFill>
          </a:ln>
        </p:spPr>
        <p:txBody>
          <a:bodyPr>
            <a:spAutoFit/>
          </a:bodyPr>
          <a:lstStyle/>
          <a:p>
            <a:pPr algn="ctr">
              <a:defRPr/>
            </a:pPr>
            <a:r>
              <a:rPr lang="en-US" sz="1100" b="1" dirty="0" smtClean="0"/>
              <a:t>VC1:</a:t>
            </a:r>
          </a:p>
          <a:p>
            <a:pPr algn="ctr">
              <a:defRPr/>
            </a:pPr>
            <a:r>
              <a:rPr lang="en-US" sz="1100" b="1" dirty="0" smtClean="0"/>
              <a:t>Mark</a:t>
            </a:r>
            <a:endParaRPr lang="en-US" sz="1100" b="1" dirty="0"/>
          </a:p>
        </p:txBody>
      </p:sp>
      <p:sp>
        <p:nvSpPr>
          <p:cNvPr id="51" name="Rounded Rectangle 50"/>
          <p:cNvSpPr/>
          <p:nvPr/>
        </p:nvSpPr>
        <p:spPr>
          <a:xfrm>
            <a:off x="1096963" y="4527550"/>
            <a:ext cx="909637" cy="26193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dirty="0"/>
              <a:t>Acclamation</a:t>
            </a:r>
            <a:endParaRPr lang="en-US" sz="200" dirty="0"/>
          </a:p>
        </p:txBody>
      </p:sp>
      <p:sp>
        <p:nvSpPr>
          <p:cNvPr id="62" name="TextBox 61"/>
          <p:cNvSpPr txBox="1"/>
          <p:nvPr/>
        </p:nvSpPr>
        <p:spPr>
          <a:xfrm>
            <a:off x="5214938" y="2713038"/>
            <a:ext cx="650875" cy="261937"/>
          </a:xfrm>
          <a:prstGeom prst="rect">
            <a:avLst/>
          </a:prstGeom>
          <a:solidFill>
            <a:schemeClr val="accent6">
              <a:lumMod val="40000"/>
              <a:lumOff val="60000"/>
            </a:schemeClr>
          </a:solidFill>
          <a:ln>
            <a:solidFill>
              <a:schemeClr val="tx1"/>
            </a:solidFill>
          </a:ln>
        </p:spPr>
        <p:txBody>
          <a:bodyPr>
            <a:spAutoFit/>
          </a:bodyPr>
          <a:lstStyle/>
          <a:p>
            <a:pPr algn="ctr">
              <a:defRPr/>
            </a:pPr>
            <a:r>
              <a:rPr lang="en-US" sz="1100" dirty="0" smtClean="0"/>
              <a:t>Adrian</a:t>
            </a:r>
            <a:endParaRPr lang="en-US" sz="1100" dirty="0"/>
          </a:p>
        </p:txBody>
      </p:sp>
      <p:sp>
        <p:nvSpPr>
          <p:cNvPr id="47" name="Rounded Rectangle 46"/>
          <p:cNvSpPr/>
          <p:nvPr/>
        </p:nvSpPr>
        <p:spPr>
          <a:xfrm>
            <a:off x="3841750" y="2203450"/>
            <a:ext cx="909638" cy="139065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400" dirty="0">
                <a:solidFill>
                  <a:schemeClr val="tx1"/>
                </a:solidFill>
              </a:rPr>
              <a:t>Blocked </a:t>
            </a:r>
          </a:p>
          <a:p>
            <a:pPr algn="ctr">
              <a:defRPr/>
            </a:pPr>
            <a:r>
              <a:rPr lang="en-US" sz="1400" dirty="0">
                <a:solidFill>
                  <a:schemeClr val="tx1"/>
                </a:solidFill>
              </a:rPr>
              <a:t>due </a:t>
            </a:r>
          </a:p>
          <a:p>
            <a:pPr algn="ctr">
              <a:defRPr/>
            </a:pPr>
            <a:r>
              <a:rPr lang="en-US" sz="1400" dirty="0">
                <a:solidFill>
                  <a:schemeClr val="tx1"/>
                </a:solidFill>
              </a:rPr>
              <a:t>to</a:t>
            </a:r>
          </a:p>
          <a:p>
            <a:pPr algn="ctr">
              <a:defRPr/>
            </a:pPr>
            <a:r>
              <a:rPr lang="en-US" sz="1400" dirty="0">
                <a:solidFill>
                  <a:schemeClr val="tx1"/>
                </a:solidFill>
              </a:rPr>
              <a:t>week-</a:t>
            </a:r>
          </a:p>
          <a:p>
            <a:pPr algn="ctr">
              <a:defRPr/>
            </a:pPr>
            <a:r>
              <a:rPr lang="en-US" sz="1400" dirty="0">
                <a:solidFill>
                  <a:schemeClr val="tx1"/>
                </a:solidFill>
              </a:rPr>
              <a:t>end</a:t>
            </a:r>
          </a:p>
          <a:p>
            <a:pPr algn="ctr">
              <a:defRPr/>
            </a:pPr>
            <a:endParaRPr lang="en-US" sz="600" dirty="0">
              <a:solidFill>
                <a:schemeClr val="tx1"/>
              </a:solidFill>
            </a:endParaRPr>
          </a:p>
        </p:txBody>
      </p:sp>
      <p:sp>
        <p:nvSpPr>
          <p:cNvPr id="52" name="Rounded Rectangle 51"/>
          <p:cNvSpPr/>
          <p:nvPr/>
        </p:nvSpPr>
        <p:spPr>
          <a:xfrm>
            <a:off x="2544763" y="3621088"/>
            <a:ext cx="909637" cy="2674937"/>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endParaRPr lang="en-US" sz="1400" dirty="0" smtClean="0">
              <a:solidFill>
                <a:schemeClr val="tx1"/>
              </a:solidFill>
            </a:endParaRPr>
          </a:p>
          <a:p>
            <a:pPr algn="ctr">
              <a:defRPr/>
            </a:pPr>
            <a:endParaRPr lang="en-US" sz="1400" dirty="0">
              <a:solidFill>
                <a:schemeClr val="tx1"/>
              </a:solidFill>
            </a:endParaRPr>
          </a:p>
          <a:p>
            <a:pPr algn="ctr">
              <a:defRPr/>
            </a:pPr>
            <a:endParaRPr lang="en-US" sz="1400" dirty="0" smtClean="0">
              <a:solidFill>
                <a:schemeClr val="tx1"/>
              </a:solidFill>
            </a:endParaRPr>
          </a:p>
          <a:p>
            <a:pPr algn="ctr">
              <a:defRPr/>
            </a:pPr>
            <a:r>
              <a:rPr lang="en-US" sz="1400" dirty="0" smtClean="0">
                <a:solidFill>
                  <a:schemeClr val="tx1"/>
                </a:solidFill>
              </a:rPr>
              <a:t>Blocked </a:t>
            </a:r>
            <a:endParaRPr lang="en-US" sz="1400" dirty="0">
              <a:solidFill>
                <a:schemeClr val="tx1"/>
              </a:solidFill>
            </a:endParaRPr>
          </a:p>
          <a:p>
            <a:pPr algn="ctr">
              <a:defRPr/>
            </a:pPr>
            <a:r>
              <a:rPr lang="en-US" sz="1400" dirty="0">
                <a:solidFill>
                  <a:schemeClr val="tx1"/>
                </a:solidFill>
              </a:rPr>
              <a:t>due </a:t>
            </a:r>
          </a:p>
          <a:p>
            <a:pPr algn="ctr">
              <a:defRPr/>
            </a:pPr>
            <a:r>
              <a:rPr lang="en-US" sz="1400" dirty="0">
                <a:solidFill>
                  <a:schemeClr val="tx1"/>
                </a:solidFill>
              </a:rPr>
              <a:t>to</a:t>
            </a:r>
          </a:p>
          <a:p>
            <a:pPr algn="ctr">
              <a:defRPr/>
            </a:pPr>
            <a:r>
              <a:rPr lang="en-US" sz="1400" dirty="0">
                <a:solidFill>
                  <a:schemeClr val="tx1"/>
                </a:solidFill>
              </a:rPr>
              <a:t>week-</a:t>
            </a:r>
          </a:p>
          <a:p>
            <a:pPr algn="ctr">
              <a:defRPr/>
            </a:pPr>
            <a:r>
              <a:rPr lang="en-US" sz="1400" dirty="0">
                <a:solidFill>
                  <a:schemeClr val="tx1"/>
                </a:solidFill>
              </a:rPr>
              <a:t>end</a:t>
            </a:r>
          </a:p>
          <a:p>
            <a:pPr algn="ctr">
              <a:defRPr/>
            </a:pPr>
            <a:endParaRPr lang="en-US" sz="600" dirty="0">
              <a:solidFill>
                <a:schemeClr val="tx1"/>
              </a:solidFill>
            </a:endParaRPr>
          </a:p>
        </p:txBody>
      </p:sp>
      <p:sp>
        <p:nvSpPr>
          <p:cNvPr id="43" name="TextBox 42"/>
          <p:cNvSpPr txBox="1"/>
          <p:nvPr/>
        </p:nvSpPr>
        <p:spPr>
          <a:xfrm>
            <a:off x="6523831" y="2716214"/>
            <a:ext cx="650875" cy="261937"/>
          </a:xfrm>
          <a:prstGeom prst="rect">
            <a:avLst/>
          </a:prstGeom>
          <a:solidFill>
            <a:schemeClr val="accent6">
              <a:lumMod val="40000"/>
              <a:lumOff val="60000"/>
            </a:schemeClr>
          </a:solidFill>
          <a:ln>
            <a:solidFill>
              <a:schemeClr val="tx1"/>
            </a:solidFill>
          </a:ln>
        </p:spPr>
        <p:txBody>
          <a:bodyPr>
            <a:spAutoFit/>
          </a:bodyPr>
          <a:lstStyle/>
          <a:p>
            <a:pPr algn="ctr">
              <a:defRPr/>
            </a:pPr>
            <a:r>
              <a:rPr lang="en-US" sz="1100" dirty="0" smtClean="0"/>
              <a:t>Adrian</a:t>
            </a:r>
            <a:endParaRPr lang="en-US" sz="1100" dirty="0"/>
          </a:p>
        </p:txBody>
      </p:sp>
      <p:sp>
        <p:nvSpPr>
          <p:cNvPr id="73" name="TextBox 72"/>
          <p:cNvSpPr txBox="1"/>
          <p:nvPr/>
        </p:nvSpPr>
        <p:spPr>
          <a:xfrm>
            <a:off x="2679700" y="3484987"/>
            <a:ext cx="650875" cy="430887"/>
          </a:xfrm>
          <a:prstGeom prst="rect">
            <a:avLst/>
          </a:prstGeom>
          <a:solidFill>
            <a:schemeClr val="accent6">
              <a:lumMod val="40000"/>
              <a:lumOff val="60000"/>
            </a:schemeClr>
          </a:solidFill>
          <a:ln>
            <a:solidFill>
              <a:schemeClr val="tx1"/>
            </a:solidFill>
          </a:ln>
        </p:spPr>
        <p:txBody>
          <a:bodyPr>
            <a:spAutoFit/>
          </a:bodyPr>
          <a:lstStyle/>
          <a:p>
            <a:pPr algn="ctr">
              <a:defRPr/>
            </a:pPr>
            <a:r>
              <a:rPr lang="en-US" sz="1100" b="1" dirty="0" smtClean="0"/>
              <a:t>VC2:</a:t>
            </a:r>
          </a:p>
          <a:p>
            <a:pPr algn="ctr">
              <a:defRPr/>
            </a:pPr>
            <a:r>
              <a:rPr lang="en-US" sz="1100" b="1" dirty="0" smtClean="0"/>
              <a:t>Satoshi</a:t>
            </a:r>
            <a:endParaRPr lang="en-US" sz="1100" b="1" dirty="0"/>
          </a:p>
        </p:txBody>
      </p:sp>
      <p:sp>
        <p:nvSpPr>
          <p:cNvPr id="64" name="TextBox 63"/>
          <p:cNvSpPr txBox="1"/>
          <p:nvPr/>
        </p:nvSpPr>
        <p:spPr>
          <a:xfrm>
            <a:off x="6523830" y="3454519"/>
            <a:ext cx="650875" cy="430887"/>
          </a:xfrm>
          <a:prstGeom prst="rect">
            <a:avLst/>
          </a:prstGeom>
          <a:solidFill>
            <a:schemeClr val="accent6">
              <a:lumMod val="40000"/>
              <a:lumOff val="60000"/>
            </a:schemeClr>
          </a:solidFill>
          <a:ln>
            <a:solidFill>
              <a:schemeClr val="tx1"/>
            </a:solidFill>
          </a:ln>
        </p:spPr>
        <p:txBody>
          <a:bodyPr>
            <a:spAutoFit/>
          </a:bodyPr>
          <a:lstStyle/>
          <a:p>
            <a:pPr algn="ctr">
              <a:defRPr/>
            </a:pPr>
            <a:r>
              <a:rPr lang="en-US" sz="1100" b="1" dirty="0" smtClean="0"/>
              <a:t>VC3:</a:t>
            </a:r>
          </a:p>
          <a:p>
            <a:pPr algn="ctr">
              <a:defRPr/>
            </a:pPr>
            <a:r>
              <a:rPr lang="en-US" sz="1100" b="1" dirty="0" smtClean="0"/>
              <a:t>Mona</a:t>
            </a:r>
            <a:endParaRPr lang="en-US" sz="1100" b="1" dirty="0"/>
          </a:p>
        </p:txBody>
      </p:sp>
    </p:spTree>
    <p:extLst>
      <p:ext uri="{BB962C8B-B14F-4D97-AF65-F5344CB8AC3E}">
        <p14:creationId xmlns:p14="http://schemas.microsoft.com/office/powerpoint/2010/main" val="28611314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363" y="20327"/>
            <a:ext cx="10515600" cy="1325563"/>
          </a:xfrm>
        </p:spPr>
        <p:txBody>
          <a:bodyPr>
            <a:normAutofit/>
          </a:bodyPr>
          <a:lstStyle/>
          <a:p>
            <a:r>
              <a:rPr lang="en-US" dirty="0" smtClean="0"/>
              <a:t>SA#91-e GTM </a:t>
            </a:r>
            <a:r>
              <a:rPr lang="en-US" dirty="0" smtClean="0"/>
              <a:t>Monday 29 March </a:t>
            </a:r>
            <a:r>
              <a:rPr lang="en-US" dirty="0" smtClean="0"/>
              <a:t>2021</a:t>
            </a:r>
            <a:br>
              <a:rPr lang="en-US" dirty="0" smtClean="0"/>
            </a:br>
            <a:r>
              <a:rPr lang="en-GB" sz="1600" u="sng" dirty="0">
                <a:hlinkClick r:id="rId2"/>
              </a:rPr>
              <a:t>https://global.gotomeeting.com/join/325202629</a:t>
            </a:r>
            <a:r>
              <a:rPr lang="en-US" sz="1600" dirty="0" smtClean="0"/>
              <a:t> 13:00-15:00 </a:t>
            </a:r>
            <a:r>
              <a:rPr lang="en-US" sz="1600" dirty="0"/>
              <a:t>UTC</a:t>
            </a:r>
            <a:endParaRPr lang="en-US" sz="3200" dirty="0"/>
          </a:p>
        </p:txBody>
      </p:sp>
      <p:sp>
        <p:nvSpPr>
          <p:cNvPr id="3" name="Content Placeholder 2"/>
          <p:cNvSpPr>
            <a:spLocks noGrp="1"/>
          </p:cNvSpPr>
          <p:nvPr>
            <p:ph sz="half" idx="1"/>
          </p:nvPr>
        </p:nvSpPr>
        <p:spPr>
          <a:xfrm>
            <a:off x="337729" y="1212822"/>
            <a:ext cx="5922726" cy="5479983"/>
          </a:xfrm>
        </p:spPr>
        <p:txBody>
          <a:bodyPr>
            <a:noAutofit/>
          </a:bodyPr>
          <a:lstStyle/>
          <a:p>
            <a:pPr marL="0" indent="0">
              <a:buNone/>
            </a:pPr>
            <a:r>
              <a:rPr lang="en-US" sz="1400" b="1" dirty="0" smtClean="0"/>
              <a:t>~Time	Item				Agenda</a:t>
            </a:r>
          </a:p>
          <a:p>
            <a:pPr marL="0" indent="0">
              <a:buNone/>
            </a:pPr>
            <a:endParaRPr lang="en-US" sz="1400" smtClean="0"/>
          </a:p>
          <a:p>
            <a:pPr marL="0" indent="0">
              <a:buNone/>
            </a:pPr>
            <a:r>
              <a:rPr lang="en-US" sz="1400" smtClean="0"/>
              <a:t>20m</a:t>
            </a:r>
            <a:r>
              <a:rPr lang="en-US" sz="1400" dirty="0"/>
              <a:t>	SP-210184 </a:t>
            </a:r>
            <a:r>
              <a:rPr lang="en-US" sz="1400" dirty="0" err="1"/>
              <a:t>ProSe</a:t>
            </a:r>
            <a:r>
              <a:rPr lang="en-US" sz="1400" dirty="0"/>
              <a:t> (input from RAN chair)	6.5</a:t>
            </a:r>
          </a:p>
          <a:p>
            <a:pPr marL="0" indent="0">
              <a:buNone/>
            </a:pPr>
            <a:r>
              <a:rPr lang="en-US" sz="1400" dirty="0" smtClean="0"/>
              <a:t>20m</a:t>
            </a:r>
            <a:r>
              <a:rPr lang="en-US" sz="1400" dirty="0"/>
              <a:t>	SP-210259 RAN report		</a:t>
            </a:r>
            <a:r>
              <a:rPr lang="en-US" sz="1400" dirty="0" smtClean="0"/>
              <a:t>	4.7</a:t>
            </a:r>
            <a:endParaRPr lang="en-US" sz="1400" dirty="0"/>
          </a:p>
          <a:p>
            <a:pPr marL="0" indent="0">
              <a:buNone/>
            </a:pPr>
            <a:r>
              <a:rPr lang="en-US" sz="1400" dirty="0" smtClean="0"/>
              <a:t>20m</a:t>
            </a:r>
            <a:r>
              <a:rPr lang="en-US" sz="1400" dirty="0"/>
              <a:t>	SP-210258 (257) CT report		4.8</a:t>
            </a:r>
          </a:p>
          <a:p>
            <a:pPr marL="0" indent="0">
              <a:buNone/>
            </a:pPr>
            <a:r>
              <a:rPr lang="en-US" sz="1400" dirty="0"/>
              <a:t>	SP-210256 IETF report		</a:t>
            </a:r>
            <a:r>
              <a:rPr lang="en-US" sz="1400" dirty="0" smtClean="0"/>
              <a:t>	4.8</a:t>
            </a:r>
            <a:endParaRPr lang="en-US" sz="1400" dirty="0"/>
          </a:p>
          <a:p>
            <a:pPr marL="0" indent="0">
              <a:buNone/>
            </a:pPr>
            <a:r>
              <a:rPr lang="en-US" sz="1400" dirty="0" smtClean="0"/>
              <a:t>20m</a:t>
            </a:r>
            <a:r>
              <a:rPr lang="en-US" sz="1400" dirty="0"/>
              <a:t>	SP-210235 MCC Support Team Report	</a:t>
            </a:r>
            <a:r>
              <a:rPr lang="en-US" sz="1400" dirty="0" smtClean="0"/>
              <a:t>	20.7</a:t>
            </a:r>
            <a:endParaRPr lang="en-US" sz="1400" dirty="0"/>
          </a:p>
          <a:p>
            <a:pPr marL="0" indent="0">
              <a:buNone/>
            </a:pPr>
            <a:r>
              <a:rPr lang="en-US" sz="1400" dirty="0" smtClean="0"/>
              <a:t>20m</a:t>
            </a:r>
            <a:r>
              <a:rPr lang="en-US" sz="1400" dirty="0"/>
              <a:t>	SP-21052 </a:t>
            </a:r>
            <a:r>
              <a:rPr lang="en-US" sz="1400" dirty="0" err="1"/>
              <a:t>Workplan</a:t>
            </a:r>
            <a:r>
              <a:rPr lang="en-US" sz="1400" dirty="0"/>
              <a:t> Review		20.3</a:t>
            </a:r>
          </a:p>
          <a:p>
            <a:pPr marL="0" indent="0">
              <a:buNone/>
            </a:pPr>
            <a:r>
              <a:rPr lang="en-US" sz="1400" dirty="0" smtClean="0"/>
              <a:t>10m</a:t>
            </a:r>
            <a:r>
              <a:rPr lang="en-US" sz="1400" dirty="0"/>
              <a:t>	Any Other Business		</a:t>
            </a:r>
            <a:r>
              <a:rPr lang="en-US" sz="1400" dirty="0" smtClean="0"/>
              <a:t>	21</a:t>
            </a:r>
            <a:endParaRPr lang="en-US" sz="1400" dirty="0"/>
          </a:p>
          <a:p>
            <a:pPr marL="0" indent="0">
              <a:buNone/>
            </a:pPr>
            <a:r>
              <a:rPr lang="en-US" sz="1400" dirty="0"/>
              <a:t>5m	Close of Meeting		</a:t>
            </a:r>
            <a:r>
              <a:rPr lang="en-US" sz="1400" dirty="0" smtClean="0"/>
              <a:t>	22</a:t>
            </a:r>
            <a:endParaRPr lang="en-US" sz="1400" dirty="0"/>
          </a:p>
          <a:p>
            <a:pPr marL="0" indent="0">
              <a:buNone/>
            </a:pPr>
            <a:endParaRPr lang="en-US" sz="1400" dirty="0" smtClean="0"/>
          </a:p>
        </p:txBody>
      </p:sp>
      <p:sp>
        <p:nvSpPr>
          <p:cNvPr id="7" name="Content Placeholder 6"/>
          <p:cNvSpPr>
            <a:spLocks noGrp="1"/>
          </p:cNvSpPr>
          <p:nvPr>
            <p:ph sz="half" idx="2"/>
          </p:nvPr>
        </p:nvSpPr>
        <p:spPr>
          <a:xfrm>
            <a:off x="6201715" y="1177570"/>
            <a:ext cx="5666072" cy="5550489"/>
          </a:xfrm>
        </p:spPr>
        <p:txBody>
          <a:bodyPr>
            <a:noAutofit/>
          </a:bodyPr>
          <a:lstStyle/>
          <a:p>
            <a:pPr marL="0" indent="0">
              <a:buNone/>
            </a:pPr>
            <a:r>
              <a:rPr lang="en-US" sz="1100" dirty="0">
                <a:solidFill>
                  <a:srgbClr val="FF0000"/>
                </a:solidFill>
              </a:rPr>
              <a:t>	</a:t>
            </a:r>
            <a:endParaRPr lang="en-US" sz="1100" dirty="0">
              <a:solidFill>
                <a:srgbClr val="FF0000"/>
              </a:solidFill>
            </a:endParaRPr>
          </a:p>
        </p:txBody>
      </p:sp>
      <p:sp>
        <p:nvSpPr>
          <p:cNvPr id="6" name="Rectangle 5"/>
          <p:cNvSpPr/>
          <p:nvPr/>
        </p:nvSpPr>
        <p:spPr>
          <a:xfrm rot="20754019">
            <a:off x="9041540" y="443739"/>
            <a:ext cx="2990883" cy="646331"/>
          </a:xfrm>
          <a:prstGeom prst="rect">
            <a:avLst/>
          </a:prstGeom>
        </p:spPr>
        <p:txBody>
          <a:bodyPr wrap="none">
            <a:spAutoFit/>
          </a:bodyPr>
          <a:lstStyle/>
          <a:p>
            <a:pPr algn="ctr"/>
            <a:r>
              <a:rPr lang="en-US" u="sng" dirty="0">
                <a:hlinkClick r:id="rId3"/>
              </a:rPr>
              <a:t>https://</a:t>
            </a:r>
            <a:r>
              <a:rPr lang="en-US" u="sng" dirty="0" smtClean="0">
                <a:hlinkClick r:id="rId3"/>
              </a:rPr>
              <a:t>www.3gpp.org/tohru/</a:t>
            </a:r>
            <a:endParaRPr lang="en-US" dirty="0" smtClean="0"/>
          </a:p>
          <a:p>
            <a:pPr algn="ctr"/>
            <a:r>
              <a:rPr lang="en-US" dirty="0" smtClean="0"/>
              <a:t>Meeting </a:t>
            </a:r>
            <a:r>
              <a:rPr lang="en-US" dirty="0"/>
              <a:t>ID: </a:t>
            </a:r>
            <a:r>
              <a:rPr lang="en-US" b="1" dirty="0" smtClean="0"/>
              <a:t>SA_91e</a:t>
            </a:r>
            <a:r>
              <a:rPr lang="en-US" dirty="0" smtClean="0"/>
              <a:t> </a:t>
            </a:r>
            <a:endParaRPr lang="en-US" dirty="0"/>
          </a:p>
        </p:txBody>
      </p:sp>
    </p:spTree>
    <p:extLst>
      <p:ext uri="{BB962C8B-B14F-4D97-AF65-F5344CB8AC3E}">
        <p14:creationId xmlns:p14="http://schemas.microsoft.com/office/powerpoint/2010/main" val="32388501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567" y="0"/>
            <a:ext cx="10515600" cy="1325563"/>
          </a:xfrm>
        </p:spPr>
        <p:txBody>
          <a:bodyPr/>
          <a:lstStyle/>
          <a:p>
            <a:r>
              <a:rPr lang="en-US" dirty="0" smtClean="0"/>
              <a:t>SA#91-e GTM Cheat Sheet</a:t>
            </a:r>
            <a:endParaRPr lang="en-US" dirty="0"/>
          </a:p>
        </p:txBody>
      </p:sp>
      <p:sp>
        <p:nvSpPr>
          <p:cNvPr id="3" name="Content Placeholder 2"/>
          <p:cNvSpPr>
            <a:spLocks noGrp="1"/>
          </p:cNvSpPr>
          <p:nvPr>
            <p:ph idx="1"/>
          </p:nvPr>
        </p:nvSpPr>
        <p:spPr>
          <a:xfrm>
            <a:off x="216567" y="1309036"/>
            <a:ext cx="11863137" cy="5500837"/>
          </a:xfrm>
        </p:spPr>
        <p:txBody>
          <a:bodyPr>
            <a:normAutofit lnSpcReduction="10000"/>
          </a:bodyPr>
          <a:lstStyle/>
          <a:p>
            <a:pPr lvl="0"/>
            <a:r>
              <a:rPr lang="en-US" sz="1500" dirty="0"/>
              <a:t>Thursday March 18 (</a:t>
            </a:r>
            <a:r>
              <a:rPr lang="en-US" sz="1500" dirty="0" smtClean="0"/>
              <a:t>elections </a:t>
            </a:r>
            <a:r>
              <a:rPr lang="en-US" sz="1500" dirty="0"/>
              <a:t>only</a:t>
            </a:r>
            <a:r>
              <a:rPr lang="en-US" sz="1500" dirty="0" smtClean="0"/>
              <a:t>) </a:t>
            </a:r>
            <a:r>
              <a:rPr lang="en-US" sz="1500" u="sng" dirty="0">
                <a:hlinkClick r:id="rId2"/>
              </a:rPr>
              <a:t>https://global.gotomeeting.com/join/955687637</a:t>
            </a:r>
            <a:r>
              <a:rPr lang="en-US" sz="1500" dirty="0"/>
              <a:t> </a:t>
            </a:r>
          </a:p>
          <a:p>
            <a:pPr lvl="0"/>
            <a:r>
              <a:rPr lang="en-US" sz="1500" dirty="0" smtClean="0"/>
              <a:t>Tuesday </a:t>
            </a:r>
            <a:r>
              <a:rPr lang="en-US" sz="1500" dirty="0"/>
              <a:t>March 23 (technical meeting &amp; elections</a:t>
            </a:r>
            <a:r>
              <a:rPr lang="en-US" sz="1500" dirty="0" smtClean="0"/>
              <a:t>) </a:t>
            </a:r>
            <a:r>
              <a:rPr lang="en-GB" sz="1500" u="sng" dirty="0">
                <a:hlinkClick r:id="rId3"/>
              </a:rPr>
              <a:t>https://global.gotomeeting.com/join/285000541</a:t>
            </a:r>
            <a:endParaRPr lang="en-US" sz="1500" dirty="0"/>
          </a:p>
          <a:p>
            <a:pPr lvl="0"/>
            <a:r>
              <a:rPr lang="en-US" sz="1500" dirty="0"/>
              <a:t>Wednesday March 24 (technical meeting &amp; elections</a:t>
            </a:r>
            <a:r>
              <a:rPr lang="en-US" sz="1500" dirty="0" smtClean="0"/>
              <a:t>) </a:t>
            </a:r>
            <a:r>
              <a:rPr lang="en-GB" sz="1500" u="sng" dirty="0">
                <a:hlinkClick r:id="rId4"/>
              </a:rPr>
              <a:t>https://global.gotomeeting.com/join/942159349</a:t>
            </a:r>
            <a:endParaRPr lang="en-US" sz="1500" dirty="0"/>
          </a:p>
          <a:p>
            <a:pPr lvl="0"/>
            <a:r>
              <a:rPr lang="en-US" sz="1500" dirty="0"/>
              <a:t>Thursday March 25 (technical meeting &amp; elections</a:t>
            </a:r>
            <a:r>
              <a:rPr lang="en-US" sz="1500" dirty="0" smtClean="0"/>
              <a:t>) </a:t>
            </a:r>
            <a:r>
              <a:rPr lang="en-US" sz="1500" u="sng" dirty="0">
                <a:hlinkClick r:id="rId5"/>
              </a:rPr>
              <a:t>https://global.gotomeeting.com/join/159384077</a:t>
            </a:r>
            <a:r>
              <a:rPr lang="en-US" sz="1500" dirty="0"/>
              <a:t> </a:t>
            </a:r>
          </a:p>
          <a:p>
            <a:pPr lvl="0"/>
            <a:r>
              <a:rPr lang="en-US" sz="1500" dirty="0"/>
              <a:t>Friday March 26 (technical meeting &amp; elections</a:t>
            </a:r>
            <a:r>
              <a:rPr lang="en-US" sz="1500" dirty="0" smtClean="0"/>
              <a:t>) </a:t>
            </a:r>
            <a:r>
              <a:rPr lang="en-US" sz="1500" u="sng" dirty="0">
                <a:hlinkClick r:id="rId6"/>
              </a:rPr>
              <a:t>https://global.gotomeeting.com/join/143257285</a:t>
            </a:r>
            <a:r>
              <a:rPr lang="en-US" sz="1500" dirty="0"/>
              <a:t> </a:t>
            </a:r>
          </a:p>
          <a:p>
            <a:pPr lvl="0"/>
            <a:r>
              <a:rPr lang="en-US" sz="1500" dirty="0"/>
              <a:t>Monday March 29 (reporting &amp; elections</a:t>
            </a:r>
            <a:r>
              <a:rPr lang="en-US" sz="1500" dirty="0" smtClean="0"/>
              <a:t>) </a:t>
            </a:r>
            <a:r>
              <a:rPr lang="en-GB" sz="1500" u="sng" dirty="0">
                <a:hlinkClick r:id="rId7"/>
              </a:rPr>
              <a:t>https://global.gotomeeting.com/join/325202629</a:t>
            </a:r>
            <a:r>
              <a:rPr lang="en-GB" sz="1500" dirty="0"/>
              <a:t> </a:t>
            </a:r>
            <a:endParaRPr lang="en-US" sz="1500" dirty="0"/>
          </a:p>
          <a:p>
            <a:pPr marL="0" indent="0">
              <a:buNone/>
              <a:tabLst>
                <a:tab pos="1433513" algn="l"/>
              </a:tabLst>
            </a:pPr>
            <a:endParaRPr lang="en-US" sz="1500" dirty="0" smtClean="0"/>
          </a:p>
          <a:p>
            <a:r>
              <a:rPr lang="en-US" sz="1500" dirty="0" err="1" smtClean="0"/>
              <a:t>Tohru</a:t>
            </a:r>
            <a:r>
              <a:rPr lang="en-US" sz="1500" dirty="0" smtClean="0"/>
              <a:t>: 		</a:t>
            </a:r>
            <a:r>
              <a:rPr lang="en-US" sz="1500" u="sng" dirty="0" smtClean="0">
                <a:hlinkClick r:id="rId8"/>
              </a:rPr>
              <a:t>https</a:t>
            </a:r>
            <a:r>
              <a:rPr lang="en-US" sz="1500" u="sng" dirty="0">
                <a:hlinkClick r:id="rId8"/>
              </a:rPr>
              <a:t>://www.3gpp.org/tohru</a:t>
            </a:r>
            <a:r>
              <a:rPr lang="en-US" sz="1500" u="sng" dirty="0" smtClean="0">
                <a:hlinkClick r:id="rId8"/>
              </a:rPr>
              <a:t>/</a:t>
            </a:r>
            <a:r>
              <a:rPr lang="en-US" sz="1500" dirty="0" smtClean="0"/>
              <a:t> 	Meeting </a:t>
            </a:r>
            <a:r>
              <a:rPr lang="en-US" sz="1500" dirty="0"/>
              <a:t>ID: </a:t>
            </a:r>
            <a:r>
              <a:rPr lang="en-US" sz="1500" b="1" dirty="0" smtClean="0"/>
              <a:t>SA_91e</a:t>
            </a:r>
            <a:r>
              <a:rPr lang="en-US" sz="1500" dirty="0" smtClean="0"/>
              <a:t> (all week)</a:t>
            </a:r>
          </a:p>
          <a:p>
            <a:pPr marL="0" indent="0">
              <a:buNone/>
            </a:pPr>
            <a:endParaRPr lang="en-US" sz="1800" dirty="0" smtClean="0"/>
          </a:p>
          <a:p>
            <a:r>
              <a:rPr lang="en-US" sz="1500" dirty="0" smtClean="0"/>
              <a:t>Latest </a:t>
            </a:r>
            <a:r>
              <a:rPr lang="en-US" sz="1500" dirty="0"/>
              <a:t>Agenda: 	</a:t>
            </a:r>
            <a:r>
              <a:rPr lang="en-US" sz="1500" dirty="0">
                <a:hlinkClick r:id="rId9"/>
              </a:rPr>
              <a:t>https://</a:t>
            </a:r>
            <a:r>
              <a:rPr lang="en-US" sz="1500" dirty="0" smtClean="0">
                <a:hlinkClick r:id="rId9"/>
              </a:rPr>
              <a:t>www.3gpp.org/ftp/tsg_sa/TSG_SA/TSGs_91E_Electronic/TdocsByAgenda.htm</a:t>
            </a:r>
            <a:r>
              <a:rPr lang="en-US" sz="1500" dirty="0" smtClean="0"/>
              <a:t>   </a:t>
            </a:r>
          </a:p>
          <a:p>
            <a:pPr marL="0" indent="0">
              <a:buNone/>
            </a:pPr>
            <a:endParaRPr lang="en-US" sz="1800" dirty="0" smtClean="0"/>
          </a:p>
          <a:p>
            <a:r>
              <a:rPr lang="en-US" sz="1800" dirty="0" smtClean="0"/>
              <a:t>Other useful links</a:t>
            </a:r>
            <a:endParaRPr lang="en-US" sz="1800" dirty="0"/>
          </a:p>
          <a:p>
            <a:pPr lvl="1">
              <a:tabLst>
                <a:tab pos="2060575" algn="l"/>
              </a:tabLst>
            </a:pPr>
            <a:r>
              <a:rPr lang="de-DE" sz="1300" dirty="0"/>
              <a:t>initial agenda:  	</a:t>
            </a:r>
            <a:r>
              <a:rPr lang="de-DE" sz="1300" dirty="0">
                <a:hlinkClick r:id="rId10"/>
              </a:rPr>
              <a:t>https://</a:t>
            </a:r>
            <a:r>
              <a:rPr lang="de-DE" sz="1300" dirty="0" smtClean="0">
                <a:hlinkClick r:id="rId10"/>
              </a:rPr>
              <a:t>www.3gpp.org/ftp/tsg_sa/TSG_SA/TSGs_91E_Electronic/Agenda</a:t>
            </a:r>
            <a:r>
              <a:rPr lang="de-DE" sz="1300" dirty="0"/>
              <a:t> </a:t>
            </a:r>
            <a:r>
              <a:rPr lang="de-DE" sz="1300" dirty="0" smtClean="0"/>
              <a:t> </a:t>
            </a:r>
            <a:r>
              <a:rPr lang="de-DE" sz="1300" dirty="0"/>
              <a:t>-- rules for SA </a:t>
            </a:r>
            <a:r>
              <a:rPr lang="de-DE" sz="1300" dirty="0" smtClean="0"/>
              <a:t>e-meetings</a:t>
            </a:r>
            <a:endParaRPr lang="en-US" sz="1300" dirty="0"/>
          </a:p>
          <a:p>
            <a:pPr lvl="1">
              <a:tabLst>
                <a:tab pos="2060575" algn="l"/>
              </a:tabLst>
            </a:pPr>
            <a:r>
              <a:rPr lang="en-US" sz="1300" dirty="0" err="1" smtClean="0"/>
              <a:t>tdocs</a:t>
            </a:r>
            <a:r>
              <a:rPr lang="en-US" sz="1300" dirty="0"/>
              <a:t>: 	</a:t>
            </a:r>
            <a:r>
              <a:rPr lang="en-US" sz="1300" dirty="0">
                <a:hlinkClick r:id="rId11"/>
              </a:rPr>
              <a:t>https://</a:t>
            </a:r>
            <a:r>
              <a:rPr lang="en-US" sz="1300" dirty="0" smtClean="0">
                <a:hlinkClick r:id="rId11"/>
              </a:rPr>
              <a:t>www.3gpp.org/ftp/tsg_sa/TSG_SA/TSGs_91E_Electronic/Docs</a:t>
            </a:r>
            <a:r>
              <a:rPr lang="en-US" sz="1300" dirty="0" smtClean="0"/>
              <a:t>  -- meeting documents</a:t>
            </a:r>
            <a:endParaRPr lang="en-US" sz="1300" dirty="0"/>
          </a:p>
          <a:p>
            <a:pPr lvl="1">
              <a:tabLst>
                <a:tab pos="2060575" algn="l"/>
              </a:tabLst>
            </a:pPr>
            <a:r>
              <a:rPr lang="en-US" sz="1300" dirty="0" smtClean="0"/>
              <a:t>inbox: </a:t>
            </a:r>
            <a:r>
              <a:rPr lang="en-US" sz="1300" dirty="0"/>
              <a:t>	</a:t>
            </a:r>
            <a:r>
              <a:rPr lang="en-US" sz="1300" dirty="0" smtClean="0">
                <a:hlinkClick r:id="rId12"/>
              </a:rPr>
              <a:t>https</a:t>
            </a:r>
            <a:r>
              <a:rPr lang="en-US" sz="1300" dirty="0">
                <a:hlinkClick r:id="rId12"/>
              </a:rPr>
              <a:t>://</a:t>
            </a:r>
            <a:r>
              <a:rPr lang="en-US" sz="1300" dirty="0" smtClean="0">
                <a:hlinkClick r:id="rId12"/>
              </a:rPr>
              <a:t>www.3gpp.org/ftp/tsg_sa/TSG_SA/TSGs_91E_Electronic/INBOX</a:t>
            </a:r>
            <a:r>
              <a:rPr lang="en-US" sz="1300" dirty="0" smtClean="0"/>
              <a:t>  -- new documents provided during the meeting</a:t>
            </a:r>
            <a:endParaRPr lang="en-US" sz="1300" dirty="0"/>
          </a:p>
          <a:p>
            <a:pPr lvl="1">
              <a:tabLst>
                <a:tab pos="2060575" algn="l"/>
              </a:tabLst>
            </a:pPr>
            <a:r>
              <a:rPr lang="en-US" sz="1300" dirty="0" smtClean="0"/>
              <a:t>revisions:</a:t>
            </a:r>
            <a:r>
              <a:rPr lang="en-US" sz="1300" dirty="0"/>
              <a:t>	</a:t>
            </a:r>
            <a:r>
              <a:rPr lang="en-US" sz="1300" dirty="0">
                <a:hlinkClick r:id="rId13"/>
              </a:rPr>
              <a:t>https://</a:t>
            </a:r>
            <a:r>
              <a:rPr lang="en-US" sz="1300" dirty="0" smtClean="0">
                <a:hlinkClick r:id="rId13"/>
              </a:rPr>
              <a:t>www.3gpp.org/ftp/tsg_sa/TSG_SA/TSGs_91E_Electronic/INBOX/Revisions</a:t>
            </a:r>
            <a:r>
              <a:rPr lang="en-US" sz="1300" dirty="0" smtClean="0"/>
              <a:t>  -- upload your SP-20xxxx_revX files here</a:t>
            </a:r>
          </a:p>
          <a:p>
            <a:pPr lvl="1">
              <a:tabLst>
                <a:tab pos="2060575" algn="l"/>
              </a:tabLst>
            </a:pPr>
            <a:r>
              <a:rPr lang="en-US" sz="1300" dirty="0"/>
              <a:t>c</a:t>
            </a:r>
            <a:r>
              <a:rPr lang="en-US" sz="1300" dirty="0" smtClean="0"/>
              <a:t>hairs notes:</a:t>
            </a:r>
            <a:r>
              <a:rPr lang="en-US" sz="1300" dirty="0"/>
              <a:t>	</a:t>
            </a:r>
            <a:r>
              <a:rPr lang="en-US" sz="1300" dirty="0">
                <a:hlinkClick r:id="rId14"/>
              </a:rPr>
              <a:t>https://</a:t>
            </a:r>
            <a:r>
              <a:rPr lang="en-US" sz="1300" dirty="0" smtClean="0">
                <a:hlinkClick r:id="rId14"/>
              </a:rPr>
              <a:t>www.3gpp.org/ftp/tsg_sa/TSG_SA/TSGs_91E_Electronic/INBOX/Chairs_Notes</a:t>
            </a:r>
            <a:r>
              <a:rPr lang="en-US" sz="1300" dirty="0" smtClean="0"/>
              <a:t>  -- updated at least once per day</a:t>
            </a:r>
          </a:p>
          <a:p>
            <a:pPr lvl="1">
              <a:tabLst>
                <a:tab pos="2060575" algn="l"/>
              </a:tabLst>
            </a:pPr>
            <a:r>
              <a:rPr lang="en-US" sz="1300" dirty="0"/>
              <a:t>Meeting in 3GU:	</a:t>
            </a:r>
            <a:r>
              <a:rPr lang="en-US" sz="1300" dirty="0">
                <a:hlinkClick r:id="rId15"/>
              </a:rPr>
              <a:t>https://portal.3gpp.org/Home.aspx#/</a:t>
            </a:r>
            <a:r>
              <a:rPr lang="en-US" sz="1300" dirty="0" smtClean="0">
                <a:hlinkClick r:id="rId15"/>
              </a:rPr>
              <a:t>meeting?MtgId=39609</a:t>
            </a:r>
            <a:r>
              <a:rPr lang="en-US" sz="1300" dirty="0" smtClean="0"/>
              <a:t> -- register</a:t>
            </a:r>
            <a:r>
              <a:rPr lang="en-US" sz="1300" dirty="0"/>
              <a:t>, </a:t>
            </a:r>
            <a:r>
              <a:rPr lang="en-US" sz="1300" dirty="0" smtClean="0"/>
              <a:t>list of participants, general meeting info</a:t>
            </a:r>
            <a:endParaRPr lang="en-US" sz="1300" dirty="0"/>
          </a:p>
          <a:p>
            <a:endParaRPr lang="en-US" sz="1800" dirty="0"/>
          </a:p>
          <a:p>
            <a:endParaRPr lang="en-US" sz="1800" dirty="0" smtClean="0"/>
          </a:p>
        </p:txBody>
      </p:sp>
      <p:sp>
        <p:nvSpPr>
          <p:cNvPr id="6" name="TextBox 5"/>
          <p:cNvSpPr txBox="1"/>
          <p:nvPr/>
        </p:nvSpPr>
        <p:spPr>
          <a:xfrm>
            <a:off x="10179521" y="4121831"/>
            <a:ext cx="1867302" cy="1384995"/>
          </a:xfrm>
          <a:prstGeom prst="rect">
            <a:avLst/>
          </a:prstGeom>
          <a:noFill/>
          <a:ln>
            <a:solidFill>
              <a:schemeClr val="tx1"/>
            </a:solidFill>
          </a:ln>
        </p:spPr>
        <p:txBody>
          <a:bodyPr wrap="square" rtlCol="0">
            <a:spAutoFit/>
          </a:bodyPr>
          <a:lstStyle/>
          <a:p>
            <a:r>
              <a:rPr lang="de-DE" sz="1200" i="1" u="sng" dirty="0" smtClean="0">
                <a:solidFill>
                  <a:srgbClr val="FF0000"/>
                </a:solidFill>
              </a:rPr>
              <a:t>Time restrictions</a:t>
            </a:r>
          </a:p>
          <a:p>
            <a:r>
              <a:rPr lang="de-DE" sz="1200" i="1" dirty="0" smtClean="0">
                <a:solidFill>
                  <a:schemeClr val="tx2"/>
                </a:solidFill>
              </a:rPr>
              <a:t>&gt; Presentation of tdoc: </a:t>
            </a:r>
            <a:br>
              <a:rPr lang="de-DE" sz="1200" i="1" dirty="0" smtClean="0">
                <a:solidFill>
                  <a:schemeClr val="tx2"/>
                </a:solidFill>
              </a:rPr>
            </a:br>
            <a:r>
              <a:rPr lang="de-DE" sz="1200" i="1" dirty="0" smtClean="0">
                <a:solidFill>
                  <a:schemeClr val="tx2"/>
                </a:solidFill>
              </a:rPr>
              <a:t>max 3 minutes</a:t>
            </a:r>
          </a:p>
          <a:p>
            <a:endParaRPr lang="de-DE" sz="1200" i="1" dirty="0">
              <a:solidFill>
                <a:schemeClr val="tx2"/>
              </a:solidFill>
            </a:endParaRPr>
          </a:p>
          <a:p>
            <a:r>
              <a:rPr lang="de-DE" sz="1200" i="1" dirty="0" smtClean="0">
                <a:solidFill>
                  <a:schemeClr val="tx2"/>
                </a:solidFill>
              </a:rPr>
              <a:t>&gt; Discussion of tdoc: </a:t>
            </a:r>
            <a:br>
              <a:rPr lang="de-DE" sz="1200" i="1" dirty="0" smtClean="0">
                <a:solidFill>
                  <a:schemeClr val="tx2"/>
                </a:solidFill>
              </a:rPr>
            </a:br>
            <a:r>
              <a:rPr lang="de-DE" sz="1200" i="1" dirty="0" smtClean="0">
                <a:solidFill>
                  <a:schemeClr val="tx2"/>
                </a:solidFill>
              </a:rPr>
              <a:t>1 comment per delegate /  max 2 minutes</a:t>
            </a:r>
          </a:p>
        </p:txBody>
      </p:sp>
      <p:graphicFrame>
        <p:nvGraphicFramePr>
          <p:cNvPr id="10" name="Table 9"/>
          <p:cNvGraphicFramePr>
            <a:graphicFrameLocks noGrp="1"/>
          </p:cNvGraphicFramePr>
          <p:nvPr>
            <p:extLst>
              <p:ext uri="{D42A27DB-BD31-4B8C-83A1-F6EECF244321}">
                <p14:modId xmlns:p14="http://schemas.microsoft.com/office/powerpoint/2010/main" val="254332510"/>
              </p:ext>
            </p:extLst>
          </p:nvPr>
        </p:nvGraphicFramePr>
        <p:xfrm>
          <a:off x="9283323" y="561304"/>
          <a:ext cx="2545617" cy="1371600"/>
        </p:xfrm>
        <a:graphic>
          <a:graphicData uri="http://schemas.openxmlformats.org/drawingml/2006/table">
            <a:tbl>
              <a:tblPr firstRow="1" firstCol="1" bandRow="1">
                <a:tableStyleId>{2D5ABB26-0587-4C30-8999-92F81FD0307C}</a:tableStyleId>
              </a:tblPr>
              <a:tblGrid>
                <a:gridCol w="1097174"/>
                <a:gridCol w="599904"/>
                <a:gridCol w="848539"/>
              </a:tblGrid>
              <a:tr h="0">
                <a:tc>
                  <a:txBody>
                    <a:bodyPr/>
                    <a:lstStyle/>
                    <a:p>
                      <a:pPr algn="ctr">
                        <a:spcAft>
                          <a:spcPts val="0"/>
                        </a:spcAft>
                      </a:pPr>
                      <a:r>
                        <a:rPr lang="en-US" sz="1000" dirty="0">
                          <a:effectLst/>
                        </a:rPr>
                        <a:t>06:00 - 08:00       </a:t>
                      </a:r>
                      <a:endParaRPr lang="en-US" sz="1100" dirty="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PDT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Vancouver </a:t>
                      </a:r>
                      <a:endParaRPr lang="en-US" sz="1100">
                        <a:effectLst/>
                        <a:latin typeface="Calibri" panose="020F0502020204030204" pitchFamily="34" charset="0"/>
                        <a:ea typeface="Calibri" panose="020F0502020204030204" pitchFamily="34" charset="0"/>
                      </a:endParaRPr>
                    </a:p>
                  </a:txBody>
                  <a:tcPr marL="68580" marR="68580" marT="0" marB="0"/>
                </a:tc>
              </a:tr>
              <a:tr h="0">
                <a:tc>
                  <a:txBody>
                    <a:bodyPr/>
                    <a:lstStyle/>
                    <a:p>
                      <a:pPr algn="ctr">
                        <a:spcAft>
                          <a:spcPts val="0"/>
                        </a:spcAft>
                      </a:pPr>
                      <a:r>
                        <a:rPr lang="en-US" sz="1000" dirty="0">
                          <a:effectLst/>
                        </a:rPr>
                        <a:t>09:00 - 11:00       </a:t>
                      </a:r>
                      <a:endParaRPr lang="en-US" sz="1100" dirty="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EDT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New York </a:t>
                      </a:r>
                      <a:endParaRPr lang="en-US" sz="1100">
                        <a:effectLst/>
                        <a:latin typeface="Calibri" panose="020F0502020204030204" pitchFamily="34" charset="0"/>
                        <a:ea typeface="Calibri" panose="020F0502020204030204" pitchFamily="34" charset="0"/>
                      </a:endParaRPr>
                    </a:p>
                  </a:txBody>
                  <a:tcPr marL="68580" marR="68580" marT="0" marB="0"/>
                </a:tc>
              </a:tr>
              <a:tr h="0">
                <a:tc>
                  <a:txBody>
                    <a:bodyPr/>
                    <a:lstStyle/>
                    <a:p>
                      <a:pPr algn="ctr">
                        <a:spcAft>
                          <a:spcPts val="0"/>
                        </a:spcAft>
                      </a:pPr>
                      <a:r>
                        <a:rPr lang="en-US" sz="1000" b="1" dirty="0">
                          <a:effectLst/>
                        </a:rPr>
                        <a:t>13:00 - 15:00       </a:t>
                      </a:r>
                      <a:endParaRPr lang="en-US" sz="1100" b="1" dirty="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b="1" dirty="0">
                          <a:effectLst/>
                        </a:rPr>
                        <a:t>UTC       </a:t>
                      </a:r>
                      <a:endParaRPr lang="en-US" sz="1100" b="1" dirty="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b="1" dirty="0">
                          <a:effectLst/>
                        </a:rPr>
                        <a:t>UTC </a:t>
                      </a:r>
                      <a:endParaRPr lang="en-US" sz="1100" b="1" dirty="0">
                        <a:effectLst/>
                        <a:latin typeface="Calibri" panose="020F0502020204030204" pitchFamily="34" charset="0"/>
                        <a:ea typeface="Calibri" panose="020F0502020204030204" pitchFamily="34" charset="0"/>
                      </a:endParaRPr>
                    </a:p>
                  </a:txBody>
                  <a:tcPr marL="68580" marR="68580" marT="0" marB="0"/>
                </a:tc>
              </a:tr>
              <a:tr h="0">
                <a:tc>
                  <a:txBody>
                    <a:bodyPr/>
                    <a:lstStyle/>
                    <a:p>
                      <a:pPr algn="ctr">
                        <a:spcAft>
                          <a:spcPts val="0"/>
                        </a:spcAft>
                      </a:pPr>
                      <a:r>
                        <a:rPr lang="en-US" sz="1000" dirty="0">
                          <a:effectLst/>
                        </a:rPr>
                        <a:t>14:00 - 16:00       </a:t>
                      </a:r>
                      <a:endParaRPr lang="en-US" sz="1100" dirty="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dirty="0">
                          <a:effectLst/>
                        </a:rPr>
                        <a:t>CET       </a:t>
                      </a:r>
                      <a:endParaRPr lang="en-US" sz="1100" dirty="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Vienna </a:t>
                      </a:r>
                      <a:endParaRPr lang="en-US" sz="1100">
                        <a:effectLst/>
                        <a:latin typeface="Calibri" panose="020F0502020204030204" pitchFamily="34" charset="0"/>
                        <a:ea typeface="Calibri" panose="020F0502020204030204" pitchFamily="34" charset="0"/>
                      </a:endParaRPr>
                    </a:p>
                  </a:txBody>
                  <a:tcPr marL="68580" marR="68580" marT="0" marB="0"/>
                </a:tc>
              </a:tr>
              <a:tr h="0">
                <a:tc>
                  <a:txBody>
                    <a:bodyPr/>
                    <a:lstStyle/>
                    <a:p>
                      <a:pPr algn="ctr">
                        <a:spcAft>
                          <a:spcPts val="0"/>
                        </a:spcAft>
                      </a:pPr>
                      <a:r>
                        <a:rPr lang="en-US" sz="1000">
                          <a:effectLst/>
                        </a:rPr>
                        <a:t>18:30 - 20:30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dirty="0">
                          <a:effectLst/>
                        </a:rPr>
                        <a:t>IST       </a:t>
                      </a:r>
                      <a:endParaRPr lang="en-US" sz="1100" dirty="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dirty="0">
                          <a:effectLst/>
                        </a:rPr>
                        <a:t>Calcutta </a:t>
                      </a:r>
                      <a:endParaRPr lang="en-US" sz="1100" dirty="0">
                        <a:effectLst/>
                        <a:latin typeface="Calibri" panose="020F0502020204030204" pitchFamily="34" charset="0"/>
                        <a:ea typeface="Calibri" panose="020F0502020204030204" pitchFamily="34" charset="0"/>
                      </a:endParaRPr>
                    </a:p>
                  </a:txBody>
                  <a:tcPr marL="68580" marR="68580" marT="0" marB="0"/>
                </a:tc>
              </a:tr>
              <a:tr h="0">
                <a:tc>
                  <a:txBody>
                    <a:bodyPr/>
                    <a:lstStyle/>
                    <a:p>
                      <a:pPr algn="ctr">
                        <a:spcAft>
                          <a:spcPts val="0"/>
                        </a:spcAft>
                      </a:pPr>
                      <a:r>
                        <a:rPr lang="en-US" sz="1000" dirty="0">
                          <a:effectLst/>
                        </a:rPr>
                        <a:t>21:00 - 23:00       </a:t>
                      </a:r>
                      <a:endParaRPr lang="en-US" sz="1100" dirty="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CST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dirty="0">
                          <a:effectLst/>
                        </a:rPr>
                        <a:t>Shanghai </a:t>
                      </a:r>
                      <a:endParaRPr lang="en-US" sz="1100" dirty="0">
                        <a:effectLst/>
                        <a:latin typeface="Calibri" panose="020F0502020204030204" pitchFamily="34" charset="0"/>
                        <a:ea typeface="Calibri" panose="020F0502020204030204" pitchFamily="34" charset="0"/>
                      </a:endParaRPr>
                    </a:p>
                  </a:txBody>
                  <a:tcPr marL="68580" marR="68580" marT="0" marB="0"/>
                </a:tc>
              </a:tr>
              <a:tr h="0">
                <a:tc>
                  <a:txBody>
                    <a:bodyPr/>
                    <a:lstStyle/>
                    <a:p>
                      <a:pPr algn="ctr">
                        <a:spcAft>
                          <a:spcPts val="0"/>
                        </a:spcAft>
                      </a:pPr>
                      <a:r>
                        <a:rPr lang="en-US" sz="1000">
                          <a:effectLst/>
                        </a:rPr>
                        <a:t>22:00 - 00:00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JST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dirty="0">
                          <a:effectLst/>
                        </a:rPr>
                        <a:t>Tokyo </a:t>
                      </a:r>
                      <a:endParaRPr lang="en-US" sz="1100" dirty="0">
                        <a:effectLst/>
                        <a:latin typeface="Calibri" panose="020F0502020204030204" pitchFamily="34" charset="0"/>
                        <a:ea typeface="Calibri" panose="020F0502020204030204" pitchFamily="34" charset="0"/>
                      </a:endParaRPr>
                    </a:p>
                  </a:txBody>
                  <a:tcPr marL="68580" marR="68580" marT="0" marB="0"/>
                </a:tc>
              </a:tr>
              <a:tr h="0">
                <a:tc>
                  <a:txBody>
                    <a:bodyPr/>
                    <a:lstStyle/>
                    <a:p>
                      <a:pPr algn="ctr">
                        <a:spcAft>
                          <a:spcPts val="0"/>
                        </a:spcAft>
                      </a:pPr>
                      <a:r>
                        <a:rPr lang="en-US" sz="1000">
                          <a:effectLst/>
                        </a:rPr>
                        <a:t>22:00 - 00:00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KST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dirty="0">
                          <a:effectLst/>
                        </a:rPr>
                        <a:t>Seoul </a:t>
                      </a:r>
                      <a:endParaRPr lang="en-US" sz="1100" dirty="0">
                        <a:effectLst/>
                        <a:latin typeface="Calibri" panose="020F0502020204030204" pitchFamily="34" charset="0"/>
                        <a:ea typeface="Calibri" panose="020F0502020204030204" pitchFamily="34" charset="0"/>
                      </a:endParaRPr>
                    </a:p>
                  </a:txBody>
                  <a:tcPr marL="68580" marR="68580" marT="0" marB="0"/>
                </a:tc>
              </a:tr>
              <a:tr h="0">
                <a:tc>
                  <a:txBody>
                    <a:bodyPr/>
                    <a:lstStyle/>
                    <a:p>
                      <a:pPr algn="ctr">
                        <a:spcAft>
                          <a:spcPts val="0"/>
                        </a:spcAft>
                      </a:pPr>
                      <a:r>
                        <a:rPr lang="en-US" sz="1000">
                          <a:effectLst/>
                        </a:rPr>
                        <a:t>00:00 - 02:00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AEDT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dirty="0">
                          <a:effectLst/>
                        </a:rPr>
                        <a:t>Sydney </a:t>
                      </a:r>
                      <a:endParaRPr lang="en-US" sz="1100" dirty="0">
                        <a:effectLst/>
                        <a:latin typeface="Calibri" panose="020F0502020204030204" pitchFamily="34" charset="0"/>
                        <a:ea typeface="Calibri" panose="020F0502020204030204" pitchFamily="34" charset="0"/>
                      </a:endParaRPr>
                    </a:p>
                  </a:txBody>
                  <a:tcPr marL="68580" marR="68580" marT="0" marB="0"/>
                </a:tc>
              </a:tr>
            </a:tbl>
          </a:graphicData>
        </a:graphic>
      </p:graphicFrame>
      <p:sp>
        <p:nvSpPr>
          <p:cNvPr id="11" name="Rectangle 2"/>
          <p:cNvSpPr>
            <a:spLocks noChangeArrowheads="1"/>
          </p:cNvSpPr>
          <p:nvPr/>
        </p:nvSpPr>
        <p:spPr bwMode="auto">
          <a:xfrm>
            <a:off x="9140906" y="322777"/>
            <a:ext cx="2939353"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rPr>
              <a:t>Times for GTM sessions March 18 to March 26</a:t>
            </a:r>
            <a:endParaRPr kumimoji="0" lang="en-US" altLang="en-US" sz="1600" b="1" i="0" u="none" strike="noStrike" cap="none" normalizeH="0" baseline="0" dirty="0" smtClean="0">
              <a:ln>
                <a:noFill/>
              </a:ln>
              <a:solidFill>
                <a:schemeClr val="tx1"/>
              </a:solidFill>
              <a:effectLst/>
              <a:latin typeface="Arial" panose="020B0604020202020204" pitchFamily="34"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92582368"/>
              </p:ext>
            </p:extLst>
          </p:nvPr>
        </p:nvGraphicFramePr>
        <p:xfrm>
          <a:off x="9283323" y="2416490"/>
          <a:ext cx="2545617" cy="1371600"/>
        </p:xfrm>
        <a:graphic>
          <a:graphicData uri="http://schemas.openxmlformats.org/drawingml/2006/table">
            <a:tbl>
              <a:tblPr firstRow="1" firstCol="1" bandRow="1">
                <a:tableStyleId>{2D5ABB26-0587-4C30-8999-92F81FD0307C}</a:tableStyleId>
              </a:tblPr>
              <a:tblGrid>
                <a:gridCol w="1097174"/>
                <a:gridCol w="599904"/>
                <a:gridCol w="848539"/>
              </a:tblGrid>
              <a:tr h="0">
                <a:tc>
                  <a:txBody>
                    <a:bodyPr/>
                    <a:lstStyle/>
                    <a:p>
                      <a:pPr algn="ctr">
                        <a:spcAft>
                          <a:spcPts val="0"/>
                        </a:spcAft>
                      </a:pPr>
                      <a:r>
                        <a:rPr lang="en-US" sz="1000" dirty="0">
                          <a:effectLst/>
                        </a:rPr>
                        <a:t>06:00 - 08:00       </a:t>
                      </a:r>
                      <a:endParaRPr lang="en-US" sz="1100" dirty="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PDT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Vancouver </a:t>
                      </a:r>
                      <a:endParaRPr lang="en-US" sz="1100">
                        <a:effectLst/>
                        <a:latin typeface="Calibri" panose="020F0502020204030204" pitchFamily="34" charset="0"/>
                        <a:ea typeface="Calibri" panose="020F0502020204030204" pitchFamily="34" charset="0"/>
                      </a:endParaRPr>
                    </a:p>
                  </a:txBody>
                  <a:tcPr marL="68580" marR="68580" marT="0" marB="0"/>
                </a:tc>
              </a:tr>
              <a:tr h="0">
                <a:tc>
                  <a:txBody>
                    <a:bodyPr/>
                    <a:lstStyle/>
                    <a:p>
                      <a:pPr algn="ctr">
                        <a:spcAft>
                          <a:spcPts val="0"/>
                        </a:spcAft>
                      </a:pPr>
                      <a:r>
                        <a:rPr lang="en-US" sz="1000" dirty="0">
                          <a:effectLst/>
                        </a:rPr>
                        <a:t>09:00 - 11:00       </a:t>
                      </a:r>
                      <a:endParaRPr lang="en-US" sz="1100" dirty="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EDT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New York </a:t>
                      </a:r>
                      <a:endParaRPr lang="en-US" sz="1100">
                        <a:effectLst/>
                        <a:latin typeface="Calibri" panose="020F0502020204030204" pitchFamily="34" charset="0"/>
                        <a:ea typeface="Calibri" panose="020F0502020204030204" pitchFamily="34" charset="0"/>
                      </a:endParaRPr>
                    </a:p>
                  </a:txBody>
                  <a:tcPr marL="68580" marR="68580" marT="0" marB="0"/>
                </a:tc>
              </a:tr>
              <a:tr h="0">
                <a:tc>
                  <a:txBody>
                    <a:bodyPr/>
                    <a:lstStyle/>
                    <a:p>
                      <a:pPr algn="ctr">
                        <a:spcAft>
                          <a:spcPts val="0"/>
                        </a:spcAft>
                      </a:pPr>
                      <a:r>
                        <a:rPr lang="en-US" sz="1000" b="1" dirty="0">
                          <a:effectLst/>
                        </a:rPr>
                        <a:t>13:00 - 15:00       </a:t>
                      </a:r>
                      <a:endParaRPr lang="en-US" sz="1100" b="1" dirty="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b="1" dirty="0">
                          <a:effectLst/>
                        </a:rPr>
                        <a:t>UTC       </a:t>
                      </a:r>
                      <a:endParaRPr lang="en-US" sz="1100" b="1" dirty="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b="1" dirty="0">
                          <a:effectLst/>
                        </a:rPr>
                        <a:t>UTC </a:t>
                      </a:r>
                      <a:endParaRPr lang="en-US" sz="1100" b="1" dirty="0">
                        <a:effectLst/>
                        <a:latin typeface="Calibri" panose="020F0502020204030204" pitchFamily="34" charset="0"/>
                        <a:ea typeface="Calibri" panose="020F0502020204030204" pitchFamily="34" charset="0"/>
                      </a:endParaRPr>
                    </a:p>
                  </a:txBody>
                  <a:tcPr marL="68580" marR="68580" marT="0" marB="0"/>
                </a:tc>
              </a:tr>
              <a:tr h="0">
                <a:tc>
                  <a:txBody>
                    <a:bodyPr/>
                    <a:lstStyle/>
                    <a:p>
                      <a:pPr algn="ctr">
                        <a:spcAft>
                          <a:spcPts val="0"/>
                        </a:spcAft>
                      </a:pPr>
                      <a:r>
                        <a:rPr lang="en-US" sz="1000" dirty="0">
                          <a:effectLst/>
                          <a:latin typeface="Calibri" panose="020F0502020204030204" pitchFamily="34" charset="0"/>
                          <a:ea typeface="Calibri" panose="020F0502020204030204" pitchFamily="34" charset="0"/>
                        </a:rPr>
                        <a:t>15:00 - 17:00       </a:t>
                      </a:r>
                      <a:endParaRPr lang="en-US" sz="1100" dirty="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latin typeface="Calibri" panose="020F0502020204030204" pitchFamily="34" charset="0"/>
                          <a:ea typeface="Calibri" panose="020F0502020204030204" pitchFamily="34" charset="0"/>
                        </a:rPr>
                        <a:t>CEST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dirty="0">
                          <a:effectLst/>
                          <a:latin typeface="Calibri" panose="020F0502020204030204" pitchFamily="34" charset="0"/>
                          <a:ea typeface="Calibri" panose="020F0502020204030204" pitchFamily="34" charset="0"/>
                        </a:rPr>
                        <a:t>Vienna </a:t>
                      </a:r>
                      <a:endParaRPr lang="en-US" sz="1100" dirty="0">
                        <a:effectLst/>
                        <a:latin typeface="Calibri" panose="020F0502020204030204" pitchFamily="34" charset="0"/>
                        <a:ea typeface="Calibri" panose="020F0502020204030204" pitchFamily="34" charset="0"/>
                      </a:endParaRPr>
                    </a:p>
                  </a:txBody>
                  <a:tcPr marL="68580" marR="68580" marT="0" marB="0"/>
                </a:tc>
              </a:tr>
              <a:tr h="0">
                <a:tc>
                  <a:txBody>
                    <a:bodyPr/>
                    <a:lstStyle/>
                    <a:p>
                      <a:pPr algn="ctr">
                        <a:spcAft>
                          <a:spcPts val="0"/>
                        </a:spcAft>
                      </a:pPr>
                      <a:r>
                        <a:rPr lang="en-US" sz="1000" dirty="0">
                          <a:effectLst/>
                        </a:rPr>
                        <a:t>18:30 - 20:30       </a:t>
                      </a:r>
                      <a:endParaRPr lang="en-US" sz="1100" dirty="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dirty="0">
                          <a:effectLst/>
                        </a:rPr>
                        <a:t>IST       </a:t>
                      </a:r>
                      <a:endParaRPr lang="en-US" sz="1100" dirty="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dirty="0">
                          <a:effectLst/>
                        </a:rPr>
                        <a:t>Calcutta </a:t>
                      </a:r>
                      <a:endParaRPr lang="en-US" sz="1100" dirty="0">
                        <a:effectLst/>
                        <a:latin typeface="Calibri" panose="020F0502020204030204" pitchFamily="34" charset="0"/>
                        <a:ea typeface="Calibri" panose="020F0502020204030204" pitchFamily="34" charset="0"/>
                      </a:endParaRPr>
                    </a:p>
                  </a:txBody>
                  <a:tcPr marL="68580" marR="68580" marT="0" marB="0"/>
                </a:tc>
              </a:tr>
              <a:tr h="0">
                <a:tc>
                  <a:txBody>
                    <a:bodyPr/>
                    <a:lstStyle/>
                    <a:p>
                      <a:pPr algn="ctr">
                        <a:spcAft>
                          <a:spcPts val="0"/>
                        </a:spcAft>
                      </a:pPr>
                      <a:r>
                        <a:rPr lang="en-US" sz="1000">
                          <a:effectLst/>
                        </a:rPr>
                        <a:t>21:00 - 23:00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CST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dirty="0">
                          <a:effectLst/>
                        </a:rPr>
                        <a:t>Shanghai </a:t>
                      </a:r>
                      <a:endParaRPr lang="en-US" sz="1100" dirty="0">
                        <a:effectLst/>
                        <a:latin typeface="Calibri" panose="020F0502020204030204" pitchFamily="34" charset="0"/>
                        <a:ea typeface="Calibri" panose="020F0502020204030204" pitchFamily="34" charset="0"/>
                      </a:endParaRPr>
                    </a:p>
                  </a:txBody>
                  <a:tcPr marL="68580" marR="68580" marT="0" marB="0"/>
                </a:tc>
              </a:tr>
              <a:tr h="0">
                <a:tc>
                  <a:txBody>
                    <a:bodyPr/>
                    <a:lstStyle/>
                    <a:p>
                      <a:pPr algn="ctr">
                        <a:spcAft>
                          <a:spcPts val="0"/>
                        </a:spcAft>
                      </a:pPr>
                      <a:r>
                        <a:rPr lang="en-US" sz="1000">
                          <a:effectLst/>
                        </a:rPr>
                        <a:t>22:00 - 00:00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JST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dirty="0">
                          <a:effectLst/>
                        </a:rPr>
                        <a:t>Tokyo </a:t>
                      </a:r>
                      <a:endParaRPr lang="en-US" sz="1100" dirty="0">
                        <a:effectLst/>
                        <a:latin typeface="Calibri" panose="020F0502020204030204" pitchFamily="34" charset="0"/>
                        <a:ea typeface="Calibri" panose="020F0502020204030204" pitchFamily="34" charset="0"/>
                      </a:endParaRPr>
                    </a:p>
                  </a:txBody>
                  <a:tcPr marL="68580" marR="68580" marT="0" marB="0"/>
                </a:tc>
              </a:tr>
              <a:tr h="0">
                <a:tc>
                  <a:txBody>
                    <a:bodyPr/>
                    <a:lstStyle/>
                    <a:p>
                      <a:pPr algn="ctr">
                        <a:spcAft>
                          <a:spcPts val="0"/>
                        </a:spcAft>
                      </a:pPr>
                      <a:r>
                        <a:rPr lang="en-US" sz="1000">
                          <a:effectLst/>
                        </a:rPr>
                        <a:t>22:00 - 00:00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KST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dirty="0">
                          <a:effectLst/>
                        </a:rPr>
                        <a:t>Seoul </a:t>
                      </a:r>
                      <a:endParaRPr lang="en-US" sz="1100" dirty="0">
                        <a:effectLst/>
                        <a:latin typeface="Calibri" panose="020F0502020204030204" pitchFamily="34" charset="0"/>
                        <a:ea typeface="Calibri" panose="020F0502020204030204" pitchFamily="34" charset="0"/>
                      </a:endParaRPr>
                    </a:p>
                  </a:txBody>
                  <a:tcPr marL="68580" marR="68580" marT="0" marB="0"/>
                </a:tc>
              </a:tr>
              <a:tr h="0">
                <a:tc>
                  <a:txBody>
                    <a:bodyPr/>
                    <a:lstStyle/>
                    <a:p>
                      <a:pPr algn="ctr">
                        <a:spcAft>
                          <a:spcPts val="0"/>
                        </a:spcAft>
                      </a:pPr>
                      <a:r>
                        <a:rPr lang="en-US" sz="1000">
                          <a:effectLst/>
                        </a:rPr>
                        <a:t>00:00 - 02:00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a:effectLst/>
                        </a:rPr>
                        <a:t>AEDT       </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algn="ctr">
                        <a:spcAft>
                          <a:spcPts val="0"/>
                        </a:spcAft>
                      </a:pPr>
                      <a:r>
                        <a:rPr lang="en-US" sz="1000" dirty="0">
                          <a:effectLst/>
                        </a:rPr>
                        <a:t>Sydney </a:t>
                      </a:r>
                      <a:endParaRPr lang="en-US" sz="1100" dirty="0">
                        <a:effectLst/>
                        <a:latin typeface="Calibri" panose="020F0502020204030204" pitchFamily="34" charset="0"/>
                        <a:ea typeface="Calibri" panose="020F0502020204030204" pitchFamily="34" charset="0"/>
                      </a:endParaRPr>
                    </a:p>
                  </a:txBody>
                  <a:tcPr marL="68580" marR="68580" marT="0" marB="0"/>
                </a:tc>
              </a:tr>
            </a:tbl>
          </a:graphicData>
        </a:graphic>
      </p:graphicFrame>
      <p:sp>
        <p:nvSpPr>
          <p:cNvPr id="13" name="Rectangle 2"/>
          <p:cNvSpPr>
            <a:spLocks noChangeArrowheads="1"/>
          </p:cNvSpPr>
          <p:nvPr/>
        </p:nvSpPr>
        <p:spPr bwMode="auto">
          <a:xfrm>
            <a:off x="9140906" y="2177963"/>
            <a:ext cx="2939353"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rPr>
              <a:t>Times for GTM sessions March 29</a:t>
            </a:r>
            <a:endParaRPr kumimoji="0" lang="en-US" altLang="en-US" sz="1600" b="1"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457146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363" y="20327"/>
            <a:ext cx="10515600" cy="1325563"/>
          </a:xfrm>
        </p:spPr>
        <p:txBody>
          <a:bodyPr/>
          <a:lstStyle/>
          <a:p>
            <a:r>
              <a:rPr lang="en-US" dirty="0" smtClean="0"/>
              <a:t>GTM Sessions Agenda Overview</a:t>
            </a:r>
            <a:endParaRPr lang="en-US" dirty="0"/>
          </a:p>
        </p:txBody>
      </p:sp>
      <p:sp>
        <p:nvSpPr>
          <p:cNvPr id="3" name="Content Placeholder 2"/>
          <p:cNvSpPr>
            <a:spLocks noGrp="1"/>
          </p:cNvSpPr>
          <p:nvPr>
            <p:ph sz="half" idx="1"/>
          </p:nvPr>
        </p:nvSpPr>
        <p:spPr>
          <a:xfrm>
            <a:off x="366563" y="1038226"/>
            <a:ext cx="5181600" cy="5689834"/>
          </a:xfrm>
        </p:spPr>
        <p:txBody>
          <a:bodyPr>
            <a:normAutofit fontScale="85000" lnSpcReduction="20000"/>
          </a:bodyPr>
          <a:lstStyle/>
          <a:p>
            <a:r>
              <a:rPr lang="en-US" sz="1800" dirty="0"/>
              <a:t>Day 1 – </a:t>
            </a:r>
            <a:r>
              <a:rPr lang="en-US" sz="1800" dirty="0" smtClean="0"/>
              <a:t>Thursday 18 March 2021 </a:t>
            </a:r>
            <a:r>
              <a:rPr lang="en-US" sz="1800" b="1" i="1" dirty="0" smtClean="0"/>
              <a:t>(elections only)</a:t>
            </a:r>
            <a:endParaRPr lang="en-US" sz="1800" b="1" i="1" dirty="0"/>
          </a:p>
          <a:p>
            <a:pPr lvl="1"/>
            <a:r>
              <a:rPr lang="en-US" sz="1600" i="1" dirty="0"/>
              <a:t>Preparation of 3GPP SA Chair and Vice Chairs Elections</a:t>
            </a:r>
          </a:p>
          <a:p>
            <a:pPr lvl="1"/>
            <a:r>
              <a:rPr lang="en-US" sz="1600" i="1" dirty="0"/>
              <a:t>Closing of candidates list</a:t>
            </a:r>
          </a:p>
          <a:p>
            <a:pPr lvl="1"/>
            <a:r>
              <a:rPr lang="en-US" sz="1600" i="1" dirty="0"/>
              <a:t>If possible “election by acclamation” of one or more positions</a:t>
            </a:r>
          </a:p>
          <a:p>
            <a:pPr lvl="1"/>
            <a:r>
              <a:rPr lang="en-US" sz="1600" i="1" dirty="0"/>
              <a:t>Organization of first </a:t>
            </a:r>
            <a:r>
              <a:rPr lang="en-US" sz="1600" i="1" dirty="0" smtClean="0"/>
              <a:t>ballot</a:t>
            </a:r>
            <a:endParaRPr lang="en-US" sz="1800" i="1" dirty="0"/>
          </a:p>
          <a:p>
            <a:endParaRPr lang="en-US" sz="1800" dirty="0" smtClean="0"/>
          </a:p>
          <a:p>
            <a:r>
              <a:rPr lang="en-US" sz="1800" dirty="0" smtClean="0"/>
              <a:t>Day </a:t>
            </a:r>
            <a:r>
              <a:rPr lang="en-US" sz="1800" dirty="0"/>
              <a:t>3 – </a:t>
            </a:r>
            <a:r>
              <a:rPr lang="en-US" sz="1800" dirty="0" smtClean="0"/>
              <a:t>Tuesday 23 March 2021</a:t>
            </a:r>
            <a:endParaRPr lang="en-US" sz="1800" dirty="0"/>
          </a:p>
          <a:p>
            <a:pPr lvl="1"/>
            <a:r>
              <a:rPr lang="en-US" sz="1600" dirty="0"/>
              <a:t>Welcome speech, approval of agenda, general issues (10min)</a:t>
            </a:r>
          </a:p>
          <a:p>
            <a:pPr lvl="1"/>
            <a:r>
              <a:rPr lang="en-US" sz="1600" i="1" dirty="0"/>
              <a:t>Results of recent ballot (if applicable)</a:t>
            </a:r>
          </a:p>
          <a:p>
            <a:pPr lvl="1"/>
            <a:r>
              <a:rPr lang="en-US" sz="1600" i="1" dirty="0"/>
              <a:t>Organization of next ballot (if needed)</a:t>
            </a:r>
          </a:p>
          <a:p>
            <a:pPr lvl="1"/>
            <a:r>
              <a:rPr lang="en-US" sz="1600" dirty="0" err="1"/>
              <a:t>LSin</a:t>
            </a:r>
            <a:r>
              <a:rPr lang="en-US" sz="1600" dirty="0"/>
              <a:t> for action</a:t>
            </a:r>
          </a:p>
          <a:p>
            <a:pPr lvl="1"/>
            <a:r>
              <a:rPr lang="en-US" sz="1600" dirty="0"/>
              <a:t>Documents indicated for early consideration</a:t>
            </a:r>
          </a:p>
          <a:p>
            <a:pPr lvl="1"/>
            <a:r>
              <a:rPr lang="en-US" sz="1600" dirty="0"/>
              <a:t>Block Note/Approval of BA-Group 1</a:t>
            </a:r>
          </a:p>
          <a:p>
            <a:pPr marL="457200" lvl="1" indent="0">
              <a:buNone/>
            </a:pPr>
            <a:endParaRPr lang="en-US" sz="1400" dirty="0"/>
          </a:p>
          <a:p>
            <a:r>
              <a:rPr lang="en-US" sz="1800" dirty="0"/>
              <a:t>Day 4 – Wednesday 24 March 2021</a:t>
            </a:r>
          </a:p>
          <a:p>
            <a:pPr lvl="1"/>
            <a:r>
              <a:rPr lang="en-US" sz="1500" i="1" dirty="0"/>
              <a:t>Results of recent ballot (if applicable)</a:t>
            </a:r>
          </a:p>
          <a:p>
            <a:pPr lvl="1"/>
            <a:r>
              <a:rPr lang="en-US" sz="1500" i="1" dirty="0"/>
              <a:t>Organization of next ballot (if needed)</a:t>
            </a:r>
          </a:p>
          <a:p>
            <a:pPr lvl="1"/>
            <a:r>
              <a:rPr lang="en-US" sz="1500" dirty="0"/>
              <a:t>Short reporting from WG chairs (max 5 min/each)</a:t>
            </a:r>
          </a:p>
          <a:p>
            <a:pPr lvl="1"/>
            <a:r>
              <a:rPr lang="en-US" sz="1500" dirty="0"/>
              <a:t>Release Planning</a:t>
            </a:r>
          </a:p>
          <a:p>
            <a:pPr lvl="1"/>
            <a:r>
              <a:rPr lang="en-US" sz="1500" dirty="0"/>
              <a:t>Issues arising from new/revised Work/Study Items </a:t>
            </a:r>
          </a:p>
          <a:p>
            <a:pPr lvl="1"/>
            <a:r>
              <a:rPr lang="en-US" sz="1500" dirty="0"/>
              <a:t>Documents indicated for early consideration</a:t>
            </a:r>
          </a:p>
          <a:p>
            <a:pPr lvl="1"/>
            <a:r>
              <a:rPr lang="en-US" sz="1500" dirty="0"/>
              <a:t>Issues arising from ongoing e-mail discussions</a:t>
            </a:r>
          </a:p>
          <a:p>
            <a:pPr lvl="1"/>
            <a:r>
              <a:rPr lang="en-US" sz="1500" dirty="0"/>
              <a:t>Already available revisions &amp; outgoing LS’s</a:t>
            </a:r>
          </a:p>
          <a:p>
            <a:pPr lvl="1"/>
            <a:r>
              <a:rPr lang="en-US" sz="1500" dirty="0"/>
              <a:t>Block Note/Approval of BA-Group 2 and 3</a:t>
            </a:r>
          </a:p>
          <a:p>
            <a:pPr marL="0" indent="0">
              <a:buNone/>
            </a:pPr>
            <a:endParaRPr lang="en-US" sz="1800" dirty="0"/>
          </a:p>
        </p:txBody>
      </p:sp>
      <p:sp>
        <p:nvSpPr>
          <p:cNvPr id="7" name="Content Placeholder 6"/>
          <p:cNvSpPr>
            <a:spLocks noGrp="1"/>
          </p:cNvSpPr>
          <p:nvPr>
            <p:ph sz="half" idx="2"/>
          </p:nvPr>
        </p:nvSpPr>
        <p:spPr>
          <a:xfrm>
            <a:off x="6096000" y="1345890"/>
            <a:ext cx="5181600" cy="5326374"/>
          </a:xfrm>
        </p:spPr>
        <p:txBody>
          <a:bodyPr>
            <a:normAutofit fontScale="85000" lnSpcReduction="20000"/>
          </a:bodyPr>
          <a:lstStyle/>
          <a:p>
            <a:pPr marL="0" indent="0">
              <a:buNone/>
            </a:pPr>
            <a:endParaRPr lang="en-US" sz="1800" dirty="0"/>
          </a:p>
          <a:p>
            <a:r>
              <a:rPr lang="en-US" sz="1800" dirty="0"/>
              <a:t>Day </a:t>
            </a:r>
            <a:r>
              <a:rPr lang="en-US" sz="1800" dirty="0" smtClean="0"/>
              <a:t>5 </a:t>
            </a:r>
            <a:r>
              <a:rPr lang="en-US" sz="1800" dirty="0"/>
              <a:t>– Thursday </a:t>
            </a:r>
            <a:r>
              <a:rPr lang="en-US" sz="1800" dirty="0" smtClean="0"/>
              <a:t>25 March 2021</a:t>
            </a:r>
            <a:endParaRPr lang="en-US" sz="1800" dirty="0"/>
          </a:p>
          <a:p>
            <a:pPr lvl="1"/>
            <a:r>
              <a:rPr lang="en-US" sz="1600" i="1" dirty="0"/>
              <a:t>Results of recent ballot (if applicable)</a:t>
            </a:r>
          </a:p>
          <a:p>
            <a:pPr lvl="1"/>
            <a:r>
              <a:rPr lang="en-US" sz="1600" i="1" dirty="0"/>
              <a:t>Organization of next ballot (if needed)</a:t>
            </a:r>
          </a:p>
          <a:p>
            <a:pPr lvl="1"/>
            <a:r>
              <a:rPr lang="en-US" sz="1600" dirty="0"/>
              <a:t>Already available revisions &amp; outgoing LS’s</a:t>
            </a:r>
          </a:p>
          <a:p>
            <a:pPr lvl="1"/>
            <a:r>
              <a:rPr lang="en-US" sz="1600" dirty="0"/>
              <a:t>Issues arising from ongoing e-mail discussions</a:t>
            </a:r>
          </a:p>
          <a:p>
            <a:pPr lvl="1"/>
            <a:r>
              <a:rPr lang="en-US" sz="1600" dirty="0"/>
              <a:t>Block Note/Approval of BA-Group 4, 5 and 6</a:t>
            </a:r>
          </a:p>
          <a:p>
            <a:endParaRPr lang="en-US" sz="1800" dirty="0" smtClean="0"/>
          </a:p>
          <a:p>
            <a:r>
              <a:rPr lang="en-US" sz="1800" dirty="0" smtClean="0"/>
              <a:t>Day 6 – Friday 26 March 2021</a:t>
            </a:r>
          </a:p>
          <a:p>
            <a:pPr lvl="1"/>
            <a:r>
              <a:rPr lang="en-US" sz="1600" i="1" dirty="0"/>
              <a:t>Results of recent ballot (if applicable)</a:t>
            </a:r>
          </a:p>
          <a:p>
            <a:pPr lvl="1"/>
            <a:r>
              <a:rPr lang="en-US" sz="1600" i="1" dirty="0"/>
              <a:t>Organization of next ballot (if needed)</a:t>
            </a:r>
          </a:p>
          <a:p>
            <a:pPr lvl="1"/>
            <a:r>
              <a:rPr lang="en-US" sz="1600" dirty="0"/>
              <a:t>Last chance for looking at revisions &amp; outgoing LS’s</a:t>
            </a:r>
          </a:p>
          <a:p>
            <a:pPr lvl="1"/>
            <a:r>
              <a:rPr lang="en-US" sz="1600" dirty="0"/>
              <a:t>Issues arising from ongoing e-mail discussions</a:t>
            </a:r>
          </a:p>
          <a:p>
            <a:pPr lvl="1"/>
            <a:r>
              <a:rPr lang="en-US" sz="1600" b="1" dirty="0">
                <a:solidFill>
                  <a:srgbClr val="FF0000"/>
                </a:solidFill>
              </a:rPr>
              <a:t>Close of technical meeting</a:t>
            </a:r>
          </a:p>
          <a:p>
            <a:endParaRPr lang="en-US" sz="1800" dirty="0" smtClean="0"/>
          </a:p>
          <a:p>
            <a:r>
              <a:rPr lang="en-US" sz="1800" dirty="0" smtClean="0"/>
              <a:t>Day 7 </a:t>
            </a:r>
            <a:r>
              <a:rPr lang="en-US" sz="1800" dirty="0"/>
              <a:t>– Monday </a:t>
            </a:r>
            <a:r>
              <a:rPr lang="en-US" sz="1800" dirty="0" smtClean="0"/>
              <a:t>29 March 2021</a:t>
            </a:r>
            <a:endParaRPr lang="en-US" sz="1800" dirty="0"/>
          </a:p>
          <a:p>
            <a:pPr lvl="1"/>
            <a:r>
              <a:rPr lang="en-US" sz="1600" i="1" dirty="0"/>
              <a:t>Results of recent ballot (if applicable)</a:t>
            </a:r>
          </a:p>
          <a:p>
            <a:pPr lvl="1"/>
            <a:r>
              <a:rPr lang="en-US" sz="1600" dirty="0"/>
              <a:t>Reporting from MCC, RAN chair, CT chair, IETF Liaison …</a:t>
            </a:r>
          </a:p>
          <a:p>
            <a:pPr lvl="1"/>
            <a:r>
              <a:rPr lang="en-US" sz="1600" b="1" dirty="0">
                <a:solidFill>
                  <a:srgbClr val="FF0000"/>
                </a:solidFill>
              </a:rPr>
              <a:t>Close of Meeting</a:t>
            </a:r>
          </a:p>
          <a:p>
            <a:endParaRPr lang="en-US" dirty="0"/>
          </a:p>
          <a:p>
            <a:endParaRPr lang="en-US" dirty="0"/>
          </a:p>
        </p:txBody>
      </p:sp>
      <p:sp>
        <p:nvSpPr>
          <p:cNvPr id="6" name="Rectangle 5"/>
          <p:cNvSpPr/>
          <p:nvPr/>
        </p:nvSpPr>
        <p:spPr>
          <a:xfrm rot="1792624">
            <a:off x="9174512" y="827340"/>
            <a:ext cx="2990883" cy="646331"/>
          </a:xfrm>
          <a:prstGeom prst="rect">
            <a:avLst/>
          </a:prstGeom>
        </p:spPr>
        <p:txBody>
          <a:bodyPr wrap="none">
            <a:spAutoFit/>
          </a:bodyPr>
          <a:lstStyle/>
          <a:p>
            <a:pPr algn="ctr"/>
            <a:r>
              <a:rPr lang="en-US" u="sng" dirty="0">
                <a:hlinkClick r:id="rId2"/>
              </a:rPr>
              <a:t>https://</a:t>
            </a:r>
            <a:r>
              <a:rPr lang="en-US" u="sng" dirty="0" smtClean="0">
                <a:hlinkClick r:id="rId2"/>
              </a:rPr>
              <a:t>www.3gpp.org/tohru/</a:t>
            </a:r>
            <a:endParaRPr lang="en-US" dirty="0" smtClean="0"/>
          </a:p>
          <a:p>
            <a:pPr algn="ctr"/>
            <a:r>
              <a:rPr lang="en-US" dirty="0" smtClean="0"/>
              <a:t>Meeting </a:t>
            </a:r>
            <a:r>
              <a:rPr lang="en-US" dirty="0"/>
              <a:t>ID: </a:t>
            </a:r>
            <a:r>
              <a:rPr lang="en-US" b="1" dirty="0" smtClean="0"/>
              <a:t>SA_91e</a:t>
            </a:r>
            <a:r>
              <a:rPr lang="en-US" dirty="0" smtClean="0"/>
              <a:t> </a:t>
            </a:r>
            <a:endParaRPr lang="en-US" dirty="0"/>
          </a:p>
        </p:txBody>
      </p:sp>
    </p:spTree>
    <p:extLst>
      <p:ext uri="{BB962C8B-B14F-4D97-AF65-F5344CB8AC3E}">
        <p14:creationId xmlns:p14="http://schemas.microsoft.com/office/powerpoint/2010/main" val="6626306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Annex – Done Already</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3042089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363" y="20327"/>
            <a:ext cx="10515600" cy="1325563"/>
          </a:xfrm>
        </p:spPr>
        <p:txBody>
          <a:bodyPr>
            <a:normAutofit/>
          </a:bodyPr>
          <a:lstStyle/>
          <a:p>
            <a:r>
              <a:rPr lang="en-US" dirty="0" smtClean="0"/>
              <a:t>SA#91-e Elections (18 March 2021)</a:t>
            </a:r>
            <a:br>
              <a:rPr lang="en-US" dirty="0" smtClean="0"/>
            </a:br>
            <a:r>
              <a:rPr lang="en-US" sz="1600" u="sng" dirty="0">
                <a:hlinkClick r:id="rId2"/>
              </a:rPr>
              <a:t>https://global.gotomeeting.com/join/955687637</a:t>
            </a:r>
            <a:r>
              <a:rPr lang="en-GB" sz="1600" dirty="0" smtClean="0"/>
              <a:t> </a:t>
            </a:r>
            <a:r>
              <a:rPr lang="en-US" sz="1600" dirty="0" smtClean="0"/>
              <a:t>13:00-15:00 </a:t>
            </a:r>
            <a:r>
              <a:rPr lang="en-US" sz="1600" dirty="0"/>
              <a:t>UTC</a:t>
            </a:r>
            <a:endParaRPr lang="en-US" sz="3200" dirty="0"/>
          </a:p>
        </p:txBody>
      </p:sp>
      <p:sp>
        <p:nvSpPr>
          <p:cNvPr id="3" name="Content Placeholder 2"/>
          <p:cNvSpPr>
            <a:spLocks noGrp="1"/>
          </p:cNvSpPr>
          <p:nvPr>
            <p:ph sz="half" idx="1"/>
          </p:nvPr>
        </p:nvSpPr>
        <p:spPr>
          <a:xfrm>
            <a:off x="366562" y="1434164"/>
            <a:ext cx="5562599" cy="5293895"/>
          </a:xfrm>
        </p:spPr>
        <p:txBody>
          <a:bodyPr>
            <a:normAutofit lnSpcReduction="10000"/>
          </a:bodyPr>
          <a:lstStyle/>
          <a:p>
            <a:r>
              <a:rPr lang="en-US" sz="1800" dirty="0" smtClean="0"/>
              <a:t>Welcome / Introduction</a:t>
            </a:r>
          </a:p>
          <a:p>
            <a:r>
              <a:rPr lang="en-US" sz="1800" dirty="0" smtClean="0"/>
              <a:t>Q&amp;A on E-Elections (if necessary)</a:t>
            </a:r>
          </a:p>
          <a:p>
            <a:r>
              <a:rPr lang="en-US" sz="1800" dirty="0" smtClean="0"/>
              <a:t>Check if there are more candidates</a:t>
            </a:r>
          </a:p>
          <a:p>
            <a:r>
              <a:rPr lang="en-US" sz="1800" dirty="0" smtClean="0"/>
              <a:t>Close of candidates list for all positions</a:t>
            </a:r>
          </a:p>
          <a:p>
            <a:endParaRPr lang="en-US" sz="1800" dirty="0"/>
          </a:p>
          <a:p>
            <a:r>
              <a:rPr lang="en-US" sz="1800" dirty="0" smtClean="0"/>
              <a:t>Discussion on how to progress elections</a:t>
            </a:r>
            <a:br>
              <a:rPr lang="en-US" sz="1800" dirty="0" smtClean="0"/>
            </a:br>
            <a:r>
              <a:rPr lang="en-US" sz="1800" dirty="0" smtClean="0"/>
              <a:t>and ballots for the different Chair and </a:t>
            </a:r>
            <a:br>
              <a:rPr lang="en-US" sz="1800" dirty="0" smtClean="0"/>
            </a:br>
            <a:r>
              <a:rPr lang="en-US" sz="1800" dirty="0" err="1" smtClean="0"/>
              <a:t>ViceChair</a:t>
            </a:r>
            <a:r>
              <a:rPr lang="en-US" sz="1800" dirty="0" smtClean="0"/>
              <a:t> positions</a:t>
            </a:r>
          </a:p>
          <a:p>
            <a:endParaRPr lang="en-US" sz="1800" dirty="0"/>
          </a:p>
          <a:p>
            <a:r>
              <a:rPr lang="en-US" sz="1800" dirty="0" smtClean="0"/>
              <a:t>Election by acclamation (if possible)</a:t>
            </a:r>
          </a:p>
          <a:p>
            <a:r>
              <a:rPr lang="en-US" sz="1800" dirty="0" smtClean="0"/>
              <a:t>Sorting out candidates for first ballot</a:t>
            </a:r>
          </a:p>
          <a:p>
            <a:r>
              <a:rPr lang="en-US" sz="1800" dirty="0" smtClean="0"/>
              <a:t>Announcing first ballot</a:t>
            </a:r>
          </a:p>
          <a:p>
            <a:endParaRPr lang="en-US" sz="1800" dirty="0"/>
          </a:p>
          <a:p>
            <a:r>
              <a:rPr lang="en-US" sz="1800" dirty="0" smtClean="0"/>
              <a:t>Information about election handling after first ballot</a:t>
            </a:r>
          </a:p>
          <a:p>
            <a:r>
              <a:rPr lang="en-US" sz="1800" dirty="0" smtClean="0"/>
              <a:t>Can we cancel GTM session on Monday 22 March?</a:t>
            </a:r>
          </a:p>
          <a:p>
            <a:r>
              <a:rPr lang="en-US" sz="1800" dirty="0" smtClean="0"/>
              <a:t>AOB &amp; Closing</a:t>
            </a:r>
          </a:p>
          <a:p>
            <a:endParaRPr lang="en-US" sz="1800" dirty="0"/>
          </a:p>
          <a:p>
            <a:endParaRPr lang="en-US" sz="1800" dirty="0" smtClean="0"/>
          </a:p>
          <a:p>
            <a:pPr lvl="1"/>
            <a:endParaRPr lang="en-US" sz="1200" dirty="0" smtClean="0"/>
          </a:p>
        </p:txBody>
      </p:sp>
      <p:sp>
        <p:nvSpPr>
          <p:cNvPr id="7" name="Content Placeholder 6"/>
          <p:cNvSpPr>
            <a:spLocks noGrp="1"/>
          </p:cNvSpPr>
          <p:nvPr>
            <p:ph sz="half" idx="2"/>
          </p:nvPr>
        </p:nvSpPr>
        <p:spPr>
          <a:xfrm>
            <a:off x="5630779" y="1385535"/>
            <a:ext cx="5666072" cy="5342524"/>
          </a:xfrm>
        </p:spPr>
        <p:txBody>
          <a:bodyPr>
            <a:noAutofit/>
          </a:bodyPr>
          <a:lstStyle/>
          <a:p>
            <a:pPr marL="0" indent="0">
              <a:buNone/>
            </a:pPr>
            <a:r>
              <a:rPr lang="en-US" sz="1600" b="1" dirty="0" smtClean="0"/>
              <a:t>First ballot will take place </a:t>
            </a:r>
            <a:br>
              <a:rPr lang="en-US" sz="1600" b="1" dirty="0" smtClean="0"/>
            </a:br>
            <a:r>
              <a:rPr lang="en-US" sz="1600" b="1" dirty="0" smtClean="0"/>
              <a:t>from today (Thursday 18 March) 18:00 UTC</a:t>
            </a:r>
            <a:r>
              <a:rPr lang="en-US" sz="1600" b="1" dirty="0"/>
              <a:t/>
            </a:r>
            <a:br>
              <a:rPr lang="en-US" sz="1600" b="1" dirty="0"/>
            </a:br>
            <a:r>
              <a:rPr lang="en-US" sz="1600" b="1" dirty="0" smtClean="0"/>
              <a:t>till tomorrow (Friday 19 March) 12:00 UTC</a:t>
            </a:r>
          </a:p>
          <a:p>
            <a:pPr marL="0" indent="0">
              <a:buNone/>
            </a:pPr>
            <a:endParaRPr lang="en-US" sz="1600" dirty="0"/>
          </a:p>
          <a:p>
            <a:pPr marL="0" indent="0">
              <a:buNone/>
            </a:pPr>
            <a:r>
              <a:rPr lang="en-US" sz="1600" dirty="0" smtClean="0"/>
              <a:t>Useful Links</a:t>
            </a:r>
          </a:p>
          <a:p>
            <a:pPr>
              <a:buFontTx/>
              <a:buChar char="-"/>
            </a:pPr>
            <a:r>
              <a:rPr lang="en-US" sz="1600" dirty="0" smtClean="0"/>
              <a:t>List </a:t>
            </a:r>
            <a:r>
              <a:rPr lang="en-US" sz="1600" dirty="0"/>
              <a:t>of candidates </a:t>
            </a:r>
            <a:r>
              <a:rPr lang="en-US" sz="1600" dirty="0" smtClean="0"/>
              <a:t/>
            </a:r>
            <a:br>
              <a:rPr lang="en-US" sz="1600" dirty="0" smtClean="0"/>
            </a:br>
            <a:r>
              <a:rPr lang="en-US" sz="1600" dirty="0" smtClean="0">
                <a:hlinkClick r:id="rId3"/>
              </a:rPr>
              <a:t>https</a:t>
            </a:r>
            <a:r>
              <a:rPr lang="en-US" sz="1600" dirty="0">
                <a:hlinkClick r:id="rId3"/>
              </a:rPr>
              <a:t>://</a:t>
            </a:r>
            <a:r>
              <a:rPr lang="en-US" sz="1600" dirty="0" smtClean="0">
                <a:hlinkClick r:id="rId3"/>
              </a:rPr>
              <a:t>www.3gpp.org/news-events/elections/2146</a:t>
            </a:r>
            <a:r>
              <a:rPr lang="en-US" sz="1600" dirty="0" smtClean="0"/>
              <a:t> </a:t>
            </a:r>
          </a:p>
          <a:p>
            <a:pPr>
              <a:buFontTx/>
              <a:buChar char="-"/>
            </a:pPr>
            <a:r>
              <a:rPr lang="en-US" sz="1600" dirty="0" smtClean="0"/>
              <a:t>3GPP </a:t>
            </a:r>
            <a:r>
              <a:rPr lang="en-US" sz="1600" dirty="0"/>
              <a:t>Voting Tool</a:t>
            </a:r>
            <a:br>
              <a:rPr lang="en-US" sz="1600" dirty="0"/>
            </a:br>
            <a:r>
              <a:rPr lang="en-US" sz="1600" dirty="0">
                <a:hlinkClick r:id="rId4"/>
              </a:rPr>
              <a:t>https://portal.3gpp.org/VotingTool</a:t>
            </a:r>
            <a:r>
              <a:rPr lang="en-US" sz="1600" dirty="0" smtClean="0">
                <a:hlinkClick r:id="rId4"/>
              </a:rPr>
              <a:t>/</a:t>
            </a:r>
            <a:r>
              <a:rPr lang="en-US" sz="1600" dirty="0" smtClean="0"/>
              <a:t> </a:t>
            </a:r>
          </a:p>
          <a:p>
            <a:pPr>
              <a:buFontTx/>
              <a:buChar char="-"/>
            </a:pPr>
            <a:r>
              <a:rPr lang="en-US" sz="1600" dirty="0" smtClean="0"/>
              <a:t>E-Elections </a:t>
            </a:r>
            <a:r>
              <a:rPr lang="en-US" sz="1600" dirty="0"/>
              <a:t>User Guide </a:t>
            </a:r>
            <a:r>
              <a:rPr lang="en-US" sz="1600" dirty="0">
                <a:hlinkClick r:id="rId5"/>
              </a:rPr>
              <a:t>https://</a:t>
            </a:r>
            <a:r>
              <a:rPr lang="en-US" sz="1600" dirty="0" smtClean="0">
                <a:hlinkClick r:id="rId5"/>
              </a:rPr>
              <a:t>www.3gpp.org/ftp/tsg_sa/TSG_SA/TSGs_91E_Electronic/Docs/SP-210186.zip</a:t>
            </a:r>
            <a:r>
              <a:rPr lang="en-US" sz="1600" dirty="0" smtClean="0"/>
              <a:t> </a:t>
            </a:r>
          </a:p>
          <a:p>
            <a:pPr>
              <a:buFontTx/>
              <a:buChar char="-"/>
            </a:pPr>
            <a:r>
              <a:rPr lang="en-US" sz="1600" dirty="0" smtClean="0"/>
              <a:t>Voting Tool Q&amp;A</a:t>
            </a:r>
            <a:br>
              <a:rPr lang="en-US" sz="1600" dirty="0" smtClean="0"/>
            </a:br>
            <a:r>
              <a:rPr lang="en-GB" sz="1600" u="sng" dirty="0">
                <a:hlinkClick r:id="rId6"/>
              </a:rPr>
              <a:t>https://help.3gpp.org/index.php?title=3GPP_voting_tool</a:t>
            </a:r>
            <a:endParaRPr lang="en-US" sz="1400" i="1" dirty="0"/>
          </a:p>
          <a:p>
            <a:pPr>
              <a:buFontTx/>
              <a:buChar char="-"/>
            </a:pPr>
            <a:endParaRPr lang="en-US" sz="1600" dirty="0" smtClean="0"/>
          </a:p>
          <a:p>
            <a:pPr marL="0" indent="0">
              <a:buNone/>
            </a:pPr>
            <a:endParaRPr lang="en-US" sz="1600" dirty="0"/>
          </a:p>
        </p:txBody>
      </p:sp>
      <p:sp>
        <p:nvSpPr>
          <p:cNvPr id="6" name="Rectangle 5"/>
          <p:cNvSpPr/>
          <p:nvPr/>
        </p:nvSpPr>
        <p:spPr>
          <a:xfrm rot="1792624">
            <a:off x="9174512" y="827340"/>
            <a:ext cx="2990883" cy="646331"/>
          </a:xfrm>
          <a:prstGeom prst="rect">
            <a:avLst/>
          </a:prstGeom>
        </p:spPr>
        <p:txBody>
          <a:bodyPr wrap="none">
            <a:spAutoFit/>
          </a:bodyPr>
          <a:lstStyle/>
          <a:p>
            <a:pPr algn="ctr"/>
            <a:r>
              <a:rPr lang="en-US" u="sng" dirty="0">
                <a:hlinkClick r:id="rId7"/>
              </a:rPr>
              <a:t>https://</a:t>
            </a:r>
            <a:r>
              <a:rPr lang="en-US" u="sng" dirty="0" smtClean="0">
                <a:hlinkClick r:id="rId7"/>
              </a:rPr>
              <a:t>www.3gpp.org/tohru/</a:t>
            </a:r>
            <a:endParaRPr lang="en-US" dirty="0" smtClean="0"/>
          </a:p>
          <a:p>
            <a:pPr algn="ctr"/>
            <a:r>
              <a:rPr lang="en-US" dirty="0" smtClean="0"/>
              <a:t>Meeting </a:t>
            </a:r>
            <a:r>
              <a:rPr lang="en-US" dirty="0"/>
              <a:t>ID: </a:t>
            </a:r>
            <a:r>
              <a:rPr lang="en-US" b="1" dirty="0" smtClean="0"/>
              <a:t>SA_91e</a:t>
            </a:r>
            <a:r>
              <a:rPr lang="en-US" dirty="0" smtClean="0"/>
              <a:t> </a:t>
            </a:r>
            <a:endParaRPr lang="en-US" dirty="0"/>
          </a:p>
        </p:txBody>
      </p:sp>
    </p:spTree>
    <p:extLst>
      <p:ext uri="{BB962C8B-B14F-4D97-AF65-F5344CB8AC3E}">
        <p14:creationId xmlns:p14="http://schemas.microsoft.com/office/powerpoint/2010/main" val="21593444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SA#91-e Elections – Proposal </a:t>
            </a:r>
            <a:r>
              <a:rPr lang="en-US" smtClean="0"/>
              <a:t>on Handling</a:t>
            </a:r>
            <a:endParaRPr lang="en-US" dirty="0"/>
          </a:p>
        </p:txBody>
      </p:sp>
      <p:sp>
        <p:nvSpPr>
          <p:cNvPr id="3" name="Content Placeholder 2"/>
          <p:cNvSpPr>
            <a:spLocks noGrp="1"/>
          </p:cNvSpPr>
          <p:nvPr>
            <p:ph sz="half" idx="1"/>
          </p:nvPr>
        </p:nvSpPr>
        <p:spPr>
          <a:xfrm>
            <a:off x="333375" y="1825624"/>
            <a:ext cx="5686425" cy="4799013"/>
          </a:xfrm>
        </p:spPr>
        <p:txBody>
          <a:bodyPr>
            <a:normAutofit lnSpcReduction="10000"/>
          </a:bodyPr>
          <a:lstStyle/>
          <a:p>
            <a:r>
              <a:rPr lang="en-US" sz="1800" dirty="0" smtClean="0"/>
              <a:t>Regional Balance needs to be served, i.e. </a:t>
            </a:r>
          </a:p>
          <a:p>
            <a:pPr lvl="1"/>
            <a:r>
              <a:rPr lang="en-US" sz="1600" dirty="0" smtClean="0"/>
              <a:t>3 out of the 4 positions should be assigned to the 3 ITU regions;</a:t>
            </a:r>
          </a:p>
          <a:p>
            <a:pPr lvl="1"/>
            <a:r>
              <a:rPr lang="en-US" sz="1600" dirty="0" smtClean="0"/>
              <a:t>4</a:t>
            </a:r>
            <a:r>
              <a:rPr lang="en-US" sz="1600" baseline="30000" dirty="0" smtClean="0"/>
              <a:t>th</a:t>
            </a:r>
            <a:r>
              <a:rPr lang="en-US" sz="1600" dirty="0" smtClean="0"/>
              <a:t> position is open to any candidate from any region</a:t>
            </a:r>
          </a:p>
          <a:p>
            <a:r>
              <a:rPr lang="en-US" sz="1800" dirty="0" smtClean="0"/>
              <a:t>Regions are determined based on the Organizational Partner (OP) of the Individual Member (IM) for which the candidate runs</a:t>
            </a:r>
          </a:p>
          <a:p>
            <a:r>
              <a:rPr lang="en-US" sz="1800" dirty="0" smtClean="0"/>
              <a:t>Information on </a:t>
            </a:r>
            <a:r>
              <a:rPr lang="en-US" sz="1800" dirty="0"/>
              <a:t>ITU Regions:</a:t>
            </a:r>
            <a:br>
              <a:rPr lang="en-US" sz="1800" dirty="0"/>
            </a:br>
            <a:r>
              <a:rPr lang="en-US" sz="1800" dirty="0">
                <a:hlinkClick r:id="rId2"/>
              </a:rPr>
              <a:t>https://</a:t>
            </a:r>
            <a:r>
              <a:rPr lang="en-US" sz="1800" dirty="0" smtClean="0">
                <a:hlinkClick r:id="rId2"/>
              </a:rPr>
              <a:t>en.wikipedia.org/wiki/ITU_Region</a:t>
            </a:r>
            <a:r>
              <a:rPr lang="en-US" sz="1800" dirty="0" smtClean="0"/>
              <a:t> </a:t>
            </a:r>
          </a:p>
          <a:p>
            <a:endParaRPr lang="en-US" sz="1800" dirty="0"/>
          </a:p>
          <a:p>
            <a:r>
              <a:rPr lang="en-US" sz="1800" dirty="0" smtClean="0"/>
              <a:t>The notation “</a:t>
            </a:r>
            <a:r>
              <a:rPr lang="en-US" sz="1800" dirty="0" err="1" smtClean="0"/>
              <a:t>Vicechair</a:t>
            </a:r>
            <a:r>
              <a:rPr lang="en-US" sz="1800" dirty="0" smtClean="0"/>
              <a:t> 1”, “</a:t>
            </a:r>
            <a:r>
              <a:rPr lang="en-US" sz="1800" dirty="0" err="1" smtClean="0"/>
              <a:t>Vicechair</a:t>
            </a:r>
            <a:r>
              <a:rPr lang="en-US" sz="1800" dirty="0" smtClean="0"/>
              <a:t> 2”, “</a:t>
            </a:r>
            <a:r>
              <a:rPr lang="en-US" sz="1800" dirty="0" err="1" smtClean="0"/>
              <a:t>Vicechair</a:t>
            </a:r>
            <a:r>
              <a:rPr lang="en-US" sz="1800" dirty="0" smtClean="0"/>
              <a:t> 3” is informal and does in no way imply any sort of hierarchy, preference among or specific tasks of the different VC positions. </a:t>
            </a:r>
          </a:p>
          <a:p>
            <a:r>
              <a:rPr lang="en-US" sz="1800" dirty="0" smtClean="0"/>
              <a:t>Candidates can run for different positions, e.g. if a candidate did not get elected for VC#1 she/he can run as candidate for VC#2 afterwards.</a:t>
            </a:r>
          </a:p>
          <a:p>
            <a:endParaRPr lang="en-US" sz="1800" dirty="0" smtClean="0"/>
          </a:p>
          <a:p>
            <a:endParaRPr lang="en-US" dirty="0"/>
          </a:p>
        </p:txBody>
      </p:sp>
      <p:sp>
        <p:nvSpPr>
          <p:cNvPr id="4" name="Content Placeholder 3"/>
          <p:cNvSpPr>
            <a:spLocks noGrp="1"/>
          </p:cNvSpPr>
          <p:nvPr>
            <p:ph sz="half" idx="2"/>
          </p:nvPr>
        </p:nvSpPr>
        <p:spPr>
          <a:xfrm>
            <a:off x="6172199" y="1825625"/>
            <a:ext cx="5476875" cy="4351338"/>
          </a:xfrm>
        </p:spPr>
        <p:txBody>
          <a:bodyPr>
            <a:normAutofit lnSpcReduction="10000"/>
          </a:bodyPr>
          <a:lstStyle/>
          <a:p>
            <a:r>
              <a:rPr lang="en-US" sz="1800" dirty="0" smtClean="0"/>
              <a:t>Determine candidates for SA chair position</a:t>
            </a:r>
          </a:p>
          <a:p>
            <a:r>
              <a:rPr lang="en-US" sz="1800" dirty="0" smtClean="0"/>
              <a:t>SA chair election (Region X served)</a:t>
            </a:r>
          </a:p>
          <a:p>
            <a:pPr marL="0" indent="0">
              <a:buNone/>
            </a:pPr>
            <a:endParaRPr lang="en-US" sz="1800" dirty="0" smtClean="0"/>
          </a:p>
          <a:p>
            <a:r>
              <a:rPr lang="en-US" sz="1800" dirty="0" smtClean="0"/>
              <a:t>Determine candidates for SA </a:t>
            </a:r>
            <a:r>
              <a:rPr lang="en-US" sz="1800" dirty="0" err="1" smtClean="0"/>
              <a:t>Vicechair</a:t>
            </a:r>
            <a:r>
              <a:rPr lang="en-US" sz="1800" dirty="0" smtClean="0"/>
              <a:t> position 1. Candidates running under Region Y</a:t>
            </a:r>
          </a:p>
          <a:p>
            <a:r>
              <a:rPr lang="en-US" sz="1800" dirty="0" smtClean="0"/>
              <a:t>SA </a:t>
            </a:r>
            <a:r>
              <a:rPr lang="en-US" sz="1800" dirty="0" err="1" smtClean="0"/>
              <a:t>Vicechair</a:t>
            </a:r>
            <a:r>
              <a:rPr lang="en-US" sz="1800" dirty="0" smtClean="0"/>
              <a:t> 1 election</a:t>
            </a:r>
          </a:p>
          <a:p>
            <a:endParaRPr lang="en-US" sz="1800" dirty="0"/>
          </a:p>
          <a:p>
            <a:r>
              <a:rPr lang="en-US" sz="1800" dirty="0"/>
              <a:t>Determine candidates for SA </a:t>
            </a:r>
            <a:r>
              <a:rPr lang="en-US" sz="1800" dirty="0" err="1"/>
              <a:t>Vicechair</a:t>
            </a:r>
            <a:r>
              <a:rPr lang="en-US" sz="1800" dirty="0"/>
              <a:t> position </a:t>
            </a:r>
            <a:r>
              <a:rPr lang="en-US" sz="1800" dirty="0" smtClean="0"/>
              <a:t>2. </a:t>
            </a:r>
            <a:r>
              <a:rPr lang="en-US" sz="1800" dirty="0"/>
              <a:t>Candidates running under Region </a:t>
            </a:r>
            <a:r>
              <a:rPr lang="en-US" sz="1800" dirty="0" smtClean="0"/>
              <a:t>Z</a:t>
            </a:r>
            <a:endParaRPr lang="en-US" sz="1800" dirty="0"/>
          </a:p>
          <a:p>
            <a:r>
              <a:rPr lang="en-US" sz="1800" dirty="0"/>
              <a:t>SA </a:t>
            </a:r>
            <a:r>
              <a:rPr lang="en-US" sz="1800" dirty="0" err="1"/>
              <a:t>Vicechair</a:t>
            </a:r>
            <a:r>
              <a:rPr lang="en-US" sz="1800" dirty="0"/>
              <a:t> </a:t>
            </a:r>
            <a:r>
              <a:rPr lang="en-US" sz="1800" dirty="0" smtClean="0"/>
              <a:t>2 </a:t>
            </a:r>
            <a:r>
              <a:rPr lang="en-US" sz="1800" dirty="0"/>
              <a:t>election</a:t>
            </a:r>
          </a:p>
          <a:p>
            <a:endParaRPr lang="en-US" sz="1800" dirty="0" smtClean="0"/>
          </a:p>
          <a:p>
            <a:r>
              <a:rPr lang="en-US" sz="1800" dirty="0" smtClean="0"/>
              <a:t>Elect SA </a:t>
            </a:r>
            <a:r>
              <a:rPr lang="en-US" sz="1800" dirty="0" err="1" smtClean="0"/>
              <a:t>Vicechair</a:t>
            </a:r>
            <a:r>
              <a:rPr lang="en-US" sz="1800" dirty="0" smtClean="0"/>
              <a:t> 3 amongst remaining candidates, regardless of region</a:t>
            </a:r>
            <a:endParaRPr lang="en-US" sz="1800" dirty="0"/>
          </a:p>
          <a:p>
            <a:endParaRPr lang="en-US" sz="1800" dirty="0" smtClean="0"/>
          </a:p>
        </p:txBody>
      </p:sp>
    </p:spTree>
    <p:extLst>
      <p:ext uri="{BB962C8B-B14F-4D97-AF65-F5344CB8AC3E}">
        <p14:creationId xmlns:p14="http://schemas.microsoft.com/office/powerpoint/2010/main" val="40946322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363" y="20327"/>
            <a:ext cx="10515600" cy="1325563"/>
          </a:xfrm>
        </p:spPr>
        <p:txBody>
          <a:bodyPr>
            <a:normAutofit/>
          </a:bodyPr>
          <a:lstStyle/>
          <a:p>
            <a:r>
              <a:rPr lang="en-US" dirty="0" smtClean="0"/>
              <a:t>SA#91-e GTM Tuesday 23 March 2021</a:t>
            </a:r>
            <a:br>
              <a:rPr lang="en-US" dirty="0" smtClean="0"/>
            </a:br>
            <a:r>
              <a:rPr lang="en-GB" sz="1600" u="sng" dirty="0">
                <a:hlinkClick r:id="rId2"/>
              </a:rPr>
              <a:t>https://</a:t>
            </a:r>
            <a:r>
              <a:rPr lang="en-GB" sz="1600" u="sng" dirty="0" smtClean="0">
                <a:hlinkClick r:id="rId2"/>
              </a:rPr>
              <a:t>global.gotomeeting.com/join/285000541</a:t>
            </a:r>
            <a:r>
              <a:rPr lang="en-GB" sz="1600" dirty="0" smtClean="0"/>
              <a:t> </a:t>
            </a:r>
            <a:r>
              <a:rPr lang="en-US" sz="1600" dirty="0" smtClean="0"/>
              <a:t>13:00-15:00 </a:t>
            </a:r>
            <a:r>
              <a:rPr lang="en-US" sz="1600" dirty="0"/>
              <a:t>UTC</a:t>
            </a:r>
            <a:endParaRPr lang="en-US" sz="3200" dirty="0"/>
          </a:p>
        </p:txBody>
      </p:sp>
      <p:sp>
        <p:nvSpPr>
          <p:cNvPr id="3" name="Content Placeholder 2"/>
          <p:cNvSpPr>
            <a:spLocks noGrp="1"/>
          </p:cNvSpPr>
          <p:nvPr>
            <p:ph sz="half" idx="1"/>
          </p:nvPr>
        </p:nvSpPr>
        <p:spPr>
          <a:xfrm>
            <a:off x="366562" y="1434164"/>
            <a:ext cx="5562599" cy="5293895"/>
          </a:xfrm>
        </p:spPr>
        <p:txBody>
          <a:bodyPr>
            <a:normAutofit fontScale="85000" lnSpcReduction="10000"/>
          </a:bodyPr>
          <a:lstStyle/>
          <a:p>
            <a:pPr marL="0" indent="0">
              <a:buNone/>
            </a:pPr>
            <a:r>
              <a:rPr lang="en-US" sz="1800" b="1" dirty="0" smtClean="0"/>
              <a:t>~Time	Item				Agenda</a:t>
            </a:r>
          </a:p>
          <a:p>
            <a:pPr marL="0" indent="0">
              <a:buNone/>
            </a:pPr>
            <a:r>
              <a:rPr lang="en-US" sz="1800" dirty="0" smtClean="0"/>
              <a:t>10m	Opening, Elections, Agenda approval …	1</a:t>
            </a:r>
          </a:p>
          <a:p>
            <a:pPr marL="0" indent="0">
              <a:buNone/>
            </a:pPr>
            <a:r>
              <a:rPr lang="en-US" sz="1800" dirty="0" smtClean="0"/>
              <a:t>30m	incoming LS’s			2.2</a:t>
            </a:r>
          </a:p>
          <a:p>
            <a:pPr marL="0" indent="0">
              <a:buNone/>
            </a:pPr>
            <a:r>
              <a:rPr lang="en-US" sz="1800" dirty="0" smtClean="0"/>
              <a:t>20m	</a:t>
            </a:r>
            <a:r>
              <a:rPr lang="en-US" sz="1800" dirty="0" err="1" smtClean="0"/>
              <a:t>ProSe</a:t>
            </a:r>
            <a:r>
              <a:rPr lang="en-US" sz="1800" dirty="0" smtClean="0"/>
              <a:t>				3.6/6.5</a:t>
            </a:r>
            <a:br>
              <a:rPr lang="en-US" sz="1800" dirty="0" smtClean="0"/>
            </a:br>
            <a:r>
              <a:rPr lang="en-US" sz="1800" dirty="0" smtClean="0"/>
              <a:t>	SP-210122 Disc (</a:t>
            </a:r>
            <a:r>
              <a:rPr lang="en-US" sz="1800" dirty="0" err="1" smtClean="0"/>
              <a:t>MediaTek</a:t>
            </a:r>
            <a:r>
              <a:rPr lang="en-US" sz="1800" dirty="0" smtClean="0"/>
              <a:t>)</a:t>
            </a:r>
            <a:br>
              <a:rPr lang="en-US" sz="1800" dirty="0" smtClean="0"/>
            </a:br>
            <a:r>
              <a:rPr lang="en-US" sz="1800" dirty="0" smtClean="0"/>
              <a:t>	SP-210185 Disc (OPPO)</a:t>
            </a:r>
            <a:br>
              <a:rPr lang="en-US" sz="1800" dirty="0" smtClean="0"/>
            </a:br>
            <a:r>
              <a:rPr lang="en-US" sz="1800" dirty="0" smtClean="0"/>
              <a:t>	SP-210184 </a:t>
            </a:r>
            <a:r>
              <a:rPr lang="en-US" sz="1800" dirty="0" err="1" smtClean="0"/>
              <a:t>WIDrev</a:t>
            </a:r>
            <a:r>
              <a:rPr lang="en-US" sz="1800" dirty="0" smtClean="0"/>
              <a:t> (CATT)</a:t>
            </a:r>
            <a:br>
              <a:rPr lang="en-US" sz="1800" dirty="0" smtClean="0"/>
            </a:br>
            <a:r>
              <a:rPr lang="en-US" sz="1800" dirty="0" smtClean="0"/>
              <a:t>	need joint RAN session/activity?</a:t>
            </a:r>
          </a:p>
          <a:p>
            <a:pPr marL="0" indent="0">
              <a:buNone/>
            </a:pPr>
            <a:r>
              <a:rPr lang="en-US" sz="1800" dirty="0"/>
              <a:t>10m	</a:t>
            </a:r>
            <a:r>
              <a:rPr lang="en-US" sz="1800" dirty="0" err="1"/>
              <a:t>eCall</a:t>
            </a:r>
            <a:r>
              <a:rPr lang="en-US" sz="1800" dirty="0"/>
              <a:t> over IMS over SPN		3.6</a:t>
            </a:r>
            <a:br>
              <a:rPr lang="en-US" sz="1800" dirty="0"/>
            </a:br>
            <a:r>
              <a:rPr lang="en-US" sz="1800" dirty="0"/>
              <a:t>	SP-210128 Disc (Qualcomm)</a:t>
            </a:r>
            <a:br>
              <a:rPr lang="en-US" sz="1800" dirty="0"/>
            </a:br>
            <a:r>
              <a:rPr lang="en-US" sz="1800" dirty="0"/>
              <a:t>	SP-210129 </a:t>
            </a:r>
            <a:r>
              <a:rPr lang="en-US" sz="1800" dirty="0" err="1"/>
              <a:t>LSOut</a:t>
            </a:r>
            <a:r>
              <a:rPr lang="en-US" sz="1800" dirty="0"/>
              <a:t> (Qualcomm)</a:t>
            </a:r>
          </a:p>
          <a:p>
            <a:pPr marL="0" indent="0">
              <a:buNone/>
            </a:pPr>
            <a:r>
              <a:rPr lang="en-US" sz="1800" dirty="0"/>
              <a:t>45m 	- SP-210192 Jitter (China Mobile) 		3.6</a:t>
            </a:r>
          </a:p>
          <a:p>
            <a:pPr marL="0" indent="0">
              <a:buNone/>
            </a:pPr>
            <a:r>
              <a:rPr lang="en-US" sz="1800" dirty="0"/>
              <a:t>	- SP-210193 3GPP Forge (Huawei) 		3.6</a:t>
            </a:r>
          </a:p>
          <a:p>
            <a:pPr marL="0" indent="0">
              <a:buNone/>
            </a:pPr>
            <a:r>
              <a:rPr lang="en-US" sz="1800" dirty="0"/>
              <a:t>	- SP-210225 SM-PCF (China Mobile)	3.6</a:t>
            </a:r>
          </a:p>
          <a:p>
            <a:pPr marL="0" indent="0">
              <a:buNone/>
            </a:pPr>
            <a:r>
              <a:rPr lang="en-US" sz="1800" dirty="0"/>
              <a:t>	- SP-210233 R17 Planning (Vodafone)	</a:t>
            </a:r>
            <a:r>
              <a:rPr lang="en-US" sz="1800" dirty="0" smtClean="0"/>
              <a:t>3.6</a:t>
            </a:r>
          </a:p>
          <a:p>
            <a:pPr marL="0" indent="0">
              <a:buNone/>
            </a:pPr>
            <a:r>
              <a:rPr lang="en-US" sz="1800" dirty="0"/>
              <a:t>	</a:t>
            </a:r>
            <a:r>
              <a:rPr lang="en-US" sz="1800" dirty="0" smtClean="0"/>
              <a:t>- SP-210219/20 WI MCOver5GS (CBS)	6.5</a:t>
            </a:r>
            <a:endParaRPr lang="en-US" sz="1800" dirty="0"/>
          </a:p>
          <a:p>
            <a:pPr marL="0" indent="0">
              <a:buNone/>
            </a:pPr>
            <a:r>
              <a:rPr lang="en-US" sz="1800" dirty="0"/>
              <a:t>	- Network Slice Capability Exposure (SA6/SA5)</a:t>
            </a:r>
            <a:br>
              <a:rPr lang="en-US" sz="1800" dirty="0"/>
            </a:br>
            <a:r>
              <a:rPr lang="en-US" sz="1800" dirty="0"/>
              <a:t>	  </a:t>
            </a:r>
            <a:r>
              <a:rPr lang="en-US" sz="1800" dirty="0" smtClean="0"/>
              <a:t>SP-210189, </a:t>
            </a:r>
            <a:r>
              <a:rPr lang="en-US" sz="1800" dirty="0"/>
              <a:t>SP-210190, SP-210177	6.3</a:t>
            </a:r>
          </a:p>
          <a:p>
            <a:pPr marL="0" indent="0">
              <a:buNone/>
            </a:pPr>
            <a:r>
              <a:rPr lang="en-US" sz="1800" dirty="0"/>
              <a:t>	- SP-210121 WLAN offload SA3 (ATT)	6.3</a:t>
            </a:r>
          </a:p>
          <a:p>
            <a:pPr marL="0" indent="0">
              <a:buNone/>
            </a:pPr>
            <a:r>
              <a:rPr lang="en-US" sz="1800" dirty="0"/>
              <a:t>5m	Block 1 Approval/Noting		2.1</a:t>
            </a:r>
          </a:p>
          <a:p>
            <a:pPr marL="0" indent="0">
              <a:buNone/>
            </a:pPr>
            <a:endParaRPr lang="en-US" sz="1800" dirty="0"/>
          </a:p>
          <a:p>
            <a:pPr lvl="1"/>
            <a:endParaRPr lang="en-US" sz="1200" dirty="0" smtClean="0"/>
          </a:p>
        </p:txBody>
      </p:sp>
      <p:sp>
        <p:nvSpPr>
          <p:cNvPr id="7" name="Content Placeholder 6"/>
          <p:cNvSpPr>
            <a:spLocks noGrp="1"/>
          </p:cNvSpPr>
          <p:nvPr>
            <p:ph sz="half" idx="2"/>
          </p:nvPr>
        </p:nvSpPr>
        <p:spPr>
          <a:xfrm>
            <a:off x="6201715" y="1345890"/>
            <a:ext cx="5666072" cy="5382169"/>
          </a:xfrm>
        </p:spPr>
        <p:txBody>
          <a:bodyPr>
            <a:noAutofit/>
          </a:bodyPr>
          <a:lstStyle/>
          <a:p>
            <a:pPr marL="0" indent="0">
              <a:buNone/>
            </a:pPr>
            <a:r>
              <a:rPr lang="en-US" sz="1500" dirty="0" smtClean="0"/>
              <a:t>More Items, if time permits (else tomorrow)</a:t>
            </a:r>
          </a:p>
          <a:p>
            <a:r>
              <a:rPr lang="en-US" sz="1500" dirty="0" smtClean="0"/>
              <a:t>Mini-WID PWS over NPN (SA1)</a:t>
            </a:r>
            <a:r>
              <a:rPr lang="en-US" sz="1500" dirty="0"/>
              <a:t/>
            </a:r>
            <a:br>
              <a:rPr lang="en-US" sz="1500" dirty="0"/>
            </a:br>
            <a:r>
              <a:rPr lang="en-US" sz="1500" dirty="0" smtClean="0"/>
              <a:t>SP-210123, SP-210124		6.4</a:t>
            </a:r>
          </a:p>
          <a:p>
            <a:r>
              <a:rPr lang="en-US" sz="1500" dirty="0" smtClean="0"/>
              <a:t>WID Plug &amp; Connect (SA5)</a:t>
            </a:r>
            <a:r>
              <a:rPr lang="en-US" sz="1500" dirty="0"/>
              <a:t/>
            </a:r>
            <a:br>
              <a:rPr lang="en-US" sz="1500" dirty="0"/>
            </a:br>
            <a:r>
              <a:rPr lang="en-US" sz="1500" dirty="0" smtClean="0"/>
              <a:t>SP-210050,SP-210134		6.4</a:t>
            </a:r>
          </a:p>
          <a:p>
            <a:r>
              <a:rPr lang="en-US" sz="1500" dirty="0" smtClean="0"/>
              <a:t>WID revision </a:t>
            </a:r>
            <a:r>
              <a:rPr lang="en-US" sz="1500" dirty="0" err="1" smtClean="0"/>
              <a:t>eNA</a:t>
            </a:r>
            <a:r>
              <a:rPr lang="en-US" sz="1500" dirty="0" smtClean="0"/>
              <a:t> (SA2) SP-210194	6.5</a:t>
            </a:r>
          </a:p>
          <a:p>
            <a:r>
              <a:rPr lang="en-US" sz="1500" dirty="0" smtClean="0"/>
              <a:t>WID revision </a:t>
            </a:r>
            <a:r>
              <a:rPr lang="en-US" sz="1500" dirty="0" err="1" smtClean="0"/>
              <a:t>eNS</a:t>
            </a:r>
            <a:r>
              <a:rPr lang="en-US" sz="1500" dirty="0" smtClean="0"/>
              <a:t> (SA2)</a:t>
            </a:r>
            <a:br>
              <a:rPr lang="en-US" sz="1500" dirty="0" smtClean="0"/>
            </a:br>
            <a:r>
              <a:rPr lang="en-US" sz="1500" dirty="0" smtClean="0"/>
              <a:t>SP-210221, SP-210222, SP-210093	6.5</a:t>
            </a:r>
          </a:p>
          <a:p>
            <a:r>
              <a:rPr lang="en-US" sz="1500" dirty="0" smtClean="0"/>
              <a:t>WID revision UAS (SA2) SP-210236	6.5</a:t>
            </a:r>
          </a:p>
          <a:p>
            <a:r>
              <a:rPr lang="en-US" sz="1500" dirty="0" smtClean="0"/>
              <a:t>TS.23.558 EDGEAPP (SA6)		</a:t>
            </a:r>
            <a:br>
              <a:rPr lang="en-US" sz="1500" dirty="0" smtClean="0"/>
            </a:br>
            <a:r>
              <a:rPr lang="en-US" sz="1500" dirty="0" smtClean="0"/>
              <a:t>SP-210226, SP-210175		6.10</a:t>
            </a:r>
            <a:endParaRPr lang="en-US" sz="1500" dirty="0"/>
          </a:p>
          <a:p>
            <a:r>
              <a:rPr lang="en-US" sz="1500" dirty="0" smtClean="0"/>
              <a:t>late IETF reference updates (SA3)	12</a:t>
            </a:r>
            <a:br>
              <a:rPr lang="en-US" sz="1500" dirty="0" smtClean="0"/>
            </a:br>
            <a:r>
              <a:rPr lang="en-US" sz="1500" dirty="0" smtClean="0"/>
              <a:t>SP-210247 – SP-210251</a:t>
            </a:r>
          </a:p>
          <a:p>
            <a:r>
              <a:rPr lang="en-US" sz="1500" dirty="0" smtClean="0"/>
              <a:t>SP-210039 (SA4) CR issue		16.4</a:t>
            </a:r>
            <a:br>
              <a:rPr lang="en-US" sz="1500" dirty="0" smtClean="0"/>
            </a:br>
            <a:r>
              <a:rPr lang="en-US" sz="1500" dirty="0" smtClean="0"/>
              <a:t>SP-210066 (SA2) CR issue		17.2</a:t>
            </a:r>
            <a:br>
              <a:rPr lang="en-US" sz="1500" dirty="0" smtClean="0"/>
            </a:br>
            <a:r>
              <a:rPr lang="en-US" sz="1500" dirty="0" smtClean="0"/>
              <a:t>SP-210170 (SA2) CR issue		17.2</a:t>
            </a:r>
          </a:p>
          <a:p>
            <a:r>
              <a:rPr lang="en-US" sz="1500" dirty="0" smtClean="0"/>
              <a:t>Requirements Tracking		20.1</a:t>
            </a:r>
            <a:r>
              <a:rPr lang="en-US" sz="1500" dirty="0"/>
              <a:t/>
            </a:r>
            <a:br>
              <a:rPr lang="en-US" sz="1500" dirty="0"/>
            </a:br>
            <a:r>
              <a:rPr lang="en-US" sz="1500" dirty="0" smtClean="0"/>
              <a:t>SP-210126/7, SP-210227-232</a:t>
            </a:r>
          </a:p>
          <a:p>
            <a:r>
              <a:rPr lang="en-US" sz="1500" dirty="0" smtClean="0"/>
              <a:t>21.801 / 21.900 CRs </a:t>
            </a:r>
            <a:r>
              <a:rPr lang="en-US" sz="1500" dirty="0"/>
              <a:t>SP-210246-48 </a:t>
            </a:r>
            <a:r>
              <a:rPr lang="en-US" sz="1500" dirty="0" smtClean="0"/>
              <a:t>	20.6</a:t>
            </a:r>
            <a:r>
              <a:rPr lang="en-US" sz="1500" dirty="0"/>
              <a:t/>
            </a:r>
            <a:br>
              <a:rPr lang="en-US" sz="1500" dirty="0"/>
            </a:br>
            <a:endParaRPr lang="en-US" sz="1500" dirty="0" smtClean="0"/>
          </a:p>
        </p:txBody>
      </p:sp>
      <p:sp>
        <p:nvSpPr>
          <p:cNvPr id="6" name="Rectangle 5"/>
          <p:cNvSpPr/>
          <p:nvPr/>
        </p:nvSpPr>
        <p:spPr>
          <a:xfrm rot="1792624">
            <a:off x="9174512" y="827340"/>
            <a:ext cx="2990883" cy="646331"/>
          </a:xfrm>
          <a:prstGeom prst="rect">
            <a:avLst/>
          </a:prstGeom>
        </p:spPr>
        <p:txBody>
          <a:bodyPr wrap="none">
            <a:spAutoFit/>
          </a:bodyPr>
          <a:lstStyle/>
          <a:p>
            <a:pPr algn="ctr"/>
            <a:r>
              <a:rPr lang="en-US" u="sng" dirty="0">
                <a:hlinkClick r:id="rId3"/>
              </a:rPr>
              <a:t>https://</a:t>
            </a:r>
            <a:r>
              <a:rPr lang="en-US" u="sng" dirty="0" smtClean="0">
                <a:hlinkClick r:id="rId3"/>
              </a:rPr>
              <a:t>www.3gpp.org/tohru/</a:t>
            </a:r>
            <a:endParaRPr lang="en-US" dirty="0" smtClean="0"/>
          </a:p>
          <a:p>
            <a:pPr algn="ctr"/>
            <a:r>
              <a:rPr lang="en-US" dirty="0" smtClean="0"/>
              <a:t>Meeting </a:t>
            </a:r>
            <a:r>
              <a:rPr lang="en-US" dirty="0"/>
              <a:t>ID: </a:t>
            </a:r>
            <a:r>
              <a:rPr lang="en-US" b="1" dirty="0" smtClean="0"/>
              <a:t>SA_91e</a:t>
            </a:r>
            <a:r>
              <a:rPr lang="en-US" dirty="0" smtClean="0"/>
              <a:t> </a:t>
            </a:r>
            <a:endParaRPr lang="en-US" dirty="0"/>
          </a:p>
        </p:txBody>
      </p:sp>
    </p:spTree>
    <p:extLst>
      <p:ext uri="{BB962C8B-B14F-4D97-AF65-F5344CB8AC3E}">
        <p14:creationId xmlns:p14="http://schemas.microsoft.com/office/powerpoint/2010/main" val="6782967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363" y="20327"/>
            <a:ext cx="10515600" cy="1325563"/>
          </a:xfrm>
        </p:spPr>
        <p:txBody>
          <a:bodyPr>
            <a:normAutofit/>
          </a:bodyPr>
          <a:lstStyle/>
          <a:p>
            <a:r>
              <a:rPr lang="en-US" dirty="0" smtClean="0"/>
              <a:t>SA#91-e GTM Wednesday 24 March 2021</a:t>
            </a:r>
            <a:br>
              <a:rPr lang="en-US" dirty="0" smtClean="0"/>
            </a:br>
            <a:r>
              <a:rPr lang="en-GB" sz="1600" u="sng" dirty="0">
                <a:hlinkClick r:id="rId2"/>
              </a:rPr>
              <a:t>https://</a:t>
            </a:r>
            <a:r>
              <a:rPr lang="en-GB" sz="1600" u="sng" dirty="0" smtClean="0">
                <a:hlinkClick r:id="rId2"/>
              </a:rPr>
              <a:t>global.gotomeeting.com/join/942159349</a:t>
            </a:r>
            <a:r>
              <a:rPr lang="en-GB" sz="1600" dirty="0" smtClean="0"/>
              <a:t> </a:t>
            </a:r>
            <a:r>
              <a:rPr lang="en-US" sz="1600" dirty="0" smtClean="0"/>
              <a:t>13:00-15:00 </a:t>
            </a:r>
            <a:r>
              <a:rPr lang="en-US" sz="1600" dirty="0"/>
              <a:t>UTC</a:t>
            </a:r>
            <a:endParaRPr lang="en-US" sz="3200" dirty="0"/>
          </a:p>
        </p:txBody>
      </p:sp>
      <p:sp>
        <p:nvSpPr>
          <p:cNvPr id="3" name="Content Placeholder 2"/>
          <p:cNvSpPr>
            <a:spLocks noGrp="1"/>
          </p:cNvSpPr>
          <p:nvPr>
            <p:ph sz="half" idx="1"/>
          </p:nvPr>
        </p:nvSpPr>
        <p:spPr>
          <a:xfrm>
            <a:off x="366562" y="1177570"/>
            <a:ext cx="5922726" cy="5479983"/>
          </a:xfrm>
        </p:spPr>
        <p:txBody>
          <a:bodyPr>
            <a:normAutofit/>
          </a:bodyPr>
          <a:lstStyle/>
          <a:p>
            <a:pPr marL="0" indent="0">
              <a:buNone/>
            </a:pPr>
            <a:r>
              <a:rPr lang="en-US" sz="1500" b="1" dirty="0" smtClean="0"/>
              <a:t>~Time	Item				Agenda</a:t>
            </a:r>
          </a:p>
          <a:p>
            <a:pPr marL="0" indent="0">
              <a:buNone/>
            </a:pPr>
            <a:r>
              <a:rPr lang="en-US" sz="1500" dirty="0"/>
              <a:t>5</a:t>
            </a:r>
            <a:r>
              <a:rPr lang="en-US" sz="1500" dirty="0" smtClean="0"/>
              <a:t>m	Elections				</a:t>
            </a:r>
          </a:p>
          <a:p>
            <a:pPr marL="0" indent="0">
              <a:buNone/>
            </a:pPr>
            <a:r>
              <a:rPr lang="en-US" sz="1500" dirty="0" smtClean="0"/>
              <a:t>30m	SA WG chairs reporting 		4</a:t>
            </a:r>
          </a:p>
          <a:p>
            <a:pPr marL="0" indent="0">
              <a:buNone/>
            </a:pPr>
            <a:r>
              <a:rPr lang="en-US" sz="1500" dirty="0" smtClean="0"/>
              <a:t>10m	Terms of References 			4</a:t>
            </a:r>
            <a:br>
              <a:rPr lang="en-US" sz="1500" dirty="0" smtClean="0"/>
            </a:br>
            <a:r>
              <a:rPr lang="en-US" sz="1500" dirty="0" smtClean="0"/>
              <a:t>	SA1: SP-210218 </a:t>
            </a:r>
            <a:br>
              <a:rPr lang="en-US" sz="1500" dirty="0" smtClean="0"/>
            </a:br>
            <a:r>
              <a:rPr lang="en-US" sz="1500" dirty="0" smtClean="0"/>
              <a:t>	SA2: SP-210187, </a:t>
            </a:r>
            <a:r>
              <a:rPr lang="en-US" sz="1500" b="1" dirty="0" smtClean="0"/>
              <a:t>SP-210214</a:t>
            </a:r>
            <a:r>
              <a:rPr lang="en-US" sz="1500" dirty="0" smtClean="0"/>
              <a:t/>
            </a:r>
            <a:br>
              <a:rPr lang="en-US" sz="1500" dirty="0" smtClean="0"/>
            </a:br>
            <a:r>
              <a:rPr lang="en-US" sz="1500" dirty="0" smtClean="0"/>
              <a:t>	SA6: SP-210172, </a:t>
            </a:r>
            <a:r>
              <a:rPr lang="en-US" sz="1500" b="1" dirty="0" smtClean="0"/>
              <a:t>SP-210191</a:t>
            </a:r>
          </a:p>
          <a:p>
            <a:pPr marL="0" indent="0">
              <a:buNone/>
            </a:pPr>
            <a:r>
              <a:rPr lang="en-US" sz="1500" dirty="0" smtClean="0"/>
              <a:t>70m</a:t>
            </a:r>
            <a:r>
              <a:rPr lang="en-US" sz="1500" dirty="0"/>
              <a:t>	</a:t>
            </a:r>
            <a:r>
              <a:rPr lang="en-US" sz="1500" dirty="0" smtClean="0"/>
              <a:t>- </a:t>
            </a:r>
            <a:r>
              <a:rPr lang="en-US" sz="1500" dirty="0"/>
              <a:t>Network Slice Capability Exposure (SA6/SA5)</a:t>
            </a:r>
            <a:br>
              <a:rPr lang="en-US" sz="1500" dirty="0"/>
            </a:br>
            <a:r>
              <a:rPr lang="en-US" sz="1500" dirty="0"/>
              <a:t>	  SP-210189, </a:t>
            </a:r>
            <a:r>
              <a:rPr lang="en-US" sz="1500" b="1" dirty="0" smtClean="0"/>
              <a:t>SP-210190r3</a:t>
            </a:r>
            <a:r>
              <a:rPr lang="en-US" sz="1500" dirty="0" smtClean="0"/>
              <a:t>, </a:t>
            </a:r>
            <a:r>
              <a:rPr lang="en-US" sz="1500" dirty="0"/>
              <a:t>SP-210177	</a:t>
            </a:r>
            <a:r>
              <a:rPr lang="en-US" sz="1500" dirty="0" smtClean="0"/>
              <a:t>6.3</a:t>
            </a:r>
            <a:endParaRPr lang="en-US" sz="1500" dirty="0"/>
          </a:p>
          <a:p>
            <a:pPr marL="0" indent="0">
              <a:buNone/>
            </a:pPr>
            <a:r>
              <a:rPr lang="en-US" sz="1500" dirty="0"/>
              <a:t>	- SP-210121 WLAN offload SA3 (ATT)	</a:t>
            </a:r>
            <a:r>
              <a:rPr lang="en-US" sz="1500" dirty="0" smtClean="0"/>
              <a:t>6.3</a:t>
            </a:r>
            <a:endParaRPr lang="en-US" sz="1500" dirty="0"/>
          </a:p>
          <a:p>
            <a:pPr marL="0" indent="0">
              <a:buNone/>
            </a:pPr>
            <a:r>
              <a:rPr lang="en-US" sz="1500" dirty="0"/>
              <a:t>	- WID PWS over NPN (SA1)</a:t>
            </a:r>
            <a:br>
              <a:rPr lang="en-US" sz="1500" dirty="0"/>
            </a:br>
            <a:r>
              <a:rPr lang="en-US" sz="1500" dirty="0"/>
              <a:t>	  SP-210123, SP-210124			6.4</a:t>
            </a:r>
          </a:p>
          <a:p>
            <a:pPr marL="0" indent="0">
              <a:buNone/>
            </a:pPr>
            <a:r>
              <a:rPr lang="en-US" sz="1500" dirty="0" smtClean="0"/>
              <a:t>	- WID </a:t>
            </a:r>
            <a:r>
              <a:rPr lang="en-US" sz="1500" dirty="0"/>
              <a:t>Plug &amp; Connect (SA5)</a:t>
            </a:r>
            <a:br>
              <a:rPr lang="en-US" sz="1500" dirty="0"/>
            </a:br>
            <a:r>
              <a:rPr lang="en-US" sz="1500" dirty="0" smtClean="0"/>
              <a:t>	  SP-210049, </a:t>
            </a:r>
            <a:r>
              <a:rPr lang="en-US" sz="1500" b="1" dirty="0" smtClean="0"/>
              <a:t>SP-210050</a:t>
            </a:r>
            <a:r>
              <a:rPr lang="en-US" sz="1500" dirty="0" smtClean="0"/>
              <a:t>, SP-210134</a:t>
            </a:r>
            <a:r>
              <a:rPr lang="en-US" sz="1500" dirty="0"/>
              <a:t>	</a:t>
            </a:r>
            <a:r>
              <a:rPr lang="en-US" sz="1500" dirty="0" smtClean="0"/>
              <a:t>6.4</a:t>
            </a:r>
            <a:endParaRPr lang="en-US" sz="1500" dirty="0"/>
          </a:p>
          <a:p>
            <a:pPr marL="0" indent="0">
              <a:buNone/>
            </a:pPr>
            <a:r>
              <a:rPr lang="en-US" sz="1500" dirty="0"/>
              <a:t>	- SP-210194 WID revision </a:t>
            </a:r>
            <a:r>
              <a:rPr lang="en-US" sz="1500" dirty="0" err="1"/>
              <a:t>eNA</a:t>
            </a:r>
            <a:r>
              <a:rPr lang="en-US" sz="1500" dirty="0"/>
              <a:t> (SA2) 	6.5</a:t>
            </a:r>
          </a:p>
          <a:p>
            <a:pPr marL="0" indent="0">
              <a:buNone/>
            </a:pPr>
            <a:r>
              <a:rPr lang="en-US" sz="1400" dirty="0"/>
              <a:t>	- WID revision </a:t>
            </a:r>
            <a:r>
              <a:rPr lang="en-US" sz="1400" dirty="0" err="1"/>
              <a:t>eNS</a:t>
            </a:r>
            <a:r>
              <a:rPr lang="en-US" sz="1400" dirty="0"/>
              <a:t> (SA2)</a:t>
            </a:r>
            <a:br>
              <a:rPr lang="en-US" sz="1400" dirty="0"/>
            </a:br>
            <a:r>
              <a:rPr lang="en-US" sz="1400" dirty="0"/>
              <a:t>	  SP-210221, </a:t>
            </a:r>
            <a:r>
              <a:rPr lang="en-US" sz="1400" b="1" dirty="0"/>
              <a:t>SP-210222</a:t>
            </a:r>
            <a:r>
              <a:rPr lang="en-US" sz="1400" dirty="0"/>
              <a:t>, SP-210093	</a:t>
            </a:r>
            <a:r>
              <a:rPr lang="en-US" sz="1400" dirty="0" smtClean="0"/>
              <a:t>	6.5</a:t>
            </a:r>
            <a:endParaRPr lang="en-US" sz="1400" dirty="0"/>
          </a:p>
          <a:p>
            <a:pPr marL="0" indent="0">
              <a:buNone/>
            </a:pPr>
            <a:r>
              <a:rPr lang="en-US" sz="1500" dirty="0"/>
              <a:t>	- TS.23.558 EDGEAPP (SA6)		</a:t>
            </a:r>
            <a:br>
              <a:rPr lang="en-US" sz="1500" dirty="0"/>
            </a:br>
            <a:r>
              <a:rPr lang="en-US" sz="1500" dirty="0"/>
              <a:t>	  SP-210226, SP-210253, </a:t>
            </a:r>
            <a:r>
              <a:rPr lang="en-US" sz="1500" b="1" dirty="0"/>
              <a:t>SP-210175</a:t>
            </a:r>
            <a:r>
              <a:rPr lang="en-US" sz="1500" dirty="0"/>
              <a:t>	6.10</a:t>
            </a:r>
          </a:p>
          <a:p>
            <a:pPr marL="0" indent="0">
              <a:buNone/>
            </a:pPr>
            <a:endParaRPr lang="en-US" sz="1500" dirty="0" smtClean="0"/>
          </a:p>
        </p:txBody>
      </p:sp>
      <p:sp>
        <p:nvSpPr>
          <p:cNvPr id="7" name="Content Placeholder 6"/>
          <p:cNvSpPr>
            <a:spLocks noGrp="1"/>
          </p:cNvSpPr>
          <p:nvPr>
            <p:ph sz="half" idx="2"/>
          </p:nvPr>
        </p:nvSpPr>
        <p:spPr>
          <a:xfrm>
            <a:off x="6201715" y="1177570"/>
            <a:ext cx="5666072" cy="5550489"/>
          </a:xfrm>
        </p:spPr>
        <p:txBody>
          <a:bodyPr>
            <a:noAutofit/>
          </a:bodyPr>
          <a:lstStyle/>
          <a:p>
            <a:pPr marL="0" indent="0">
              <a:buNone/>
            </a:pPr>
            <a:r>
              <a:rPr lang="en-US" sz="1500" b="1" dirty="0"/>
              <a:t>~Time	Item				Agenda</a:t>
            </a:r>
          </a:p>
          <a:p>
            <a:pPr marL="0" indent="0">
              <a:buNone/>
            </a:pPr>
            <a:r>
              <a:rPr lang="en-US" sz="1500" dirty="0" smtClean="0"/>
              <a:t>	- </a:t>
            </a:r>
            <a:r>
              <a:rPr lang="en-US" sz="1500" dirty="0"/>
              <a:t>SP-210039 (SA4) CR issue		</a:t>
            </a:r>
            <a:r>
              <a:rPr lang="en-US" sz="1500" dirty="0" smtClean="0"/>
              <a:t>16.4</a:t>
            </a:r>
            <a:endParaRPr lang="en-US" sz="1500" dirty="0"/>
          </a:p>
          <a:p>
            <a:pPr marL="0" indent="0">
              <a:buNone/>
            </a:pPr>
            <a:r>
              <a:rPr lang="en-US" sz="1500" dirty="0"/>
              <a:t>	- SP-210065 (SA2) CR issue 		17.2</a:t>
            </a:r>
          </a:p>
          <a:p>
            <a:pPr marL="0" indent="0">
              <a:buNone/>
            </a:pPr>
            <a:r>
              <a:rPr lang="en-US" sz="1500" dirty="0"/>
              <a:t>	- SP-210066 (SA2) CR </a:t>
            </a:r>
            <a:r>
              <a:rPr lang="en-US" sz="1500" dirty="0" smtClean="0"/>
              <a:t>issue</a:t>
            </a:r>
            <a:r>
              <a:rPr lang="en-US" sz="1500" dirty="0"/>
              <a:t>		17.2</a:t>
            </a:r>
          </a:p>
          <a:p>
            <a:pPr marL="0" indent="0">
              <a:buNone/>
            </a:pPr>
            <a:r>
              <a:rPr lang="en-US" sz="1500" dirty="0"/>
              <a:t>	- SP-210170 (SA2) CR </a:t>
            </a:r>
            <a:r>
              <a:rPr lang="en-US" sz="1500" dirty="0" smtClean="0"/>
              <a:t>issue</a:t>
            </a:r>
            <a:r>
              <a:rPr lang="en-US" sz="1500" dirty="0"/>
              <a:t>		17.2</a:t>
            </a:r>
          </a:p>
          <a:p>
            <a:pPr marL="0" indent="0">
              <a:buNone/>
            </a:pPr>
            <a:r>
              <a:rPr lang="en-US" sz="1500" dirty="0"/>
              <a:t>	- WI MCOver5GS (CBN)			6.5</a:t>
            </a:r>
            <a:br>
              <a:rPr lang="en-US" sz="1500" dirty="0"/>
            </a:br>
            <a:r>
              <a:rPr lang="en-US" sz="1500" dirty="0"/>
              <a:t>	   SP-210219, </a:t>
            </a:r>
            <a:r>
              <a:rPr lang="en-US" sz="1500" b="1" dirty="0"/>
              <a:t>SP-210220</a:t>
            </a:r>
          </a:p>
          <a:p>
            <a:pPr marL="0" indent="0">
              <a:buNone/>
            </a:pPr>
            <a:r>
              <a:rPr lang="en-US" sz="1500" dirty="0" smtClean="0"/>
              <a:t>5m</a:t>
            </a:r>
            <a:r>
              <a:rPr lang="en-US" sz="1500" dirty="0"/>
              <a:t>	Block 2 &amp; 3 Approval/Noting		</a:t>
            </a:r>
            <a:r>
              <a:rPr lang="en-US" sz="1500" dirty="0" smtClean="0"/>
              <a:t>2.2 &amp; 4</a:t>
            </a:r>
            <a:endParaRPr lang="en-US" sz="1500" dirty="0"/>
          </a:p>
          <a:p>
            <a:pPr marL="0" indent="0">
              <a:buNone/>
            </a:pPr>
            <a:endParaRPr lang="en-US" sz="1200" dirty="0" smtClean="0"/>
          </a:p>
          <a:p>
            <a:pPr marL="0" indent="0">
              <a:buNone/>
            </a:pPr>
            <a:r>
              <a:rPr lang="en-US" sz="1200" dirty="0" smtClean="0"/>
              <a:t>More Items, if time permits (else tomorrow)</a:t>
            </a:r>
          </a:p>
          <a:p>
            <a:r>
              <a:rPr lang="en-US" sz="1200" dirty="0"/>
              <a:t>Requirements Tracking		</a:t>
            </a:r>
            <a:r>
              <a:rPr lang="en-US" sz="1200" dirty="0" smtClean="0"/>
              <a:t>	20.1</a:t>
            </a:r>
            <a:r>
              <a:rPr lang="en-US" sz="1200" dirty="0"/>
              <a:t/>
            </a:r>
            <a:br>
              <a:rPr lang="en-US" sz="1200" dirty="0"/>
            </a:br>
            <a:r>
              <a:rPr lang="en-US" sz="1200" dirty="0"/>
              <a:t>SP-210126/7, SP-210227-232</a:t>
            </a:r>
          </a:p>
          <a:p>
            <a:r>
              <a:rPr lang="en-US" sz="1200" dirty="0"/>
              <a:t>21.801 / 21.900 CRs </a:t>
            </a:r>
            <a:br>
              <a:rPr lang="en-US" sz="1200" dirty="0"/>
            </a:br>
            <a:r>
              <a:rPr lang="en-US" sz="1200" dirty="0"/>
              <a:t>SP-210193 </a:t>
            </a:r>
            <a:r>
              <a:rPr lang="en-US" sz="1200" dirty="0" smtClean="0"/>
              <a:t>, SP-210246-48 </a:t>
            </a:r>
            <a:r>
              <a:rPr lang="en-US" sz="1200" dirty="0"/>
              <a:t>		</a:t>
            </a:r>
            <a:r>
              <a:rPr lang="en-US" sz="1200" dirty="0" smtClean="0"/>
              <a:t>3.6/20.6</a:t>
            </a:r>
            <a:endParaRPr lang="en-US" sz="1200" dirty="0"/>
          </a:p>
          <a:p>
            <a:r>
              <a:rPr lang="en-US" sz="1200" dirty="0"/>
              <a:t>Coordinating Inclusive Language Changes</a:t>
            </a:r>
            <a:br>
              <a:rPr lang="en-US" sz="1200" dirty="0"/>
            </a:br>
            <a:r>
              <a:rPr lang="en-US" sz="1200" dirty="0" smtClean="0"/>
              <a:t>SP-210236 (SA2 UAS WI revision)		6.5</a:t>
            </a:r>
            <a:br>
              <a:rPr lang="en-US" sz="1200" dirty="0" smtClean="0"/>
            </a:br>
            <a:r>
              <a:rPr lang="en-US" sz="1200" dirty="0" smtClean="0"/>
              <a:t>SP-210200 </a:t>
            </a:r>
            <a:r>
              <a:rPr lang="en-US" sz="1200" dirty="0"/>
              <a:t>(SA1 CR</a:t>
            </a:r>
            <a:r>
              <a:rPr lang="en-US" sz="1200" dirty="0" smtClean="0"/>
              <a:t>),			17.1 </a:t>
            </a:r>
            <a:br>
              <a:rPr lang="en-US" sz="1200" dirty="0" smtClean="0"/>
            </a:br>
            <a:r>
              <a:rPr lang="en-US" sz="1200" dirty="0" smtClean="0"/>
              <a:t>SP-210006</a:t>
            </a:r>
            <a:r>
              <a:rPr lang="en-US" sz="1200" dirty="0"/>
              <a:t>, </a:t>
            </a:r>
            <a:r>
              <a:rPr lang="en-US" sz="1200" dirty="0" smtClean="0"/>
              <a:t>SP-210008, SP-210010 (</a:t>
            </a:r>
            <a:r>
              <a:rPr lang="en-US" sz="1200" dirty="0" err="1" smtClean="0"/>
              <a:t>LSin</a:t>
            </a:r>
            <a:r>
              <a:rPr lang="en-US" sz="1200" dirty="0" smtClean="0"/>
              <a:t>)		2</a:t>
            </a:r>
            <a:endParaRPr lang="en-US" sz="1200" dirty="0"/>
          </a:p>
          <a:p>
            <a:r>
              <a:rPr lang="en-US" sz="1200" dirty="0" smtClean="0"/>
              <a:t>Post </a:t>
            </a:r>
            <a:r>
              <a:rPr lang="en-US" sz="1200" dirty="0" err="1" smtClean="0"/>
              <a:t>Covid</a:t>
            </a:r>
            <a:r>
              <a:rPr lang="en-US" sz="1200" dirty="0" smtClean="0"/>
              <a:t> Meeting Planning SP-210127		20.1</a:t>
            </a:r>
          </a:p>
          <a:p>
            <a:r>
              <a:rPr lang="en-US" sz="1200" dirty="0" smtClean="0"/>
              <a:t>late </a:t>
            </a:r>
            <a:r>
              <a:rPr lang="en-US" sz="1200" dirty="0"/>
              <a:t>IETF reference updates (SA3)	</a:t>
            </a:r>
            <a:r>
              <a:rPr lang="en-US" sz="1200" dirty="0" smtClean="0"/>
              <a:t>	12</a:t>
            </a:r>
            <a:r>
              <a:rPr lang="en-US" sz="1200" dirty="0"/>
              <a:t/>
            </a:r>
            <a:br>
              <a:rPr lang="en-US" sz="1200" dirty="0"/>
            </a:br>
            <a:r>
              <a:rPr lang="en-US" sz="1200" dirty="0"/>
              <a:t>SP-210247 – SP-210251</a:t>
            </a:r>
            <a:r>
              <a:rPr lang="en-US" sz="1500" dirty="0"/>
              <a:t/>
            </a:r>
            <a:br>
              <a:rPr lang="en-US" sz="1500" dirty="0"/>
            </a:br>
            <a:endParaRPr lang="en-US" sz="1500" dirty="0"/>
          </a:p>
        </p:txBody>
      </p:sp>
      <p:sp>
        <p:nvSpPr>
          <p:cNvPr id="6" name="Rectangle 5"/>
          <p:cNvSpPr/>
          <p:nvPr/>
        </p:nvSpPr>
        <p:spPr>
          <a:xfrm rot="20754019">
            <a:off x="9041540" y="443739"/>
            <a:ext cx="2990883" cy="646331"/>
          </a:xfrm>
          <a:prstGeom prst="rect">
            <a:avLst/>
          </a:prstGeom>
        </p:spPr>
        <p:txBody>
          <a:bodyPr wrap="none">
            <a:spAutoFit/>
          </a:bodyPr>
          <a:lstStyle/>
          <a:p>
            <a:pPr algn="ctr"/>
            <a:r>
              <a:rPr lang="en-US" u="sng" dirty="0">
                <a:hlinkClick r:id="rId3"/>
              </a:rPr>
              <a:t>https://</a:t>
            </a:r>
            <a:r>
              <a:rPr lang="en-US" u="sng" dirty="0" smtClean="0">
                <a:hlinkClick r:id="rId3"/>
              </a:rPr>
              <a:t>www.3gpp.org/tohru/</a:t>
            </a:r>
            <a:endParaRPr lang="en-US" dirty="0" smtClean="0"/>
          </a:p>
          <a:p>
            <a:pPr algn="ctr"/>
            <a:r>
              <a:rPr lang="en-US" dirty="0" smtClean="0"/>
              <a:t>Meeting </a:t>
            </a:r>
            <a:r>
              <a:rPr lang="en-US" dirty="0"/>
              <a:t>ID: </a:t>
            </a:r>
            <a:r>
              <a:rPr lang="en-US" b="1" dirty="0" smtClean="0"/>
              <a:t>SA_91e</a:t>
            </a:r>
            <a:r>
              <a:rPr lang="en-US" dirty="0" smtClean="0"/>
              <a:t> </a:t>
            </a:r>
            <a:endParaRPr lang="en-US" dirty="0"/>
          </a:p>
        </p:txBody>
      </p:sp>
    </p:spTree>
    <p:extLst>
      <p:ext uri="{BB962C8B-B14F-4D97-AF65-F5344CB8AC3E}">
        <p14:creationId xmlns:p14="http://schemas.microsoft.com/office/powerpoint/2010/main" val="255590722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14243</TotalTime>
  <Words>972</Words>
  <Application>Microsoft Office PowerPoint</Application>
  <PresentationFormat>Widescreen</PresentationFormat>
  <Paragraphs>401</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Times New Roman</vt:lpstr>
      <vt:lpstr>Office Theme</vt:lpstr>
      <vt:lpstr>TSG SA#91-e  GoToMeeting Sessions  Agenda &amp; Details</vt:lpstr>
      <vt:lpstr>SA#91-e GTM Monday 29 March 2021 https://global.gotomeeting.com/join/325202629 13:00-15:00 UTC</vt:lpstr>
      <vt:lpstr>SA#91-e GTM Cheat Sheet</vt:lpstr>
      <vt:lpstr>GTM Sessions Agenda Overview</vt:lpstr>
      <vt:lpstr>Annex – Done Already</vt:lpstr>
      <vt:lpstr>SA#91-e Elections (18 March 2021) https://global.gotomeeting.com/join/955687637 13:00-15:00 UTC</vt:lpstr>
      <vt:lpstr>SA#91-e Elections – Proposal on Handling</vt:lpstr>
      <vt:lpstr>SA#91-e GTM Tuesday 23 March 2021 https://global.gotomeeting.com/join/285000541 13:00-15:00 UTC</vt:lpstr>
      <vt:lpstr>SA#91-e GTM Wednesday 24 March 2021 https://global.gotomeeting.com/join/942159349 13:00-15:00 UTC</vt:lpstr>
      <vt:lpstr>SA#91-e GTM Thursday 25 March 2021 https://global.gotomeeting.com/join/159384077 13:00-15:00 UTC</vt:lpstr>
      <vt:lpstr>SA#91-e GTM Friday 26 March 2021 https://global.gotomeeting.com/join/143257285 13:00-15:00 UTC</vt:lpstr>
      <vt:lpstr>SA5 Plug&amp;Connect: Proposed Text for Minutes</vt:lpstr>
      <vt:lpstr>SA#91e Tentative Election Schedule</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Georg Mayer</dc:creator>
  <cp:lastModifiedBy>Georg Mayer</cp:lastModifiedBy>
  <cp:revision>196</cp:revision>
  <dcterms:created xsi:type="dcterms:W3CDTF">2020-11-24T12:35:48Z</dcterms:created>
  <dcterms:modified xsi:type="dcterms:W3CDTF">2021-03-29T08:20:05Z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1616436884</vt:lpwstr>
  </property>
</Properties>
</file>