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59" r:id="rId5"/>
    <p:sldId id="265" r:id="rId6"/>
    <p:sldId id="268" r:id="rId7"/>
    <p:sldId id="269" r:id="rId8"/>
    <p:sldId id="270" r:id="rId9"/>
    <p:sldId id="271" r:id="rId10"/>
    <p:sldId id="27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8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" y="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159384077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143257285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1E_Electronic/INBOX/Revisions" TargetMode="External"/><Relationship Id="rId3" Type="http://schemas.openxmlformats.org/officeDocument/2006/relationships/hyperlink" Target="https://global.gotomeeting.com/join/285000541" TargetMode="External"/><Relationship Id="rId7" Type="http://schemas.openxmlformats.org/officeDocument/2006/relationships/hyperlink" Target="https://global.gotomeeting.com/join/325202629" TargetMode="External"/><Relationship Id="rId12" Type="http://schemas.openxmlformats.org/officeDocument/2006/relationships/hyperlink" Target="https://www.3gpp.org/ftp/tsg_sa/TSG_SA/TSGs_91E_Electronic/INBOX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143257285" TargetMode="External"/><Relationship Id="rId11" Type="http://schemas.openxmlformats.org/officeDocument/2006/relationships/hyperlink" Target="https://www.3gpp.org/ftp/tsg_sa/TSG_SA/TSGs_91E_Electronic/Docs" TargetMode="External"/><Relationship Id="rId5" Type="http://schemas.openxmlformats.org/officeDocument/2006/relationships/hyperlink" Target="https://global.gotomeeting.com/join/159384077" TargetMode="External"/><Relationship Id="rId15" Type="http://schemas.openxmlformats.org/officeDocument/2006/relationships/hyperlink" Target="https://portal.3gpp.org/Home.aspx#/meeting?MtgId=39609" TargetMode="External"/><Relationship Id="rId10" Type="http://schemas.openxmlformats.org/officeDocument/2006/relationships/hyperlink" Target="https://www.3gpp.org/ftp/tsg_sa/TSG_SA/TSGs_91E_Electronic/Agenda" TargetMode="External"/><Relationship Id="rId4" Type="http://schemas.openxmlformats.org/officeDocument/2006/relationships/hyperlink" Target="https://global.gotomeeting.com/join/942159349" TargetMode="External"/><Relationship Id="rId9" Type="http://schemas.openxmlformats.org/officeDocument/2006/relationships/hyperlink" Target="https://www.3gpp.org/ftp/tsg_sa/TSG_SA/TSGs_91E_Electronic/TdocsByAgenda.htm" TargetMode="External"/><Relationship Id="rId14" Type="http://schemas.openxmlformats.org/officeDocument/2006/relationships/hyperlink" Target="https://www.3gpp.org/ftp/tsg_sa/TSG_SA/TSGs_91E_Electronic/INBOX/Chairs_Note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-events/elections/2146" TargetMode="External"/><Relationship Id="rId7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help.3gpp.org/index.php?title=3GPP_voting_tool" TargetMode="External"/><Relationship Id="rId5" Type="http://schemas.openxmlformats.org/officeDocument/2006/relationships/hyperlink" Target="https://www.3gpp.org/ftp/tsg_sa/TSG_SA/TSGs_91E_Electronic/Docs/SP-210186.zip" TargetMode="External"/><Relationship Id="rId4" Type="http://schemas.openxmlformats.org/officeDocument/2006/relationships/hyperlink" Target="https://portal.3gpp.org/VotingTool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ITU_Region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285000541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42159349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SA#91-e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91-e </a:t>
            </a:r>
            <a:r>
              <a:rPr lang="en-GB" b="1" dirty="0"/>
              <a:t>(e-meeting)	</a:t>
            </a:r>
            <a:r>
              <a:rPr lang="en-GB" b="1" dirty="0" smtClean="0"/>
              <a:t>							SP-210224</a:t>
            </a:r>
            <a:endParaRPr lang="en-US" b="1" dirty="0"/>
          </a:p>
          <a:p>
            <a:r>
              <a:rPr lang="en-GB" b="1" dirty="0" smtClean="0"/>
              <a:t>18-29 March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Thursday 25 March 2021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</a:t>
            </a:r>
            <a:r>
              <a:rPr lang="en-US" sz="1600" u="sng" dirty="0" smtClean="0">
                <a:hlinkClick r:id="rId2"/>
              </a:rPr>
              <a:t>global.gotomeeting.com/join/159384077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7729" y="1212822"/>
            <a:ext cx="5922726" cy="54799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/>
              <a:t>~Time	Item				Agenda</a:t>
            </a:r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</a:t>
            </a:r>
            <a:r>
              <a:rPr lang="en-US" sz="1400" dirty="0" smtClean="0"/>
              <a:t>WI </a:t>
            </a:r>
            <a:r>
              <a:rPr lang="en-US" sz="1400" dirty="0"/>
              <a:t>MCOver5GS (CBN)			6.5</a:t>
            </a:r>
            <a:br>
              <a:rPr lang="en-US" sz="1400" dirty="0"/>
            </a:br>
            <a:r>
              <a:rPr lang="en-US" sz="1400" dirty="0"/>
              <a:t>	</a:t>
            </a:r>
            <a:r>
              <a:rPr lang="en-US" sz="1400" dirty="0" smtClean="0"/>
              <a:t>SP-210219</a:t>
            </a:r>
            <a:r>
              <a:rPr lang="en-US" sz="1400" dirty="0"/>
              <a:t>, </a:t>
            </a:r>
            <a:r>
              <a:rPr lang="en-US" sz="1400" b="1" dirty="0"/>
              <a:t>SP-210220</a:t>
            </a:r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SP-210212 WID Ranging (e-mail comments)	6.7</a:t>
            </a:r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 smtClean="0"/>
              <a:t>	Requirements </a:t>
            </a:r>
            <a:r>
              <a:rPr lang="en-US" sz="1400" dirty="0"/>
              <a:t>Tracking		</a:t>
            </a:r>
            <a:r>
              <a:rPr lang="en-US" sz="1400" dirty="0" smtClean="0"/>
              <a:t>	20.1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/>
              <a:t>	</a:t>
            </a:r>
            <a:r>
              <a:rPr lang="en-US" sz="1400" dirty="0" smtClean="0"/>
              <a:t>SP-210126, </a:t>
            </a:r>
            <a:r>
              <a:rPr lang="en-US" sz="1400" dirty="0"/>
              <a:t>SP-210227-232</a:t>
            </a:r>
          </a:p>
          <a:p>
            <a:pPr marL="0" indent="0">
              <a:buNone/>
            </a:pPr>
            <a:r>
              <a:rPr lang="en-US" sz="1400" dirty="0" smtClean="0"/>
              <a:t>10m	21.801 </a:t>
            </a:r>
            <a:r>
              <a:rPr lang="en-US" sz="1400" dirty="0"/>
              <a:t>/ 21.900 CRs </a:t>
            </a:r>
            <a:r>
              <a:rPr lang="en-US" sz="1400" dirty="0" smtClean="0"/>
              <a:t>			</a:t>
            </a:r>
            <a:r>
              <a:rPr lang="en-US" sz="1400" dirty="0"/>
              <a:t> 3.6/20.6</a:t>
            </a:r>
            <a:br>
              <a:rPr lang="en-US" sz="1400" dirty="0"/>
            </a:br>
            <a:r>
              <a:rPr lang="en-US" sz="1400" dirty="0"/>
              <a:t>	</a:t>
            </a:r>
            <a:r>
              <a:rPr lang="en-US" sz="1400" dirty="0" smtClean="0"/>
              <a:t>SP-210193 </a:t>
            </a:r>
            <a:r>
              <a:rPr lang="en-US" sz="1400" dirty="0"/>
              <a:t>, </a:t>
            </a:r>
            <a:r>
              <a:rPr lang="en-US" sz="1400" dirty="0" smtClean="0"/>
              <a:t>SP-210046-48 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10m	Coordinating </a:t>
            </a:r>
            <a:r>
              <a:rPr lang="en-US" sz="1400" dirty="0"/>
              <a:t>Inclusive Language Changes</a:t>
            </a:r>
            <a:br>
              <a:rPr lang="en-US" sz="1400" dirty="0"/>
            </a:br>
            <a:r>
              <a:rPr lang="en-US" sz="1400" dirty="0" smtClean="0"/>
              <a:t>	SP-210236 </a:t>
            </a:r>
            <a:r>
              <a:rPr lang="en-US" sz="1400" dirty="0"/>
              <a:t>(SA2 UAS WI revision)		6.5</a:t>
            </a:r>
            <a:br>
              <a:rPr lang="en-US" sz="1400" dirty="0"/>
            </a:br>
            <a:r>
              <a:rPr lang="en-US" sz="1400" dirty="0" smtClean="0"/>
              <a:t>	SP-210200 </a:t>
            </a:r>
            <a:r>
              <a:rPr lang="en-US" sz="1400" dirty="0"/>
              <a:t>(SA1 CR),			17.1 </a:t>
            </a:r>
            <a:br>
              <a:rPr lang="en-US" sz="1400" dirty="0"/>
            </a:br>
            <a:r>
              <a:rPr lang="en-US" sz="1400" dirty="0" smtClean="0"/>
              <a:t>	SP-210006</a:t>
            </a:r>
            <a:r>
              <a:rPr lang="en-US" sz="1400" dirty="0"/>
              <a:t>, SP-210008, SP-210010 (</a:t>
            </a:r>
            <a:r>
              <a:rPr lang="en-US" sz="1400" dirty="0" err="1"/>
              <a:t>LSin</a:t>
            </a:r>
            <a:r>
              <a:rPr lang="en-US" sz="1400" dirty="0" smtClean="0"/>
              <a:t>)</a:t>
            </a:r>
            <a:r>
              <a:rPr lang="en-US" sz="1400" dirty="0"/>
              <a:t>	2</a:t>
            </a:r>
          </a:p>
          <a:p>
            <a:pPr marL="0" indent="0">
              <a:buNone/>
            </a:pPr>
            <a:r>
              <a:rPr lang="en-US" sz="1400" dirty="0" smtClean="0"/>
              <a:t>5m	SP-210127 Post </a:t>
            </a:r>
            <a:r>
              <a:rPr lang="en-US" sz="1400" dirty="0" err="1"/>
              <a:t>Covid</a:t>
            </a:r>
            <a:r>
              <a:rPr lang="en-US" sz="1400" dirty="0"/>
              <a:t> Meeting Planning 	</a:t>
            </a:r>
            <a:r>
              <a:rPr lang="en-US" sz="1400" dirty="0" smtClean="0"/>
              <a:t>20.1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5m	late </a:t>
            </a:r>
            <a:r>
              <a:rPr lang="en-US" sz="1400" dirty="0"/>
              <a:t>IETF reference updates (SA3)		12</a:t>
            </a:r>
            <a:br>
              <a:rPr lang="en-US" sz="1400" dirty="0"/>
            </a:br>
            <a:r>
              <a:rPr lang="en-US" sz="1400" dirty="0" smtClean="0"/>
              <a:t>	SP-210247 </a:t>
            </a:r>
            <a:r>
              <a:rPr lang="en-US" sz="1400" dirty="0"/>
              <a:t>– </a:t>
            </a:r>
            <a:r>
              <a:rPr lang="en-US" sz="1400" dirty="0" smtClean="0"/>
              <a:t>SP-210251</a:t>
            </a:r>
          </a:p>
          <a:p>
            <a:pPr marL="0" indent="0">
              <a:buNone/>
            </a:pPr>
            <a:r>
              <a:rPr lang="en-US" sz="1400" dirty="0" smtClean="0"/>
              <a:t>5m</a:t>
            </a:r>
            <a:r>
              <a:rPr lang="en-US" sz="1400" dirty="0" smtClean="0"/>
              <a:t>	Approval of CRs to closed Releases		11,12,13,14,15</a:t>
            </a:r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Liaisons				2.2</a:t>
            </a:r>
            <a:br>
              <a:rPr lang="en-US" sz="1400" dirty="0"/>
            </a:br>
            <a:r>
              <a:rPr lang="en-US" sz="1400" dirty="0"/>
              <a:t>	</a:t>
            </a:r>
            <a:r>
              <a:rPr lang="en-US" sz="1400" dirty="0" smtClean="0"/>
              <a:t>SP-210130r4/5 </a:t>
            </a:r>
            <a:r>
              <a:rPr lang="en-US" sz="1400" dirty="0" err="1"/>
              <a:t>Multefire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	SP-210254 </a:t>
            </a:r>
            <a:r>
              <a:rPr lang="en-US" sz="1400" dirty="0" smtClean="0"/>
              <a:t>(n/a) SST </a:t>
            </a:r>
            <a:r>
              <a:rPr lang="en-US" sz="1400" dirty="0"/>
              <a:t>values  (237, 021)</a:t>
            </a:r>
            <a:br>
              <a:rPr lang="en-US" sz="1400" dirty="0"/>
            </a:br>
            <a:r>
              <a:rPr lang="en-US" sz="1400" dirty="0"/>
              <a:t>	SP-210028/29 ITU related	</a:t>
            </a:r>
          </a:p>
          <a:p>
            <a:pPr marL="0" indent="0">
              <a:buNone/>
            </a:pPr>
            <a:r>
              <a:rPr lang="en-US" sz="1400" dirty="0"/>
              <a:t>10m	</a:t>
            </a:r>
            <a:r>
              <a:rPr lang="en-US" sz="1400" dirty="0" smtClean="0"/>
              <a:t>SP-210184r1 </a:t>
            </a:r>
            <a:r>
              <a:rPr lang="en-US" sz="1400" dirty="0" err="1" smtClean="0"/>
              <a:t>ProSe</a:t>
            </a:r>
            <a:r>
              <a:rPr lang="en-US" sz="1400" dirty="0" smtClean="0"/>
              <a:t> </a:t>
            </a:r>
            <a:r>
              <a:rPr lang="en-US" sz="1400" dirty="0"/>
              <a:t>/ </a:t>
            </a:r>
            <a:r>
              <a:rPr lang="en-US" sz="1400" dirty="0" err="1"/>
              <a:t>SideLink</a:t>
            </a:r>
            <a:r>
              <a:rPr lang="en-US" sz="1400" dirty="0"/>
              <a:t> </a:t>
            </a:r>
            <a:r>
              <a:rPr lang="en-US" sz="1400" dirty="0" smtClean="0"/>
              <a:t>Relays		6.5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177570"/>
            <a:ext cx="5666072" cy="5550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/>
              <a:t>~Time	Item				Agenda</a:t>
            </a:r>
          </a:p>
          <a:p>
            <a:pPr marL="0" indent="0">
              <a:buNone/>
            </a:pPr>
            <a:r>
              <a:rPr lang="en-US" sz="1400" dirty="0"/>
              <a:t>5m	SP-210192 Jitter			3.6</a:t>
            </a:r>
          </a:p>
          <a:p>
            <a:pPr marL="0" indent="0">
              <a:buNone/>
            </a:pPr>
            <a:r>
              <a:rPr lang="en-US" sz="1400" dirty="0"/>
              <a:t>5m	SP-210225 SM PCF (de)</a:t>
            </a:r>
            <a:r>
              <a:rPr lang="en-US" sz="1400" dirty="0" err="1"/>
              <a:t>reg</a:t>
            </a:r>
            <a:r>
              <a:rPr lang="en-US" sz="1400" dirty="0"/>
              <a:t> to BSF 		3.6</a:t>
            </a:r>
          </a:p>
          <a:p>
            <a:pPr marL="0" indent="0">
              <a:buNone/>
            </a:pPr>
            <a:r>
              <a:rPr lang="en-US" sz="1400" dirty="0" smtClean="0"/>
              <a:t>5m</a:t>
            </a:r>
            <a:r>
              <a:rPr lang="en-US" sz="1400" dirty="0"/>
              <a:t>	</a:t>
            </a:r>
            <a:r>
              <a:rPr lang="en-US" sz="1400" dirty="0" smtClean="0"/>
              <a:t>SP-210129r1 </a:t>
            </a:r>
            <a:r>
              <a:rPr lang="en-US" sz="1400" dirty="0" err="1"/>
              <a:t>eCall</a:t>
            </a:r>
            <a:r>
              <a:rPr lang="en-US" sz="1400" dirty="0"/>
              <a:t> over SNPN		</a:t>
            </a:r>
            <a:r>
              <a:rPr lang="en-US" sz="1400" dirty="0" smtClean="0"/>
              <a:t>3.6</a:t>
            </a:r>
          </a:p>
          <a:p>
            <a:pPr marL="0" indent="0">
              <a:buNone/>
            </a:pPr>
            <a:r>
              <a:rPr lang="en-US" sz="1400" dirty="0" smtClean="0"/>
              <a:t>5m</a:t>
            </a:r>
            <a:r>
              <a:rPr lang="en-US" sz="1400" dirty="0"/>
              <a:t>	WID PWS over NPN (SA1)</a:t>
            </a:r>
            <a:br>
              <a:rPr lang="en-US" sz="1400" dirty="0"/>
            </a:br>
            <a:r>
              <a:rPr lang="en-US" sz="1400" dirty="0"/>
              <a:t>	SP-210125 (</a:t>
            </a:r>
            <a:r>
              <a:rPr lang="en-US" sz="1400" dirty="0" err="1"/>
              <a:t>LSo</a:t>
            </a:r>
            <a:r>
              <a:rPr lang="en-US" sz="1400" dirty="0"/>
              <a:t>), SP-210123 (W), SP-210124 (CR)	6.4</a:t>
            </a:r>
          </a:p>
          <a:p>
            <a:pPr marL="0" indent="0">
              <a:buNone/>
            </a:pPr>
            <a:r>
              <a:rPr lang="en-US" sz="1400" dirty="0"/>
              <a:t>5m	Block Approval/Noting Blocks </a:t>
            </a:r>
            <a:r>
              <a:rPr lang="en-US" sz="1400" dirty="0" smtClean="0"/>
              <a:t>4 &amp; 5		6,16,17,18 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100" dirty="0" smtClean="0"/>
              <a:t>If time permits:</a:t>
            </a:r>
            <a:endParaRPr lang="en-US" sz="1100" dirty="0"/>
          </a:p>
          <a:p>
            <a:pPr marL="0" indent="0">
              <a:buNone/>
            </a:pPr>
            <a:r>
              <a:rPr lang="en-US" sz="1100" dirty="0"/>
              <a:t>	Network Slice Capability Exposure (SA6/SA5)	6.3</a:t>
            </a:r>
            <a:br>
              <a:rPr lang="en-US" sz="1100" dirty="0"/>
            </a:br>
            <a:r>
              <a:rPr lang="en-US" sz="1100" dirty="0"/>
              <a:t>	SP-210190 (rev), SP-210177		</a:t>
            </a:r>
          </a:p>
          <a:p>
            <a:pPr marL="0" indent="0">
              <a:buNone/>
            </a:pPr>
            <a:r>
              <a:rPr lang="en-US" sz="1100" dirty="0" smtClean="0"/>
              <a:t>	SP-210121 </a:t>
            </a:r>
            <a:r>
              <a:rPr lang="en-US" sz="1100" dirty="0"/>
              <a:t>WLAN offload SA3 (ATT)	</a:t>
            </a:r>
            <a:r>
              <a:rPr lang="en-US" sz="1100" dirty="0" smtClean="0"/>
              <a:t>6.3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WID </a:t>
            </a:r>
            <a:r>
              <a:rPr lang="en-US" sz="1100" dirty="0"/>
              <a:t>Plug &amp; Connect (SA5)</a:t>
            </a:r>
            <a:br>
              <a:rPr lang="en-US" sz="1100" dirty="0"/>
            </a:br>
            <a:r>
              <a:rPr lang="en-US" sz="1100" dirty="0"/>
              <a:t>	</a:t>
            </a:r>
            <a:r>
              <a:rPr lang="en-US" sz="1100" dirty="0" smtClean="0"/>
              <a:t>SP-210050 (rev), </a:t>
            </a:r>
            <a:r>
              <a:rPr lang="en-US" sz="1100" dirty="0"/>
              <a:t>SP-210134	</a:t>
            </a:r>
            <a:r>
              <a:rPr lang="en-US" sz="1100" dirty="0" smtClean="0"/>
              <a:t>	6.4</a:t>
            </a:r>
            <a:endParaRPr lang="en-US" sz="1100" dirty="0"/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SP-210175 TS.23.558 </a:t>
            </a:r>
            <a:r>
              <a:rPr lang="en-US" sz="1100" dirty="0"/>
              <a:t>EDGEAPP (SA6)	</a:t>
            </a:r>
            <a:r>
              <a:rPr lang="en-US" sz="1100" dirty="0" smtClean="0"/>
              <a:t>6.10</a:t>
            </a:r>
          </a:p>
          <a:p>
            <a:pPr marL="0" indent="0">
              <a:buNone/>
            </a:pPr>
            <a:r>
              <a:rPr lang="en-US" sz="1100" dirty="0"/>
              <a:t>	S</a:t>
            </a:r>
            <a:r>
              <a:rPr lang="en-US" sz="1100" dirty="0" smtClean="0"/>
              <a:t>P-210255 CR/rev		17.2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SP-210170 CR			17.2</a:t>
            </a:r>
            <a:endParaRPr lang="en-US" sz="1100" dirty="0"/>
          </a:p>
          <a:p>
            <a:pPr marL="0" indent="0">
              <a:buNone/>
            </a:pPr>
            <a:r>
              <a:rPr lang="en-US" sz="1100" dirty="0"/>
              <a:t>	Terms of References 		</a:t>
            </a:r>
            <a:r>
              <a:rPr lang="en-US" sz="1100" dirty="0" smtClean="0"/>
              <a:t>4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/>
              <a:t>	SP-210218, SP-210214, </a:t>
            </a:r>
            <a:r>
              <a:rPr lang="en-US" sz="1100" dirty="0" smtClean="0"/>
              <a:t>SP-210191</a:t>
            </a:r>
          </a:p>
          <a:p>
            <a:pPr marL="0" indent="0">
              <a:buNone/>
            </a:pPr>
            <a:r>
              <a:rPr lang="en-US" sz="1100" dirty="0" smtClean="0"/>
              <a:t>	SP-210104 SA3 R17 Work Organization	4.3</a:t>
            </a:r>
            <a:endParaRPr lang="en-US" sz="1100" dirty="0"/>
          </a:p>
        </p:txBody>
      </p:sp>
      <p:sp>
        <p:nvSpPr>
          <p:cNvPr id="6" name="Rectangle 5"/>
          <p:cNvSpPr/>
          <p:nvPr/>
        </p:nvSpPr>
        <p:spPr>
          <a:xfrm rot="20754019">
            <a:off x="9041540" y="443739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97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3624263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812800" y="255588"/>
            <a:ext cx="10515600" cy="1325562"/>
          </a:xfrm>
        </p:spPr>
        <p:txBody>
          <a:bodyPr/>
          <a:lstStyle/>
          <a:p>
            <a:r>
              <a:rPr lang="en-US" altLang="en-US" dirty="0" smtClean="0"/>
              <a:t>SA#91e Tentative Election Schedule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537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18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050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19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633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602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Tu</a:t>
            </a:r>
            <a:r>
              <a:rPr lang="en-US" sz="1400" dirty="0"/>
              <a:t> 23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3730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We 24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4698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25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582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26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6795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29</a:t>
            </a:r>
          </a:p>
        </p:txBody>
      </p:sp>
      <p:sp>
        <p:nvSpPr>
          <p:cNvPr id="11276" name="TextBox 4"/>
          <p:cNvSpPr txBox="1">
            <a:spLocks noChangeArrowheads="1"/>
          </p:cNvSpPr>
          <p:nvPr/>
        </p:nvSpPr>
        <p:spPr bwMode="auto">
          <a:xfrm>
            <a:off x="288925" y="1844675"/>
            <a:ext cx="604838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UTC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…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95375" y="3943350"/>
            <a:ext cx="909638" cy="70008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elections only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145088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56363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7660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 smtClean="0"/>
              <a:t>technical</a:t>
            </a:r>
            <a:endParaRPr lang="en-US" sz="800" dirty="0"/>
          </a:p>
        </p:txBody>
      </p:sp>
      <p:sp>
        <p:nvSpPr>
          <p:cNvPr id="30" name="Rounded Rectangle 29"/>
          <p:cNvSpPr/>
          <p:nvPr/>
        </p:nvSpPr>
        <p:spPr>
          <a:xfrm>
            <a:off x="90741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 smtClean="0"/>
              <a:t>technical</a:t>
            </a:r>
            <a:endParaRPr lang="en-US" sz="800" dirty="0"/>
          </a:p>
        </p:txBody>
      </p:sp>
      <p:sp>
        <p:nvSpPr>
          <p:cNvPr id="31" name="Rounded Rectangle 30"/>
          <p:cNvSpPr/>
          <p:nvPr/>
        </p:nvSpPr>
        <p:spPr>
          <a:xfrm>
            <a:off x="10387013" y="3932238"/>
            <a:ext cx="909637" cy="70008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 smtClean="0"/>
              <a:t>Reporting </a:t>
            </a:r>
            <a:br>
              <a:rPr lang="en-US" sz="800" dirty="0" smtClean="0"/>
            </a:br>
            <a:r>
              <a:rPr lang="en-US" sz="800" dirty="0" smtClean="0"/>
              <a:t>&amp; </a:t>
            </a:r>
            <a:r>
              <a:rPr lang="en-US" sz="800" dirty="0" err="1" smtClean="0"/>
              <a:t>ProSe</a:t>
            </a:r>
            <a:endParaRPr lang="en-US" sz="800" dirty="0"/>
          </a:p>
        </p:txBody>
      </p:sp>
      <p:sp>
        <p:nvSpPr>
          <p:cNvPr id="32" name="Rounded Rectangle 31"/>
          <p:cNvSpPr/>
          <p:nvPr/>
        </p:nvSpPr>
        <p:spPr>
          <a:xfrm>
            <a:off x="1095375" y="5595938"/>
            <a:ext cx="909638" cy="7000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</a:rPr>
              <a:t>VC2/B1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555875" y="2205038"/>
            <a:ext cx="909638" cy="13922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VC2/B1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3776663" y="5595938"/>
            <a:ext cx="909637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 smtClean="0">
                <a:solidFill>
                  <a:schemeClr val="tx1"/>
                </a:solidFill>
              </a:rPr>
              <a:t>(</a:t>
            </a:r>
            <a:r>
              <a:rPr lang="en-US" sz="1000" dirty="0">
                <a:solidFill>
                  <a:schemeClr val="tx1"/>
                </a:solidFill>
              </a:rPr>
              <a:t>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79700" y="27217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38" name="TextBox 37"/>
          <p:cNvSpPr txBox="1"/>
          <p:nvPr/>
        </p:nvSpPr>
        <p:spPr>
          <a:xfrm>
            <a:off x="2679700" y="3036039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Satoshi</a:t>
            </a:r>
            <a:endParaRPr lang="en-US" sz="1100" dirty="0"/>
          </a:p>
        </p:txBody>
      </p:sp>
      <p:sp>
        <p:nvSpPr>
          <p:cNvPr id="42" name="Rounded Rectangle 41"/>
          <p:cNvSpPr/>
          <p:nvPr/>
        </p:nvSpPr>
        <p:spPr>
          <a:xfrm>
            <a:off x="5137150" y="5595938"/>
            <a:ext cx="909638" cy="70008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10191750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6397625" y="2206625"/>
            <a:ext cx="909638" cy="13906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26213" y="30100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Mona</a:t>
            </a:r>
            <a:endParaRPr lang="en-US" sz="1100" dirty="0"/>
          </a:p>
        </p:txBody>
      </p:sp>
      <p:sp>
        <p:nvSpPr>
          <p:cNvPr id="65" name="Rounded Rectangle 64"/>
          <p:cNvSpPr/>
          <p:nvPr/>
        </p:nvSpPr>
        <p:spPr>
          <a:xfrm>
            <a:off x="5086350" y="2205038"/>
            <a:ext cx="909638" cy="13922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16525" y="3006725"/>
            <a:ext cx="650875" cy="260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Gerald</a:t>
            </a:r>
            <a:endParaRPr lang="en-US" sz="1100" dirty="0"/>
          </a:p>
        </p:txBody>
      </p:sp>
      <p:sp>
        <p:nvSpPr>
          <p:cNvPr id="67" name="TextBox 66"/>
          <p:cNvSpPr txBox="1"/>
          <p:nvPr/>
        </p:nvSpPr>
        <p:spPr>
          <a:xfrm>
            <a:off x="5216525" y="3292475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Mona</a:t>
            </a:r>
            <a:endParaRPr lang="en-US" sz="11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771525" y="3597275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771525" y="3930650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781050" y="46434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771525" y="55959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00113" y="4756150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Chair:</a:t>
            </a:r>
          </a:p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Georg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552575" y="4759325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VC1:</a:t>
            </a:r>
          </a:p>
          <a:p>
            <a:pPr algn="ctr">
              <a:defRPr/>
            </a:pPr>
            <a:r>
              <a:rPr lang="en-US" sz="1100" b="1" dirty="0" smtClean="0"/>
              <a:t>Mark</a:t>
            </a:r>
            <a:endParaRPr lang="en-US" sz="1100" b="1" dirty="0"/>
          </a:p>
        </p:txBody>
      </p:sp>
      <p:sp>
        <p:nvSpPr>
          <p:cNvPr id="51" name="Rounded Rectangle 50"/>
          <p:cNvSpPr/>
          <p:nvPr/>
        </p:nvSpPr>
        <p:spPr>
          <a:xfrm>
            <a:off x="1096963" y="4527550"/>
            <a:ext cx="909637" cy="26193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Acclamation</a:t>
            </a:r>
            <a:endParaRPr lang="en-US" sz="200" dirty="0"/>
          </a:p>
        </p:txBody>
      </p:sp>
      <p:sp>
        <p:nvSpPr>
          <p:cNvPr id="62" name="TextBox 61"/>
          <p:cNvSpPr txBox="1"/>
          <p:nvPr/>
        </p:nvSpPr>
        <p:spPr>
          <a:xfrm>
            <a:off x="5214938" y="2713038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47" name="Rounded Rectangle 46"/>
          <p:cNvSpPr/>
          <p:nvPr/>
        </p:nvSpPr>
        <p:spPr>
          <a:xfrm>
            <a:off x="3841750" y="2203450"/>
            <a:ext cx="909638" cy="13906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Blocked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2544763" y="3621088"/>
            <a:ext cx="909637" cy="267493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Blocked 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23831" y="27162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73" name="TextBox 72"/>
          <p:cNvSpPr txBox="1"/>
          <p:nvPr/>
        </p:nvSpPr>
        <p:spPr>
          <a:xfrm>
            <a:off x="2679700" y="3484987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VC2:</a:t>
            </a:r>
          </a:p>
          <a:p>
            <a:pPr algn="ctr">
              <a:defRPr/>
            </a:pPr>
            <a:r>
              <a:rPr lang="en-US" sz="1100" b="1" dirty="0" smtClean="0"/>
              <a:t>Satoshi</a:t>
            </a:r>
            <a:endParaRPr lang="en-US" sz="11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6523830" y="3454519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VC3:</a:t>
            </a:r>
          </a:p>
          <a:p>
            <a:pPr algn="ctr">
              <a:defRPr/>
            </a:pPr>
            <a:r>
              <a:rPr lang="en-US" sz="1100" b="1" dirty="0" smtClean="0"/>
              <a:t>Mona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86113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</a:t>
            </a:r>
            <a:r>
              <a:rPr lang="en-US" dirty="0" smtClean="0"/>
              <a:t>Friday 26 </a:t>
            </a:r>
            <a:r>
              <a:rPr lang="en-US" dirty="0" smtClean="0"/>
              <a:t>March 2021</a:t>
            </a:r>
            <a:br>
              <a:rPr lang="en-US" dirty="0" smtClean="0"/>
            </a:br>
            <a:r>
              <a:rPr lang="en-US" sz="1600" u="sng" dirty="0" smtClean="0">
                <a:hlinkClick r:id="rId2"/>
              </a:rPr>
              <a:t>https</a:t>
            </a:r>
            <a:r>
              <a:rPr lang="en-US" sz="1600" u="sng" dirty="0">
                <a:hlinkClick r:id="rId2"/>
              </a:rPr>
              <a:t>://global.gotomeeting.com/join/143257285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7729" y="1212822"/>
            <a:ext cx="5922726" cy="54799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/>
              <a:t>~Time	Item				Agenda</a:t>
            </a:r>
          </a:p>
          <a:p>
            <a:pPr marL="0" indent="0">
              <a:buNone/>
            </a:pPr>
            <a:r>
              <a:rPr lang="en-US" sz="1400" dirty="0"/>
              <a:t>10m	SP-210254  SST values  </a:t>
            </a:r>
            <a:r>
              <a:rPr lang="en-US" sz="1400" dirty="0" err="1"/>
              <a:t>LSout</a:t>
            </a:r>
            <a:r>
              <a:rPr lang="en-US" sz="1400" dirty="0"/>
              <a:t> (237, 021)	2.2</a:t>
            </a:r>
          </a:p>
          <a:p>
            <a:pPr marL="0" indent="0">
              <a:buNone/>
            </a:pPr>
            <a:r>
              <a:rPr lang="en-US" sz="1400" dirty="0"/>
              <a:t>10m	Network Slice Capability Exposure (SA6/SA5)</a:t>
            </a:r>
            <a:br>
              <a:rPr lang="en-US" sz="1400" dirty="0"/>
            </a:br>
            <a:r>
              <a:rPr lang="en-US" sz="1400" dirty="0"/>
              <a:t>	SP-210190 (177)			6.3</a:t>
            </a:r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SP-210220 WI MCOver5GS (CBN)		6.5</a:t>
            </a:r>
          </a:p>
          <a:p>
            <a:pPr marL="0" indent="0">
              <a:buNone/>
            </a:pPr>
            <a:r>
              <a:rPr lang="en-US" sz="1400" dirty="0"/>
              <a:t>10m	SP-210175 TS.23.558 EDGEAPP (SA6)		6.10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</a:t>
            </a:r>
            <a:r>
              <a:rPr lang="en-US" sz="1400" dirty="0" smtClean="0"/>
              <a:t>SP-210130 </a:t>
            </a:r>
            <a:r>
              <a:rPr lang="en-US" sz="1400" dirty="0" err="1" smtClean="0"/>
              <a:t>Multefire</a:t>
            </a:r>
            <a:r>
              <a:rPr lang="en-US" sz="1400" dirty="0" smtClean="0"/>
              <a:t> </a:t>
            </a:r>
            <a:r>
              <a:rPr lang="en-US" sz="1400" dirty="0" err="1" smtClean="0"/>
              <a:t>LSout</a:t>
            </a:r>
            <a:r>
              <a:rPr lang="en-US" sz="1400" dirty="0" smtClean="0"/>
              <a:t> 		2.2</a:t>
            </a:r>
          </a:p>
          <a:p>
            <a:pPr marL="0" indent="0">
              <a:buNone/>
            </a:pPr>
            <a:r>
              <a:rPr lang="en-US" sz="1400" dirty="0" smtClean="0"/>
              <a:t>1m	postpone </a:t>
            </a:r>
            <a:r>
              <a:rPr lang="en-US" sz="1400" dirty="0" err="1" smtClean="0"/>
              <a:t>LSin</a:t>
            </a:r>
            <a:r>
              <a:rPr lang="en-US" sz="1400" dirty="0" smtClean="0"/>
              <a:t> SP-210019 (</a:t>
            </a:r>
            <a:r>
              <a:rPr lang="en-US" sz="1400" dirty="0" err="1" smtClean="0"/>
              <a:t>PWSoSNPN</a:t>
            </a:r>
            <a:r>
              <a:rPr lang="en-US" sz="1400" dirty="0" smtClean="0"/>
              <a:t>)	2.2</a:t>
            </a:r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SP-210225 SM PCF (de)</a:t>
            </a:r>
            <a:r>
              <a:rPr lang="en-US" sz="1400" dirty="0" err="1"/>
              <a:t>reg</a:t>
            </a:r>
            <a:r>
              <a:rPr lang="en-US" sz="1400" dirty="0"/>
              <a:t> to BSF 		3.6</a:t>
            </a:r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Terms of References 		</a:t>
            </a:r>
            <a:r>
              <a:rPr lang="en-US" sz="1400" dirty="0" smtClean="0"/>
              <a:t>	4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	</a:t>
            </a:r>
            <a:r>
              <a:rPr lang="en-US" sz="1400" dirty="0" smtClean="0"/>
              <a:t>SA1: SP-210218</a:t>
            </a:r>
            <a:br>
              <a:rPr lang="en-US" sz="1400" dirty="0" smtClean="0"/>
            </a:br>
            <a:r>
              <a:rPr lang="en-US" sz="1400" dirty="0" smtClean="0"/>
              <a:t>	SA2: SP-210214</a:t>
            </a:r>
            <a:br>
              <a:rPr lang="en-US" sz="1400" dirty="0" smtClean="0"/>
            </a:br>
            <a:r>
              <a:rPr lang="en-US" sz="1400" dirty="0" smtClean="0"/>
              <a:t>	SA6: SP-210191 (172)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10m	SP-210121 </a:t>
            </a:r>
            <a:r>
              <a:rPr lang="en-US" sz="1400" dirty="0"/>
              <a:t>WLAN offload SA3 (ATT)	</a:t>
            </a:r>
            <a:r>
              <a:rPr lang="en-US" sz="1400" dirty="0" smtClean="0"/>
              <a:t>	6.3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10m	Plug &amp; Connect – Text 4 Minutes		6.4</a:t>
            </a:r>
          </a:p>
          <a:p>
            <a:pPr marL="0" indent="0">
              <a:buNone/>
            </a:pPr>
            <a:r>
              <a:rPr lang="en-US" sz="1400"/>
              <a:t>1m	SP-210170 CR (postpone)		17.2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177570"/>
            <a:ext cx="5666072" cy="5550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/>
              <a:t>~Time	Item				</a:t>
            </a:r>
            <a:r>
              <a:rPr lang="en-US" sz="1400" b="1" dirty="0" smtClean="0"/>
              <a:t>Agenda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Requirements Tracking			20.1</a:t>
            </a:r>
            <a:br>
              <a:rPr lang="en-US" sz="1400" dirty="0"/>
            </a:br>
            <a:r>
              <a:rPr lang="en-US" sz="1400" dirty="0"/>
              <a:t>	SP-210126, SP-210227, SP-210228, SP-210229</a:t>
            </a:r>
          </a:p>
          <a:p>
            <a:pPr marL="0" indent="0">
              <a:buNone/>
            </a:pPr>
            <a:r>
              <a:rPr lang="en-US" sz="1400" dirty="0"/>
              <a:t>10m	SP-210184 </a:t>
            </a:r>
            <a:r>
              <a:rPr lang="en-US" sz="1400" dirty="0" err="1"/>
              <a:t>ProSe</a:t>
            </a:r>
            <a:r>
              <a:rPr lang="en-US" sz="1400" dirty="0"/>
              <a:t> / </a:t>
            </a:r>
            <a:r>
              <a:rPr lang="en-US" sz="1400" dirty="0" err="1"/>
              <a:t>SideLink</a:t>
            </a:r>
            <a:r>
              <a:rPr lang="en-US" sz="1400" dirty="0"/>
              <a:t> Relays		6.5</a:t>
            </a:r>
          </a:p>
          <a:p>
            <a:pPr marL="0" indent="0">
              <a:buNone/>
            </a:pPr>
            <a:r>
              <a:rPr lang="en-US" sz="1400" dirty="0" smtClean="0"/>
              <a:t>5m</a:t>
            </a:r>
            <a:r>
              <a:rPr lang="en-US" sz="1400" dirty="0"/>
              <a:t>	any other business (technical)		21</a:t>
            </a:r>
          </a:p>
          <a:p>
            <a:pPr marL="0" indent="0">
              <a:buNone/>
            </a:pPr>
            <a:r>
              <a:rPr lang="en-US" sz="1400" dirty="0"/>
              <a:t>1m	Block Approval/Noting Block 6		n/a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100" dirty="0" smtClean="0"/>
              <a:t>Monday Items (some of them might be dropped):</a:t>
            </a:r>
            <a:endParaRPr lang="en-US" sz="1100" dirty="0"/>
          </a:p>
          <a:p>
            <a:pPr marL="0" indent="0">
              <a:buNone/>
            </a:pPr>
            <a:r>
              <a:rPr lang="en-US" sz="1100" dirty="0" smtClean="0"/>
              <a:t>15m</a:t>
            </a:r>
            <a:r>
              <a:rPr lang="en-US" sz="1100" dirty="0"/>
              <a:t>	SP-210104 SA3 R17 Work Organization	</a:t>
            </a:r>
            <a:r>
              <a:rPr lang="en-US" sz="1100" dirty="0" smtClean="0"/>
              <a:t>4.3</a:t>
            </a:r>
          </a:p>
          <a:p>
            <a:pPr marL="0" indent="0">
              <a:buNone/>
            </a:pPr>
            <a:r>
              <a:rPr lang="en-US" sz="1100" dirty="0" smtClean="0"/>
              <a:t>10m	SP-210xxx Requirements Tracking (tentative)	20.1</a:t>
            </a:r>
          </a:p>
          <a:p>
            <a:pPr marL="0" indent="0">
              <a:buNone/>
            </a:pPr>
            <a:r>
              <a:rPr lang="en-US" sz="1100" dirty="0" smtClean="0"/>
              <a:t>15m	SP-210184 </a:t>
            </a:r>
            <a:r>
              <a:rPr lang="en-US" sz="1100" dirty="0" err="1" smtClean="0"/>
              <a:t>ProSe</a:t>
            </a:r>
            <a:r>
              <a:rPr lang="en-US" sz="1100" dirty="0" smtClean="0"/>
              <a:t> (input from RAN chair)	6.5</a:t>
            </a:r>
            <a:endParaRPr lang="en-US" sz="1100" dirty="0"/>
          </a:p>
          <a:p>
            <a:pPr marL="0" indent="0">
              <a:buNone/>
            </a:pPr>
            <a:r>
              <a:rPr lang="en-US" sz="1100" dirty="0" smtClean="0"/>
              <a:t>15m	SP-210259 RAN report		4.7</a:t>
            </a:r>
          </a:p>
          <a:p>
            <a:pPr marL="0" indent="0">
              <a:buNone/>
            </a:pPr>
            <a:r>
              <a:rPr lang="en-US" sz="1100" dirty="0" smtClean="0"/>
              <a:t>15m</a:t>
            </a:r>
            <a:r>
              <a:rPr lang="en-US" sz="1100" dirty="0"/>
              <a:t>	</a:t>
            </a:r>
            <a:r>
              <a:rPr lang="en-US" sz="1100" dirty="0" smtClean="0"/>
              <a:t>SP-210258 (257) CT report		4.8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SP-210256 IETF report		4.8</a:t>
            </a:r>
          </a:p>
          <a:p>
            <a:pPr marL="0" indent="0">
              <a:buNone/>
            </a:pPr>
            <a:r>
              <a:rPr lang="en-US" sz="1100" dirty="0" smtClean="0"/>
              <a:t>15m</a:t>
            </a:r>
            <a:r>
              <a:rPr lang="en-US" sz="1100" dirty="0"/>
              <a:t>	</a:t>
            </a:r>
            <a:r>
              <a:rPr lang="en-US" sz="1100" dirty="0" smtClean="0"/>
              <a:t>SP-210235 MCC Support Team Report	20.7</a:t>
            </a:r>
          </a:p>
          <a:p>
            <a:pPr marL="0" indent="0">
              <a:buNone/>
            </a:pPr>
            <a:r>
              <a:rPr lang="en-US" sz="1100" dirty="0" smtClean="0"/>
              <a:t>15m</a:t>
            </a:r>
            <a:r>
              <a:rPr lang="en-US" sz="1100" dirty="0"/>
              <a:t>	</a:t>
            </a:r>
            <a:r>
              <a:rPr lang="en-US" sz="1100" dirty="0" smtClean="0"/>
              <a:t>SP-21052 </a:t>
            </a:r>
            <a:r>
              <a:rPr lang="en-US" sz="1100" dirty="0" err="1" smtClean="0"/>
              <a:t>Workplan</a:t>
            </a:r>
            <a:r>
              <a:rPr lang="en-US" sz="1100" dirty="0" smtClean="0"/>
              <a:t> Review		20.3</a:t>
            </a:r>
          </a:p>
          <a:p>
            <a:pPr marL="0" indent="0">
              <a:buNone/>
            </a:pPr>
            <a:r>
              <a:rPr lang="en-US" sz="1100" dirty="0" smtClean="0"/>
              <a:t>5m</a:t>
            </a:r>
            <a:r>
              <a:rPr lang="en-US" sz="1100" dirty="0"/>
              <a:t>	</a:t>
            </a:r>
            <a:r>
              <a:rPr lang="en-US" sz="1100" dirty="0" smtClean="0"/>
              <a:t>Any Other Business		21</a:t>
            </a:r>
          </a:p>
          <a:p>
            <a:pPr marL="0" indent="0">
              <a:buNone/>
            </a:pPr>
            <a:r>
              <a:rPr lang="en-US" sz="1100" dirty="0" smtClean="0"/>
              <a:t>5m</a:t>
            </a:r>
            <a:r>
              <a:rPr lang="en-US" sz="1100" dirty="0"/>
              <a:t>	</a:t>
            </a:r>
            <a:r>
              <a:rPr lang="en-US" sz="1100" dirty="0" smtClean="0"/>
              <a:t>Close of Meeting		22</a:t>
            </a:r>
            <a:r>
              <a:rPr lang="en-US" sz="1100" dirty="0">
                <a:solidFill>
                  <a:srgbClr val="FF0000"/>
                </a:solidFill>
              </a:rPr>
              <a:t>	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0754019">
            <a:off x="9041540" y="443739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SA#91-e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1500" dirty="0"/>
              <a:t>Thursday March 18 (</a:t>
            </a:r>
            <a:r>
              <a:rPr lang="en-US" sz="1500" dirty="0" smtClean="0"/>
              <a:t>elections </a:t>
            </a:r>
            <a:r>
              <a:rPr lang="en-US" sz="1500" dirty="0"/>
              <a:t>only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2"/>
              </a:rPr>
              <a:t>https://global.gotomeeting.com/join/955687637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 smtClean="0"/>
              <a:t>Tuesday </a:t>
            </a:r>
            <a:r>
              <a:rPr lang="en-US" sz="1500" dirty="0"/>
              <a:t>March 23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3"/>
              </a:rPr>
              <a:t>https://global.gotomeeting.com/join/285000541</a:t>
            </a:r>
            <a:endParaRPr lang="en-US" sz="1500" dirty="0"/>
          </a:p>
          <a:p>
            <a:pPr lvl="0"/>
            <a:r>
              <a:rPr lang="en-US" sz="1500" dirty="0"/>
              <a:t>Wednesday March 24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4"/>
              </a:rPr>
              <a:t>https://global.gotomeeting.com/join/942159349</a:t>
            </a:r>
            <a:endParaRPr lang="en-US" sz="1500" dirty="0"/>
          </a:p>
          <a:p>
            <a:pPr lvl="0"/>
            <a:r>
              <a:rPr lang="en-US" sz="1500" dirty="0"/>
              <a:t>Thursday March 25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5"/>
              </a:rPr>
              <a:t>https://global.gotomeeting.com/join/159384077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Friday March 26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6"/>
              </a:rPr>
              <a:t>https://global.gotomeeting.com/join/143257285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Monday March 29 (reporting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7"/>
              </a:rPr>
              <a:t>https://global.gotomeeting.com/join/325202629</a:t>
            </a:r>
            <a:r>
              <a:rPr lang="en-GB" sz="1500" dirty="0"/>
              <a:t> 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SA_91e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www.3gpp.org/ftp/tsg_sa/TSG_SA/TSGs_91E_Electronic/TdocsByAgenda.htm</a:t>
            </a:r>
            <a:r>
              <a:rPr lang="en-US" sz="1500" dirty="0" smtClean="0"/>
              <a:t>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www.3gpp.org/ftp/tsg_sa/TSG_SA/TSGs_91E_Electronic/Agenda</a:t>
            </a:r>
            <a:r>
              <a:rPr lang="de-DE" sz="1300" dirty="0"/>
              <a:t> </a:t>
            </a:r>
            <a:r>
              <a:rPr lang="de-DE" sz="1300" dirty="0" smtClean="0"/>
              <a:t>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www.3gpp.org/ftp/tsg_sa/TSG_SA/TSGs_91E_Electronic/Docs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www.3gpp.org/ftp/tsg_sa/TSG_SA/TSGs_91E_Electronic/INBOX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www.3gpp.org/ftp/tsg_sa/TSG_SA/TSGs_91E_Electronic/INBOX/Revisions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www.3gpp.org/ftp/tsg_sa/TSG_SA/TSGs_91E_Electronic/INBOX/Chairs_Notes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300" dirty="0">
                <a:hlinkClick r:id="rId15"/>
              </a:rPr>
              <a:t>https://portal.3gpp.org/Home.aspx#/</a:t>
            </a:r>
            <a:r>
              <a:rPr lang="en-US" sz="1300" dirty="0" smtClean="0">
                <a:hlinkClick r:id="rId15"/>
              </a:rPr>
              <a:t>meeting?MtgId=39609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2510"/>
              </p:ext>
            </p:extLst>
          </p:nvPr>
        </p:nvGraphicFramePr>
        <p:xfrm>
          <a:off x="9283323" y="561304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14:00 - 16:00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CET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Vienna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18:30 - 20:30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21:00 - 23:00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18 to March 26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82368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15:00 - 17:00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CEST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Vienna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18:30 - 20:30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21:00 - 23:00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29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038226"/>
            <a:ext cx="5181600" cy="5689834"/>
          </a:xfrm>
        </p:spPr>
        <p:txBody>
          <a:bodyPr>
            <a:normAutofit fontScale="85000" lnSpcReduction="20000"/>
          </a:bodyPr>
          <a:lstStyle/>
          <a:p>
            <a:r>
              <a:rPr lang="en-US" sz="1800" dirty="0"/>
              <a:t>Day 1 – </a:t>
            </a:r>
            <a:r>
              <a:rPr lang="en-US" sz="1800" dirty="0" smtClean="0"/>
              <a:t>Thursday 18 March 2021 </a:t>
            </a:r>
            <a:r>
              <a:rPr lang="en-US" sz="1800" b="1" i="1" dirty="0" smtClean="0"/>
              <a:t>(elections only)</a:t>
            </a:r>
            <a:endParaRPr lang="en-US" sz="1800" b="1" i="1" dirty="0"/>
          </a:p>
          <a:p>
            <a:pPr lvl="1"/>
            <a:r>
              <a:rPr lang="en-US" sz="1600" i="1" dirty="0"/>
              <a:t>Preparation of 3GPP SA Chair and Vice Chairs Elections</a:t>
            </a:r>
          </a:p>
          <a:p>
            <a:pPr lvl="1"/>
            <a:r>
              <a:rPr lang="en-US" sz="1600" i="1" dirty="0"/>
              <a:t>Closing of candidates list</a:t>
            </a:r>
          </a:p>
          <a:p>
            <a:pPr lvl="1"/>
            <a:r>
              <a:rPr lang="en-US" sz="1600" i="1" dirty="0"/>
              <a:t>If possible “election by acclamation” of one or more positions</a:t>
            </a:r>
          </a:p>
          <a:p>
            <a:pPr lvl="1"/>
            <a:r>
              <a:rPr lang="en-US" sz="1600" i="1" dirty="0"/>
              <a:t>Organization of first </a:t>
            </a:r>
            <a:r>
              <a:rPr lang="en-US" sz="1600" i="1" dirty="0" smtClean="0"/>
              <a:t>ballot</a:t>
            </a:r>
            <a:endParaRPr lang="en-US" sz="1800" i="1" dirty="0"/>
          </a:p>
          <a:p>
            <a:endParaRPr lang="en-US" sz="1800" dirty="0" smtClean="0"/>
          </a:p>
          <a:p>
            <a:r>
              <a:rPr lang="en-US" sz="1800" dirty="0" smtClean="0"/>
              <a:t>Day </a:t>
            </a:r>
            <a:r>
              <a:rPr lang="en-US" sz="1800" dirty="0"/>
              <a:t>3 – </a:t>
            </a:r>
            <a:r>
              <a:rPr lang="en-US" sz="1800" dirty="0" smtClean="0"/>
              <a:t>Tuesday 23 March 2021</a:t>
            </a:r>
            <a:endParaRPr lang="en-US" sz="1800" dirty="0"/>
          </a:p>
          <a:p>
            <a:pPr lvl="1"/>
            <a:r>
              <a:rPr lang="en-US" sz="1600" dirty="0"/>
              <a:t>Welcome speech, approval of agenda, general issues (10min)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 err="1"/>
              <a:t>LSin</a:t>
            </a:r>
            <a:r>
              <a:rPr lang="en-US" sz="1600" dirty="0"/>
              <a:t> for action</a:t>
            </a:r>
          </a:p>
          <a:p>
            <a:pPr lvl="1"/>
            <a:r>
              <a:rPr lang="en-US" sz="1600" dirty="0"/>
              <a:t>Documents indicated for early consideration</a:t>
            </a:r>
          </a:p>
          <a:p>
            <a:pPr lvl="1"/>
            <a:r>
              <a:rPr lang="en-US" sz="1600" dirty="0"/>
              <a:t>Block Note/Approval of BA-Group 1</a:t>
            </a:r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sz="1800" dirty="0"/>
              <a:t>Day 4 – Wednesday 24 March 2021</a:t>
            </a:r>
          </a:p>
          <a:p>
            <a:pPr lvl="1"/>
            <a:r>
              <a:rPr lang="en-US" sz="1500" i="1" dirty="0"/>
              <a:t>Results of recent ballot (if applicable)</a:t>
            </a:r>
          </a:p>
          <a:p>
            <a:pPr lvl="1"/>
            <a:r>
              <a:rPr lang="en-US" sz="1500" i="1" dirty="0"/>
              <a:t>Organization of next ballot (if needed)</a:t>
            </a:r>
          </a:p>
          <a:p>
            <a:pPr lvl="1"/>
            <a:r>
              <a:rPr lang="en-US" sz="1500" dirty="0"/>
              <a:t>Short reporting from WG chairs (max 5 min/each)</a:t>
            </a:r>
          </a:p>
          <a:p>
            <a:pPr lvl="1"/>
            <a:r>
              <a:rPr lang="en-US" sz="1500" dirty="0"/>
              <a:t>Release Planning</a:t>
            </a:r>
          </a:p>
          <a:p>
            <a:pPr lvl="1"/>
            <a:r>
              <a:rPr lang="en-US" sz="1500" dirty="0"/>
              <a:t>Issues arising from new/revised Work/Study Items </a:t>
            </a:r>
          </a:p>
          <a:p>
            <a:pPr lvl="1"/>
            <a:r>
              <a:rPr lang="en-US" sz="1500" dirty="0"/>
              <a:t>Documents indicated for early consideration</a:t>
            </a:r>
          </a:p>
          <a:p>
            <a:pPr lvl="1"/>
            <a:r>
              <a:rPr lang="en-US" sz="1500" dirty="0"/>
              <a:t>Issues arising from ongoing e-mail discussions</a:t>
            </a:r>
          </a:p>
          <a:p>
            <a:pPr lvl="1"/>
            <a:r>
              <a:rPr lang="en-US" sz="1500" dirty="0"/>
              <a:t>Already available revisions &amp; outgoing LS’s</a:t>
            </a:r>
          </a:p>
          <a:p>
            <a:pPr lvl="1"/>
            <a:r>
              <a:rPr lang="en-US" sz="1500" dirty="0"/>
              <a:t>Block Note/Approval of BA-Group 2 and 3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181600" cy="532637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</a:t>
            </a:r>
            <a:r>
              <a:rPr lang="en-US" sz="1800" dirty="0" smtClean="0"/>
              <a:t>5 </a:t>
            </a:r>
            <a:r>
              <a:rPr lang="en-US" sz="1800" dirty="0"/>
              <a:t>– Thursday </a:t>
            </a:r>
            <a:r>
              <a:rPr lang="en-US" sz="1800" dirty="0" smtClean="0"/>
              <a:t>25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Already available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dirty="0"/>
              <a:t>Block Note/Approval of BA-Group 4, 5 and 6</a:t>
            </a:r>
          </a:p>
          <a:p>
            <a:endParaRPr lang="en-US" sz="1800" dirty="0" smtClean="0"/>
          </a:p>
          <a:p>
            <a:r>
              <a:rPr lang="en-US" sz="1800" dirty="0" smtClean="0"/>
              <a:t>Day 6 – Friday 26 March 2021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Last chance for looking at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r>
              <a:rPr lang="en-US" sz="1800" dirty="0" smtClean="0"/>
              <a:t>Day 7 </a:t>
            </a:r>
            <a:r>
              <a:rPr lang="en-US" sz="1800" dirty="0"/>
              <a:t>– Monday </a:t>
            </a:r>
            <a:r>
              <a:rPr lang="en-US" sz="1800" dirty="0" smtClean="0"/>
              <a:t>29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dirty="0"/>
              <a:t>Reporting from MCC, RAN chair, CT chair, IETF Liaison …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Done Already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Elections (18 March 2021)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https://global.gotomeeting.com/join/955687637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Welcome / Introduction</a:t>
            </a:r>
          </a:p>
          <a:p>
            <a:r>
              <a:rPr lang="en-US" sz="1800" dirty="0" smtClean="0"/>
              <a:t>Q&amp;A on E-Elections (if necessary)</a:t>
            </a:r>
          </a:p>
          <a:p>
            <a:r>
              <a:rPr lang="en-US" sz="1800" dirty="0" smtClean="0"/>
              <a:t>Check if there are more candidates</a:t>
            </a:r>
          </a:p>
          <a:p>
            <a:r>
              <a:rPr lang="en-US" sz="1800" dirty="0" smtClean="0"/>
              <a:t>Close of candidates list for all positions</a:t>
            </a:r>
          </a:p>
          <a:p>
            <a:endParaRPr lang="en-US" sz="1800" dirty="0"/>
          </a:p>
          <a:p>
            <a:r>
              <a:rPr lang="en-US" sz="1800" dirty="0" smtClean="0"/>
              <a:t>Discussion on how to progress elections</a:t>
            </a:r>
            <a:br>
              <a:rPr lang="en-US" sz="1800" dirty="0" smtClean="0"/>
            </a:br>
            <a:r>
              <a:rPr lang="en-US" sz="1800" dirty="0" smtClean="0"/>
              <a:t>and ballots for the different Chair and </a:t>
            </a:r>
            <a:br>
              <a:rPr lang="en-US" sz="1800" dirty="0" smtClean="0"/>
            </a:br>
            <a:r>
              <a:rPr lang="en-US" sz="1800" dirty="0" err="1" smtClean="0"/>
              <a:t>ViceChair</a:t>
            </a:r>
            <a:r>
              <a:rPr lang="en-US" sz="1800" dirty="0" smtClean="0"/>
              <a:t> positions</a:t>
            </a:r>
          </a:p>
          <a:p>
            <a:endParaRPr lang="en-US" sz="1800" dirty="0"/>
          </a:p>
          <a:p>
            <a:r>
              <a:rPr lang="en-US" sz="1800" dirty="0" smtClean="0"/>
              <a:t>Election by acclamation (if possible)</a:t>
            </a:r>
          </a:p>
          <a:p>
            <a:r>
              <a:rPr lang="en-US" sz="1800" dirty="0" smtClean="0"/>
              <a:t>Sorting out candidates for first ballot</a:t>
            </a:r>
          </a:p>
          <a:p>
            <a:r>
              <a:rPr lang="en-US" sz="1800" dirty="0" smtClean="0"/>
              <a:t>Announcing first ballot</a:t>
            </a:r>
          </a:p>
          <a:p>
            <a:endParaRPr lang="en-US" sz="1800" dirty="0"/>
          </a:p>
          <a:p>
            <a:r>
              <a:rPr lang="en-US" sz="1800" dirty="0" smtClean="0"/>
              <a:t>Information about election handling after first ballot</a:t>
            </a:r>
          </a:p>
          <a:p>
            <a:r>
              <a:rPr lang="en-US" sz="1800" dirty="0" smtClean="0"/>
              <a:t>Can we cancel GTM session on Monday 22 March?</a:t>
            </a:r>
          </a:p>
          <a:p>
            <a:r>
              <a:rPr lang="en-US" sz="1800" dirty="0" smtClean="0"/>
              <a:t>AOB &amp; Closing</a:t>
            </a:r>
          </a:p>
          <a:p>
            <a:endParaRPr lang="en-US" sz="1800" dirty="0"/>
          </a:p>
          <a:p>
            <a:endParaRPr lang="en-US" sz="18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5342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/>
              <a:t>First ballot will take place </a:t>
            </a:r>
            <a:br>
              <a:rPr lang="en-US" sz="1600" b="1" dirty="0" smtClean="0"/>
            </a:br>
            <a:r>
              <a:rPr lang="en-US" sz="1600" b="1" dirty="0" smtClean="0"/>
              <a:t>from today (Thursday 18 March) 18:00 UTC</a:t>
            </a: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600" b="1" dirty="0" smtClean="0"/>
              <a:t>till tomorrow (Friday 19 March) 12:00 UTC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Useful Links</a:t>
            </a:r>
          </a:p>
          <a:p>
            <a:pPr>
              <a:buFontTx/>
              <a:buChar char="-"/>
            </a:pPr>
            <a:r>
              <a:rPr lang="en-US" sz="1600" dirty="0" smtClean="0"/>
              <a:t>List </a:t>
            </a:r>
            <a:r>
              <a:rPr lang="en-US" sz="1600" dirty="0"/>
              <a:t>of candidates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3"/>
              </a:rPr>
              <a:t>https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hlinkClick r:id="rId3"/>
              </a:rPr>
              <a:t>www.3gpp.org/news-events/elections/2146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3GPP </a:t>
            </a:r>
            <a:r>
              <a:rPr lang="en-US" sz="1600" dirty="0"/>
              <a:t>Voting Tool</a:t>
            </a:r>
            <a:br>
              <a:rPr lang="en-US" sz="1600" dirty="0"/>
            </a:br>
            <a:r>
              <a:rPr lang="en-US" sz="1600" dirty="0">
                <a:hlinkClick r:id="rId4"/>
              </a:rPr>
              <a:t>https://portal.3gpp.org/VotingTool</a:t>
            </a:r>
            <a:r>
              <a:rPr lang="en-US" sz="1600" dirty="0" smtClean="0">
                <a:hlinkClick r:id="rId4"/>
              </a:rPr>
              <a:t>/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E-Elections </a:t>
            </a:r>
            <a:r>
              <a:rPr lang="en-US" sz="1600" dirty="0"/>
              <a:t>User Guide </a:t>
            </a: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www.3gpp.org/ftp/tsg_sa/TSG_SA/TSGs_91E_Electronic/Docs/SP-210186.zip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Voting Tool Q&amp;A</a:t>
            </a:r>
            <a:br>
              <a:rPr lang="en-US" sz="1600" dirty="0" smtClean="0"/>
            </a:br>
            <a:r>
              <a:rPr lang="en-GB" sz="1600" u="sng" dirty="0">
                <a:hlinkClick r:id="rId6"/>
              </a:rPr>
              <a:t>https://help.3gpp.org/index.php?title=3GPP_voting_tool</a:t>
            </a:r>
            <a:endParaRPr lang="en-US" sz="1400" i="1" dirty="0"/>
          </a:p>
          <a:p>
            <a:pPr>
              <a:buFontTx/>
              <a:buChar char="-"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7"/>
              </a:rPr>
              <a:t>https://</a:t>
            </a:r>
            <a:r>
              <a:rPr lang="en-US" u="sng" dirty="0" smtClean="0">
                <a:hlinkClick r:id="rId7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34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SA#91-e Elections – Proposal </a:t>
            </a:r>
            <a:r>
              <a:rPr lang="en-US" smtClean="0"/>
              <a:t>on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825624"/>
            <a:ext cx="5686425" cy="4799013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Regional Balance needs to be served, i.e. </a:t>
            </a:r>
          </a:p>
          <a:p>
            <a:pPr lvl="1"/>
            <a:r>
              <a:rPr lang="en-US" sz="1600" dirty="0" smtClean="0"/>
              <a:t>3 out of the 4 positions should be assigned to the 3 ITU regions;</a:t>
            </a:r>
          </a:p>
          <a:p>
            <a:pPr lvl="1"/>
            <a:r>
              <a:rPr lang="en-US" sz="1600" dirty="0" smtClean="0"/>
              <a:t>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position is open to any candidate from any region</a:t>
            </a:r>
          </a:p>
          <a:p>
            <a:r>
              <a:rPr lang="en-US" sz="1800" dirty="0" smtClean="0"/>
              <a:t>Regions are determined based on the Organizational Partner (OP) of the Individual Member (IM) for which the candidate runs</a:t>
            </a:r>
          </a:p>
          <a:p>
            <a:r>
              <a:rPr lang="en-US" sz="1800" dirty="0" smtClean="0"/>
              <a:t>Information on </a:t>
            </a:r>
            <a:r>
              <a:rPr lang="en-US" sz="1800" dirty="0"/>
              <a:t>ITU Regions:</a:t>
            </a:r>
            <a:br>
              <a:rPr lang="en-US" sz="1800" dirty="0"/>
            </a:b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en.wikipedia.org/wiki/ITU_Region</a:t>
            </a:r>
            <a:r>
              <a:rPr lang="en-US" sz="1800" dirty="0" smtClean="0"/>
              <a:t> </a:t>
            </a:r>
          </a:p>
          <a:p>
            <a:endParaRPr lang="en-US" sz="1800" dirty="0"/>
          </a:p>
          <a:p>
            <a:r>
              <a:rPr lang="en-US" sz="1800" dirty="0" smtClean="0"/>
              <a:t>The notation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2”,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3” is informal and does in no way imply any sort of hierarchy, preference among or specific tasks of the different VC positions. </a:t>
            </a:r>
          </a:p>
          <a:p>
            <a:r>
              <a:rPr lang="en-US" sz="1800" dirty="0" smtClean="0"/>
              <a:t>Candidates can run for different positions, e.g. if a candidate did not get elected for VC#1 she/he can run as candidate for VC#2 afterwards.</a:t>
            </a:r>
          </a:p>
          <a:p>
            <a:endParaRPr lang="en-US" sz="1800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76875" cy="4351338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Determine candidates for SA chair position</a:t>
            </a:r>
          </a:p>
          <a:p>
            <a:r>
              <a:rPr lang="en-US" sz="1800" dirty="0" smtClean="0"/>
              <a:t>SA chair election (Region X served)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Determine candidates for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position 1. Candidates running under Region Y</a:t>
            </a:r>
          </a:p>
          <a:p>
            <a:r>
              <a:rPr lang="en-US" sz="1800" dirty="0" smtClean="0"/>
              <a:t>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 election</a:t>
            </a:r>
          </a:p>
          <a:p>
            <a:endParaRPr lang="en-US" sz="1800" dirty="0"/>
          </a:p>
          <a:p>
            <a:r>
              <a:rPr lang="en-US" sz="1800" dirty="0"/>
              <a:t>Determine candidates for SA </a:t>
            </a:r>
            <a:r>
              <a:rPr lang="en-US" sz="1800" dirty="0" err="1"/>
              <a:t>Vicechair</a:t>
            </a:r>
            <a:r>
              <a:rPr lang="en-US" sz="1800" dirty="0"/>
              <a:t> position </a:t>
            </a:r>
            <a:r>
              <a:rPr lang="en-US" sz="1800" dirty="0" smtClean="0"/>
              <a:t>2. </a:t>
            </a:r>
            <a:r>
              <a:rPr lang="en-US" sz="1800" dirty="0"/>
              <a:t>Candidates running under Region </a:t>
            </a:r>
            <a:r>
              <a:rPr lang="en-US" sz="1800" dirty="0" smtClean="0"/>
              <a:t>Z</a:t>
            </a:r>
            <a:endParaRPr lang="en-US" sz="1800" dirty="0"/>
          </a:p>
          <a:p>
            <a:r>
              <a:rPr lang="en-US" sz="1800" dirty="0"/>
              <a:t>SA </a:t>
            </a:r>
            <a:r>
              <a:rPr lang="en-US" sz="1800" dirty="0" err="1"/>
              <a:t>Vicechair</a:t>
            </a:r>
            <a:r>
              <a:rPr lang="en-US" sz="1800" dirty="0"/>
              <a:t> </a:t>
            </a:r>
            <a:r>
              <a:rPr lang="en-US" sz="1800" dirty="0" smtClean="0"/>
              <a:t>2 </a:t>
            </a:r>
            <a:r>
              <a:rPr lang="en-US" sz="1800" dirty="0"/>
              <a:t>election</a:t>
            </a:r>
          </a:p>
          <a:p>
            <a:endParaRPr lang="en-US" sz="1800" dirty="0" smtClean="0"/>
          </a:p>
          <a:p>
            <a:r>
              <a:rPr lang="en-US" sz="1800" dirty="0" smtClean="0"/>
              <a:t>Elect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 amongst remaining candidates, regardless of region</a:t>
            </a:r>
            <a:endParaRPr lang="en-US" sz="1800" dirty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09463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Tuesday 23 March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global.gotomeeting.com/join/285000541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1800" b="1" dirty="0" smtClean="0"/>
              <a:t>~Time	Item				Agenda</a:t>
            </a:r>
          </a:p>
          <a:p>
            <a:pPr marL="0" indent="0">
              <a:buNone/>
            </a:pPr>
            <a:r>
              <a:rPr lang="en-US" sz="1800" dirty="0" smtClean="0"/>
              <a:t>10m	Opening, Elections, Agenda approval …	1</a:t>
            </a:r>
          </a:p>
          <a:p>
            <a:pPr marL="0" indent="0">
              <a:buNone/>
            </a:pPr>
            <a:r>
              <a:rPr lang="en-US" sz="1800" dirty="0" smtClean="0"/>
              <a:t>30m	incoming LS’s			2.2</a:t>
            </a:r>
          </a:p>
          <a:p>
            <a:pPr marL="0" indent="0">
              <a:buNone/>
            </a:pPr>
            <a:r>
              <a:rPr lang="en-US" sz="1800" dirty="0" smtClean="0"/>
              <a:t>20m	</a:t>
            </a:r>
            <a:r>
              <a:rPr lang="en-US" sz="1800" dirty="0" err="1" smtClean="0"/>
              <a:t>ProSe</a:t>
            </a:r>
            <a:r>
              <a:rPr lang="en-US" sz="1800" dirty="0" smtClean="0"/>
              <a:t>				3.6/6.5</a:t>
            </a:r>
            <a:br>
              <a:rPr lang="en-US" sz="1800" dirty="0" smtClean="0"/>
            </a:br>
            <a:r>
              <a:rPr lang="en-US" sz="1800" dirty="0" smtClean="0"/>
              <a:t>	SP-210122 Disc (</a:t>
            </a:r>
            <a:r>
              <a:rPr lang="en-US" sz="1800" dirty="0" err="1" smtClean="0"/>
              <a:t>MediaTek</a:t>
            </a:r>
            <a:r>
              <a:rPr lang="en-US" sz="1800" dirty="0" smtClean="0"/>
              <a:t>)</a:t>
            </a:r>
            <a:br>
              <a:rPr lang="en-US" sz="1800" dirty="0" smtClean="0"/>
            </a:br>
            <a:r>
              <a:rPr lang="en-US" sz="1800" dirty="0" smtClean="0"/>
              <a:t>	SP-210185 Disc (OPPO)</a:t>
            </a:r>
            <a:br>
              <a:rPr lang="en-US" sz="1800" dirty="0" smtClean="0"/>
            </a:br>
            <a:r>
              <a:rPr lang="en-US" sz="1800" dirty="0" smtClean="0"/>
              <a:t>	SP-210184 </a:t>
            </a:r>
            <a:r>
              <a:rPr lang="en-US" sz="1800" dirty="0" err="1" smtClean="0"/>
              <a:t>WIDrev</a:t>
            </a:r>
            <a:r>
              <a:rPr lang="en-US" sz="1800" dirty="0" smtClean="0"/>
              <a:t> (CATT)</a:t>
            </a:r>
            <a:br>
              <a:rPr lang="en-US" sz="1800" dirty="0" smtClean="0"/>
            </a:br>
            <a:r>
              <a:rPr lang="en-US" sz="1800" dirty="0" smtClean="0"/>
              <a:t>	need joint RAN session/activity?</a:t>
            </a:r>
          </a:p>
          <a:p>
            <a:pPr marL="0" indent="0">
              <a:buNone/>
            </a:pPr>
            <a:r>
              <a:rPr lang="en-US" sz="1800" dirty="0"/>
              <a:t>10m	</a:t>
            </a:r>
            <a:r>
              <a:rPr lang="en-US" sz="1800" dirty="0" err="1"/>
              <a:t>eCall</a:t>
            </a:r>
            <a:r>
              <a:rPr lang="en-US" sz="1800" dirty="0"/>
              <a:t> over IMS over SPN		3.6</a:t>
            </a:r>
            <a:br>
              <a:rPr lang="en-US" sz="1800" dirty="0"/>
            </a:br>
            <a:r>
              <a:rPr lang="en-US" sz="1800" dirty="0"/>
              <a:t>	SP-210128 Disc (Qualcomm)</a:t>
            </a:r>
            <a:br>
              <a:rPr lang="en-US" sz="1800" dirty="0"/>
            </a:br>
            <a:r>
              <a:rPr lang="en-US" sz="1800" dirty="0"/>
              <a:t>	SP-210129 </a:t>
            </a:r>
            <a:r>
              <a:rPr lang="en-US" sz="1800" dirty="0" err="1"/>
              <a:t>LSOut</a:t>
            </a:r>
            <a:r>
              <a:rPr lang="en-US" sz="1800" dirty="0"/>
              <a:t> (Qualcomm)</a:t>
            </a:r>
          </a:p>
          <a:p>
            <a:pPr marL="0" indent="0">
              <a:buNone/>
            </a:pPr>
            <a:r>
              <a:rPr lang="en-US" sz="1800" dirty="0"/>
              <a:t>45m 	- SP-210192 Jitter (China Mobile) 		3.6</a:t>
            </a:r>
          </a:p>
          <a:p>
            <a:pPr marL="0" indent="0">
              <a:buNone/>
            </a:pPr>
            <a:r>
              <a:rPr lang="en-US" sz="1800" dirty="0"/>
              <a:t>	- SP-210193 3GPP Forge (Huawei) 		3.6</a:t>
            </a:r>
          </a:p>
          <a:p>
            <a:pPr marL="0" indent="0">
              <a:buNone/>
            </a:pPr>
            <a:r>
              <a:rPr lang="en-US" sz="1800" dirty="0"/>
              <a:t>	- SP-210225 SM-PCF (China Mobile)	3.6</a:t>
            </a:r>
          </a:p>
          <a:p>
            <a:pPr marL="0" indent="0">
              <a:buNone/>
            </a:pPr>
            <a:r>
              <a:rPr lang="en-US" sz="1800" dirty="0"/>
              <a:t>	- SP-210233 R17 Planning (Vodafone)	</a:t>
            </a:r>
            <a:r>
              <a:rPr lang="en-US" sz="1800" dirty="0" smtClean="0"/>
              <a:t>3.6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 SP-210219/20 WI MCOver5GS (CBS)	6.5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	- Network Slice Capability Exposure (SA6/SA5)</a:t>
            </a:r>
            <a:br>
              <a:rPr lang="en-US" sz="1800" dirty="0"/>
            </a:br>
            <a:r>
              <a:rPr lang="en-US" sz="1800" dirty="0"/>
              <a:t>	  </a:t>
            </a:r>
            <a:r>
              <a:rPr lang="en-US" sz="1800" dirty="0" smtClean="0"/>
              <a:t>SP-210189, </a:t>
            </a:r>
            <a:r>
              <a:rPr lang="en-US" sz="1800" dirty="0"/>
              <a:t>SP-210190, SP-210177	6.3</a:t>
            </a:r>
          </a:p>
          <a:p>
            <a:pPr marL="0" indent="0">
              <a:buNone/>
            </a:pPr>
            <a:r>
              <a:rPr lang="en-US" sz="1800" dirty="0"/>
              <a:t>	- SP-210121 WLAN offload SA3 (ATT)	6.3</a:t>
            </a:r>
          </a:p>
          <a:p>
            <a:pPr marL="0" indent="0">
              <a:buNone/>
            </a:pPr>
            <a:r>
              <a:rPr lang="en-US" sz="1800" dirty="0"/>
              <a:t>5m	Block 1 Approval/Noting		2.1</a:t>
            </a:r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dirty="0" smtClean="0"/>
              <a:t>More Items, if time permits (else tomorrow)</a:t>
            </a:r>
          </a:p>
          <a:p>
            <a:r>
              <a:rPr lang="en-US" sz="1500" dirty="0" smtClean="0"/>
              <a:t>Mini-WID PWS over NPN (SA1)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SP-210123, SP-210124		6.4</a:t>
            </a:r>
          </a:p>
          <a:p>
            <a:r>
              <a:rPr lang="en-US" sz="1500" dirty="0" smtClean="0"/>
              <a:t>WID Plug &amp; Connect (SA5)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SP-210050,SP-210134		6.4</a:t>
            </a:r>
          </a:p>
          <a:p>
            <a:r>
              <a:rPr lang="en-US" sz="1500" dirty="0" smtClean="0"/>
              <a:t>WID revision </a:t>
            </a:r>
            <a:r>
              <a:rPr lang="en-US" sz="1500" dirty="0" err="1" smtClean="0"/>
              <a:t>eNA</a:t>
            </a:r>
            <a:r>
              <a:rPr lang="en-US" sz="1500" dirty="0" smtClean="0"/>
              <a:t> (SA2) SP-210194	6.5</a:t>
            </a:r>
          </a:p>
          <a:p>
            <a:r>
              <a:rPr lang="en-US" sz="1500" dirty="0" smtClean="0"/>
              <a:t>WID revision </a:t>
            </a:r>
            <a:r>
              <a:rPr lang="en-US" sz="1500" dirty="0" err="1" smtClean="0"/>
              <a:t>eNS</a:t>
            </a:r>
            <a:r>
              <a:rPr lang="en-US" sz="1500" dirty="0" smtClean="0"/>
              <a:t> (SA2)</a:t>
            </a:r>
            <a:br>
              <a:rPr lang="en-US" sz="1500" dirty="0" smtClean="0"/>
            </a:br>
            <a:r>
              <a:rPr lang="en-US" sz="1500" dirty="0" smtClean="0"/>
              <a:t>SP-210221, SP-210222, SP-210093	6.5</a:t>
            </a:r>
          </a:p>
          <a:p>
            <a:r>
              <a:rPr lang="en-US" sz="1500" dirty="0" smtClean="0"/>
              <a:t>WID revision UAS (SA2) SP-210236	6.5</a:t>
            </a:r>
          </a:p>
          <a:p>
            <a:r>
              <a:rPr lang="en-US" sz="1500" dirty="0" smtClean="0"/>
              <a:t>TS.23.558 EDGEAPP (SA6)		</a:t>
            </a:r>
            <a:br>
              <a:rPr lang="en-US" sz="1500" dirty="0" smtClean="0"/>
            </a:br>
            <a:r>
              <a:rPr lang="en-US" sz="1500" dirty="0" smtClean="0"/>
              <a:t>SP-210226, SP-210175		6.10</a:t>
            </a:r>
            <a:endParaRPr lang="en-US" sz="1500" dirty="0"/>
          </a:p>
          <a:p>
            <a:r>
              <a:rPr lang="en-US" sz="1500" dirty="0" smtClean="0"/>
              <a:t>late IETF reference updates (SA3)	12</a:t>
            </a:r>
            <a:br>
              <a:rPr lang="en-US" sz="1500" dirty="0" smtClean="0"/>
            </a:br>
            <a:r>
              <a:rPr lang="en-US" sz="1500" dirty="0" smtClean="0"/>
              <a:t>SP-210247 – SP-210251</a:t>
            </a:r>
          </a:p>
          <a:p>
            <a:r>
              <a:rPr lang="en-US" sz="1500" dirty="0" smtClean="0"/>
              <a:t>SP-210039 (SA4) CR issue		16.4</a:t>
            </a:r>
            <a:br>
              <a:rPr lang="en-US" sz="1500" dirty="0" smtClean="0"/>
            </a:br>
            <a:r>
              <a:rPr lang="en-US" sz="1500" dirty="0" smtClean="0"/>
              <a:t>SP-210066 (SA2) CR issue		17.2</a:t>
            </a:r>
            <a:br>
              <a:rPr lang="en-US" sz="1500" dirty="0" smtClean="0"/>
            </a:br>
            <a:r>
              <a:rPr lang="en-US" sz="1500" dirty="0" smtClean="0"/>
              <a:t>SP-210170 (SA2) CR issue		17.2</a:t>
            </a:r>
          </a:p>
          <a:p>
            <a:r>
              <a:rPr lang="en-US" sz="1500" dirty="0" smtClean="0"/>
              <a:t>Requirements Tracking		20.1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SP-210126/7, SP-210227-232</a:t>
            </a:r>
          </a:p>
          <a:p>
            <a:r>
              <a:rPr lang="en-US" sz="1500" dirty="0" smtClean="0"/>
              <a:t>21.801 / 21.900 CRs </a:t>
            </a:r>
            <a:r>
              <a:rPr lang="en-US" sz="1500" dirty="0"/>
              <a:t>SP-210246-48 </a:t>
            </a:r>
            <a:r>
              <a:rPr lang="en-US" sz="1500" dirty="0" smtClean="0"/>
              <a:t>	20.6</a:t>
            </a:r>
            <a:r>
              <a:rPr lang="en-US" sz="1500" dirty="0"/>
              <a:t/>
            </a:r>
            <a:br>
              <a:rPr lang="en-US" sz="1500" dirty="0"/>
            </a:br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Wednesday 24 March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global.gotomeeting.com/join/942159349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177570"/>
            <a:ext cx="5922726" cy="5479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b="1" dirty="0" smtClean="0"/>
              <a:t>~Time	Item				Agenda</a:t>
            </a:r>
          </a:p>
          <a:p>
            <a:pPr marL="0" indent="0">
              <a:buNone/>
            </a:pPr>
            <a:r>
              <a:rPr lang="en-US" sz="1500" dirty="0"/>
              <a:t>5</a:t>
            </a:r>
            <a:r>
              <a:rPr lang="en-US" sz="1500" dirty="0" smtClean="0"/>
              <a:t>m	Elections				</a:t>
            </a:r>
          </a:p>
          <a:p>
            <a:pPr marL="0" indent="0">
              <a:buNone/>
            </a:pPr>
            <a:r>
              <a:rPr lang="en-US" sz="1500" dirty="0" smtClean="0"/>
              <a:t>30m	SA WG chairs reporting 		4</a:t>
            </a:r>
          </a:p>
          <a:p>
            <a:pPr marL="0" indent="0">
              <a:buNone/>
            </a:pPr>
            <a:r>
              <a:rPr lang="en-US" sz="1500" dirty="0" smtClean="0"/>
              <a:t>10m	Terms of References 			4</a:t>
            </a:r>
            <a:br>
              <a:rPr lang="en-US" sz="1500" dirty="0" smtClean="0"/>
            </a:br>
            <a:r>
              <a:rPr lang="en-US" sz="1500" dirty="0" smtClean="0"/>
              <a:t>	SA1: SP-210218 </a:t>
            </a:r>
            <a:br>
              <a:rPr lang="en-US" sz="1500" dirty="0" smtClean="0"/>
            </a:br>
            <a:r>
              <a:rPr lang="en-US" sz="1500" dirty="0" smtClean="0"/>
              <a:t>	SA2: SP-210187, </a:t>
            </a:r>
            <a:r>
              <a:rPr lang="en-US" sz="1500" b="1" dirty="0" smtClean="0"/>
              <a:t>SP-210214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	SA6: SP-210172, </a:t>
            </a:r>
            <a:r>
              <a:rPr lang="en-US" sz="1500" b="1" dirty="0" smtClean="0"/>
              <a:t>SP-210191</a:t>
            </a:r>
          </a:p>
          <a:p>
            <a:pPr marL="0" indent="0">
              <a:buNone/>
            </a:pPr>
            <a:r>
              <a:rPr lang="en-US" sz="1500" dirty="0" smtClean="0"/>
              <a:t>70m</a:t>
            </a:r>
            <a:r>
              <a:rPr lang="en-US" sz="1500" dirty="0"/>
              <a:t>	</a:t>
            </a:r>
            <a:r>
              <a:rPr lang="en-US" sz="1500" dirty="0" smtClean="0"/>
              <a:t>- </a:t>
            </a:r>
            <a:r>
              <a:rPr lang="en-US" sz="1500" dirty="0"/>
              <a:t>Network Slice Capability Exposure (SA6/SA5)</a:t>
            </a:r>
            <a:br>
              <a:rPr lang="en-US" sz="1500" dirty="0"/>
            </a:br>
            <a:r>
              <a:rPr lang="en-US" sz="1500" dirty="0"/>
              <a:t>	  SP-210189, </a:t>
            </a:r>
            <a:r>
              <a:rPr lang="en-US" sz="1500" b="1" dirty="0" smtClean="0"/>
              <a:t>SP-210190r3</a:t>
            </a:r>
            <a:r>
              <a:rPr lang="en-US" sz="1500" dirty="0" smtClean="0"/>
              <a:t>, </a:t>
            </a:r>
            <a:r>
              <a:rPr lang="en-US" sz="1500" dirty="0"/>
              <a:t>SP-210177	</a:t>
            </a:r>
            <a:r>
              <a:rPr lang="en-US" sz="1500" dirty="0" smtClean="0"/>
              <a:t>6.3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SP-210121 WLAN offload SA3 (ATT)	</a:t>
            </a:r>
            <a:r>
              <a:rPr lang="en-US" sz="1500" dirty="0" smtClean="0"/>
              <a:t>6.3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WID PWS over NPN (SA1)</a:t>
            </a:r>
            <a:br>
              <a:rPr lang="en-US" sz="1500" dirty="0"/>
            </a:br>
            <a:r>
              <a:rPr lang="en-US" sz="1500" dirty="0"/>
              <a:t>	  SP-210123, SP-210124			6.4</a:t>
            </a:r>
          </a:p>
          <a:p>
            <a:pPr marL="0" indent="0">
              <a:buNone/>
            </a:pPr>
            <a:r>
              <a:rPr lang="en-US" sz="1500" dirty="0" smtClean="0"/>
              <a:t>	- WID </a:t>
            </a:r>
            <a:r>
              <a:rPr lang="en-US" sz="1500" dirty="0"/>
              <a:t>Plug &amp; Connect (SA5)</a:t>
            </a:r>
            <a:br>
              <a:rPr lang="en-US" sz="1500" dirty="0"/>
            </a:br>
            <a:r>
              <a:rPr lang="en-US" sz="1500" dirty="0" smtClean="0"/>
              <a:t>	  SP-210049, </a:t>
            </a:r>
            <a:r>
              <a:rPr lang="en-US" sz="1500" b="1" dirty="0" smtClean="0"/>
              <a:t>SP-210050</a:t>
            </a:r>
            <a:r>
              <a:rPr lang="en-US" sz="1500" dirty="0" smtClean="0"/>
              <a:t>, SP-210134</a:t>
            </a:r>
            <a:r>
              <a:rPr lang="en-US" sz="1500" dirty="0"/>
              <a:t>	</a:t>
            </a:r>
            <a:r>
              <a:rPr lang="en-US" sz="1500" dirty="0" smtClean="0"/>
              <a:t>6.4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SP-210194 WID revision </a:t>
            </a:r>
            <a:r>
              <a:rPr lang="en-US" sz="1500" dirty="0" err="1"/>
              <a:t>eNA</a:t>
            </a:r>
            <a:r>
              <a:rPr lang="en-US" sz="1500" dirty="0"/>
              <a:t> (SA2) 	6.5</a:t>
            </a:r>
          </a:p>
          <a:p>
            <a:pPr marL="0" indent="0">
              <a:buNone/>
            </a:pPr>
            <a:r>
              <a:rPr lang="en-US" sz="1400" dirty="0"/>
              <a:t>	- WID revision </a:t>
            </a:r>
            <a:r>
              <a:rPr lang="en-US" sz="1400" dirty="0" err="1"/>
              <a:t>eNS</a:t>
            </a:r>
            <a:r>
              <a:rPr lang="en-US" sz="1400" dirty="0"/>
              <a:t> (SA2)</a:t>
            </a:r>
            <a:br>
              <a:rPr lang="en-US" sz="1400" dirty="0"/>
            </a:br>
            <a:r>
              <a:rPr lang="en-US" sz="1400" dirty="0"/>
              <a:t>	  SP-210221, </a:t>
            </a:r>
            <a:r>
              <a:rPr lang="en-US" sz="1400" b="1" dirty="0"/>
              <a:t>SP-210222</a:t>
            </a:r>
            <a:r>
              <a:rPr lang="en-US" sz="1400" dirty="0"/>
              <a:t>, SP-210093	</a:t>
            </a:r>
            <a:r>
              <a:rPr lang="en-US" sz="1400" dirty="0" smtClean="0"/>
              <a:t>	6.5</a:t>
            </a:r>
            <a:endParaRPr lang="en-US" sz="1400" dirty="0"/>
          </a:p>
          <a:p>
            <a:pPr marL="0" indent="0">
              <a:buNone/>
            </a:pPr>
            <a:r>
              <a:rPr lang="en-US" sz="1500" dirty="0"/>
              <a:t>	- TS.23.558 EDGEAPP (SA6)		</a:t>
            </a:r>
            <a:br>
              <a:rPr lang="en-US" sz="1500" dirty="0"/>
            </a:br>
            <a:r>
              <a:rPr lang="en-US" sz="1500" dirty="0"/>
              <a:t>	  SP-210226, SP-210253, </a:t>
            </a:r>
            <a:r>
              <a:rPr lang="en-US" sz="1500" b="1" dirty="0"/>
              <a:t>SP-210175</a:t>
            </a:r>
            <a:r>
              <a:rPr lang="en-US" sz="1500" dirty="0"/>
              <a:t>	6.10</a:t>
            </a:r>
          </a:p>
          <a:p>
            <a:pPr marL="0" indent="0">
              <a:buNone/>
            </a:pPr>
            <a:endParaRPr lang="en-US" sz="15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177570"/>
            <a:ext cx="5666072" cy="5550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b="1" dirty="0"/>
              <a:t>~Time	Item				Agenda</a:t>
            </a:r>
          </a:p>
          <a:p>
            <a:pPr marL="0" indent="0">
              <a:buNone/>
            </a:pPr>
            <a:r>
              <a:rPr lang="en-US" sz="1500" dirty="0" smtClean="0"/>
              <a:t>	- </a:t>
            </a:r>
            <a:r>
              <a:rPr lang="en-US" sz="1500" dirty="0"/>
              <a:t>SP-210039 (SA4) CR issue		</a:t>
            </a:r>
            <a:r>
              <a:rPr lang="en-US" sz="1500" dirty="0" smtClean="0"/>
              <a:t>16.4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SP-210065 (SA2) CR issue 		17.2</a:t>
            </a:r>
          </a:p>
          <a:p>
            <a:pPr marL="0" indent="0">
              <a:buNone/>
            </a:pPr>
            <a:r>
              <a:rPr lang="en-US" sz="1500" dirty="0"/>
              <a:t>	- SP-210066 (SA2) CR </a:t>
            </a:r>
            <a:r>
              <a:rPr lang="en-US" sz="1500" dirty="0" smtClean="0"/>
              <a:t>issue</a:t>
            </a:r>
            <a:r>
              <a:rPr lang="en-US" sz="1500" dirty="0"/>
              <a:t>		17.2</a:t>
            </a:r>
          </a:p>
          <a:p>
            <a:pPr marL="0" indent="0">
              <a:buNone/>
            </a:pPr>
            <a:r>
              <a:rPr lang="en-US" sz="1500" dirty="0"/>
              <a:t>	- SP-210170 (SA2) CR </a:t>
            </a:r>
            <a:r>
              <a:rPr lang="en-US" sz="1500" dirty="0" smtClean="0"/>
              <a:t>issue</a:t>
            </a:r>
            <a:r>
              <a:rPr lang="en-US" sz="1500" dirty="0"/>
              <a:t>		17.2</a:t>
            </a:r>
          </a:p>
          <a:p>
            <a:pPr marL="0" indent="0">
              <a:buNone/>
            </a:pPr>
            <a:r>
              <a:rPr lang="en-US" sz="1500" dirty="0"/>
              <a:t>	- WI MCOver5GS (CBN)			6.5</a:t>
            </a:r>
            <a:br>
              <a:rPr lang="en-US" sz="1500" dirty="0"/>
            </a:br>
            <a:r>
              <a:rPr lang="en-US" sz="1500" dirty="0"/>
              <a:t>	   SP-210219, </a:t>
            </a:r>
            <a:r>
              <a:rPr lang="en-US" sz="1500" b="1" dirty="0"/>
              <a:t>SP-210220</a:t>
            </a:r>
          </a:p>
          <a:p>
            <a:pPr marL="0" indent="0">
              <a:buNone/>
            </a:pPr>
            <a:r>
              <a:rPr lang="en-US" sz="1500" dirty="0" smtClean="0"/>
              <a:t>5m</a:t>
            </a:r>
            <a:r>
              <a:rPr lang="en-US" sz="1500" dirty="0"/>
              <a:t>	Block 2 &amp; 3 Approval/Noting		</a:t>
            </a:r>
            <a:r>
              <a:rPr lang="en-US" sz="1500" dirty="0" smtClean="0"/>
              <a:t>2.2 &amp; 4</a:t>
            </a:r>
            <a:endParaRPr lang="en-US" sz="15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dirty="0" smtClean="0"/>
              <a:t>More Items, if time permits (else tomorrow)</a:t>
            </a:r>
          </a:p>
          <a:p>
            <a:r>
              <a:rPr lang="en-US" sz="1200" dirty="0"/>
              <a:t>Requirements Tracking		</a:t>
            </a:r>
            <a:r>
              <a:rPr lang="en-US" sz="1200" dirty="0" smtClean="0"/>
              <a:t>	20.1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SP-210126/7, SP-210227-232</a:t>
            </a:r>
          </a:p>
          <a:p>
            <a:r>
              <a:rPr lang="en-US" sz="1200" dirty="0"/>
              <a:t>21.801 / 21.900 CRs </a:t>
            </a:r>
            <a:br>
              <a:rPr lang="en-US" sz="1200" dirty="0"/>
            </a:br>
            <a:r>
              <a:rPr lang="en-US" sz="1200" dirty="0"/>
              <a:t>SP-210193 </a:t>
            </a:r>
            <a:r>
              <a:rPr lang="en-US" sz="1200" dirty="0" smtClean="0"/>
              <a:t>, SP-210246-48 </a:t>
            </a:r>
            <a:r>
              <a:rPr lang="en-US" sz="1200" dirty="0"/>
              <a:t>		</a:t>
            </a:r>
            <a:r>
              <a:rPr lang="en-US" sz="1200" dirty="0" smtClean="0"/>
              <a:t>3.6/20.6</a:t>
            </a:r>
            <a:endParaRPr lang="en-US" sz="1200" dirty="0"/>
          </a:p>
          <a:p>
            <a:r>
              <a:rPr lang="en-US" sz="1200" dirty="0"/>
              <a:t>Coordinating Inclusive Language Changes</a:t>
            </a:r>
            <a:br>
              <a:rPr lang="en-US" sz="1200" dirty="0"/>
            </a:br>
            <a:r>
              <a:rPr lang="en-US" sz="1200" dirty="0" smtClean="0"/>
              <a:t>SP-210236 (SA2 UAS WI revision)		6.5</a:t>
            </a:r>
            <a:br>
              <a:rPr lang="en-US" sz="1200" dirty="0" smtClean="0"/>
            </a:br>
            <a:r>
              <a:rPr lang="en-US" sz="1200" dirty="0" smtClean="0"/>
              <a:t>SP-210200 </a:t>
            </a:r>
            <a:r>
              <a:rPr lang="en-US" sz="1200" dirty="0"/>
              <a:t>(SA1 CR</a:t>
            </a:r>
            <a:r>
              <a:rPr lang="en-US" sz="1200" dirty="0" smtClean="0"/>
              <a:t>),			17.1 </a:t>
            </a:r>
            <a:br>
              <a:rPr lang="en-US" sz="1200" dirty="0" smtClean="0"/>
            </a:br>
            <a:r>
              <a:rPr lang="en-US" sz="1200" dirty="0" smtClean="0"/>
              <a:t>SP-210006</a:t>
            </a:r>
            <a:r>
              <a:rPr lang="en-US" sz="1200" dirty="0"/>
              <a:t>, </a:t>
            </a:r>
            <a:r>
              <a:rPr lang="en-US" sz="1200" dirty="0" smtClean="0"/>
              <a:t>SP-210008, SP-210010 (</a:t>
            </a:r>
            <a:r>
              <a:rPr lang="en-US" sz="1200" dirty="0" err="1" smtClean="0"/>
              <a:t>LSin</a:t>
            </a:r>
            <a:r>
              <a:rPr lang="en-US" sz="1200" dirty="0" smtClean="0"/>
              <a:t>)		2</a:t>
            </a:r>
            <a:endParaRPr lang="en-US" sz="1200" dirty="0"/>
          </a:p>
          <a:p>
            <a:r>
              <a:rPr lang="en-US" sz="1200" dirty="0" smtClean="0"/>
              <a:t>Post </a:t>
            </a:r>
            <a:r>
              <a:rPr lang="en-US" sz="1200" dirty="0" err="1" smtClean="0"/>
              <a:t>Covid</a:t>
            </a:r>
            <a:r>
              <a:rPr lang="en-US" sz="1200" dirty="0" smtClean="0"/>
              <a:t> Meeting Planning SP-210127		20.1</a:t>
            </a:r>
          </a:p>
          <a:p>
            <a:r>
              <a:rPr lang="en-US" sz="1200" dirty="0" smtClean="0"/>
              <a:t>late </a:t>
            </a:r>
            <a:r>
              <a:rPr lang="en-US" sz="1200" dirty="0"/>
              <a:t>IETF reference updates (SA3)	</a:t>
            </a:r>
            <a:r>
              <a:rPr lang="en-US" sz="1200" dirty="0" smtClean="0"/>
              <a:t>	12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SP-210247 – SP-210251</a:t>
            </a:r>
            <a:r>
              <a:rPr lang="en-US" sz="1500" dirty="0"/>
              <a:t/>
            </a:r>
            <a:br>
              <a:rPr lang="en-US" sz="1500" dirty="0"/>
            </a:br>
            <a:endParaRPr lang="en-US" sz="1500" dirty="0"/>
          </a:p>
        </p:txBody>
      </p:sp>
      <p:sp>
        <p:nvSpPr>
          <p:cNvPr id="6" name="Rectangle 5"/>
          <p:cNvSpPr/>
          <p:nvPr/>
        </p:nvSpPr>
        <p:spPr>
          <a:xfrm rot="20754019">
            <a:off x="9041540" y="443739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90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9927</TotalTime>
  <Words>865</Words>
  <Application>Microsoft Office PowerPoint</Application>
  <PresentationFormat>Widescreen</PresentationFormat>
  <Paragraphs>387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TSG SA#91-e  GoToMeeting Sessions  Agenda &amp; Details</vt:lpstr>
      <vt:lpstr>SA#91-e GTM Friday 26 March 2021 https://global.gotomeeting.com/join/143257285 13:00-15:00 UTC</vt:lpstr>
      <vt:lpstr>SA#91-e GTM Cheat Sheet</vt:lpstr>
      <vt:lpstr>GTM Sessions Agenda Overview</vt:lpstr>
      <vt:lpstr>Annex – Done Already</vt:lpstr>
      <vt:lpstr>SA#91-e Elections (18 March 2021) https://global.gotomeeting.com/join/955687637 13:00-15:00 UTC</vt:lpstr>
      <vt:lpstr>SA#91-e Elections – Proposal on Handling</vt:lpstr>
      <vt:lpstr>SA#91-e GTM Tuesday 23 March 2021 https://global.gotomeeting.com/join/285000541 13:00-15:00 UTC</vt:lpstr>
      <vt:lpstr>SA#91-e GTM Wednesday 24 March 2021 https://global.gotomeeting.com/join/942159349 13:00-15:00 UTC</vt:lpstr>
      <vt:lpstr>SA#91-e GTM Thursday 25 March 2021 https://global.gotomeeting.com/join/159384077 13:00-15:00 UTC</vt:lpstr>
      <vt:lpstr>SA#91e Tentative Election Schedule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186</cp:revision>
  <dcterms:created xsi:type="dcterms:W3CDTF">2020-11-24T12:35:48Z</dcterms:created>
  <dcterms:modified xsi:type="dcterms:W3CDTF">2021-03-26T08:24:31Z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1616436884</vt:lpwstr>
  </property>
</Properties>
</file>