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7" r:id="rId6"/>
    <p:sldId id="265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" y="4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42159349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1E_Electronic/INBOX/Revisions" TargetMode="External"/><Relationship Id="rId3" Type="http://schemas.openxmlformats.org/officeDocument/2006/relationships/hyperlink" Target="https://global.gotomeeting.com/join/285000541" TargetMode="External"/><Relationship Id="rId7" Type="http://schemas.openxmlformats.org/officeDocument/2006/relationships/hyperlink" Target="https://global.gotomeeting.com/join/325202629" TargetMode="External"/><Relationship Id="rId12" Type="http://schemas.openxmlformats.org/officeDocument/2006/relationships/hyperlink" Target="https://www.3gpp.org/ftp/tsg_sa/TSG_SA/TSGs_91E_Electronic/INBOX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43257285" TargetMode="External"/><Relationship Id="rId11" Type="http://schemas.openxmlformats.org/officeDocument/2006/relationships/hyperlink" Target="https://www.3gpp.org/ftp/tsg_sa/TSG_SA/TSGs_91E_Electronic/Docs" TargetMode="External"/><Relationship Id="rId5" Type="http://schemas.openxmlformats.org/officeDocument/2006/relationships/hyperlink" Target="https://global.gotomeeting.com/join/159384077" TargetMode="External"/><Relationship Id="rId15" Type="http://schemas.openxmlformats.org/officeDocument/2006/relationships/hyperlink" Target="https://portal.3gpp.org/Home.aspx#/meeting?MtgId=39609" TargetMode="External"/><Relationship Id="rId10" Type="http://schemas.openxmlformats.org/officeDocument/2006/relationships/hyperlink" Target="https://www.3gpp.org/ftp/tsg_sa/TSG_SA/TSGs_91E_Electronic/Agenda" TargetMode="External"/><Relationship Id="rId4" Type="http://schemas.openxmlformats.org/officeDocument/2006/relationships/hyperlink" Target="https://global.gotomeeting.com/join/942159349" TargetMode="External"/><Relationship Id="rId9" Type="http://schemas.openxmlformats.org/officeDocument/2006/relationships/hyperlink" Target="https://www.3gpp.org/ftp/tsg_sa/TSG_SA/TSGs_91E_Electronic/TdocsByAgenda.htm" TargetMode="External"/><Relationship Id="rId14" Type="http://schemas.openxmlformats.org/officeDocument/2006/relationships/hyperlink" Target="https://www.3gpp.org/ftp/tsg_sa/TSG_SA/TSGs_91E_Electronic/INBOX/Chairs_Note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5000541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</a:t>
            </a:r>
            <a:r>
              <a:rPr lang="en-US" dirty="0" smtClean="0"/>
              <a:t>Wednesday 24 </a:t>
            </a:r>
            <a:r>
              <a:rPr lang="en-US" dirty="0" smtClean="0"/>
              <a:t>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global.gotomeeting.com/join/942159349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177570"/>
            <a:ext cx="5922726" cy="5680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b="1" dirty="0" smtClean="0"/>
              <a:t>~Time	Item			</a:t>
            </a:r>
            <a:r>
              <a:rPr lang="en-US" sz="1500" b="1" dirty="0" smtClean="0"/>
              <a:t>	Agenda</a:t>
            </a:r>
            <a:endParaRPr lang="en-US" sz="1500" b="1" dirty="0" smtClean="0"/>
          </a:p>
          <a:p>
            <a:pPr marL="0" indent="0">
              <a:buNone/>
            </a:pPr>
            <a:r>
              <a:rPr lang="en-US" sz="1500" dirty="0"/>
              <a:t>5</a:t>
            </a:r>
            <a:r>
              <a:rPr lang="en-US" sz="1500" dirty="0" smtClean="0"/>
              <a:t>m</a:t>
            </a:r>
            <a:r>
              <a:rPr lang="en-US" sz="1500" dirty="0" smtClean="0"/>
              <a:t>	</a:t>
            </a:r>
            <a:r>
              <a:rPr lang="en-US" sz="1500" dirty="0" smtClean="0"/>
              <a:t>Elections			</a:t>
            </a:r>
            <a:r>
              <a:rPr lang="en-US" sz="1500" dirty="0" smtClean="0"/>
              <a:t>	</a:t>
            </a:r>
          </a:p>
          <a:p>
            <a:pPr marL="0" indent="0">
              <a:buNone/>
            </a:pPr>
            <a:r>
              <a:rPr lang="en-US" sz="1500" dirty="0" smtClean="0"/>
              <a:t>30</a:t>
            </a:r>
            <a:r>
              <a:rPr lang="en-US" sz="1500" dirty="0" smtClean="0"/>
              <a:t>m</a:t>
            </a:r>
            <a:r>
              <a:rPr lang="en-US" sz="1500" dirty="0" smtClean="0"/>
              <a:t>	</a:t>
            </a:r>
            <a:r>
              <a:rPr lang="en-US" sz="1500" dirty="0" smtClean="0"/>
              <a:t>SA WG chairs reporting </a:t>
            </a:r>
            <a:r>
              <a:rPr lang="en-US" sz="1500" dirty="0" smtClean="0"/>
              <a:t>	</a:t>
            </a:r>
            <a:r>
              <a:rPr lang="en-US" sz="1500" dirty="0" smtClean="0"/>
              <a:t>	4</a:t>
            </a:r>
            <a:endParaRPr lang="en-US" sz="1500" dirty="0" smtClean="0"/>
          </a:p>
          <a:p>
            <a:pPr marL="0" indent="0">
              <a:buNone/>
            </a:pPr>
            <a:r>
              <a:rPr lang="en-US" sz="1500" dirty="0" smtClean="0"/>
              <a:t>10m	Terms of References 			4</a:t>
            </a:r>
            <a:br>
              <a:rPr lang="en-US" sz="1500" dirty="0" smtClean="0"/>
            </a:br>
            <a:r>
              <a:rPr lang="en-US" sz="1500" dirty="0" smtClean="0"/>
              <a:t>	SA1: SP-210218 </a:t>
            </a:r>
            <a:br>
              <a:rPr lang="en-US" sz="1500" dirty="0" smtClean="0"/>
            </a:br>
            <a:r>
              <a:rPr lang="en-US" sz="1500" dirty="0" smtClean="0"/>
              <a:t>	SA2: SP-210187, </a:t>
            </a:r>
            <a:r>
              <a:rPr lang="en-US" sz="1500" b="1" dirty="0" smtClean="0"/>
              <a:t>SP-210214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	SA6: SP-210172, </a:t>
            </a:r>
            <a:r>
              <a:rPr lang="en-US" sz="1500" b="1" dirty="0" smtClean="0"/>
              <a:t>SP-210191</a:t>
            </a:r>
          </a:p>
          <a:p>
            <a:pPr marL="0" indent="0">
              <a:buNone/>
            </a:pPr>
            <a:r>
              <a:rPr lang="en-US" sz="1500" dirty="0" smtClean="0"/>
              <a:t>70m</a:t>
            </a:r>
            <a:r>
              <a:rPr lang="en-US" sz="1500" dirty="0"/>
              <a:t>	</a:t>
            </a:r>
            <a:r>
              <a:rPr lang="en-US" sz="1500" dirty="0" smtClean="0"/>
              <a:t>- </a:t>
            </a:r>
            <a:r>
              <a:rPr lang="en-US" sz="1500" dirty="0"/>
              <a:t>Network Slice Capability Exposure (SA6/SA5)</a:t>
            </a:r>
            <a:br>
              <a:rPr lang="en-US" sz="1500" dirty="0"/>
            </a:br>
            <a:r>
              <a:rPr lang="en-US" sz="1500" dirty="0"/>
              <a:t>	  SP-210189, </a:t>
            </a:r>
            <a:r>
              <a:rPr lang="en-US" sz="1500" b="1" dirty="0"/>
              <a:t>SP-210190</a:t>
            </a:r>
            <a:r>
              <a:rPr lang="en-US" sz="1500" dirty="0"/>
              <a:t>, SP-210177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SP-210121 WLAN offload SA3 (ATT)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WID PWS over NPN (SA1)</a:t>
            </a:r>
            <a:br>
              <a:rPr lang="en-US" sz="1500" dirty="0"/>
            </a:br>
            <a:r>
              <a:rPr lang="en-US" sz="1500" dirty="0"/>
              <a:t>	  SP-210123, SP-210124			6.4</a:t>
            </a:r>
          </a:p>
          <a:p>
            <a:pPr marL="0" indent="0">
              <a:buNone/>
            </a:pPr>
            <a:r>
              <a:rPr lang="en-US" sz="1500" dirty="0" smtClean="0"/>
              <a:t>	- WID </a:t>
            </a:r>
            <a:r>
              <a:rPr lang="en-US" sz="1500" dirty="0"/>
              <a:t>Plug &amp; Connect (SA5)</a:t>
            </a:r>
            <a:br>
              <a:rPr lang="en-US" sz="1500" dirty="0"/>
            </a:br>
            <a:r>
              <a:rPr lang="en-US" sz="1500" dirty="0" smtClean="0"/>
              <a:t>	  SP-210049, </a:t>
            </a:r>
            <a:r>
              <a:rPr lang="en-US" sz="1500" b="1" dirty="0" smtClean="0"/>
              <a:t>SP-210050</a:t>
            </a:r>
            <a:r>
              <a:rPr lang="en-US" sz="1500" dirty="0" smtClean="0"/>
              <a:t>, SP-210134</a:t>
            </a:r>
            <a:r>
              <a:rPr lang="en-US" sz="1500" dirty="0"/>
              <a:t>	</a:t>
            </a:r>
            <a:r>
              <a:rPr lang="en-US" sz="1500" dirty="0" smtClean="0"/>
              <a:t>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SP-210194 WID revision </a:t>
            </a:r>
            <a:r>
              <a:rPr lang="en-US" sz="1500" dirty="0" err="1"/>
              <a:t>eNA</a:t>
            </a:r>
            <a:r>
              <a:rPr lang="en-US" sz="1500" dirty="0"/>
              <a:t> (SA2) 	6.5</a:t>
            </a:r>
          </a:p>
          <a:p>
            <a:pPr marL="0" indent="0">
              <a:buNone/>
            </a:pPr>
            <a:r>
              <a:rPr lang="en-US" sz="1500" dirty="0" smtClean="0"/>
              <a:t>	</a:t>
            </a:r>
            <a:r>
              <a:rPr lang="en-US" sz="1500" dirty="0"/>
              <a:t>- </a:t>
            </a:r>
            <a:r>
              <a:rPr lang="en-US" sz="1500" dirty="0" smtClean="0"/>
              <a:t>WI </a:t>
            </a:r>
            <a:r>
              <a:rPr lang="en-US" sz="1500" dirty="0"/>
              <a:t>MCOver5GS (CBN)	</a:t>
            </a:r>
            <a:r>
              <a:rPr lang="en-US" sz="1500" dirty="0" smtClean="0"/>
              <a:t>		6.5</a:t>
            </a:r>
            <a:br>
              <a:rPr lang="en-US" sz="1500" dirty="0" smtClean="0"/>
            </a:br>
            <a:r>
              <a:rPr lang="en-US" sz="1500" dirty="0" smtClean="0"/>
              <a:t>	   SP-210219, </a:t>
            </a:r>
            <a:r>
              <a:rPr lang="en-US" sz="1500" b="1" dirty="0" smtClean="0"/>
              <a:t>SP-210220</a:t>
            </a:r>
            <a:endParaRPr lang="en-US" sz="1500" b="1" dirty="0"/>
          </a:p>
          <a:p>
            <a:pPr marL="0" indent="0">
              <a:buNone/>
            </a:pPr>
            <a:r>
              <a:rPr lang="en-US" sz="1400" dirty="0"/>
              <a:t>	- WID revision </a:t>
            </a:r>
            <a:r>
              <a:rPr lang="en-US" sz="1400" dirty="0" err="1"/>
              <a:t>eNS</a:t>
            </a:r>
            <a:r>
              <a:rPr lang="en-US" sz="1400" dirty="0"/>
              <a:t> (SA2)</a:t>
            </a:r>
            <a:br>
              <a:rPr lang="en-US" sz="1400" dirty="0"/>
            </a:br>
            <a:r>
              <a:rPr lang="en-US" sz="1400" dirty="0"/>
              <a:t>	  SP-210221, </a:t>
            </a:r>
            <a:r>
              <a:rPr lang="en-US" sz="1400" b="1" dirty="0"/>
              <a:t>SP-210222</a:t>
            </a:r>
            <a:r>
              <a:rPr lang="en-US" sz="1400" dirty="0"/>
              <a:t>, SP-210093	</a:t>
            </a:r>
            <a:r>
              <a:rPr lang="en-US" sz="1400" dirty="0" smtClean="0"/>
              <a:t>	6.5</a:t>
            </a:r>
            <a:endParaRPr lang="en-US" sz="1400" dirty="0"/>
          </a:p>
          <a:p>
            <a:pPr marL="0" indent="0">
              <a:buNone/>
            </a:pPr>
            <a:endParaRPr lang="en-US" sz="15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	- </a:t>
            </a:r>
            <a:r>
              <a:rPr lang="en-US" sz="1500" dirty="0"/>
              <a:t>TS.23.558 EDGEAPP (SA6)		</a:t>
            </a:r>
            <a:br>
              <a:rPr lang="en-US" sz="1500" dirty="0"/>
            </a:br>
            <a:r>
              <a:rPr lang="en-US" sz="1500" dirty="0"/>
              <a:t>	  SP-210226, </a:t>
            </a:r>
            <a:r>
              <a:rPr lang="en-US" sz="1500" dirty="0" smtClean="0"/>
              <a:t>SP-210253, </a:t>
            </a:r>
            <a:r>
              <a:rPr lang="en-US" sz="1500" b="1" dirty="0" smtClean="0"/>
              <a:t>SP-210175</a:t>
            </a:r>
            <a:r>
              <a:rPr lang="en-US" sz="1500" dirty="0"/>
              <a:t>	6.10</a:t>
            </a:r>
          </a:p>
          <a:p>
            <a:pPr marL="0" indent="0">
              <a:buNone/>
            </a:pPr>
            <a:r>
              <a:rPr lang="en-US" sz="1500" dirty="0" smtClean="0"/>
              <a:t>	- </a:t>
            </a:r>
            <a:r>
              <a:rPr lang="en-US" sz="1500" dirty="0"/>
              <a:t>SP-210039 (SA4) CR issue		</a:t>
            </a:r>
            <a:r>
              <a:rPr lang="en-US" sz="1500" dirty="0" smtClean="0"/>
              <a:t>16.4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SP-210065 (SA2) CR issue 		17.2</a:t>
            </a:r>
          </a:p>
          <a:p>
            <a:pPr marL="0" indent="0">
              <a:buNone/>
            </a:pPr>
            <a:r>
              <a:rPr lang="en-US" sz="1500" dirty="0"/>
              <a:t>	- SP-210066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	- SP-210170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5m	Block 2 &amp; 3 Approval/Noting		2.1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dirty="0" smtClean="0"/>
              <a:t>More </a:t>
            </a:r>
            <a:r>
              <a:rPr lang="en-US" sz="1200" dirty="0" smtClean="0"/>
              <a:t>Items, if time permits (else tomorrow)</a:t>
            </a:r>
          </a:p>
          <a:p>
            <a:r>
              <a:rPr lang="en-US" sz="1200" dirty="0"/>
              <a:t>Requirements Tracking		</a:t>
            </a:r>
            <a:r>
              <a:rPr lang="en-US" sz="1200" dirty="0" smtClean="0"/>
              <a:t>	20.1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SP-210126/7, SP-210227-232</a:t>
            </a:r>
          </a:p>
          <a:p>
            <a:r>
              <a:rPr lang="en-US" sz="1200" dirty="0"/>
              <a:t>21.801 / 21.900 CRs </a:t>
            </a:r>
            <a:br>
              <a:rPr lang="en-US" sz="1200" dirty="0"/>
            </a:br>
            <a:r>
              <a:rPr lang="en-US" sz="1200" dirty="0"/>
              <a:t>SP-210193 </a:t>
            </a:r>
            <a:r>
              <a:rPr lang="en-US" sz="1200" dirty="0" smtClean="0"/>
              <a:t>, SP-210246-48 </a:t>
            </a:r>
            <a:r>
              <a:rPr lang="en-US" sz="1200" dirty="0"/>
              <a:t>		</a:t>
            </a:r>
            <a:r>
              <a:rPr lang="en-US" sz="1200" dirty="0" smtClean="0"/>
              <a:t>3.6/20.6</a:t>
            </a:r>
            <a:endParaRPr lang="en-US" sz="1200" dirty="0"/>
          </a:p>
          <a:p>
            <a:r>
              <a:rPr lang="en-US" sz="1200" dirty="0"/>
              <a:t>Coordinating Inclusive Language Changes</a:t>
            </a:r>
            <a:br>
              <a:rPr lang="en-US" sz="1200" dirty="0"/>
            </a:br>
            <a:r>
              <a:rPr lang="en-US" sz="1200" dirty="0" smtClean="0"/>
              <a:t>SP-210236 (SA2 UAS WI revision)		6.5</a:t>
            </a:r>
            <a:br>
              <a:rPr lang="en-US" sz="1200" dirty="0" smtClean="0"/>
            </a:br>
            <a:r>
              <a:rPr lang="en-US" sz="1200" dirty="0" smtClean="0"/>
              <a:t>SP-210200 </a:t>
            </a:r>
            <a:r>
              <a:rPr lang="en-US" sz="1200" dirty="0"/>
              <a:t>(</a:t>
            </a:r>
            <a:r>
              <a:rPr lang="en-US" sz="1200" dirty="0"/>
              <a:t>SA1</a:t>
            </a:r>
            <a:r>
              <a:rPr lang="en-US" sz="1200" dirty="0"/>
              <a:t> </a:t>
            </a:r>
            <a:r>
              <a:rPr lang="en-US" sz="1200" dirty="0"/>
              <a:t>CR</a:t>
            </a:r>
            <a:r>
              <a:rPr lang="en-US" sz="1200" dirty="0" smtClean="0"/>
              <a:t>),			17.1 </a:t>
            </a:r>
            <a:br>
              <a:rPr lang="en-US" sz="1200" dirty="0" smtClean="0"/>
            </a:br>
            <a:r>
              <a:rPr lang="en-US" sz="1200" dirty="0" smtClean="0"/>
              <a:t>SP-210006</a:t>
            </a:r>
            <a:r>
              <a:rPr lang="en-US" sz="1200" dirty="0"/>
              <a:t>, </a:t>
            </a:r>
            <a:r>
              <a:rPr lang="en-US" sz="1200" dirty="0" smtClean="0"/>
              <a:t>SP-210008, SP-210010 (</a:t>
            </a:r>
            <a:r>
              <a:rPr lang="en-US" sz="1200" dirty="0" err="1" smtClean="0"/>
              <a:t>LSin</a:t>
            </a:r>
            <a:r>
              <a:rPr lang="en-US" sz="1200" dirty="0" smtClean="0"/>
              <a:t>)		2</a:t>
            </a:r>
            <a:endParaRPr lang="en-US" sz="1200" dirty="0"/>
          </a:p>
          <a:p>
            <a:r>
              <a:rPr lang="en-US" sz="1200" dirty="0" smtClean="0"/>
              <a:t>Post </a:t>
            </a:r>
            <a:r>
              <a:rPr lang="en-US" sz="1200" dirty="0" err="1" smtClean="0"/>
              <a:t>Covid</a:t>
            </a:r>
            <a:r>
              <a:rPr lang="en-US" sz="1200" smtClean="0"/>
              <a:t> Meeting Planning SP-210127		20.1</a:t>
            </a:r>
          </a:p>
          <a:p>
            <a:r>
              <a:rPr lang="en-US" sz="1200" dirty="0" smtClean="0"/>
              <a:t>late </a:t>
            </a:r>
            <a:r>
              <a:rPr lang="en-US" sz="1200" dirty="0"/>
              <a:t>IETF reference updates (SA3)	</a:t>
            </a:r>
            <a:r>
              <a:rPr lang="en-US" sz="1200" dirty="0" smtClean="0"/>
              <a:t>	12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SP-210247 – </a:t>
            </a:r>
            <a:r>
              <a:rPr lang="en-US" sz="1200" dirty="0"/>
              <a:t>SP-210251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/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 smtClean="0"/>
              <a:t>Tuesday </a:t>
            </a:r>
            <a:r>
              <a:rPr lang="en-US" sz="1500" dirty="0"/>
              <a:t>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3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5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7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5"/>
              </a:rPr>
              <a:t>https://portal.3gpp.org/Home.aspx#/</a:t>
            </a:r>
            <a:r>
              <a:rPr lang="en-US" sz="1300" dirty="0" smtClean="0">
                <a:hlinkClick r:id="rId15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reporting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7217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036039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Gerald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Georg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VC1:</a:t>
            </a:r>
          </a:p>
          <a:p>
            <a:pPr algn="ctr">
              <a:defRPr/>
            </a:pPr>
            <a:r>
              <a:rPr lang="en-US" sz="1100" b="1" dirty="0" smtClean="0"/>
              <a:t>Mark</a:t>
            </a:r>
            <a:endParaRPr lang="en-US" sz="1100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Blocked 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4" name="Rounded Rectangle 43"/>
          <p:cNvSpPr/>
          <p:nvPr/>
        </p:nvSpPr>
        <p:spPr>
          <a:xfrm>
            <a:off x="6427788" y="5595938"/>
            <a:ext cx="909638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688263" y="2206625"/>
            <a:ext cx="909638" cy="13906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9196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19196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16814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56" name="Rounded Rectangle 55"/>
          <p:cNvSpPr/>
          <p:nvPr/>
        </p:nvSpPr>
        <p:spPr>
          <a:xfrm>
            <a:off x="7769226" y="5595938"/>
            <a:ext cx="909638" cy="70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>
                <a:solidFill>
                  <a:schemeClr val="tx1"/>
                </a:solidFill>
              </a:rPr>
              <a:t>Ballot </a:t>
            </a:r>
            <a:r>
              <a:rPr lang="en-US" sz="1400" dirty="0">
                <a:solidFill>
                  <a:schemeClr val="tx1"/>
                </a:solidFill>
              </a:rPr>
              <a:t>5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VC3/B4</a:t>
            </a: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(18 hours)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029701" y="2206625"/>
            <a:ext cx="909638" cy="1390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5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4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160634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160634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158252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2" name="TextBox 1"/>
          <p:cNvSpPr txBox="1"/>
          <p:nvPr/>
        </p:nvSpPr>
        <p:spPr>
          <a:xfrm rot="19659856">
            <a:off x="6446674" y="600944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 rot="19659856">
            <a:off x="7756523" y="2984337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9659856">
            <a:off x="9110944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19659856">
            <a:off x="7830963" y="6032442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679700" y="3484987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VC2:</a:t>
            </a:r>
          </a:p>
          <a:p>
            <a:pPr algn="ctr">
              <a:defRPr/>
            </a:pPr>
            <a:r>
              <a:rPr lang="en-US" sz="1100" b="1" dirty="0" smtClean="0"/>
              <a:t>Satoshi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Done Already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3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0946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</a:t>
            </a:r>
            <a:r>
              <a:rPr lang="en-US" dirty="0" smtClean="0"/>
              <a:t>Tuesday 23 </a:t>
            </a:r>
            <a:r>
              <a:rPr lang="en-US" dirty="0" smtClean="0"/>
              <a:t>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global.gotomeeting.com/join/285000541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</a:t>
            </a:r>
            <a:r>
              <a:rPr lang="en-US" sz="1800" dirty="0" smtClean="0"/>
              <a:t>Elections, Agenda approval </a:t>
            </a:r>
            <a:r>
              <a:rPr lang="en-US" sz="1800" dirty="0" smtClean="0"/>
              <a:t>…	</a:t>
            </a:r>
            <a:r>
              <a:rPr lang="en-US" sz="1800" dirty="0" smtClean="0"/>
              <a:t>1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 smtClean="0"/>
              <a:t>20m	</a:t>
            </a:r>
            <a:r>
              <a:rPr lang="en-US" sz="1800" dirty="0" err="1" smtClean="0"/>
              <a:t>ProSe</a:t>
            </a:r>
            <a:r>
              <a:rPr lang="en-US" sz="1800" dirty="0" smtClean="0"/>
              <a:t>				3.6/6.5</a:t>
            </a:r>
            <a:br>
              <a:rPr lang="en-US" sz="1800" dirty="0" smtClean="0"/>
            </a:br>
            <a:r>
              <a:rPr lang="en-US" sz="1800" dirty="0" smtClean="0"/>
              <a:t>	SP-210122 Disc (</a:t>
            </a:r>
            <a:r>
              <a:rPr lang="en-US" sz="1800" dirty="0" err="1" smtClean="0"/>
              <a:t>MediaTek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	SP-210185 Disc (OPPO)</a:t>
            </a:r>
            <a:br>
              <a:rPr lang="en-US" sz="1800" dirty="0" smtClean="0"/>
            </a:br>
            <a:r>
              <a:rPr lang="en-US" sz="1800" dirty="0" smtClean="0"/>
              <a:t>	SP-210184 </a:t>
            </a:r>
            <a:r>
              <a:rPr lang="en-US" sz="1800" dirty="0" err="1" smtClean="0"/>
              <a:t>WIDrev</a:t>
            </a:r>
            <a:r>
              <a:rPr lang="en-US" sz="1800" dirty="0" smtClean="0"/>
              <a:t> (CATT)</a:t>
            </a:r>
            <a:br>
              <a:rPr lang="en-US" sz="1800" dirty="0" smtClean="0"/>
            </a:br>
            <a:r>
              <a:rPr lang="en-US" sz="1800" dirty="0" smtClean="0"/>
              <a:t>	need joint RAN </a:t>
            </a:r>
            <a:r>
              <a:rPr lang="en-US" sz="1800" dirty="0" smtClean="0"/>
              <a:t>session/activity?</a:t>
            </a:r>
          </a:p>
          <a:p>
            <a:pPr marL="0" indent="0">
              <a:buNone/>
            </a:pPr>
            <a:r>
              <a:rPr lang="en-US" sz="1800" dirty="0"/>
              <a:t>10m</a:t>
            </a:r>
            <a:r>
              <a:rPr lang="en-US" sz="1800" dirty="0"/>
              <a:t>	</a:t>
            </a:r>
            <a:r>
              <a:rPr lang="en-US" sz="1800" dirty="0" err="1"/>
              <a:t>eCall</a:t>
            </a:r>
            <a:r>
              <a:rPr lang="en-US" sz="1800" dirty="0"/>
              <a:t> over IMS over SPN		3.6</a:t>
            </a:r>
            <a:br>
              <a:rPr lang="en-US" sz="1800" dirty="0"/>
            </a:br>
            <a:r>
              <a:rPr lang="en-US" sz="1800" dirty="0"/>
              <a:t>	SP-210128 Disc (Qualcomm)</a:t>
            </a:r>
            <a:br>
              <a:rPr lang="en-US" sz="1800" dirty="0"/>
            </a:br>
            <a:r>
              <a:rPr lang="en-US" sz="1800" dirty="0"/>
              <a:t>	SP-210129 </a:t>
            </a:r>
            <a:r>
              <a:rPr lang="en-US" sz="1800" dirty="0" err="1"/>
              <a:t>LSOut</a:t>
            </a:r>
            <a:r>
              <a:rPr lang="en-US" sz="1800" dirty="0"/>
              <a:t> (Qualcomm</a:t>
            </a:r>
            <a:r>
              <a:rPr lang="en-US" sz="1800" dirty="0"/>
              <a:t>)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45m 	</a:t>
            </a:r>
            <a:r>
              <a:rPr lang="en-US" sz="1800" dirty="0"/>
              <a:t>- SP-210192 </a:t>
            </a:r>
            <a:r>
              <a:rPr lang="en-US" sz="1800" dirty="0"/>
              <a:t>Jitter (China Mobile) 	</a:t>
            </a:r>
            <a:r>
              <a:rPr lang="en-US" sz="1800" dirty="0"/>
              <a:t>	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SP-210193 3GPP Forge (Huawei) 		3.6</a:t>
            </a:r>
          </a:p>
          <a:p>
            <a:pPr marL="0" indent="0">
              <a:buNone/>
            </a:pPr>
            <a:r>
              <a:rPr lang="en-US" sz="1800" dirty="0"/>
              <a:t>	- SP-210225 </a:t>
            </a:r>
            <a:r>
              <a:rPr lang="en-US" sz="1800" dirty="0"/>
              <a:t>SM-PCF </a:t>
            </a:r>
            <a:r>
              <a:rPr lang="en-US" sz="1800" dirty="0"/>
              <a:t>(China Mobile)	3.6</a:t>
            </a:r>
          </a:p>
          <a:p>
            <a:pPr marL="0" indent="0">
              <a:buNone/>
            </a:pPr>
            <a:r>
              <a:rPr lang="en-US" sz="1800" dirty="0"/>
              <a:t>	- SP-210233 R17 Planning (Vodafone)	</a:t>
            </a:r>
            <a:r>
              <a:rPr lang="en-US" sz="1800" dirty="0" smtClean="0"/>
              <a:t>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 SP-210219/20 WI MCOver5GS (CBS)	6.5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Network </a:t>
            </a:r>
            <a:r>
              <a:rPr lang="en-US" sz="1800" dirty="0"/>
              <a:t>Slice Capability Exposure (</a:t>
            </a:r>
            <a:r>
              <a:rPr lang="en-US" sz="1800" dirty="0"/>
              <a:t>SA6/SA5)</a:t>
            </a:r>
            <a:br>
              <a:rPr lang="en-US" sz="1800" dirty="0"/>
            </a:br>
            <a:r>
              <a:rPr lang="en-US" sz="1800" dirty="0"/>
              <a:t>	  </a:t>
            </a:r>
            <a:r>
              <a:rPr lang="en-US" sz="1800" dirty="0" smtClean="0"/>
              <a:t>SP-210189, </a:t>
            </a:r>
            <a:r>
              <a:rPr lang="en-US" sz="1800" dirty="0"/>
              <a:t>SP-210190, </a:t>
            </a:r>
            <a:r>
              <a:rPr lang="en-US" sz="1800" dirty="0"/>
              <a:t>SP-210177	6.3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SP-210121 </a:t>
            </a:r>
            <a:r>
              <a:rPr lang="en-US" sz="1800" dirty="0"/>
              <a:t>WLAN offload SA3 (ATT)	</a:t>
            </a:r>
            <a:r>
              <a:rPr lang="en-US" sz="1800" dirty="0"/>
              <a:t>6.3</a:t>
            </a:r>
          </a:p>
          <a:p>
            <a:pPr marL="0" indent="0">
              <a:buNone/>
            </a:pPr>
            <a:r>
              <a:rPr lang="en-US" sz="1800" dirty="0"/>
              <a:t>5m	Block 1 Approval/Noting		2.1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dirty="0" smtClean="0"/>
              <a:t>More </a:t>
            </a:r>
            <a:r>
              <a:rPr lang="en-US" sz="1500" dirty="0" smtClean="0"/>
              <a:t>Items, if time permits (else tomorrow)</a:t>
            </a:r>
          </a:p>
          <a:p>
            <a:r>
              <a:rPr lang="en-US" sz="1500" dirty="0" smtClean="0"/>
              <a:t>Mini-WID </a:t>
            </a:r>
            <a:r>
              <a:rPr lang="en-US" sz="1500" dirty="0" smtClean="0"/>
              <a:t>PWS over NPN (SA1)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SP-210123, SP-210124		6.4</a:t>
            </a:r>
          </a:p>
          <a:p>
            <a:r>
              <a:rPr lang="en-US" sz="1500" dirty="0" smtClean="0"/>
              <a:t>WID Plug &amp; Connect (SA5)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SP-210050,SP-210134		6.4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eNA</a:t>
            </a:r>
            <a:r>
              <a:rPr lang="en-US" sz="1500" dirty="0" smtClean="0"/>
              <a:t> (SA2) SP-210194	6.5</a:t>
            </a:r>
          </a:p>
          <a:p>
            <a:r>
              <a:rPr lang="en-US" sz="1500" dirty="0" smtClean="0"/>
              <a:t>WID </a:t>
            </a:r>
            <a:r>
              <a:rPr lang="en-US" sz="1500" dirty="0" smtClean="0"/>
              <a:t>revision </a:t>
            </a:r>
            <a:r>
              <a:rPr lang="en-US" sz="1500" dirty="0" err="1" smtClean="0"/>
              <a:t>eNS</a:t>
            </a:r>
            <a:r>
              <a:rPr lang="en-US" sz="1500" dirty="0" smtClean="0"/>
              <a:t> (SA2)</a:t>
            </a:r>
            <a:br>
              <a:rPr lang="en-US" sz="1500" dirty="0" smtClean="0"/>
            </a:br>
            <a:r>
              <a:rPr lang="en-US" sz="1500" dirty="0" smtClean="0"/>
              <a:t>SP-210221, SP-210222, SP-210093	6.5</a:t>
            </a:r>
          </a:p>
          <a:p>
            <a:r>
              <a:rPr lang="en-US" sz="1500" dirty="0" smtClean="0"/>
              <a:t>WID revision UAS (SA2) SP-210236	6.5</a:t>
            </a:r>
          </a:p>
          <a:p>
            <a:r>
              <a:rPr lang="en-US" sz="1500" dirty="0" smtClean="0"/>
              <a:t>TS.23.558 EDGEAPP (SA6)		</a:t>
            </a:r>
            <a:br>
              <a:rPr lang="en-US" sz="1500" dirty="0" smtClean="0"/>
            </a:br>
            <a:r>
              <a:rPr lang="en-US" sz="1500" dirty="0" smtClean="0"/>
              <a:t>SP-210226, SP-210175		</a:t>
            </a:r>
            <a:r>
              <a:rPr lang="en-US" sz="1500" dirty="0" smtClean="0"/>
              <a:t>6.10</a:t>
            </a:r>
            <a:endParaRPr lang="en-US" sz="1500" dirty="0"/>
          </a:p>
          <a:p>
            <a:r>
              <a:rPr lang="en-US" sz="1500" dirty="0" smtClean="0"/>
              <a:t>late </a:t>
            </a:r>
            <a:r>
              <a:rPr lang="en-US" sz="1500" dirty="0" smtClean="0"/>
              <a:t>IETF reference updates (SA3)	12</a:t>
            </a:r>
            <a:br>
              <a:rPr lang="en-US" sz="1500" dirty="0" smtClean="0"/>
            </a:br>
            <a:r>
              <a:rPr lang="en-US" sz="1500" dirty="0" smtClean="0"/>
              <a:t>SP-210247 – SP-210251</a:t>
            </a:r>
          </a:p>
          <a:p>
            <a:r>
              <a:rPr lang="en-US" sz="1500" dirty="0" smtClean="0"/>
              <a:t>SP-210039 (SA4) CR issue		16.4</a:t>
            </a:r>
            <a:br>
              <a:rPr lang="en-US" sz="1500" dirty="0" smtClean="0"/>
            </a:br>
            <a:r>
              <a:rPr lang="en-US" sz="1500" dirty="0" smtClean="0"/>
              <a:t>SP-210066 (SA2) CR issue		17.2</a:t>
            </a:r>
            <a:br>
              <a:rPr lang="en-US" sz="1500" dirty="0" smtClean="0"/>
            </a:br>
            <a:r>
              <a:rPr lang="en-US" sz="1500" dirty="0" smtClean="0"/>
              <a:t>SP-210170 (SA2) CR issue		</a:t>
            </a:r>
            <a:r>
              <a:rPr lang="en-US" sz="1500" dirty="0" smtClean="0"/>
              <a:t>17.2</a:t>
            </a:r>
          </a:p>
          <a:p>
            <a:r>
              <a:rPr lang="en-US" sz="1500" dirty="0" smtClean="0"/>
              <a:t>Requirements Tracking		20.1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SP-210126/7, SP-210227-232</a:t>
            </a:r>
          </a:p>
          <a:p>
            <a:r>
              <a:rPr lang="en-US" sz="1500" dirty="0" smtClean="0"/>
              <a:t>21.801 / 21.900 CRs </a:t>
            </a:r>
            <a:r>
              <a:rPr lang="en-US" sz="1500" dirty="0"/>
              <a:t>SP-210246-48 </a:t>
            </a:r>
            <a:r>
              <a:rPr lang="en-US" sz="1500" dirty="0" smtClean="0"/>
              <a:t>	20.6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7293</TotalTime>
  <Words>864</Words>
  <Application>Microsoft Office PowerPoint</Application>
  <PresentationFormat>Widescreen</PresentationFormat>
  <Paragraphs>339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Wednesday 24 March 2021 https://global.gotomeeting.com/join/942159349 13:00-15:00 UTC</vt:lpstr>
      <vt:lpstr>SA#91-e GTM Cheat Sheet</vt:lpstr>
      <vt:lpstr>GTM Sessions Agenda Overview</vt:lpstr>
      <vt:lpstr>SA#91e Tentative Election Schedule</vt:lpstr>
      <vt:lpstr>Annex – Done Already</vt:lpstr>
      <vt:lpstr>SA#91-e Elections (18 March 2021) https://global.gotomeeting.com/join/955687637 13:00-15:00 UTC</vt:lpstr>
      <vt:lpstr>SA#91-e Elections – Proposal on Handling</vt:lpstr>
      <vt:lpstr>SA#91-e GTM Tuesday 23 March 2021 https://global.gotomeeting.com/join/285000541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150</cp:revision>
  <dcterms:created xsi:type="dcterms:W3CDTF">2020-11-24T12:35:48Z</dcterms:created>
  <dcterms:modified xsi:type="dcterms:W3CDTF">2021-03-24T10:14:46Z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1616436884</vt:lpwstr>
  </property>
</Properties>
</file>