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4" r:id="rId5"/>
    <p:sldId id="266" r:id="rId6"/>
    <p:sldId id="267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61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3" y="18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global.gotomeeting.com/join/325202629" TargetMode="External"/><Relationship Id="rId13" Type="http://schemas.openxmlformats.org/officeDocument/2006/relationships/hyperlink" Target="https://www.3gpp.org/ftp/tsg_sa/TSG_SA/TSGs_91E_Electronic/INBOX" TargetMode="External"/><Relationship Id="rId3" Type="http://schemas.openxmlformats.org/officeDocument/2006/relationships/hyperlink" Target="https://global.gotomeeting.com/join/737145789" TargetMode="External"/><Relationship Id="rId7" Type="http://schemas.openxmlformats.org/officeDocument/2006/relationships/hyperlink" Target="https://global.gotomeeting.com/join/143257285" TargetMode="External"/><Relationship Id="rId12" Type="http://schemas.openxmlformats.org/officeDocument/2006/relationships/hyperlink" Target="https://www.3gpp.org/ftp/tsg_sa/TSG_SA/TSGs_91E_Electronic/Docs" TargetMode="External"/><Relationship Id="rId2" Type="http://schemas.openxmlformats.org/officeDocument/2006/relationships/hyperlink" Target="https://global.gotomeeting.com/join/955687637" TargetMode="External"/><Relationship Id="rId16" Type="http://schemas.openxmlformats.org/officeDocument/2006/relationships/hyperlink" Target="https://portal.3gpp.org/Home.aspx#/meeting?MtgId=3960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159384077" TargetMode="External"/><Relationship Id="rId11" Type="http://schemas.openxmlformats.org/officeDocument/2006/relationships/hyperlink" Target="https://www.3gpp.org/ftp/tsg_sa/TSG_SA/TSGs_91E_Electronic/Agenda" TargetMode="External"/><Relationship Id="rId5" Type="http://schemas.openxmlformats.org/officeDocument/2006/relationships/hyperlink" Target="https://global.gotomeeting.com/join/942159349" TargetMode="External"/><Relationship Id="rId15" Type="http://schemas.openxmlformats.org/officeDocument/2006/relationships/hyperlink" Target="https://www.3gpp.org/ftp/tsg_sa/TSG_SA/TSGs_91E_Electronic/INBOX/Chairs_Notes" TargetMode="External"/><Relationship Id="rId10" Type="http://schemas.openxmlformats.org/officeDocument/2006/relationships/hyperlink" Target="https://www.3gpp.org/ftp/tsg_sa/TSG_SA/TSGs_91E_Electronic/TdocsByAgenda.htm" TargetMode="External"/><Relationship Id="rId4" Type="http://schemas.openxmlformats.org/officeDocument/2006/relationships/hyperlink" Target="https://global.gotomeeting.com/join/285000541" TargetMode="External"/><Relationship Id="rId9" Type="http://schemas.openxmlformats.org/officeDocument/2006/relationships/hyperlink" Target="https://www.3gpp.org/tohru/" TargetMode="External"/><Relationship Id="rId14" Type="http://schemas.openxmlformats.org/officeDocument/2006/relationships/hyperlink" Target="https://www.3gpp.org/ftp/tsg_sa/TSG_SA/TSGs_91E_Electronic/INBOX/Revisions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news-events/elections/2146" TargetMode="External"/><Relationship Id="rId7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955687637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help.3gpp.org/index.php?title=3GPP_voting_tool" TargetMode="External"/><Relationship Id="rId5" Type="http://schemas.openxmlformats.org/officeDocument/2006/relationships/hyperlink" Target="https://www.3gpp.org/ftp/tsg_sa/TSG_SA/TSGs_91E_Electronic/Docs/SP-210186.zip" TargetMode="External"/><Relationship Id="rId4" Type="http://schemas.openxmlformats.org/officeDocument/2006/relationships/hyperlink" Target="https://portal.3gpp.org/VotingTool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ITU_Region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SA#91-e </a:t>
            </a:r>
            <a:br>
              <a:rPr lang="en-US" dirty="0" smtClean="0"/>
            </a:br>
            <a:r>
              <a:rPr lang="en-US" dirty="0" smtClean="0"/>
              <a:t>GoToMeeting Sessions </a:t>
            </a:r>
            <a:br>
              <a:rPr lang="en-US" dirty="0" smtClean="0"/>
            </a:br>
            <a:r>
              <a:rPr lang="en-US" dirty="0" smtClean="0"/>
              <a:t>Agenda 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</a:t>
            </a:r>
            <a:r>
              <a:rPr lang="en-GB" b="1" dirty="0" smtClean="0"/>
              <a:t>91-e </a:t>
            </a:r>
            <a:r>
              <a:rPr lang="en-GB" b="1" dirty="0"/>
              <a:t>(e-meeting)	</a:t>
            </a:r>
            <a:r>
              <a:rPr lang="en-GB" b="1" dirty="0" smtClean="0"/>
              <a:t>							SP-210224</a:t>
            </a:r>
            <a:endParaRPr lang="en-US" b="1" dirty="0"/>
          </a:p>
          <a:p>
            <a:r>
              <a:rPr lang="en-GB" b="1" dirty="0" smtClean="0"/>
              <a:t>18-29 March 2021, </a:t>
            </a:r>
            <a:r>
              <a:rPr lang="en-GB" b="1" dirty="0"/>
              <a:t>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SA#91-e </a:t>
            </a:r>
            <a:r>
              <a:rPr lang="en-US" dirty="0" smtClean="0"/>
              <a:t>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1500" dirty="0"/>
              <a:t>Thursday March 18 (</a:t>
            </a:r>
            <a:r>
              <a:rPr lang="en-US" sz="1500" dirty="0" smtClean="0"/>
              <a:t>elections </a:t>
            </a:r>
            <a:r>
              <a:rPr lang="en-US" sz="1500" dirty="0"/>
              <a:t>only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2"/>
              </a:rPr>
              <a:t>https://global.gotomeeting.com/join/955687637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Monday March 22 (</a:t>
            </a:r>
            <a:r>
              <a:rPr lang="en-US" sz="1500" dirty="0" smtClean="0"/>
              <a:t>elections </a:t>
            </a:r>
            <a:r>
              <a:rPr lang="en-US" sz="1500" dirty="0"/>
              <a:t>only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3"/>
              </a:rPr>
              <a:t>https://global.gotomeeting.com/join/737145789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Tuesday March 23 (technical meeting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4"/>
              </a:rPr>
              <a:t>https://global.gotomeeting.com/join/285000541</a:t>
            </a:r>
            <a:endParaRPr lang="en-US" sz="1500" dirty="0"/>
          </a:p>
          <a:p>
            <a:pPr lvl="0"/>
            <a:r>
              <a:rPr lang="en-US" sz="1500" dirty="0"/>
              <a:t>Wednesday March 24 (technical meeting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5"/>
              </a:rPr>
              <a:t>https://global.gotomeeting.com/join/942159349</a:t>
            </a:r>
            <a:endParaRPr lang="en-US" sz="1500" dirty="0"/>
          </a:p>
          <a:p>
            <a:pPr lvl="0"/>
            <a:r>
              <a:rPr lang="en-US" sz="1500" dirty="0"/>
              <a:t>Thursday March 25 (technical meeting &amp; elections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6"/>
              </a:rPr>
              <a:t>https://global.gotomeeting.com/join/159384077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Friday March 26 (technical meeting &amp; elections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7"/>
              </a:rPr>
              <a:t>https://global.gotomeeting.com/join/143257285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Monday March 29 (reporting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8"/>
              </a:rPr>
              <a:t>https://global.gotomeeting.com/join/325202629</a:t>
            </a:r>
            <a:r>
              <a:rPr lang="en-GB" sz="1500" dirty="0"/>
              <a:t> </a:t>
            </a:r>
            <a:endParaRPr lang="en-US" sz="1500" dirty="0"/>
          </a:p>
          <a:p>
            <a:pPr marL="0" indent="0">
              <a:buNone/>
              <a:tabLst>
                <a:tab pos="1433513" algn="l"/>
              </a:tabLst>
            </a:pPr>
            <a:endParaRPr lang="en-US" sz="1500" dirty="0" smtClean="0"/>
          </a:p>
          <a:p>
            <a:r>
              <a:rPr lang="en-US" sz="1500" dirty="0" err="1" smtClean="0"/>
              <a:t>Tohru</a:t>
            </a:r>
            <a:r>
              <a:rPr lang="en-US" sz="1500" dirty="0" smtClean="0"/>
              <a:t>: 		</a:t>
            </a:r>
            <a:r>
              <a:rPr lang="en-US" sz="1500" u="sng" dirty="0" smtClean="0">
                <a:hlinkClick r:id="rId9"/>
              </a:rPr>
              <a:t>https</a:t>
            </a:r>
            <a:r>
              <a:rPr lang="en-US" sz="1500" u="sng" dirty="0">
                <a:hlinkClick r:id="rId9"/>
              </a:rPr>
              <a:t>://www.3gpp.org/tohru</a:t>
            </a:r>
            <a:r>
              <a:rPr lang="en-US" sz="1500" u="sng" dirty="0" smtClean="0">
                <a:hlinkClick r:id="rId9"/>
              </a:rPr>
              <a:t>/</a:t>
            </a:r>
            <a:r>
              <a:rPr lang="en-US" sz="1500" dirty="0" smtClean="0"/>
              <a:t> 	Meeting </a:t>
            </a:r>
            <a:r>
              <a:rPr lang="en-US" sz="1500" dirty="0"/>
              <a:t>ID: </a:t>
            </a:r>
            <a:r>
              <a:rPr lang="en-US" sz="1500" b="1" dirty="0" smtClean="0"/>
              <a:t>SA_91e</a:t>
            </a:r>
            <a:r>
              <a:rPr lang="en-US" sz="1500" dirty="0" smtClean="0"/>
              <a:t> (all week)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500" dirty="0" smtClean="0"/>
              <a:t>Latest </a:t>
            </a:r>
            <a:r>
              <a:rPr lang="en-US" sz="1500" dirty="0"/>
              <a:t>Agenda: 	</a:t>
            </a:r>
            <a:r>
              <a:rPr lang="en-US" sz="1500" dirty="0">
                <a:hlinkClick r:id="rId10"/>
              </a:rPr>
              <a:t>https://</a:t>
            </a:r>
            <a:r>
              <a:rPr lang="en-US" sz="1500" dirty="0" smtClean="0">
                <a:hlinkClick r:id="rId10"/>
              </a:rPr>
              <a:t>www.3gpp.org/ftp/tsg_sa/TSG_SA/TSGs_91E_Electronic/TdocsByAgenda.htm</a:t>
            </a:r>
            <a:r>
              <a:rPr lang="en-US" sz="1500" dirty="0" smtClean="0"/>
              <a:t>  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Other useful links</a:t>
            </a:r>
            <a:endParaRPr lang="en-US" sz="1800" dirty="0"/>
          </a:p>
          <a:p>
            <a:pPr lvl="1">
              <a:tabLst>
                <a:tab pos="2060575" algn="l"/>
              </a:tabLst>
            </a:pPr>
            <a:r>
              <a:rPr lang="de-DE" sz="1300" dirty="0"/>
              <a:t>initial agenda:  	</a:t>
            </a:r>
            <a:r>
              <a:rPr lang="de-DE" sz="1300" dirty="0">
                <a:hlinkClick r:id="rId11"/>
              </a:rPr>
              <a:t>https://</a:t>
            </a:r>
            <a:r>
              <a:rPr lang="de-DE" sz="1300" dirty="0" smtClean="0">
                <a:hlinkClick r:id="rId11"/>
              </a:rPr>
              <a:t>www.3gpp.org/ftp/tsg_sa/TSG_SA/TSGs_91E_Electronic/Agenda</a:t>
            </a:r>
            <a:r>
              <a:rPr lang="de-DE" sz="1300" dirty="0"/>
              <a:t> </a:t>
            </a:r>
            <a:r>
              <a:rPr lang="de-DE" sz="1300" dirty="0" smtClean="0"/>
              <a:t> </a:t>
            </a:r>
            <a:r>
              <a:rPr lang="de-DE" sz="1300" dirty="0"/>
              <a:t>-- rules for SA </a:t>
            </a:r>
            <a:r>
              <a:rPr lang="de-DE" sz="1300" dirty="0" smtClean="0"/>
              <a:t>e-meetings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err="1" smtClean="0"/>
              <a:t>tdocs</a:t>
            </a:r>
            <a:r>
              <a:rPr lang="en-US" sz="1300" dirty="0"/>
              <a:t>: 	</a:t>
            </a:r>
            <a:r>
              <a:rPr lang="en-US" sz="1300" dirty="0">
                <a:hlinkClick r:id="rId12"/>
              </a:rPr>
              <a:t>https://</a:t>
            </a:r>
            <a:r>
              <a:rPr lang="en-US" sz="1300" dirty="0" smtClean="0">
                <a:hlinkClick r:id="rId12"/>
              </a:rPr>
              <a:t>www.3gpp.org/ftp/tsg_sa/TSG_SA/TSGs_91E_Electronic/Docs</a:t>
            </a:r>
            <a:r>
              <a:rPr lang="en-US" sz="1300" dirty="0" smtClean="0"/>
              <a:t>  -- meeting documents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inbox: </a:t>
            </a:r>
            <a:r>
              <a:rPr lang="en-US" sz="1300" dirty="0"/>
              <a:t>	</a:t>
            </a:r>
            <a:r>
              <a:rPr lang="en-US" sz="1300" dirty="0" smtClean="0">
                <a:hlinkClick r:id="rId13"/>
              </a:rPr>
              <a:t>https</a:t>
            </a:r>
            <a:r>
              <a:rPr lang="en-US" sz="1300" dirty="0">
                <a:hlinkClick r:id="rId13"/>
              </a:rPr>
              <a:t>://</a:t>
            </a:r>
            <a:r>
              <a:rPr lang="en-US" sz="1300" dirty="0" smtClean="0">
                <a:hlinkClick r:id="rId13"/>
              </a:rPr>
              <a:t>www.3gpp.org/ftp/tsg_sa/TSG_SA/TSGs_91E_Electronic/INBOX</a:t>
            </a:r>
            <a:r>
              <a:rPr lang="en-US" sz="1300" dirty="0" smtClean="0"/>
              <a:t>  -- new documents provided during the meeting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revisions:</a:t>
            </a:r>
            <a:r>
              <a:rPr lang="en-US" sz="1300" dirty="0"/>
              <a:t>	</a:t>
            </a:r>
            <a:r>
              <a:rPr lang="en-US" sz="1300" dirty="0">
                <a:hlinkClick r:id="rId14"/>
              </a:rPr>
              <a:t>https://</a:t>
            </a:r>
            <a:r>
              <a:rPr lang="en-US" sz="1300" dirty="0" smtClean="0">
                <a:hlinkClick r:id="rId14"/>
              </a:rPr>
              <a:t>www.3gpp.org/ftp/tsg_sa/TSG_SA/TSGs_91E_Electronic/INBOX/Revisions</a:t>
            </a:r>
            <a:r>
              <a:rPr lang="en-US" sz="1300" dirty="0" smtClean="0"/>
              <a:t>  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c</a:t>
            </a:r>
            <a:r>
              <a:rPr lang="en-US" sz="1300" dirty="0" smtClean="0"/>
              <a:t>hairs notes:</a:t>
            </a:r>
            <a:r>
              <a:rPr lang="en-US" sz="1300" dirty="0"/>
              <a:t>	</a:t>
            </a:r>
            <a:r>
              <a:rPr lang="en-US" sz="1300" dirty="0">
                <a:hlinkClick r:id="rId15"/>
              </a:rPr>
              <a:t>https://</a:t>
            </a:r>
            <a:r>
              <a:rPr lang="en-US" sz="1300" dirty="0" smtClean="0">
                <a:hlinkClick r:id="rId15"/>
              </a:rPr>
              <a:t>www.3gpp.org/ftp/tsg_sa/TSG_SA/TSGs_91E_Electronic/INBOX/Chairs_Notes</a:t>
            </a:r>
            <a:r>
              <a:rPr lang="en-US" sz="1300" dirty="0" smtClean="0"/>
              <a:t> 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Meeting in 3GU:	</a:t>
            </a:r>
            <a:r>
              <a:rPr lang="en-US" sz="1300" dirty="0">
                <a:hlinkClick r:id="rId16"/>
              </a:rPr>
              <a:t>https://portal.3gpp.org/Home.aspx#/</a:t>
            </a:r>
            <a:r>
              <a:rPr lang="en-US" sz="1300" dirty="0" smtClean="0">
                <a:hlinkClick r:id="rId16"/>
              </a:rPr>
              <a:t>meeting?MtgId=39609</a:t>
            </a:r>
            <a:r>
              <a:rPr lang="en-US" sz="1300" dirty="0" smtClean="0"/>
              <a:t> -- register</a:t>
            </a:r>
            <a:r>
              <a:rPr lang="en-US" sz="1300" dirty="0"/>
              <a:t>, </a:t>
            </a:r>
            <a:r>
              <a:rPr lang="en-US" sz="1300" dirty="0" smtClean="0"/>
              <a:t>list of participants, general meeting info</a:t>
            </a:r>
            <a:endParaRPr lang="en-US" sz="1300" dirty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2510"/>
              </p:ext>
            </p:extLst>
          </p:nvPr>
        </p:nvGraphicFramePr>
        <p:xfrm>
          <a:off x="9283323" y="561304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06:00 - 08:00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Vancouver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09:00 - 11:00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 York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13:00 - 15:00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14:00 - 16:00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CET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Vienna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18:30 - 20:30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IST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Calcutta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21:00 - 23:00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Shanghai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Tokyo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Seoul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00:00 - 02:00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Sydney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140906" y="322777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March 18 to March 26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82368"/>
              </p:ext>
            </p:extLst>
          </p:nvPr>
        </p:nvGraphicFramePr>
        <p:xfrm>
          <a:off x="9283323" y="2416490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06:00 - 08:00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Vancouver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09:00 - 11:00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 York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13:00 - 15:00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15:00 - 17:00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CEST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Vienna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18:30 - 20:30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IST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Calcutta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21:00 - 23:00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Shanghai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Tokyo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Seoul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00:00 - 02:00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Sydney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140906" y="2177963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March 29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038226"/>
            <a:ext cx="5181600" cy="5689834"/>
          </a:xfrm>
        </p:spPr>
        <p:txBody>
          <a:bodyPr>
            <a:normAutofit fontScale="70000" lnSpcReduction="20000"/>
          </a:bodyPr>
          <a:lstStyle/>
          <a:p>
            <a:r>
              <a:rPr lang="en-US" sz="1800" dirty="0"/>
              <a:t>Day 1 – </a:t>
            </a:r>
            <a:r>
              <a:rPr lang="en-US" sz="1800" dirty="0" smtClean="0"/>
              <a:t>Thursday 18 March 2021 </a:t>
            </a:r>
            <a:r>
              <a:rPr lang="en-US" sz="1800" b="1" i="1" dirty="0" smtClean="0"/>
              <a:t>(elections only)</a:t>
            </a:r>
            <a:endParaRPr lang="en-US" sz="1800" b="1" i="1" dirty="0"/>
          </a:p>
          <a:p>
            <a:pPr lvl="1"/>
            <a:r>
              <a:rPr lang="en-US" sz="1600" i="1" dirty="0"/>
              <a:t>Preparation of 3GPP SA Chair and Vice Chairs Elections</a:t>
            </a:r>
          </a:p>
          <a:p>
            <a:pPr lvl="1"/>
            <a:r>
              <a:rPr lang="en-US" sz="1600" i="1" dirty="0"/>
              <a:t>Closing of candidates list</a:t>
            </a:r>
          </a:p>
          <a:p>
            <a:pPr lvl="1"/>
            <a:r>
              <a:rPr lang="en-US" sz="1600" i="1" dirty="0"/>
              <a:t>If possible “election by acclamation” of one or more positions</a:t>
            </a:r>
          </a:p>
          <a:p>
            <a:pPr lvl="1"/>
            <a:r>
              <a:rPr lang="en-US" sz="1600" i="1" dirty="0"/>
              <a:t>Organization of first </a:t>
            </a:r>
            <a:r>
              <a:rPr lang="en-US" sz="1600" i="1" dirty="0" smtClean="0"/>
              <a:t>ballot</a:t>
            </a:r>
            <a:endParaRPr lang="en-US" sz="1800" i="1" dirty="0"/>
          </a:p>
          <a:p>
            <a:endParaRPr lang="en-US" sz="1800" dirty="0" smtClean="0"/>
          </a:p>
          <a:p>
            <a:r>
              <a:rPr lang="en-US" sz="1800" dirty="0" smtClean="0"/>
              <a:t>Day </a:t>
            </a:r>
            <a:r>
              <a:rPr lang="en-US" sz="1800" dirty="0"/>
              <a:t>2 – </a:t>
            </a:r>
            <a:r>
              <a:rPr lang="en-US" sz="1800" dirty="0" smtClean="0"/>
              <a:t>Monday 22 March 2021 </a:t>
            </a:r>
            <a:r>
              <a:rPr lang="en-US" sz="1800" b="1" i="1" dirty="0" smtClean="0"/>
              <a:t>(elections only)</a:t>
            </a:r>
            <a:endParaRPr lang="en-US" sz="1800" b="1" i="1" dirty="0"/>
          </a:p>
          <a:p>
            <a:pPr lvl="1"/>
            <a:r>
              <a:rPr lang="en-US" sz="1600" i="1" dirty="0"/>
              <a:t>Results of first ballot</a:t>
            </a:r>
          </a:p>
          <a:p>
            <a:pPr lvl="1"/>
            <a:r>
              <a:rPr lang="en-US" sz="1600" i="1" dirty="0"/>
              <a:t>Organization of second ballot (if needed</a:t>
            </a:r>
            <a:r>
              <a:rPr lang="en-US" sz="1600" i="1" dirty="0" smtClean="0"/>
              <a:t>)</a:t>
            </a:r>
            <a:endParaRPr lang="en-US" sz="1800" i="1" dirty="0"/>
          </a:p>
          <a:p>
            <a:endParaRPr lang="en-US" sz="1800" dirty="0" smtClean="0"/>
          </a:p>
          <a:p>
            <a:r>
              <a:rPr lang="en-US" sz="1800" dirty="0" smtClean="0"/>
              <a:t>Day </a:t>
            </a:r>
            <a:r>
              <a:rPr lang="en-US" sz="1800" dirty="0"/>
              <a:t>3 – </a:t>
            </a:r>
            <a:r>
              <a:rPr lang="en-US" sz="1800" dirty="0" smtClean="0"/>
              <a:t>Tuesday 23 March 2021</a:t>
            </a:r>
            <a:endParaRPr lang="en-US" sz="1800" dirty="0"/>
          </a:p>
          <a:p>
            <a:pPr lvl="1"/>
            <a:r>
              <a:rPr lang="en-US" sz="1600" dirty="0"/>
              <a:t>Welcome speech, approval of agenda, general issues (10min)</a:t>
            </a:r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 err="1"/>
              <a:t>LSin</a:t>
            </a:r>
            <a:r>
              <a:rPr lang="en-US" sz="1600" dirty="0"/>
              <a:t> for action</a:t>
            </a:r>
          </a:p>
          <a:p>
            <a:pPr lvl="1"/>
            <a:r>
              <a:rPr lang="en-US" sz="1600" dirty="0"/>
              <a:t>Documents indicated for early consideration</a:t>
            </a:r>
          </a:p>
          <a:p>
            <a:pPr lvl="1"/>
            <a:r>
              <a:rPr lang="en-US" sz="1600" dirty="0"/>
              <a:t>Block Note/Approval of BA-Group 1</a:t>
            </a:r>
          </a:p>
          <a:p>
            <a:pPr marL="457200" lvl="1" indent="0">
              <a:buNone/>
            </a:pPr>
            <a:endParaRPr lang="en-US" sz="1400" dirty="0"/>
          </a:p>
          <a:p>
            <a:r>
              <a:rPr lang="en-US" sz="1800" dirty="0"/>
              <a:t>Day 4 – Wednesday 24 March 2021</a:t>
            </a:r>
          </a:p>
          <a:p>
            <a:pPr lvl="1"/>
            <a:r>
              <a:rPr lang="en-US" sz="1500" i="1" dirty="0"/>
              <a:t>Results of recent ballot (if applicable)</a:t>
            </a:r>
          </a:p>
          <a:p>
            <a:pPr lvl="1"/>
            <a:r>
              <a:rPr lang="en-US" sz="1500" i="1" dirty="0"/>
              <a:t>Organization of next ballot (if needed)</a:t>
            </a:r>
          </a:p>
          <a:p>
            <a:pPr lvl="1"/>
            <a:r>
              <a:rPr lang="en-US" sz="1500" dirty="0"/>
              <a:t>Short reporting from WG chairs (max 5 min/each)</a:t>
            </a:r>
          </a:p>
          <a:p>
            <a:pPr lvl="1"/>
            <a:r>
              <a:rPr lang="en-US" sz="1500" dirty="0"/>
              <a:t>Release Planning</a:t>
            </a:r>
          </a:p>
          <a:p>
            <a:pPr lvl="1"/>
            <a:r>
              <a:rPr lang="en-US" sz="1500" dirty="0"/>
              <a:t>Issues arising from new/revised Work/Study Items </a:t>
            </a:r>
          </a:p>
          <a:p>
            <a:pPr lvl="1"/>
            <a:r>
              <a:rPr lang="en-US" sz="1500" dirty="0"/>
              <a:t>Documents indicated for early consideration</a:t>
            </a:r>
          </a:p>
          <a:p>
            <a:pPr lvl="1"/>
            <a:r>
              <a:rPr lang="en-US" sz="1500" dirty="0"/>
              <a:t>Issues arising from ongoing e-mail discussions</a:t>
            </a:r>
          </a:p>
          <a:p>
            <a:pPr lvl="1"/>
            <a:r>
              <a:rPr lang="en-US" sz="1500" dirty="0"/>
              <a:t>Already available revisions &amp; outgoing LS’s</a:t>
            </a:r>
          </a:p>
          <a:p>
            <a:pPr lvl="1"/>
            <a:r>
              <a:rPr lang="en-US" sz="1500" dirty="0"/>
              <a:t>Block Note/Approval of BA-Group 2 and 3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1345890"/>
            <a:ext cx="5181600" cy="532637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Day </a:t>
            </a:r>
            <a:r>
              <a:rPr lang="en-US" sz="1800" dirty="0" smtClean="0"/>
              <a:t>5 </a:t>
            </a:r>
            <a:r>
              <a:rPr lang="en-US" sz="1800" dirty="0"/>
              <a:t>– Thursday </a:t>
            </a:r>
            <a:r>
              <a:rPr lang="en-US" sz="1800" dirty="0" smtClean="0"/>
              <a:t>25 March 2021</a:t>
            </a:r>
            <a:endParaRPr lang="en-US" sz="1800" dirty="0"/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/>
              <a:t>Already available revisions &amp; outgoing LS’s</a:t>
            </a:r>
          </a:p>
          <a:p>
            <a:pPr lvl="1"/>
            <a:r>
              <a:rPr lang="en-US" sz="1600" dirty="0"/>
              <a:t>Issues arising from ongoing e-mail discussions</a:t>
            </a:r>
          </a:p>
          <a:p>
            <a:pPr lvl="1"/>
            <a:r>
              <a:rPr lang="en-US" sz="1600" dirty="0"/>
              <a:t>Block Note/Approval of BA-Group 4, 5 and 6</a:t>
            </a:r>
          </a:p>
          <a:p>
            <a:endParaRPr lang="en-US" sz="1800" dirty="0" smtClean="0"/>
          </a:p>
          <a:p>
            <a:r>
              <a:rPr lang="en-US" sz="1800" dirty="0" smtClean="0"/>
              <a:t>Day 6 – Friday 26 March 2021</a:t>
            </a:r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/>
              <a:t>Last chance for looking at revisions &amp; outgoing LS’s</a:t>
            </a:r>
          </a:p>
          <a:p>
            <a:pPr lvl="1"/>
            <a:r>
              <a:rPr lang="en-US" sz="1600" dirty="0"/>
              <a:t>Issues arising from ongoing e-mail discussions</a:t>
            </a:r>
          </a:p>
          <a:p>
            <a:pPr lvl="1"/>
            <a:r>
              <a:rPr lang="en-US" sz="1600" b="1" dirty="0">
                <a:solidFill>
                  <a:srgbClr val="FF0000"/>
                </a:solidFill>
              </a:rPr>
              <a:t>Close of technical meeting</a:t>
            </a:r>
          </a:p>
          <a:p>
            <a:endParaRPr lang="en-US" sz="1800" dirty="0" smtClean="0"/>
          </a:p>
          <a:p>
            <a:r>
              <a:rPr lang="en-US" sz="1800" dirty="0" smtClean="0"/>
              <a:t>Day 7 </a:t>
            </a:r>
            <a:r>
              <a:rPr lang="en-US" sz="1800" dirty="0"/>
              <a:t>– Monday </a:t>
            </a:r>
            <a:r>
              <a:rPr lang="en-US" sz="1800" dirty="0" smtClean="0"/>
              <a:t>29 March 2021</a:t>
            </a:r>
            <a:endParaRPr lang="en-US" sz="1800" dirty="0"/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dirty="0"/>
              <a:t>Reporting from MCC, RAN chair, CT chair, IETF Liaison …</a:t>
            </a:r>
          </a:p>
          <a:p>
            <a:pPr lvl="1"/>
            <a:r>
              <a:rPr lang="en-US" sz="1600" b="1" dirty="0">
                <a:solidFill>
                  <a:srgbClr val="FF0000"/>
                </a:solidFill>
              </a:rPr>
              <a:t>Close of Meeting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</a:t>
            </a:r>
            <a:r>
              <a:rPr lang="en-US" dirty="0" smtClean="0"/>
              <a:t>Elections (18 March 2021)</a:t>
            </a:r>
            <a:br>
              <a:rPr lang="en-US" dirty="0" smtClean="0"/>
            </a:br>
            <a:r>
              <a:rPr lang="en-US" sz="1600" u="sng" dirty="0">
                <a:hlinkClick r:id="rId2"/>
              </a:rPr>
              <a:t>https://global.gotomeeting.com/join/955687637</a:t>
            </a:r>
            <a:r>
              <a:rPr lang="en-GB" sz="1600" dirty="0" smtClean="0"/>
              <a:t> </a:t>
            </a:r>
            <a:r>
              <a:rPr lang="en-US" sz="1600" dirty="0" smtClean="0"/>
              <a:t>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2" y="1434164"/>
            <a:ext cx="5562599" cy="5293895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Welcome / Introduction</a:t>
            </a:r>
          </a:p>
          <a:p>
            <a:r>
              <a:rPr lang="en-US" sz="1800" dirty="0" smtClean="0"/>
              <a:t>Q&amp;A on E-Elections (if necessary)</a:t>
            </a:r>
          </a:p>
          <a:p>
            <a:r>
              <a:rPr lang="en-US" sz="1800" dirty="0" smtClean="0"/>
              <a:t>Check if there are more candidates</a:t>
            </a:r>
          </a:p>
          <a:p>
            <a:r>
              <a:rPr lang="en-US" sz="1800" dirty="0" smtClean="0"/>
              <a:t>Close of candidates list for all positions</a:t>
            </a:r>
          </a:p>
          <a:p>
            <a:endParaRPr lang="en-US" sz="1800" dirty="0"/>
          </a:p>
          <a:p>
            <a:r>
              <a:rPr lang="en-US" sz="1800" dirty="0" smtClean="0"/>
              <a:t>Discussion on how to progress elections</a:t>
            </a:r>
            <a:br>
              <a:rPr lang="en-US" sz="1800" dirty="0" smtClean="0"/>
            </a:br>
            <a:r>
              <a:rPr lang="en-US" sz="1800" dirty="0" smtClean="0"/>
              <a:t>and ballots for the different Chair and </a:t>
            </a:r>
            <a:br>
              <a:rPr lang="en-US" sz="1800" dirty="0" smtClean="0"/>
            </a:br>
            <a:r>
              <a:rPr lang="en-US" sz="1800" dirty="0" err="1" smtClean="0"/>
              <a:t>ViceChair</a:t>
            </a:r>
            <a:r>
              <a:rPr lang="en-US" sz="1800" dirty="0" smtClean="0"/>
              <a:t> positions</a:t>
            </a:r>
          </a:p>
          <a:p>
            <a:endParaRPr lang="en-US" sz="1800" dirty="0"/>
          </a:p>
          <a:p>
            <a:r>
              <a:rPr lang="en-US" sz="1800" dirty="0" smtClean="0"/>
              <a:t>Election by acclamation (if possible)</a:t>
            </a:r>
          </a:p>
          <a:p>
            <a:r>
              <a:rPr lang="en-US" sz="1800" dirty="0" smtClean="0"/>
              <a:t>Sorting out candidates for first ballot</a:t>
            </a:r>
          </a:p>
          <a:p>
            <a:r>
              <a:rPr lang="en-US" sz="1800" dirty="0" smtClean="0"/>
              <a:t>Announcing first ballot</a:t>
            </a:r>
          </a:p>
          <a:p>
            <a:endParaRPr lang="en-US" sz="1800" dirty="0"/>
          </a:p>
          <a:p>
            <a:r>
              <a:rPr lang="en-US" sz="1800" dirty="0" smtClean="0"/>
              <a:t>Information about election handling after first ballot</a:t>
            </a:r>
          </a:p>
          <a:p>
            <a:r>
              <a:rPr lang="en-US" sz="1800" dirty="0" smtClean="0"/>
              <a:t>Can we cancel GTM session on Monday 22 March?</a:t>
            </a:r>
          </a:p>
          <a:p>
            <a:r>
              <a:rPr lang="en-US" sz="1800" dirty="0" smtClean="0"/>
              <a:t>AOB &amp; Closing</a:t>
            </a:r>
          </a:p>
          <a:p>
            <a:endParaRPr lang="en-US" sz="1800" dirty="0"/>
          </a:p>
          <a:p>
            <a:endParaRPr lang="en-US" sz="18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385535"/>
            <a:ext cx="5666072" cy="53425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 smtClean="0"/>
              <a:t>First ballot will take place </a:t>
            </a:r>
            <a:br>
              <a:rPr lang="en-US" sz="1600" b="1" dirty="0" smtClean="0"/>
            </a:br>
            <a:r>
              <a:rPr lang="en-US" sz="1600" b="1" dirty="0" smtClean="0"/>
              <a:t>from today (Thursday 18 March) 18:00 UTC</a:t>
            </a:r>
            <a:r>
              <a:rPr lang="en-US" sz="1600" b="1" dirty="0"/>
              <a:t/>
            </a:r>
            <a:br>
              <a:rPr lang="en-US" sz="1600" b="1" dirty="0"/>
            </a:br>
            <a:r>
              <a:rPr lang="en-US" sz="1600" b="1" dirty="0" smtClean="0"/>
              <a:t>till tomorrow (Friday 19 March) 12:00 UTC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Useful Links</a:t>
            </a:r>
          </a:p>
          <a:p>
            <a:pPr>
              <a:buFontTx/>
              <a:buChar char="-"/>
            </a:pPr>
            <a:r>
              <a:rPr lang="en-US" sz="1600" dirty="0" smtClean="0"/>
              <a:t>List </a:t>
            </a:r>
            <a:r>
              <a:rPr lang="en-US" sz="1600" dirty="0"/>
              <a:t>of candidates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>
                <a:hlinkClick r:id="rId3"/>
              </a:rPr>
              <a:t>https</a:t>
            </a:r>
            <a:r>
              <a:rPr lang="en-US" sz="1600" dirty="0">
                <a:hlinkClick r:id="rId3"/>
              </a:rPr>
              <a:t>://</a:t>
            </a:r>
            <a:r>
              <a:rPr lang="en-US" sz="1600" dirty="0" smtClean="0">
                <a:hlinkClick r:id="rId3"/>
              </a:rPr>
              <a:t>www.3gpp.org/news-events/elections/2146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3GPP </a:t>
            </a:r>
            <a:r>
              <a:rPr lang="en-US" sz="1600" dirty="0"/>
              <a:t>Voting Tool</a:t>
            </a:r>
            <a:br>
              <a:rPr lang="en-US" sz="1600" dirty="0"/>
            </a:br>
            <a:r>
              <a:rPr lang="en-US" sz="1600" dirty="0">
                <a:hlinkClick r:id="rId4"/>
              </a:rPr>
              <a:t>https://portal.3gpp.org/VotingTool</a:t>
            </a:r>
            <a:r>
              <a:rPr lang="en-US" sz="1600" dirty="0" smtClean="0">
                <a:hlinkClick r:id="rId4"/>
              </a:rPr>
              <a:t>/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E-Elections </a:t>
            </a:r>
            <a:r>
              <a:rPr lang="en-US" sz="1600" dirty="0"/>
              <a:t>User Guide </a:t>
            </a:r>
            <a:r>
              <a:rPr lang="en-US" sz="1600" dirty="0">
                <a:hlinkClick r:id="rId5"/>
              </a:rPr>
              <a:t>https://</a:t>
            </a:r>
            <a:r>
              <a:rPr lang="en-US" sz="1600" dirty="0" smtClean="0">
                <a:hlinkClick r:id="rId5"/>
              </a:rPr>
              <a:t>www.3gpp.org/ftp/tsg_sa/TSG_SA/TSGs_91E_Electronic/Docs/SP-210186.zip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Voting Tool Q&amp;A</a:t>
            </a:r>
            <a:br>
              <a:rPr lang="en-US" sz="1600" dirty="0" smtClean="0"/>
            </a:br>
            <a:r>
              <a:rPr lang="en-GB" sz="1600" u="sng" dirty="0">
                <a:hlinkClick r:id="rId6"/>
              </a:rPr>
              <a:t>https://help.3gpp.org/index.php?title=3GPP_voting_tool</a:t>
            </a:r>
            <a:endParaRPr lang="en-US" sz="1400" i="1" dirty="0"/>
          </a:p>
          <a:p>
            <a:pPr>
              <a:buFontTx/>
              <a:buChar char="-"/>
            </a:pP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7"/>
              </a:rPr>
              <a:t>https://</a:t>
            </a:r>
            <a:r>
              <a:rPr lang="en-US" u="sng" dirty="0" smtClean="0">
                <a:hlinkClick r:id="rId7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3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SA#91-e Elections – Proposal </a:t>
            </a:r>
            <a:r>
              <a:rPr lang="en-US" smtClean="0"/>
              <a:t>on Handling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1825624"/>
            <a:ext cx="5686425" cy="4799013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Regional Balance needs to be served, i.e. </a:t>
            </a:r>
          </a:p>
          <a:p>
            <a:pPr lvl="1"/>
            <a:r>
              <a:rPr lang="en-US" sz="1600" dirty="0" smtClean="0"/>
              <a:t>3 out of the 4 positions should be assigned to the 3 ITU regions;</a:t>
            </a:r>
          </a:p>
          <a:p>
            <a:pPr lvl="1"/>
            <a:r>
              <a:rPr lang="en-US" sz="1600" dirty="0" smtClean="0"/>
              <a:t>4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position is open to any candidate from any region</a:t>
            </a:r>
          </a:p>
          <a:p>
            <a:r>
              <a:rPr lang="en-US" sz="1800" dirty="0" smtClean="0"/>
              <a:t>Regions are determined based on the Organizational Partner (OP) of the Individual Member (IM) for which the candidate runs</a:t>
            </a:r>
          </a:p>
          <a:p>
            <a:r>
              <a:rPr lang="en-US" sz="1800" dirty="0" smtClean="0"/>
              <a:t>Information on </a:t>
            </a:r>
            <a:r>
              <a:rPr lang="en-US" sz="1800" dirty="0"/>
              <a:t>ITU Regions:</a:t>
            </a:r>
            <a:br>
              <a:rPr lang="en-US" sz="1800" dirty="0"/>
            </a:br>
            <a:r>
              <a:rPr lang="en-US" sz="1800" dirty="0">
                <a:hlinkClick r:id="rId2"/>
              </a:rPr>
              <a:t>https://</a:t>
            </a:r>
            <a:r>
              <a:rPr lang="en-US" sz="1800" dirty="0" smtClean="0">
                <a:hlinkClick r:id="rId2"/>
              </a:rPr>
              <a:t>en.wikipedia.org/wiki/ITU_Region</a:t>
            </a:r>
            <a:r>
              <a:rPr lang="en-US" sz="1800" dirty="0" smtClean="0"/>
              <a:t> </a:t>
            </a:r>
          </a:p>
          <a:p>
            <a:endParaRPr lang="en-US" sz="1800" dirty="0"/>
          </a:p>
          <a:p>
            <a:r>
              <a:rPr lang="en-US" sz="1800" dirty="0" smtClean="0"/>
              <a:t>The notation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1”,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2”,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3” is informal and does in no way imply any sort of hierarchy, preference among or specific tasks of the different VC positions. </a:t>
            </a:r>
          </a:p>
          <a:p>
            <a:r>
              <a:rPr lang="en-US" sz="1800" dirty="0" smtClean="0"/>
              <a:t>Candidates can run for different positions, e.g. if a candidate did not get elected for VC#1 she/he can run as candidate for VC#2 afterwards.</a:t>
            </a:r>
          </a:p>
          <a:p>
            <a:endParaRPr lang="en-US" sz="1800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476875" cy="4351338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Determine candidates for SA chair position</a:t>
            </a:r>
          </a:p>
          <a:p>
            <a:r>
              <a:rPr lang="en-US" sz="1800" dirty="0" smtClean="0"/>
              <a:t>SA chair election (Region X served)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Determine candidates for 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position 1. Candidates running under Region Y</a:t>
            </a:r>
          </a:p>
          <a:p>
            <a:r>
              <a:rPr lang="en-US" sz="1800" dirty="0" smtClean="0"/>
              <a:t>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1 election</a:t>
            </a:r>
          </a:p>
          <a:p>
            <a:endParaRPr lang="en-US" sz="1800" dirty="0"/>
          </a:p>
          <a:p>
            <a:r>
              <a:rPr lang="en-US" sz="1800" dirty="0"/>
              <a:t>Determine candidates for SA </a:t>
            </a:r>
            <a:r>
              <a:rPr lang="en-US" sz="1800" dirty="0" err="1"/>
              <a:t>Vicechair</a:t>
            </a:r>
            <a:r>
              <a:rPr lang="en-US" sz="1800" dirty="0"/>
              <a:t> position </a:t>
            </a:r>
            <a:r>
              <a:rPr lang="en-US" sz="1800" dirty="0" smtClean="0"/>
              <a:t>2. </a:t>
            </a:r>
            <a:r>
              <a:rPr lang="en-US" sz="1800" dirty="0"/>
              <a:t>Candidates running under Region </a:t>
            </a:r>
            <a:r>
              <a:rPr lang="en-US" sz="1800" dirty="0" smtClean="0"/>
              <a:t>Z</a:t>
            </a:r>
            <a:endParaRPr lang="en-US" sz="1800" dirty="0"/>
          </a:p>
          <a:p>
            <a:r>
              <a:rPr lang="en-US" sz="1800" dirty="0"/>
              <a:t>SA </a:t>
            </a:r>
            <a:r>
              <a:rPr lang="en-US" sz="1800" dirty="0" err="1"/>
              <a:t>Vicechair</a:t>
            </a:r>
            <a:r>
              <a:rPr lang="en-US" sz="1800" dirty="0"/>
              <a:t> </a:t>
            </a:r>
            <a:r>
              <a:rPr lang="en-US" sz="1800" dirty="0" smtClean="0"/>
              <a:t>2 </a:t>
            </a:r>
            <a:r>
              <a:rPr lang="en-US" sz="1800" dirty="0"/>
              <a:t>election</a:t>
            </a:r>
          </a:p>
          <a:p>
            <a:endParaRPr lang="en-US" sz="1800" dirty="0" smtClean="0"/>
          </a:p>
          <a:p>
            <a:r>
              <a:rPr lang="en-US" sz="1800" dirty="0" smtClean="0"/>
              <a:t>Elect 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3 amongst remaining candidates, regardless of region</a:t>
            </a:r>
            <a:endParaRPr lang="en-US" sz="1800" dirty="0"/>
          </a:p>
          <a:p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415741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3624263" y="1844675"/>
            <a:ext cx="0" cy="44513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7" name="Title 1"/>
          <p:cNvSpPr>
            <a:spLocks noGrp="1"/>
          </p:cNvSpPr>
          <p:nvPr>
            <p:ph type="title"/>
          </p:nvPr>
        </p:nvSpPr>
        <p:spPr>
          <a:xfrm>
            <a:off x="812800" y="255588"/>
            <a:ext cx="10515600" cy="1325562"/>
          </a:xfrm>
        </p:spPr>
        <p:txBody>
          <a:bodyPr/>
          <a:lstStyle/>
          <a:p>
            <a:r>
              <a:rPr lang="en-US" altLang="en-US" dirty="0" smtClean="0"/>
              <a:t>SA#91e Tentative Election Schedule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5375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Th</a:t>
            </a:r>
            <a:r>
              <a:rPr lang="en-US" sz="1400" dirty="0"/>
              <a:t> 18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05063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Fr 19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16338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Mo 22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6025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Tu</a:t>
            </a:r>
            <a:r>
              <a:rPr lang="en-US" sz="1400" dirty="0"/>
              <a:t> 23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37300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We 24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46988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Th</a:t>
            </a:r>
            <a:r>
              <a:rPr lang="en-US" sz="1400" dirty="0"/>
              <a:t> 25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58263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Fr 26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267950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Mo 29</a:t>
            </a:r>
          </a:p>
        </p:txBody>
      </p:sp>
      <p:sp>
        <p:nvSpPr>
          <p:cNvPr id="11276" name="TextBox 4"/>
          <p:cNvSpPr txBox="1">
            <a:spLocks noChangeArrowheads="1"/>
          </p:cNvSpPr>
          <p:nvPr/>
        </p:nvSpPr>
        <p:spPr bwMode="auto">
          <a:xfrm>
            <a:off x="288925" y="1844675"/>
            <a:ext cx="604838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UTC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…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095375" y="3943350"/>
            <a:ext cx="909638" cy="700088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elections only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145088" y="3943350"/>
            <a:ext cx="909637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456363" y="3943350"/>
            <a:ext cx="909637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766050" y="3943350"/>
            <a:ext cx="909638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9074150" y="3943350"/>
            <a:ext cx="909638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0387013" y="3932238"/>
            <a:ext cx="909637" cy="700087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reporting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95375" y="5595938"/>
            <a:ext cx="909638" cy="70008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1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tx1"/>
                </a:solidFill>
              </a:rPr>
              <a:t>VC2/B1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000" dirty="0">
                <a:solidFill>
                  <a:schemeClr val="tx1"/>
                </a:solidFill>
              </a:rPr>
              <a:t>(18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2555875" y="2205038"/>
            <a:ext cx="909638" cy="139223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1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VC2/B1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3776663" y="5595938"/>
            <a:ext cx="909637" cy="7000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2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tx1"/>
                </a:solidFill>
              </a:rPr>
              <a:t>VC…/B…</a:t>
            </a:r>
          </a:p>
          <a:p>
            <a:pPr algn="ctr">
              <a:defRPr/>
            </a:pPr>
            <a:r>
              <a:rPr lang="en-US" sz="1000" dirty="0" smtClean="0">
                <a:solidFill>
                  <a:schemeClr val="tx1"/>
                </a:solidFill>
              </a:rPr>
              <a:t>(</a:t>
            </a:r>
            <a:r>
              <a:rPr lang="en-US" sz="1000" dirty="0">
                <a:solidFill>
                  <a:schemeClr val="tx1"/>
                </a:solidFill>
              </a:rPr>
              <a:t>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79700" y="2967038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Adrian</a:t>
            </a:r>
            <a:endParaRPr lang="en-US" sz="1100" dirty="0"/>
          </a:p>
        </p:txBody>
      </p:sp>
      <p:sp>
        <p:nvSpPr>
          <p:cNvPr id="38" name="TextBox 37"/>
          <p:cNvSpPr txBox="1"/>
          <p:nvPr/>
        </p:nvSpPr>
        <p:spPr>
          <a:xfrm>
            <a:off x="2679700" y="3281363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Satoshi</a:t>
            </a:r>
            <a:endParaRPr lang="en-US" sz="1100" dirty="0"/>
          </a:p>
        </p:txBody>
      </p:sp>
      <p:sp>
        <p:nvSpPr>
          <p:cNvPr id="42" name="Rounded Rectangle 41"/>
          <p:cNvSpPr/>
          <p:nvPr/>
        </p:nvSpPr>
        <p:spPr>
          <a:xfrm>
            <a:off x="5137150" y="5595938"/>
            <a:ext cx="909638" cy="70008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3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VC…/B…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000" dirty="0">
                <a:solidFill>
                  <a:schemeClr val="tx1"/>
                </a:solidFill>
              </a:rPr>
              <a:t>(18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>
            <a:off x="10191750" y="1844675"/>
            <a:ext cx="0" cy="44513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ounded Rectangle 60"/>
          <p:cNvSpPr/>
          <p:nvPr/>
        </p:nvSpPr>
        <p:spPr>
          <a:xfrm>
            <a:off x="6397625" y="2206625"/>
            <a:ext cx="909638" cy="139065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3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VC…/B…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526213" y="3010001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526213" y="3300413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5086350" y="2205038"/>
            <a:ext cx="909638" cy="139223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2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VC…/B…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216525" y="3006725"/>
            <a:ext cx="650875" cy="260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?</a:t>
            </a:r>
            <a:endParaRPr lang="en-US" sz="1100" dirty="0"/>
          </a:p>
        </p:txBody>
      </p:sp>
      <p:sp>
        <p:nvSpPr>
          <p:cNvPr id="67" name="TextBox 66"/>
          <p:cNvSpPr txBox="1"/>
          <p:nvPr/>
        </p:nvSpPr>
        <p:spPr>
          <a:xfrm>
            <a:off x="5216525" y="3292475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771525" y="3597275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771525" y="3930650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781050" y="4643438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771525" y="5595938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900113" y="4756150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>
            <a:defPPr>
              <a:defRPr lang="en-GB"/>
            </a:defPPr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 smtClean="0">
                <a:solidFill>
                  <a:schemeClr val="tx1"/>
                </a:solidFill>
              </a:rPr>
              <a:t>Chair:</a:t>
            </a:r>
          </a:p>
          <a:p>
            <a:pPr>
              <a:defRPr/>
            </a:pPr>
            <a:r>
              <a:rPr lang="en-US" dirty="0" smtClean="0">
                <a:solidFill>
                  <a:schemeClr val="tx1"/>
                </a:solidFill>
              </a:rPr>
              <a:t>Georg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52575" y="4759325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VC1:</a:t>
            </a:r>
          </a:p>
          <a:p>
            <a:pPr algn="ctr">
              <a:defRPr/>
            </a:pPr>
            <a:r>
              <a:rPr lang="en-US" sz="1100" dirty="0" smtClean="0"/>
              <a:t>Mark</a:t>
            </a:r>
            <a:endParaRPr lang="en-US" sz="1100" dirty="0"/>
          </a:p>
        </p:txBody>
      </p:sp>
      <p:sp>
        <p:nvSpPr>
          <p:cNvPr id="51" name="Rounded Rectangle 50"/>
          <p:cNvSpPr/>
          <p:nvPr/>
        </p:nvSpPr>
        <p:spPr>
          <a:xfrm>
            <a:off x="1096963" y="4527550"/>
            <a:ext cx="909637" cy="261938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/>
              <a:t>Acclamation</a:t>
            </a:r>
            <a:endParaRPr lang="en-US" sz="200" dirty="0"/>
          </a:p>
        </p:txBody>
      </p:sp>
      <p:sp>
        <p:nvSpPr>
          <p:cNvPr id="62" name="TextBox 61"/>
          <p:cNvSpPr txBox="1"/>
          <p:nvPr/>
        </p:nvSpPr>
        <p:spPr>
          <a:xfrm>
            <a:off x="5214938" y="2713038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?</a:t>
            </a:r>
            <a:endParaRPr lang="en-US" sz="1100" dirty="0"/>
          </a:p>
        </p:txBody>
      </p:sp>
      <p:sp>
        <p:nvSpPr>
          <p:cNvPr id="47" name="Rounded Rectangle 46"/>
          <p:cNvSpPr/>
          <p:nvPr/>
        </p:nvSpPr>
        <p:spPr>
          <a:xfrm>
            <a:off x="3841750" y="2203450"/>
            <a:ext cx="909638" cy="13906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Blocked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due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to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week-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end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2544763" y="3621088"/>
            <a:ext cx="909637" cy="2674937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Blocked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due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to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week-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end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23831" y="27162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?</a:t>
            </a:r>
            <a:endParaRPr lang="en-US" sz="1100" dirty="0"/>
          </a:p>
        </p:txBody>
      </p:sp>
      <p:sp>
        <p:nvSpPr>
          <p:cNvPr id="44" name="Rounded Rectangle 43"/>
          <p:cNvSpPr/>
          <p:nvPr/>
        </p:nvSpPr>
        <p:spPr>
          <a:xfrm>
            <a:off x="6427788" y="5595938"/>
            <a:ext cx="909638" cy="7000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</a:t>
            </a:r>
            <a:r>
              <a:rPr lang="en-US" sz="1400" dirty="0" smtClean="0">
                <a:solidFill>
                  <a:schemeClr val="tx1"/>
                </a:solidFill>
              </a:rPr>
              <a:t>4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VC…/B…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000" dirty="0">
                <a:solidFill>
                  <a:schemeClr val="tx1"/>
                </a:solidFill>
              </a:rPr>
              <a:t>(18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7688263" y="2206625"/>
            <a:ext cx="909638" cy="13906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</a:t>
            </a:r>
            <a:r>
              <a:rPr lang="en-US" sz="1400" dirty="0" smtClean="0">
                <a:solidFill>
                  <a:schemeClr val="tx1"/>
                </a:solidFill>
              </a:rPr>
              <a:t>4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VC…/B…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819196" y="3022701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819196" y="3313113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816814" y="27289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?</a:t>
            </a:r>
            <a:endParaRPr lang="en-US" sz="1100" dirty="0"/>
          </a:p>
        </p:txBody>
      </p:sp>
      <p:sp>
        <p:nvSpPr>
          <p:cNvPr id="56" name="Rounded Rectangle 55"/>
          <p:cNvSpPr/>
          <p:nvPr/>
        </p:nvSpPr>
        <p:spPr>
          <a:xfrm>
            <a:off x="7769226" y="5595938"/>
            <a:ext cx="909638" cy="7000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</a:t>
            </a:r>
            <a:r>
              <a:rPr lang="en-US" sz="1400" dirty="0" smtClean="0">
                <a:solidFill>
                  <a:schemeClr val="tx1"/>
                </a:solidFill>
              </a:rPr>
              <a:t>4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VC…/B…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000" dirty="0">
                <a:solidFill>
                  <a:schemeClr val="tx1"/>
                </a:solidFill>
              </a:rPr>
              <a:t>(18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9029701" y="2206625"/>
            <a:ext cx="909638" cy="13906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</a:t>
            </a:r>
            <a:r>
              <a:rPr lang="en-US" sz="1400" dirty="0" smtClean="0">
                <a:solidFill>
                  <a:schemeClr val="tx1"/>
                </a:solidFill>
              </a:rPr>
              <a:t>4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VC…/B…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160634" y="3022701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160634" y="3313113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158252" y="27289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?</a:t>
            </a:r>
            <a:endParaRPr lang="en-US" sz="1100" dirty="0"/>
          </a:p>
        </p:txBody>
      </p:sp>
      <p:sp>
        <p:nvSpPr>
          <p:cNvPr id="2" name="TextBox 1"/>
          <p:cNvSpPr txBox="1"/>
          <p:nvPr/>
        </p:nvSpPr>
        <p:spPr>
          <a:xfrm rot="19659856">
            <a:off x="6446674" y="6009446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 rot="19659856">
            <a:off x="6484481" y="2944320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 rot="19659856">
            <a:off x="7756523" y="2984337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 rot="19659856">
            <a:off x="9110944" y="2944320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 rot="19659856">
            <a:off x="5223899" y="6027586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 rot="19659856">
            <a:off x="7830963" y="6032442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131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Annex – Agenda of previous days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0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5248</TotalTime>
  <Words>874</Words>
  <Application>Microsoft Office PowerPoint</Application>
  <PresentationFormat>Widescreen</PresentationFormat>
  <Paragraphs>287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TSG SA#91-e  GoToMeeting Sessions  Agenda &amp; Details</vt:lpstr>
      <vt:lpstr>SA#91-e GTM Cheat Sheet</vt:lpstr>
      <vt:lpstr>GTM Sessions Agenda Overview</vt:lpstr>
      <vt:lpstr>SA#91-e Elections (18 March 2021) https://global.gotomeeting.com/join/955687637 13:00-15:00 UTC</vt:lpstr>
      <vt:lpstr>SA#91-e Elections – Proposal on Handling</vt:lpstr>
      <vt:lpstr>SA#91e Tentative Election Schedule</vt:lpstr>
      <vt:lpstr>Annex – Agenda of previous days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107</cp:revision>
  <dcterms:created xsi:type="dcterms:W3CDTF">2020-11-24T12:35:48Z</dcterms:created>
  <dcterms:modified xsi:type="dcterms:W3CDTF">2021-03-18T13:47:08Z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1615988683</vt:lpwstr>
  </property>
</Properties>
</file>