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2"/>
  </p:notesMasterIdLst>
  <p:handoutMasterIdLst>
    <p:handoutMasterId r:id="rId63"/>
  </p:handoutMasterIdLst>
  <p:sldIdLst>
    <p:sldId id="303" r:id="rId2"/>
    <p:sldId id="708" r:id="rId3"/>
    <p:sldId id="709" r:id="rId4"/>
    <p:sldId id="710" r:id="rId5"/>
    <p:sldId id="711" r:id="rId6"/>
    <p:sldId id="858" r:id="rId7"/>
    <p:sldId id="859" r:id="rId8"/>
    <p:sldId id="860" r:id="rId9"/>
    <p:sldId id="861" r:id="rId10"/>
    <p:sldId id="862" r:id="rId11"/>
    <p:sldId id="718" r:id="rId12"/>
    <p:sldId id="719" r:id="rId13"/>
    <p:sldId id="720" r:id="rId14"/>
    <p:sldId id="863" r:id="rId15"/>
    <p:sldId id="724" r:id="rId16"/>
    <p:sldId id="723" r:id="rId17"/>
    <p:sldId id="783" r:id="rId18"/>
    <p:sldId id="785" r:id="rId19"/>
    <p:sldId id="786" r:id="rId20"/>
    <p:sldId id="787" r:id="rId21"/>
    <p:sldId id="789" r:id="rId22"/>
    <p:sldId id="784" r:id="rId23"/>
    <p:sldId id="733" r:id="rId24"/>
    <p:sldId id="257" r:id="rId25"/>
    <p:sldId id="765" r:id="rId26"/>
    <p:sldId id="766" r:id="rId27"/>
    <p:sldId id="791" r:id="rId28"/>
    <p:sldId id="759" r:id="rId29"/>
    <p:sldId id="788" r:id="rId30"/>
    <p:sldId id="767" r:id="rId31"/>
    <p:sldId id="773" r:id="rId32"/>
    <p:sldId id="790" r:id="rId33"/>
    <p:sldId id="732" r:id="rId34"/>
    <p:sldId id="740" r:id="rId35"/>
    <p:sldId id="769" r:id="rId36"/>
    <p:sldId id="792" r:id="rId37"/>
    <p:sldId id="818" r:id="rId38"/>
    <p:sldId id="819" r:id="rId39"/>
    <p:sldId id="820" r:id="rId40"/>
    <p:sldId id="821" r:id="rId41"/>
    <p:sldId id="822" r:id="rId42"/>
    <p:sldId id="828" r:id="rId43"/>
    <p:sldId id="829" r:id="rId44"/>
    <p:sldId id="830" r:id="rId45"/>
    <p:sldId id="837" r:id="rId46"/>
    <p:sldId id="843" r:id="rId47"/>
    <p:sldId id="849" r:id="rId48"/>
    <p:sldId id="850" r:id="rId49"/>
    <p:sldId id="851" r:id="rId50"/>
    <p:sldId id="864" r:id="rId51"/>
    <p:sldId id="742" r:id="rId52"/>
    <p:sldId id="743" r:id="rId53"/>
    <p:sldId id="744" r:id="rId54"/>
    <p:sldId id="812" r:id="rId55"/>
    <p:sldId id="745" r:id="rId56"/>
    <p:sldId id="831" r:id="rId57"/>
    <p:sldId id="810" r:id="rId58"/>
    <p:sldId id="747" r:id="rId59"/>
    <p:sldId id="748" r:id="rId60"/>
    <p:sldId id="749" r:id="rId6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E9EDF4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5" d="100"/>
          <a:sy n="105" d="100"/>
        </p:scale>
        <p:origin x="22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4784"/>
    </p:cViewPr>
  </p:sorterViewPr>
  <p:notesViewPr>
    <p:cSldViewPr snapToGrid="0">
      <p:cViewPr varScale="1">
        <p:scale>
          <a:sx n="57" d="100"/>
          <a:sy n="57" d="100"/>
        </p:scale>
        <p:origin x="2640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1E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91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1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1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Attendance!$B$2:$BM$2</c:f>
              <c:strCache>
                <c:ptCount val="64"/>
                <c:pt idx="0">
                  <c:v>88</c:v>
                </c:pt>
                <c:pt idx="1">
                  <c:v>REL-11 FREEZE:  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REL-12 FREEZE:  100 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107+E</c:v>
                </c:pt>
                <c:pt idx="20">
                  <c:v>108</c:v>
                </c:pt>
                <c:pt idx="21">
                  <c:v>REL-13 FREEZE:  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REL-14 FREEZE:  116-bis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REL-15 FREEZE:  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  <c:pt idx="45">
                  <c:v>128</c:v>
                </c:pt>
                <c:pt idx="46">
                  <c:v>128bis</c:v>
                </c:pt>
                <c:pt idx="47">
                  <c:v>129</c:v>
                </c:pt>
                <c:pt idx="48">
                  <c:v>129bis</c:v>
                </c:pt>
                <c:pt idx="49">
                  <c:v>130</c:v>
                </c:pt>
                <c:pt idx="50">
                  <c:v>131</c:v>
                </c:pt>
                <c:pt idx="51">
                  <c:v>132</c:v>
                </c:pt>
                <c:pt idx="52">
                  <c:v>REL-16 FREEZE:  133 </c:v>
                </c:pt>
                <c:pt idx="53">
                  <c:v>134</c:v>
                </c:pt>
                <c:pt idx="54">
                  <c:v>135</c:v>
                </c:pt>
                <c:pt idx="55">
                  <c:v>136</c:v>
                </c:pt>
                <c:pt idx="56">
                  <c:v>136AH</c:v>
                </c:pt>
                <c:pt idx="57">
                  <c:v>137-e</c:v>
                </c:pt>
                <c:pt idx="58">
                  <c:v>138-e</c:v>
                </c:pt>
                <c:pt idx="59">
                  <c:v>139-e</c:v>
                </c:pt>
                <c:pt idx="60">
                  <c:v>140-e</c:v>
                </c:pt>
                <c:pt idx="61">
                  <c:v>141-e</c:v>
                </c:pt>
                <c:pt idx="62">
                  <c:v>142-e</c:v>
                </c:pt>
                <c:pt idx="63">
                  <c:v>143-e</c:v>
                </c:pt>
              </c:strCache>
            </c:strRef>
          </c:cat>
          <c:val>
            <c:numRef>
              <c:f>Attendance!$B$3:$BM$3</c:f>
              <c:numCache>
                <c:formatCode>General</c:formatCode>
                <c:ptCount val="64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  <c:pt idx="45">
                  <c:v>152</c:v>
                </c:pt>
                <c:pt idx="46">
                  <c:v>149</c:v>
                </c:pt>
                <c:pt idx="47">
                  <c:v>165</c:v>
                </c:pt>
                <c:pt idx="48">
                  <c:v>191</c:v>
                </c:pt>
                <c:pt idx="49">
                  <c:v>153</c:v>
                </c:pt>
                <c:pt idx="50">
                  <c:v>178</c:v>
                </c:pt>
                <c:pt idx="51">
                  <c:v>279</c:v>
                </c:pt>
                <c:pt idx="52">
                  <c:v>280</c:v>
                </c:pt>
                <c:pt idx="53">
                  <c:v>229</c:v>
                </c:pt>
                <c:pt idx="54">
                  <c:v>189</c:v>
                </c:pt>
                <c:pt idx="55">
                  <c:v>241</c:v>
                </c:pt>
                <c:pt idx="56">
                  <c:v>180</c:v>
                </c:pt>
                <c:pt idx="57">
                  <c:v>124</c:v>
                </c:pt>
                <c:pt idx="58">
                  <c:v>228</c:v>
                </c:pt>
                <c:pt idx="59">
                  <c:v>326</c:v>
                </c:pt>
                <c:pt idx="60">
                  <c:v>341</c:v>
                </c:pt>
                <c:pt idx="61">
                  <c:v>327</c:v>
                </c:pt>
                <c:pt idx="62">
                  <c:v>312</c:v>
                </c:pt>
                <c:pt idx="63">
                  <c:v>349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B29-4AAA-A226-AB994740B4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584875808747568E-2"/>
          <c:y val="0.11795370812576944"/>
          <c:w val="0.95223389374948575"/>
          <c:h val="0.8028339145639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'Maintenance_Non Maintenance'!$B$15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Maintenance'!$BU$5:$DA$5</c:f>
              <c:strCache>
                <c:ptCount val="33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</c:strCache>
            </c:strRef>
          </c:cat>
          <c:val>
            <c:numRef>
              <c:f>'Maintenance_Non Maintenance'!$BU$15:$DA$15</c:f>
              <c:numCache>
                <c:formatCode>0.0</c:formatCode>
                <c:ptCount val="33"/>
                <c:pt idx="0">
                  <c:v>5</c:v>
                </c:pt>
                <c:pt idx="1">
                  <c:v>6</c:v>
                </c:pt>
                <c:pt idx="2">
                  <c:v>5</c:v>
                </c:pt>
                <c:pt idx="3">
                  <c:v>6</c:v>
                </c:pt>
                <c:pt idx="4">
                  <c:v>6.7</c:v>
                </c:pt>
                <c:pt idx="5">
                  <c:v>6.5</c:v>
                </c:pt>
                <c:pt idx="6">
                  <c:v>6</c:v>
                </c:pt>
                <c:pt idx="7">
                  <c:v>3.4</c:v>
                </c:pt>
                <c:pt idx="8">
                  <c:v>5</c:v>
                </c:pt>
                <c:pt idx="9">
                  <c:v>3</c:v>
                </c:pt>
                <c:pt idx="10">
                  <c:v>4.5</c:v>
                </c:pt>
                <c:pt idx="11">
                  <c:v>3.8</c:v>
                </c:pt>
                <c:pt idx="12">
                  <c:v>4</c:v>
                </c:pt>
                <c:pt idx="13">
                  <c:v>4</c:v>
                </c:pt>
                <c:pt idx="14">
                  <c:v>1.5</c:v>
                </c:pt>
                <c:pt idx="15">
                  <c:v>1.2</c:v>
                </c:pt>
                <c:pt idx="16">
                  <c:v>3</c:v>
                </c:pt>
                <c:pt idx="17">
                  <c:v>1.5</c:v>
                </c:pt>
                <c:pt idx="18">
                  <c:v>0.9</c:v>
                </c:pt>
                <c:pt idx="19">
                  <c:v>0.9</c:v>
                </c:pt>
                <c:pt idx="20">
                  <c:v>2</c:v>
                </c:pt>
                <c:pt idx="21">
                  <c:v>0.9</c:v>
                </c:pt>
                <c:pt idx="22">
                  <c:v>3.5</c:v>
                </c:pt>
                <c:pt idx="23">
                  <c:v>2.1</c:v>
                </c:pt>
                <c:pt idx="24">
                  <c:v>1.6</c:v>
                </c:pt>
                <c:pt idx="25">
                  <c:v>2</c:v>
                </c:pt>
                <c:pt idx="26">
                  <c:v>2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CC-4058-93CF-F471E36BCD31}"/>
            </c:ext>
          </c:extLst>
        </c:ser>
        <c:ser>
          <c:idx val="2"/>
          <c:order val="1"/>
          <c:tx>
            <c:strRef>
              <c:f>'Maintenance_Non Maintenance'!$B$16</c:f>
              <c:strCache>
                <c:ptCount val="1"/>
                <c:pt idx="0">
                  <c:v>Rel-15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A9CC-4058-93CF-F471E36BCD31}"/>
              </c:ext>
            </c:extLst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A9CC-4058-93CF-F471E36BCD31}"/>
              </c:ext>
            </c:extLst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A9CC-4058-93CF-F471E36BCD31}"/>
              </c:ext>
            </c:extLst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A9CC-4058-93CF-F471E36BCD31}"/>
              </c:ext>
            </c:extLst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A9CC-4058-93CF-F471E36BCD31}"/>
              </c:ext>
            </c:extLst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A9CC-4058-93CF-F471E36BCD31}"/>
              </c:ext>
            </c:extLst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A9CC-4058-93CF-F471E36BCD31}"/>
              </c:ext>
            </c:extLst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A9CC-4058-93CF-F471E36BCD31}"/>
              </c:ext>
            </c:extLst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A9CC-4058-93CF-F471E36BCD31}"/>
              </c:ext>
            </c:extLst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A9CC-4058-93CF-F471E36BCD31}"/>
              </c:ext>
            </c:extLst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6-A9CC-4058-93CF-F471E36BCD31}"/>
              </c:ext>
            </c:extLst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8-A9CC-4058-93CF-F471E36BCD3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Maintenance'!$BU$5:$DA$5</c:f>
              <c:strCache>
                <c:ptCount val="33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</c:strCache>
            </c:strRef>
          </c:cat>
          <c:val>
            <c:numRef>
              <c:f>'Maintenance_Non Maintenance'!$BU$16:$DA$16</c:f>
              <c:numCache>
                <c:formatCode>General</c:formatCode>
                <c:ptCount val="33"/>
                <c:pt idx="2" formatCode="0.0">
                  <c:v>18</c:v>
                </c:pt>
                <c:pt idx="3" formatCode="0.0">
                  <c:v>23</c:v>
                </c:pt>
                <c:pt idx="4" formatCode="0.0">
                  <c:v>24</c:v>
                </c:pt>
                <c:pt idx="5" formatCode="0.0">
                  <c:v>27</c:v>
                </c:pt>
                <c:pt idx="6" formatCode="0.0">
                  <c:v>31</c:v>
                </c:pt>
                <c:pt idx="7" formatCode="0.0">
                  <c:v>32.5</c:v>
                </c:pt>
                <c:pt idx="8" formatCode="0.0">
                  <c:v>36</c:v>
                </c:pt>
                <c:pt idx="9" formatCode="0.0">
                  <c:v>37</c:v>
                </c:pt>
                <c:pt idx="10" formatCode="0.0">
                  <c:v>24</c:v>
                </c:pt>
                <c:pt idx="11" formatCode="0.0">
                  <c:v>25</c:v>
                </c:pt>
                <c:pt idx="12" formatCode="0.0">
                  <c:v>19</c:v>
                </c:pt>
                <c:pt idx="13" formatCode="0.0">
                  <c:v>19</c:v>
                </c:pt>
                <c:pt idx="14" formatCode="0.0">
                  <c:v>15</c:v>
                </c:pt>
                <c:pt idx="15" formatCode="0.0">
                  <c:v>15</c:v>
                </c:pt>
                <c:pt idx="16" formatCode="0.0">
                  <c:v>13.7</c:v>
                </c:pt>
                <c:pt idx="17" formatCode="0.0">
                  <c:v>11.5</c:v>
                </c:pt>
                <c:pt idx="18" formatCode="0.0">
                  <c:v>9</c:v>
                </c:pt>
                <c:pt idx="19" formatCode="0.0">
                  <c:v>9.3000000000000007</c:v>
                </c:pt>
                <c:pt idx="20" formatCode="0.0">
                  <c:v>8.1999999999999993</c:v>
                </c:pt>
                <c:pt idx="21" formatCode="0.0">
                  <c:v>7.2</c:v>
                </c:pt>
                <c:pt idx="22" formatCode="0.0">
                  <c:v>6</c:v>
                </c:pt>
                <c:pt idx="23" formatCode="0.0">
                  <c:v>8.9</c:v>
                </c:pt>
                <c:pt idx="24" formatCode="0.0">
                  <c:v>7.7</c:v>
                </c:pt>
                <c:pt idx="25" formatCode="0.0">
                  <c:v>5</c:v>
                </c:pt>
                <c:pt idx="26" formatCode="0.0">
                  <c:v>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  <c:pt idx="32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9CC-4058-93CF-F471E36BCD31}"/>
            </c:ext>
          </c:extLst>
        </c:ser>
        <c:ser>
          <c:idx val="3"/>
          <c:order val="2"/>
          <c:tx>
            <c:strRef>
              <c:f>'Maintenance_Non Maintenance'!$B$17</c:f>
              <c:strCache>
                <c:ptCount val="1"/>
                <c:pt idx="0">
                  <c:v>Rel-16 work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Maintenance'!$BU$5:$DA$5</c:f>
              <c:strCache>
                <c:ptCount val="33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</c:strCache>
            </c:strRef>
          </c:cat>
          <c:val>
            <c:numRef>
              <c:f>'Maintenance_Non Maintenance'!$BU$17:$DA$17</c:f>
              <c:numCache>
                <c:formatCode>General</c:formatCode>
                <c:ptCount val="33"/>
                <c:pt idx="7" formatCode="0.0">
                  <c:v>3.7</c:v>
                </c:pt>
                <c:pt idx="10" formatCode="0.0">
                  <c:v>13.5</c:v>
                </c:pt>
                <c:pt idx="11" formatCode="0.0">
                  <c:v>12</c:v>
                </c:pt>
                <c:pt idx="12" formatCode="0.0">
                  <c:v>19.5</c:v>
                </c:pt>
                <c:pt idx="13" formatCode="0.0">
                  <c:v>20</c:v>
                </c:pt>
                <c:pt idx="14" formatCode="0.0">
                  <c:v>26.4</c:v>
                </c:pt>
                <c:pt idx="15" formatCode="0.0">
                  <c:v>28.6</c:v>
                </c:pt>
                <c:pt idx="16" formatCode="0.0">
                  <c:v>31.2</c:v>
                </c:pt>
                <c:pt idx="17" formatCode="0.0">
                  <c:v>34.9</c:v>
                </c:pt>
                <c:pt idx="18" formatCode="0.0">
                  <c:v>34.9</c:v>
                </c:pt>
                <c:pt idx="19" formatCode="0.0">
                  <c:v>34.4</c:v>
                </c:pt>
                <c:pt idx="20" formatCode="0.0">
                  <c:v>35.299999999999997</c:v>
                </c:pt>
                <c:pt idx="21" formatCode="0.0">
                  <c:v>37.700000000000003</c:v>
                </c:pt>
                <c:pt idx="22" formatCode="0.0">
                  <c:v>33</c:v>
                </c:pt>
                <c:pt idx="23" formatCode="0.0">
                  <c:v>21</c:v>
                </c:pt>
                <c:pt idx="24" formatCode="0.0">
                  <c:v>23.2</c:v>
                </c:pt>
                <c:pt idx="25" formatCode="0.0">
                  <c:v>14.5</c:v>
                </c:pt>
                <c:pt idx="26" formatCode="0.0">
                  <c:v>16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  <c:pt idx="32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A9CC-4058-93CF-F471E36BCD31}"/>
            </c:ext>
          </c:extLst>
        </c:ser>
        <c:ser>
          <c:idx val="5"/>
          <c:order val="3"/>
          <c:tx>
            <c:strRef>
              <c:f>'Maintenance_Non Maintenance'!$B$18</c:f>
              <c:strCache>
                <c:ptCount val="1"/>
                <c:pt idx="0">
                  <c:v>Rel-17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Maintenance'!$BU$5:$DA$5</c:f>
              <c:strCache>
                <c:ptCount val="33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</c:strCache>
            </c:strRef>
          </c:cat>
          <c:val>
            <c:numRef>
              <c:f>'Maintenance_Non Maintenance'!$BU$18:$DA$18</c:f>
              <c:numCache>
                <c:formatCode>General</c:formatCode>
                <c:ptCount val="33"/>
                <c:pt idx="23" formatCode="0.0">
                  <c:v>10.8</c:v>
                </c:pt>
                <c:pt idx="24" formatCode="0.0">
                  <c:v>11</c:v>
                </c:pt>
                <c:pt idx="25" formatCode="0.0">
                  <c:v>12.5</c:v>
                </c:pt>
                <c:pt idx="26" formatCode="0.0">
                  <c:v>0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  <c:pt idx="32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A9CC-4058-93CF-F471E36BCD3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33875328"/>
        <c:axId val="333875888"/>
      </c:barChart>
      <c:catAx>
        <c:axId val="333875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888"/>
        <c:crosses val="autoZero"/>
        <c:auto val="1"/>
        <c:lblAlgn val="ctr"/>
        <c:lblOffset val="100"/>
        <c:noMultiLvlLbl val="0"/>
      </c:catAx>
      <c:valAx>
        <c:axId val="333875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3876664348853"/>
          <c:y val="6.5854624086673086E-2"/>
          <c:w val="0.44256323302201495"/>
          <c:h val="5.12019732137758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SA2#67_on'!$AC$1:$CM$1</c:f>
              <c:strCache>
                <c:ptCount val="63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</c:strCache>
            </c:strRef>
          </c:cat>
          <c:val>
            <c:numRef>
              <c:f>'Results SA2#67_on'!$AC$2:$CM$2</c:f>
              <c:numCache>
                <c:formatCode>0</c:formatCode>
                <c:ptCount val="63"/>
                <c:pt idx="0">
                  <c:v>108</c:v>
                </c:pt>
                <c:pt idx="1">
                  <c:v>117</c:v>
                </c:pt>
                <c:pt idx="2">
                  <c:v>115</c:v>
                </c:pt>
                <c:pt idx="3">
                  <c:v>134</c:v>
                </c:pt>
                <c:pt idx="4" formatCode="General">
                  <c:v>147</c:v>
                </c:pt>
                <c:pt idx="5" formatCode="General">
                  <c:v>170</c:v>
                </c:pt>
                <c:pt idx="6">
                  <c:v>168</c:v>
                </c:pt>
                <c:pt idx="7">
                  <c:v>165</c:v>
                </c:pt>
                <c:pt idx="8">
                  <c:v>134</c:v>
                </c:pt>
                <c:pt idx="9">
                  <c:v>123</c:v>
                </c:pt>
                <c:pt idx="10">
                  <c:v>56</c:v>
                </c:pt>
                <c:pt idx="11">
                  <c:v>145</c:v>
                </c:pt>
                <c:pt idx="12">
                  <c:v>150</c:v>
                </c:pt>
                <c:pt idx="13">
                  <c:v>130</c:v>
                </c:pt>
                <c:pt idx="14">
                  <c:v>212</c:v>
                </c:pt>
                <c:pt idx="15">
                  <c:v>198</c:v>
                </c:pt>
                <c:pt idx="16">
                  <c:v>162</c:v>
                </c:pt>
                <c:pt idx="17">
                  <c:v>162</c:v>
                </c:pt>
                <c:pt idx="18">
                  <c:v>168</c:v>
                </c:pt>
                <c:pt idx="19">
                  <c:v>161</c:v>
                </c:pt>
                <c:pt idx="20">
                  <c:v>61</c:v>
                </c:pt>
                <c:pt idx="21">
                  <c:v>151</c:v>
                </c:pt>
                <c:pt idx="22">
                  <c:v>175</c:v>
                </c:pt>
                <c:pt idx="23">
                  <c:v>180</c:v>
                </c:pt>
                <c:pt idx="24">
                  <c:v>87</c:v>
                </c:pt>
                <c:pt idx="25">
                  <c:v>86</c:v>
                </c:pt>
                <c:pt idx="26">
                  <c:v>224</c:v>
                </c:pt>
                <c:pt idx="27">
                  <c:v>278</c:v>
                </c:pt>
                <c:pt idx="28">
                  <c:v>317</c:v>
                </c:pt>
                <c:pt idx="29">
                  <c:v>158</c:v>
                </c:pt>
                <c:pt idx="30">
                  <c:v>210</c:v>
                </c:pt>
                <c:pt idx="31" formatCode="General">
                  <c:v>151</c:v>
                </c:pt>
                <c:pt idx="32" formatCode="General">
                  <c:v>224</c:v>
                </c:pt>
                <c:pt idx="33" formatCode="General">
                  <c:v>269</c:v>
                </c:pt>
                <c:pt idx="34" formatCode="General">
                  <c:v>264</c:v>
                </c:pt>
                <c:pt idx="35" formatCode="General">
                  <c:v>311</c:v>
                </c:pt>
                <c:pt idx="36" formatCode="General">
                  <c:v>368</c:v>
                </c:pt>
                <c:pt idx="37" formatCode="General">
                  <c:v>67</c:v>
                </c:pt>
                <c:pt idx="38" formatCode="General">
                  <c:v>414</c:v>
                </c:pt>
                <c:pt idx="39" formatCode="General">
                  <c:v>467</c:v>
                </c:pt>
                <c:pt idx="40" formatCode="General">
                  <c:v>399</c:v>
                </c:pt>
                <c:pt idx="41" formatCode="General">
                  <c:v>516</c:v>
                </c:pt>
                <c:pt idx="42" formatCode="General">
                  <c:v>483</c:v>
                </c:pt>
                <c:pt idx="43" formatCode="General">
                  <c:v>434</c:v>
                </c:pt>
                <c:pt idx="44" formatCode="General">
                  <c:v>364</c:v>
                </c:pt>
                <c:pt idx="45" formatCode="General">
                  <c:v>423</c:v>
                </c:pt>
                <c:pt idx="46" formatCode="General">
                  <c:v>427</c:v>
                </c:pt>
                <c:pt idx="47" formatCode="General">
                  <c:v>503</c:v>
                </c:pt>
                <c:pt idx="48" formatCode="General">
                  <c:v>407</c:v>
                </c:pt>
                <c:pt idx="49" formatCode="General">
                  <c:v>432</c:v>
                </c:pt>
                <c:pt idx="50" formatCode="General">
                  <c:v>417</c:v>
                </c:pt>
                <c:pt idx="51" formatCode="General">
                  <c:v>561</c:v>
                </c:pt>
                <c:pt idx="52" formatCode="General">
                  <c:v>446</c:v>
                </c:pt>
                <c:pt idx="53" formatCode="General">
                  <c:v>508</c:v>
                </c:pt>
                <c:pt idx="54" formatCode="General">
                  <c:v>480</c:v>
                </c:pt>
                <c:pt idx="55" formatCode="General">
                  <c:v>406</c:v>
                </c:pt>
                <c:pt idx="56" formatCode="General">
                  <c:v>237</c:v>
                </c:pt>
                <c:pt idx="57" formatCode="General">
                  <c:v>318</c:v>
                </c:pt>
                <c:pt idx="58" formatCode="General">
                  <c:v>529</c:v>
                </c:pt>
                <c:pt idx="59" formatCode="General">
                  <c:v>730</c:v>
                </c:pt>
                <c:pt idx="60" formatCode="General">
                  <c:v>679</c:v>
                </c:pt>
                <c:pt idx="61" formatCode="General">
                  <c:v>494</c:v>
                </c:pt>
                <c:pt idx="62" formatCode="General">
                  <c:v>243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2A-4B52-B995-CB56F3E3D3EA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SA2#67_on'!$AC$1:$CM$1</c:f>
              <c:strCache>
                <c:ptCount val="63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</c:strCache>
            </c:strRef>
          </c:cat>
          <c:val>
            <c:numRef>
              <c:f>'Results SA2#67_on'!$AC$3:$CM$3</c:f>
              <c:numCache>
                <c:formatCode>0</c:formatCode>
                <c:ptCount val="63"/>
                <c:pt idx="0">
                  <c:v>77</c:v>
                </c:pt>
                <c:pt idx="1">
                  <c:v>149</c:v>
                </c:pt>
                <c:pt idx="2">
                  <c:v>91</c:v>
                </c:pt>
                <c:pt idx="3">
                  <c:v>138</c:v>
                </c:pt>
                <c:pt idx="4">
                  <c:v>144</c:v>
                </c:pt>
                <c:pt idx="5">
                  <c:v>124</c:v>
                </c:pt>
                <c:pt idx="6">
                  <c:v>101</c:v>
                </c:pt>
                <c:pt idx="7">
                  <c:v>131</c:v>
                </c:pt>
                <c:pt idx="8">
                  <c:v>117</c:v>
                </c:pt>
                <c:pt idx="9">
                  <c:v>23</c:v>
                </c:pt>
                <c:pt idx="10">
                  <c:v>3</c:v>
                </c:pt>
                <c:pt idx="11">
                  <c:v>49</c:v>
                </c:pt>
                <c:pt idx="12">
                  <c:v>63</c:v>
                </c:pt>
                <c:pt idx="13">
                  <c:v>72</c:v>
                </c:pt>
                <c:pt idx="14">
                  <c:v>70</c:v>
                </c:pt>
                <c:pt idx="15">
                  <c:v>66</c:v>
                </c:pt>
                <c:pt idx="16">
                  <c:v>73</c:v>
                </c:pt>
                <c:pt idx="17">
                  <c:v>74</c:v>
                </c:pt>
                <c:pt idx="18">
                  <c:v>65</c:v>
                </c:pt>
                <c:pt idx="19">
                  <c:v>27</c:v>
                </c:pt>
                <c:pt idx="20">
                  <c:v>34</c:v>
                </c:pt>
                <c:pt idx="21">
                  <c:v>145</c:v>
                </c:pt>
                <c:pt idx="22">
                  <c:v>112</c:v>
                </c:pt>
                <c:pt idx="23">
                  <c:v>120</c:v>
                </c:pt>
                <c:pt idx="24">
                  <c:v>35</c:v>
                </c:pt>
                <c:pt idx="25">
                  <c:v>120</c:v>
                </c:pt>
                <c:pt idx="26">
                  <c:v>90</c:v>
                </c:pt>
                <c:pt idx="27">
                  <c:v>53</c:v>
                </c:pt>
                <c:pt idx="28">
                  <c:v>52</c:v>
                </c:pt>
                <c:pt idx="29">
                  <c:v>166</c:v>
                </c:pt>
                <c:pt idx="30">
                  <c:v>108</c:v>
                </c:pt>
                <c:pt idx="31" formatCode="General">
                  <c:v>122</c:v>
                </c:pt>
                <c:pt idx="32" formatCode="General">
                  <c:v>178</c:v>
                </c:pt>
                <c:pt idx="33" formatCode="General">
                  <c:v>254</c:v>
                </c:pt>
                <c:pt idx="34" formatCode="General">
                  <c:v>254</c:v>
                </c:pt>
                <c:pt idx="35" formatCode="General">
                  <c:v>188</c:v>
                </c:pt>
                <c:pt idx="36" formatCode="General">
                  <c:v>200</c:v>
                </c:pt>
                <c:pt idx="37" formatCode="General">
                  <c:v>2</c:v>
                </c:pt>
                <c:pt idx="38" formatCode="General">
                  <c:v>148</c:v>
                </c:pt>
                <c:pt idx="39" formatCode="General">
                  <c:v>85</c:v>
                </c:pt>
                <c:pt idx="40" formatCode="General">
                  <c:v>176</c:v>
                </c:pt>
                <c:pt idx="41" formatCode="General">
                  <c:v>154</c:v>
                </c:pt>
                <c:pt idx="42" formatCode="General">
                  <c:v>186</c:v>
                </c:pt>
                <c:pt idx="43" formatCode="General">
                  <c:v>189</c:v>
                </c:pt>
                <c:pt idx="44" formatCode="General">
                  <c:v>170</c:v>
                </c:pt>
                <c:pt idx="45" formatCode="General">
                  <c:v>185</c:v>
                </c:pt>
                <c:pt idx="46" formatCode="General">
                  <c:v>188</c:v>
                </c:pt>
                <c:pt idx="47" formatCode="General">
                  <c:v>160</c:v>
                </c:pt>
                <c:pt idx="48" formatCode="General">
                  <c:v>133</c:v>
                </c:pt>
                <c:pt idx="49" formatCode="General">
                  <c:v>193</c:v>
                </c:pt>
                <c:pt idx="50" formatCode="General">
                  <c:v>274</c:v>
                </c:pt>
                <c:pt idx="51" formatCode="General">
                  <c:v>154</c:v>
                </c:pt>
                <c:pt idx="52" formatCode="General">
                  <c:v>265</c:v>
                </c:pt>
                <c:pt idx="53" formatCode="General">
                  <c:v>473</c:v>
                </c:pt>
                <c:pt idx="54" formatCode="General">
                  <c:v>351</c:v>
                </c:pt>
                <c:pt idx="55" formatCode="General">
                  <c:v>249</c:v>
                </c:pt>
                <c:pt idx="56" formatCode="General">
                  <c:v>71</c:v>
                </c:pt>
                <c:pt idx="57" formatCode="General">
                  <c:v>33</c:v>
                </c:pt>
                <c:pt idx="58" formatCode="General">
                  <c:v>43</c:v>
                </c:pt>
                <c:pt idx="59" formatCode="General">
                  <c:v>94</c:v>
                </c:pt>
                <c:pt idx="60" formatCode="General">
                  <c:v>66</c:v>
                </c:pt>
                <c:pt idx="61" formatCode="General">
                  <c:v>65</c:v>
                </c:pt>
                <c:pt idx="62" formatCode="General">
                  <c:v>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2A-4B52-B995-CB56F3E3D3EA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SA2#67_on'!$AC$1:$CM$1</c:f>
              <c:strCache>
                <c:ptCount val="63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</c:strCache>
            </c:strRef>
          </c:cat>
          <c:val>
            <c:numRef>
              <c:f>'Results SA2#67_on'!$AC$4:$CM$4</c:f>
              <c:numCache>
                <c:formatCode>0</c:formatCode>
                <c:ptCount val="63"/>
                <c:pt idx="0">
                  <c:v>120</c:v>
                </c:pt>
                <c:pt idx="1">
                  <c:v>139</c:v>
                </c:pt>
                <c:pt idx="2">
                  <c:v>155</c:v>
                </c:pt>
                <c:pt idx="3">
                  <c:v>131</c:v>
                </c:pt>
                <c:pt idx="4">
                  <c:v>123</c:v>
                </c:pt>
                <c:pt idx="5">
                  <c:v>121</c:v>
                </c:pt>
                <c:pt idx="6">
                  <c:v>110</c:v>
                </c:pt>
                <c:pt idx="7">
                  <c:v>165</c:v>
                </c:pt>
                <c:pt idx="8">
                  <c:v>172</c:v>
                </c:pt>
                <c:pt idx="9">
                  <c:v>141</c:v>
                </c:pt>
                <c:pt idx="10">
                  <c:v>62</c:v>
                </c:pt>
                <c:pt idx="11">
                  <c:v>95</c:v>
                </c:pt>
                <c:pt idx="12">
                  <c:v>137</c:v>
                </c:pt>
                <c:pt idx="13">
                  <c:v>143</c:v>
                </c:pt>
                <c:pt idx="14">
                  <c:v>143</c:v>
                </c:pt>
                <c:pt idx="15">
                  <c:v>143</c:v>
                </c:pt>
                <c:pt idx="16">
                  <c:v>141</c:v>
                </c:pt>
                <c:pt idx="17">
                  <c:v>120</c:v>
                </c:pt>
                <c:pt idx="18">
                  <c:v>77</c:v>
                </c:pt>
                <c:pt idx="19">
                  <c:v>65</c:v>
                </c:pt>
                <c:pt idx="20">
                  <c:v>38</c:v>
                </c:pt>
                <c:pt idx="21">
                  <c:v>103</c:v>
                </c:pt>
                <c:pt idx="22">
                  <c:v>78</c:v>
                </c:pt>
                <c:pt idx="23">
                  <c:v>124</c:v>
                </c:pt>
                <c:pt idx="24">
                  <c:v>43</c:v>
                </c:pt>
                <c:pt idx="25">
                  <c:v>112</c:v>
                </c:pt>
                <c:pt idx="26">
                  <c:v>137</c:v>
                </c:pt>
                <c:pt idx="27">
                  <c:v>119</c:v>
                </c:pt>
                <c:pt idx="28">
                  <c:v>131</c:v>
                </c:pt>
                <c:pt idx="29">
                  <c:v>70</c:v>
                </c:pt>
                <c:pt idx="30">
                  <c:v>97</c:v>
                </c:pt>
                <c:pt idx="31" formatCode="General">
                  <c:v>95</c:v>
                </c:pt>
                <c:pt idx="32" formatCode="General">
                  <c:v>101</c:v>
                </c:pt>
                <c:pt idx="33" formatCode="General">
                  <c:v>138</c:v>
                </c:pt>
                <c:pt idx="34" formatCode="General">
                  <c:v>142</c:v>
                </c:pt>
                <c:pt idx="35" formatCode="General">
                  <c:v>119</c:v>
                </c:pt>
                <c:pt idx="36" formatCode="General">
                  <c:v>109</c:v>
                </c:pt>
                <c:pt idx="37" formatCode="General">
                  <c:v>7</c:v>
                </c:pt>
                <c:pt idx="38" formatCode="General">
                  <c:v>163</c:v>
                </c:pt>
                <c:pt idx="39" formatCode="General">
                  <c:v>137</c:v>
                </c:pt>
                <c:pt idx="40" formatCode="General">
                  <c:v>142</c:v>
                </c:pt>
                <c:pt idx="41" formatCode="General">
                  <c:v>137</c:v>
                </c:pt>
                <c:pt idx="42" formatCode="General">
                  <c:v>132</c:v>
                </c:pt>
                <c:pt idx="43" formatCode="General">
                  <c:v>183</c:v>
                </c:pt>
                <c:pt idx="44" formatCode="General">
                  <c:v>113</c:v>
                </c:pt>
                <c:pt idx="45" formatCode="General">
                  <c:v>90</c:v>
                </c:pt>
                <c:pt idx="46" formatCode="General">
                  <c:v>132</c:v>
                </c:pt>
                <c:pt idx="47" formatCode="General">
                  <c:v>158</c:v>
                </c:pt>
                <c:pt idx="48" formatCode="General">
                  <c:v>124</c:v>
                </c:pt>
                <c:pt idx="49" formatCode="General">
                  <c:v>138</c:v>
                </c:pt>
                <c:pt idx="50" formatCode="General">
                  <c:v>216</c:v>
                </c:pt>
                <c:pt idx="51" formatCode="General">
                  <c:v>198</c:v>
                </c:pt>
                <c:pt idx="52" formatCode="General">
                  <c:v>181</c:v>
                </c:pt>
                <c:pt idx="53" formatCode="General">
                  <c:v>177</c:v>
                </c:pt>
                <c:pt idx="54" formatCode="General">
                  <c:v>187</c:v>
                </c:pt>
                <c:pt idx="55" formatCode="General">
                  <c:v>169</c:v>
                </c:pt>
                <c:pt idx="56" formatCode="General">
                  <c:v>202</c:v>
                </c:pt>
                <c:pt idx="57" formatCode="General">
                  <c:v>196</c:v>
                </c:pt>
                <c:pt idx="58" formatCode="General">
                  <c:v>202</c:v>
                </c:pt>
                <c:pt idx="59" formatCode="General">
                  <c:v>255</c:v>
                </c:pt>
                <c:pt idx="60" formatCode="General">
                  <c:v>217</c:v>
                </c:pt>
                <c:pt idx="61" formatCode="General">
                  <c:v>213</c:v>
                </c:pt>
                <c:pt idx="62" formatCode="General">
                  <c:v>290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2A-4B52-B995-CB56F3E3D3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260650111043812E-2"/>
          <c:y val="2.4096954969397556E-2"/>
          <c:w val="0.96805249343832023"/>
          <c:h val="0.7017150580784912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'Rel-10_Rel-16 CRs'!$A$6</c:f>
              <c:strCache>
                <c:ptCount val="1"/>
                <c:pt idx="0">
                  <c:v>Rel-12 CR</c:v>
                </c:pt>
              </c:strCache>
            </c:strRef>
          </c:tx>
          <c:invertIfNegative val="0"/>
          <c:cat>
            <c:strRef>
              <c:f>'Rel-10_Rel-16 CRs'!$AA$1:$CJ$1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141-e</c:v>
                </c:pt>
                <c:pt idx="60">
                  <c:v>142-e</c:v>
                </c:pt>
                <c:pt idx="61">
                  <c:v>143-e</c:v>
                </c:pt>
              </c:strCache>
            </c:strRef>
          </c:cat>
          <c:val>
            <c:numRef>
              <c:f>'Rel-10_Rel-16 CRs'!$AA$6:$CJ$6</c:f>
              <c:numCache>
                <c:formatCode>0</c:formatCode>
                <c:ptCount val="62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11</c:v>
                </c:pt>
                <c:pt idx="4">
                  <c:v>8</c:v>
                </c:pt>
                <c:pt idx="5">
                  <c:v>19</c:v>
                </c:pt>
                <c:pt idx="6">
                  <c:v>21</c:v>
                </c:pt>
                <c:pt idx="7">
                  <c:v>35</c:v>
                </c:pt>
                <c:pt idx="8">
                  <c:v>50</c:v>
                </c:pt>
                <c:pt idx="9">
                  <c:v>38</c:v>
                </c:pt>
                <c:pt idx="10">
                  <c:v>64</c:v>
                </c:pt>
                <c:pt idx="11">
                  <c:v>55</c:v>
                </c:pt>
                <c:pt idx="12">
                  <c:v>39</c:v>
                </c:pt>
                <c:pt idx="13">
                  <c:v>35</c:v>
                </c:pt>
                <c:pt idx="14">
                  <c:v>34</c:v>
                </c:pt>
                <c:pt idx="15">
                  <c:v>21</c:v>
                </c:pt>
                <c:pt idx="16">
                  <c:v>11</c:v>
                </c:pt>
                <c:pt idx="17">
                  <c:v>10</c:v>
                </c:pt>
                <c:pt idx="18">
                  <c:v>9</c:v>
                </c:pt>
                <c:pt idx="19">
                  <c:v>1</c:v>
                </c:pt>
                <c:pt idx="20">
                  <c:v>9</c:v>
                </c:pt>
                <c:pt idx="21">
                  <c:v>3</c:v>
                </c:pt>
                <c:pt idx="22">
                  <c:v>3</c:v>
                </c:pt>
                <c:pt idx="24">
                  <c:v>3</c:v>
                </c:pt>
                <c:pt idx="33" formatCode="General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B8-43F4-B34D-A9388CC12749}"/>
            </c:ext>
          </c:extLst>
        </c:ser>
        <c:ser>
          <c:idx val="1"/>
          <c:order val="1"/>
          <c:tx>
            <c:strRef>
              <c:f>'Rel-10_Rel-16 CRs'!$A$7</c:f>
              <c:strCache>
                <c:ptCount val="1"/>
                <c:pt idx="0">
                  <c:v>Rel-13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'Rel-10_Rel-16 CRs'!$AA$1:$CJ$1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141-e</c:v>
                </c:pt>
                <c:pt idx="60">
                  <c:v>142-e</c:v>
                </c:pt>
                <c:pt idx="61">
                  <c:v>143-e</c:v>
                </c:pt>
              </c:strCache>
            </c:strRef>
          </c:cat>
          <c:val>
            <c:numRef>
              <c:f>'Rel-10_Rel-16 CRs'!$AA$7:$CJ$7</c:f>
              <c:numCache>
                <c:formatCode>0</c:formatCode>
                <c:ptCount val="6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2</c:v>
                </c:pt>
                <c:pt idx="12">
                  <c:v>10</c:v>
                </c:pt>
                <c:pt idx="13">
                  <c:v>19</c:v>
                </c:pt>
                <c:pt idx="14">
                  <c:v>13</c:v>
                </c:pt>
                <c:pt idx="15">
                  <c:v>14</c:v>
                </c:pt>
                <c:pt idx="16">
                  <c:v>6</c:v>
                </c:pt>
                <c:pt idx="17">
                  <c:v>9</c:v>
                </c:pt>
                <c:pt idx="18">
                  <c:v>56</c:v>
                </c:pt>
                <c:pt idx="19">
                  <c:v>25</c:v>
                </c:pt>
                <c:pt idx="20">
                  <c:v>58</c:v>
                </c:pt>
                <c:pt idx="21">
                  <c:v>73</c:v>
                </c:pt>
                <c:pt idx="22">
                  <c:v>41</c:v>
                </c:pt>
                <c:pt idx="23">
                  <c:v>11</c:v>
                </c:pt>
                <c:pt idx="24">
                  <c:v>35</c:v>
                </c:pt>
                <c:pt idx="25">
                  <c:v>29</c:v>
                </c:pt>
                <c:pt idx="26">
                  <c:v>25</c:v>
                </c:pt>
                <c:pt idx="27">
                  <c:v>25</c:v>
                </c:pt>
                <c:pt idx="28">
                  <c:v>9</c:v>
                </c:pt>
                <c:pt idx="29">
                  <c:v>11</c:v>
                </c:pt>
                <c:pt idx="30">
                  <c:v>2</c:v>
                </c:pt>
                <c:pt idx="31">
                  <c:v>5</c:v>
                </c:pt>
                <c:pt idx="32">
                  <c:v>2</c:v>
                </c:pt>
                <c:pt idx="33">
                  <c:v>4</c:v>
                </c:pt>
                <c:pt idx="34">
                  <c:v>2</c:v>
                </c:pt>
                <c:pt idx="35">
                  <c:v>5</c:v>
                </c:pt>
                <c:pt idx="37">
                  <c:v>3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2">
                  <c:v>1</c:v>
                </c:pt>
                <c:pt idx="52" formatCode="General">
                  <c:v>0</c:v>
                </c:pt>
                <c:pt idx="53" formatCode="General">
                  <c:v>1</c:v>
                </c:pt>
                <c:pt idx="54" formatCode="General">
                  <c:v>0</c:v>
                </c:pt>
                <c:pt idx="55" formatCode="General">
                  <c:v>0</c:v>
                </c:pt>
                <c:pt idx="56" formatCode="General">
                  <c:v>0</c:v>
                </c:pt>
                <c:pt idx="57" formatCode="General">
                  <c:v>0</c:v>
                </c:pt>
                <c:pt idx="58" formatCode="General">
                  <c:v>0</c:v>
                </c:pt>
                <c:pt idx="59" formatCode="General">
                  <c:v>0</c:v>
                </c:pt>
                <c:pt idx="60" formatCode="General">
                  <c:v>0</c:v>
                </c:pt>
                <c:pt idx="61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B8-43F4-B34D-A9388CC12749}"/>
            </c:ext>
          </c:extLst>
        </c:ser>
        <c:ser>
          <c:idx val="2"/>
          <c:order val="2"/>
          <c:tx>
            <c:strRef>
              <c:f>'Rel-10_Rel-16 CRs'!$A$8</c:f>
              <c:strCache>
                <c:ptCount val="1"/>
                <c:pt idx="0">
                  <c:v>Rel-14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'Rel-10_Rel-16 CRs'!$AA$1:$CJ$1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141-e</c:v>
                </c:pt>
                <c:pt idx="60">
                  <c:v>142-e</c:v>
                </c:pt>
                <c:pt idx="61">
                  <c:v>143-e</c:v>
                </c:pt>
              </c:strCache>
            </c:strRef>
          </c:cat>
          <c:val>
            <c:numRef>
              <c:f>'Rel-10_Rel-16 CRs'!$AA$8:$CJ$8</c:f>
              <c:numCache>
                <c:formatCode>General</c:formatCode>
                <c:ptCount val="62"/>
                <c:pt idx="24">
                  <c:v>4</c:v>
                </c:pt>
                <c:pt idx="25">
                  <c:v>21</c:v>
                </c:pt>
                <c:pt idx="26">
                  <c:v>69</c:v>
                </c:pt>
                <c:pt idx="27">
                  <c:v>81</c:v>
                </c:pt>
                <c:pt idx="28">
                  <c:v>33</c:v>
                </c:pt>
                <c:pt idx="29">
                  <c:v>56</c:v>
                </c:pt>
                <c:pt idx="30">
                  <c:v>23</c:v>
                </c:pt>
                <c:pt idx="31">
                  <c:v>13</c:v>
                </c:pt>
                <c:pt idx="32">
                  <c:v>17</c:v>
                </c:pt>
                <c:pt idx="33">
                  <c:v>18</c:v>
                </c:pt>
                <c:pt idx="34">
                  <c:v>20</c:v>
                </c:pt>
                <c:pt idx="35">
                  <c:v>10</c:v>
                </c:pt>
                <c:pt idx="37">
                  <c:v>8</c:v>
                </c:pt>
                <c:pt idx="38">
                  <c:v>10</c:v>
                </c:pt>
                <c:pt idx="39">
                  <c:v>8</c:v>
                </c:pt>
                <c:pt idx="40">
                  <c:v>1</c:v>
                </c:pt>
                <c:pt idx="41">
                  <c:v>7</c:v>
                </c:pt>
                <c:pt idx="42">
                  <c:v>2</c:v>
                </c:pt>
                <c:pt idx="43">
                  <c:v>1</c:v>
                </c:pt>
                <c:pt idx="44">
                  <c:v>2</c:v>
                </c:pt>
                <c:pt idx="45">
                  <c:v>5</c:v>
                </c:pt>
                <c:pt idx="48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CB8-43F4-B34D-A9388CC12749}"/>
            </c:ext>
          </c:extLst>
        </c:ser>
        <c:ser>
          <c:idx val="3"/>
          <c:order val="3"/>
          <c:tx>
            <c:strRef>
              <c:f>'Rel-10_Rel-16 CRs'!$A$9</c:f>
              <c:strCache>
                <c:ptCount val="1"/>
                <c:pt idx="0">
                  <c:v>Rel-15 PCR/draftCR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'Rel-10_Rel-16 CRs'!$AA$1:$CJ$1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141-e</c:v>
                </c:pt>
                <c:pt idx="60">
                  <c:v>142-e</c:v>
                </c:pt>
                <c:pt idx="61">
                  <c:v>143-e</c:v>
                </c:pt>
              </c:strCache>
            </c:strRef>
          </c:cat>
          <c:val>
            <c:numRef>
              <c:f>'Rel-10_Rel-16 CRs'!$AA$9:$CJ$9</c:f>
              <c:numCache>
                <c:formatCode>General</c:formatCode>
                <c:ptCount val="62"/>
                <c:pt idx="30">
                  <c:v>63</c:v>
                </c:pt>
                <c:pt idx="31">
                  <c:v>126</c:v>
                </c:pt>
                <c:pt idx="32">
                  <c:v>117</c:v>
                </c:pt>
                <c:pt idx="33">
                  <c:v>121</c:v>
                </c:pt>
                <c:pt idx="34">
                  <c:v>171</c:v>
                </c:pt>
                <c:pt idx="35">
                  <c:v>214</c:v>
                </c:pt>
                <c:pt idx="36">
                  <c:v>62</c:v>
                </c:pt>
                <c:pt idx="37">
                  <c:v>287</c:v>
                </c:pt>
                <c:pt idx="38">
                  <c:v>328</c:v>
                </c:pt>
                <c:pt idx="39">
                  <c:v>182</c:v>
                </c:pt>
                <c:pt idx="40">
                  <c:v>4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CB8-43F4-B34D-A9388CC12749}"/>
            </c:ext>
          </c:extLst>
        </c:ser>
        <c:ser>
          <c:idx val="4"/>
          <c:order val="4"/>
          <c:tx>
            <c:strRef>
              <c:f>'Rel-10_Rel-16 CRs'!$A$10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'Rel-10_Rel-16 CRs'!$AA$1:$CJ$1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141-e</c:v>
                </c:pt>
                <c:pt idx="60">
                  <c:v>142-e</c:v>
                </c:pt>
                <c:pt idx="61">
                  <c:v>143-e</c:v>
                </c:pt>
              </c:strCache>
            </c:strRef>
          </c:cat>
          <c:val>
            <c:numRef>
              <c:f>'Rel-10_Rel-16 CRs'!$AA$10:$CJ$10</c:f>
              <c:numCache>
                <c:formatCode>General</c:formatCode>
                <c:ptCount val="62"/>
                <c:pt idx="34">
                  <c:v>19</c:v>
                </c:pt>
                <c:pt idx="35">
                  <c:v>19</c:v>
                </c:pt>
                <c:pt idx="37">
                  <c:v>27</c:v>
                </c:pt>
                <c:pt idx="38">
                  <c:v>27</c:v>
                </c:pt>
                <c:pt idx="39">
                  <c:v>12</c:v>
                </c:pt>
                <c:pt idx="40">
                  <c:v>351</c:v>
                </c:pt>
                <c:pt idx="41">
                  <c:v>201</c:v>
                </c:pt>
                <c:pt idx="42">
                  <c:v>213</c:v>
                </c:pt>
                <c:pt idx="43">
                  <c:v>119</c:v>
                </c:pt>
                <c:pt idx="44">
                  <c:v>159</c:v>
                </c:pt>
                <c:pt idx="45">
                  <c:v>100</c:v>
                </c:pt>
                <c:pt idx="46">
                  <c:v>102</c:v>
                </c:pt>
                <c:pt idx="47">
                  <c:v>78</c:v>
                </c:pt>
                <c:pt idx="48">
                  <c:v>74</c:v>
                </c:pt>
                <c:pt idx="49">
                  <c:v>50</c:v>
                </c:pt>
                <c:pt idx="50">
                  <c:v>40</c:v>
                </c:pt>
                <c:pt idx="51">
                  <c:v>17</c:v>
                </c:pt>
                <c:pt idx="52">
                  <c:v>6</c:v>
                </c:pt>
                <c:pt idx="53">
                  <c:v>10</c:v>
                </c:pt>
                <c:pt idx="54">
                  <c:v>3</c:v>
                </c:pt>
                <c:pt idx="55">
                  <c:v>4</c:v>
                </c:pt>
                <c:pt idx="56">
                  <c:v>6</c:v>
                </c:pt>
                <c:pt idx="57">
                  <c:v>2</c:v>
                </c:pt>
                <c:pt idx="58">
                  <c:v>5</c:v>
                </c:pt>
                <c:pt idx="59">
                  <c:v>6</c:v>
                </c:pt>
                <c:pt idx="60">
                  <c:v>0</c:v>
                </c:pt>
                <c:pt idx="6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CB8-43F4-B34D-A9388CC12749}"/>
            </c:ext>
          </c:extLst>
        </c:ser>
        <c:ser>
          <c:idx val="5"/>
          <c:order val="5"/>
          <c:tx>
            <c:strRef>
              <c:f>'Rel-10_Rel-16 CRs'!$A$11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'Rel-10_Rel-16 CRs'!$AA$1:$CJ$1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141-e</c:v>
                </c:pt>
                <c:pt idx="60">
                  <c:v>142-e</c:v>
                </c:pt>
                <c:pt idx="61">
                  <c:v>143-e</c:v>
                </c:pt>
              </c:strCache>
            </c:strRef>
          </c:cat>
          <c:val>
            <c:numRef>
              <c:f>'Rel-10_Rel-16 CRs'!$AA$11:$CJ$11</c:f>
              <c:numCache>
                <c:formatCode>General</c:formatCode>
                <c:ptCount val="62"/>
                <c:pt idx="39">
                  <c:v>43</c:v>
                </c:pt>
                <c:pt idx="40">
                  <c:v>80</c:v>
                </c:pt>
                <c:pt idx="41">
                  <c:v>170</c:v>
                </c:pt>
                <c:pt idx="42">
                  <c:v>147</c:v>
                </c:pt>
                <c:pt idx="43">
                  <c:v>181</c:v>
                </c:pt>
                <c:pt idx="44">
                  <c:v>171</c:v>
                </c:pt>
                <c:pt idx="45">
                  <c:v>207</c:v>
                </c:pt>
                <c:pt idx="46">
                  <c:v>250</c:v>
                </c:pt>
                <c:pt idx="47">
                  <c:v>88</c:v>
                </c:pt>
                <c:pt idx="48">
                  <c:v>87</c:v>
                </c:pt>
                <c:pt idx="49">
                  <c:v>71</c:v>
                </c:pt>
                <c:pt idx="50">
                  <c:v>103</c:v>
                </c:pt>
                <c:pt idx="51">
                  <c:v>26</c:v>
                </c:pt>
                <c:pt idx="52">
                  <c:v>39</c:v>
                </c:pt>
                <c:pt idx="53">
                  <c:v>30</c:v>
                </c:pt>
                <c:pt idx="54">
                  <c:v>21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CB8-43F4-B34D-A9388CC12749}"/>
            </c:ext>
          </c:extLst>
        </c:ser>
        <c:ser>
          <c:idx val="8"/>
          <c:order val="6"/>
          <c:tx>
            <c:strRef>
              <c:f>'Rel-10_Rel-16 CRs'!$A$12</c:f>
              <c:strCache>
                <c:ptCount val="1"/>
                <c:pt idx="0">
                  <c:v>Rel-16 CR</c:v>
                </c:pt>
              </c:strCache>
            </c:strRef>
          </c:tx>
          <c:invertIfNegative val="0"/>
          <c:cat>
            <c:strRef>
              <c:f>'Rel-10_Rel-16 CRs'!$AA$1:$CJ$1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141-e</c:v>
                </c:pt>
                <c:pt idx="60">
                  <c:v>142-e</c:v>
                </c:pt>
                <c:pt idx="61">
                  <c:v>143-e</c:v>
                </c:pt>
              </c:strCache>
            </c:strRef>
          </c:cat>
          <c:val>
            <c:numRef>
              <c:f>'Rel-10_Rel-16 CRs'!$AA$12:$CJ$12</c:f>
              <c:numCache>
                <c:formatCode>General</c:formatCode>
                <c:ptCount val="62"/>
                <c:pt idx="44">
                  <c:v>2</c:v>
                </c:pt>
                <c:pt idx="46">
                  <c:v>3</c:v>
                </c:pt>
                <c:pt idx="47">
                  <c:v>66</c:v>
                </c:pt>
                <c:pt idx="48">
                  <c:v>133</c:v>
                </c:pt>
                <c:pt idx="49">
                  <c:v>117</c:v>
                </c:pt>
                <c:pt idx="50">
                  <c:v>233</c:v>
                </c:pt>
                <c:pt idx="51">
                  <c:v>279</c:v>
                </c:pt>
                <c:pt idx="52">
                  <c:v>205</c:v>
                </c:pt>
                <c:pt idx="53">
                  <c:v>260</c:v>
                </c:pt>
                <c:pt idx="54">
                  <c:v>174</c:v>
                </c:pt>
                <c:pt idx="55">
                  <c:v>197</c:v>
                </c:pt>
                <c:pt idx="56">
                  <c:v>248</c:v>
                </c:pt>
                <c:pt idx="57">
                  <c:v>31</c:v>
                </c:pt>
                <c:pt idx="58">
                  <c:v>123</c:v>
                </c:pt>
                <c:pt idx="59">
                  <c:v>79</c:v>
                </c:pt>
                <c:pt idx="60">
                  <c:v>9</c:v>
                </c:pt>
                <c:pt idx="6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CB8-43F4-B34D-A9388CC12749}"/>
            </c:ext>
          </c:extLst>
        </c:ser>
        <c:ser>
          <c:idx val="6"/>
          <c:order val="7"/>
          <c:tx>
            <c:strRef>
              <c:f>'Rel-10_Rel-16 CRs'!$A$13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'Rel-10_Rel-16 CRs'!$AA$1:$CJ$1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141-e</c:v>
                </c:pt>
                <c:pt idx="60">
                  <c:v>142-e</c:v>
                </c:pt>
                <c:pt idx="61">
                  <c:v>143-e</c:v>
                </c:pt>
              </c:strCache>
            </c:strRef>
          </c:cat>
          <c:val>
            <c:numRef>
              <c:f>'Rel-10_Rel-16 CRs'!$AA$13:$CJ$13</c:f>
              <c:numCache>
                <c:formatCode>General</c:formatCode>
                <c:ptCount val="62"/>
                <c:pt idx="52">
                  <c:v>48</c:v>
                </c:pt>
                <c:pt idx="53">
                  <c:v>55</c:v>
                </c:pt>
                <c:pt idx="54">
                  <c:v>91</c:v>
                </c:pt>
                <c:pt idx="55">
                  <c:v>0</c:v>
                </c:pt>
                <c:pt idx="56">
                  <c:v>0</c:v>
                </c:pt>
                <c:pt idx="57">
                  <c:v>348</c:v>
                </c:pt>
                <c:pt idx="58">
                  <c:v>407</c:v>
                </c:pt>
                <c:pt idx="59">
                  <c:v>356</c:v>
                </c:pt>
                <c:pt idx="60">
                  <c:v>276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CB8-43F4-B34D-A9388CC12749}"/>
            </c:ext>
          </c:extLst>
        </c:ser>
        <c:ser>
          <c:idx val="7"/>
          <c:order val="8"/>
          <c:tx>
            <c:strRef>
              <c:f>'Rel-10_Rel-16 CRs'!$A$14</c:f>
              <c:strCache>
                <c:ptCount val="1"/>
                <c:pt idx="0">
                  <c:v>Rel-17 CR</c:v>
                </c:pt>
              </c:strCache>
            </c:strRef>
          </c:tx>
          <c:invertIfNegative val="0"/>
          <c:cat>
            <c:strRef>
              <c:f>'Rel-10_Rel-16 CRs'!$AA$1:$CJ$1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141-e</c:v>
                </c:pt>
                <c:pt idx="60">
                  <c:v>142-e</c:v>
                </c:pt>
                <c:pt idx="61">
                  <c:v>143-e</c:v>
                </c:pt>
              </c:strCache>
            </c:strRef>
          </c:cat>
          <c:val>
            <c:numRef>
              <c:f>'Rel-10_Rel-16 CRs'!$AA$14:$CJ$14</c:f>
              <c:numCache>
                <c:formatCode>General</c:formatCode>
                <c:ptCount val="62"/>
                <c:pt idx="57">
                  <c:v>12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209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CB8-43F4-B34D-A9388CC127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6031092267312727E-2"/>
          <c:y val="0.10934083874997352"/>
          <c:w val="9.6439420110307691E-2"/>
          <c:h val="0.3921688684391528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3/17/2021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3/17/2021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9613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4125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680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0812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1807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7561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16340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6037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246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5230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6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5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78277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12205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9073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13019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1062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6264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3356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8416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5643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72713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33036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06702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545931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7717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5343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8962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6343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340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7256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721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#91-e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 – 29 Mar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SP-210052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SA#91-e, </a:t>
            </a:r>
            <a:r>
              <a:rPr lang="en-US" altLang="de-DE" sz="1200" dirty="0">
                <a:solidFill>
                  <a:schemeClr val="bg1"/>
                </a:solidFill>
              </a:rPr>
              <a:t>18 – 29 Mar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69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Support, MCC</a:t>
            </a: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60727" y="1575654"/>
            <a:ext cx="6022546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SA#91-e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(7/7)</a:t>
            </a:r>
            <a:br>
              <a:rPr lang="de-DE" altLang="de-DE" b="1" dirty="0"/>
            </a:br>
            <a:r>
              <a:rPr lang="de-DE" altLang="de-DE" b="1" dirty="0"/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635658" y="5563967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7167792-B933-4FD9-B1DA-A4A5D376338B}"/>
              </a:ext>
            </a:extLst>
          </p:cNvPr>
          <p:cNvGraphicFramePr>
            <a:graphicFrameLocks/>
          </p:cNvGraphicFramePr>
          <p:nvPr/>
        </p:nvGraphicFramePr>
        <p:xfrm>
          <a:off x="341832" y="1371600"/>
          <a:ext cx="8690114" cy="4692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SA#90-e,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R12:           none</a:t>
            </a:r>
          </a:p>
          <a:p>
            <a:pPr lvl="1" eaLnBrk="1" hangingPunct="1"/>
            <a:r>
              <a:rPr lang="en-GB" altLang="de-DE" sz="2000" dirty="0"/>
              <a:t>R13: 	none</a:t>
            </a:r>
          </a:p>
          <a:p>
            <a:pPr lvl="1" eaLnBrk="1" hangingPunct="1"/>
            <a:r>
              <a:rPr lang="de-DE" altLang="de-DE" sz="2000" dirty="0"/>
              <a:t>R14:  	</a:t>
            </a:r>
            <a:r>
              <a:rPr lang="en-US" altLang="de-DE" sz="2000" dirty="0"/>
              <a:t>none</a:t>
            </a:r>
            <a:endParaRPr lang="en-GB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SA#90-e, statistics, next meetings)</a:t>
            </a:r>
          </a:p>
          <a:p>
            <a:pPr eaLnBrk="1" hangingPunct="1">
              <a:defRPr/>
            </a:pPr>
            <a:r>
              <a:rPr lang="en-GB" sz="2400" b="1" i="1" dirty="0"/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b="1" i="1" dirty="0"/>
              <a:t>2.2  Rel-15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 dirty="0"/>
              <a:t>2.2) Rel-15 Work and Maintenance (1/2)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R15:           </a:t>
            </a:r>
            <a:r>
              <a:rPr lang="en-US" altLang="de-DE" sz="2000" dirty="0"/>
              <a:t>None</a:t>
            </a:r>
            <a:endParaRPr lang="en-US" altLang="zh-CN" sz="1400" dirty="0"/>
          </a:p>
          <a:p>
            <a:pPr lvl="1" eaLnBrk="1" hangingPunct="1"/>
            <a:endParaRPr lang="en-US" altLang="zh-CN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>
          <a:xfrm>
            <a:off x="105497" y="156875"/>
            <a:ext cx="6827838" cy="925512"/>
          </a:xfrm>
        </p:spPr>
        <p:txBody>
          <a:bodyPr/>
          <a:lstStyle/>
          <a:p>
            <a:r>
              <a:rPr lang="en-US" altLang="de-DE" sz="2800" b="1" dirty="0"/>
              <a:t>2.2) Rel-15 Work and Maintenance (2/2)</a:t>
            </a:r>
            <a:endParaRPr lang="de-DE" altLang="de-DE" sz="2800" b="1" dirty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1" y="2829610"/>
            <a:ext cx="8288020" cy="360928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 15: 3 CRs (to TS 23.501, TS 23.502 and TS 23.503)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Rel-16: 33 CRs (to TS 23.501, TS 23.502 and TS 23.503) agreed. </a:t>
            </a:r>
          </a:p>
          <a:p>
            <a:pPr marL="0" lvl="0" indent="0">
              <a:buNone/>
            </a:pPr>
            <a:endParaRPr lang="de-DE" sz="2000" dirty="0"/>
          </a:p>
          <a:p>
            <a:pPr lvl="0"/>
            <a:r>
              <a:rPr lang="de-DE" sz="2000" dirty="0"/>
              <a:t>Next steps: </a:t>
            </a:r>
          </a:p>
          <a:p>
            <a:pPr lvl="1"/>
            <a:r>
              <a:rPr lang="en-US" sz="1600" dirty="0"/>
              <a:t>FASMO corrections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31EE5F7-1C8A-4E00-AA0B-81807A082A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04808"/>
              </p:ext>
            </p:extLst>
          </p:nvPr>
        </p:nvGraphicFramePr>
        <p:xfrm>
          <a:off x="191572" y="15056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SP-160958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SA#90-e,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Work and Maintenance</a:t>
            </a:r>
          </a:p>
          <a:p>
            <a:pPr lvl="1" eaLnBrk="1" hangingPunct="1">
              <a:defRPr/>
            </a:pPr>
            <a:r>
              <a:rPr lang="en-GB" sz="2000" b="1" i="1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30662682"/>
              </p:ext>
            </p:extLst>
          </p:nvPr>
        </p:nvGraphicFramePr>
        <p:xfrm>
          <a:off x="169449" y="1303706"/>
          <a:ext cx="8937859" cy="19756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10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47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47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0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fr-F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PARLOS_SA2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enhancements for Provision of Access to Restricted Local Operator Services by Unauthenticated UEs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fr-F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SP-180738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5035" y="3578641"/>
            <a:ext cx="8554480" cy="24941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change.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</a:t>
            </a:r>
            <a:r>
              <a:rPr lang="en-US" altLang="zh-CN" sz="1400" dirty="0"/>
              <a:t>None </a:t>
            </a:r>
            <a:r>
              <a:rPr lang="en-US" sz="1400" dirty="0"/>
              <a:t>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  Maintenance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(2/17)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5147513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SP-170380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Wireless and Wireline Convergence for the 5G system architecture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2 CRs (1 CR to TS 23.501, 1 CR to TS 23.502)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(3/17)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57860762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SP-181124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465835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on going - 2 CRs (1 CR to TS 23.501, 1 CR to TS 23.502)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 </a:t>
            </a:r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508500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/>
              <a:t> 1) General aspects (events since SA#90-e, statistics, next meetings)</a:t>
            </a:r>
          </a:p>
          <a:p>
            <a:pPr eaLnBrk="1" hangingPunct="1">
              <a:defRPr/>
            </a:pPr>
            <a:r>
              <a:rPr lang="en-GB" sz="2400" dirty="0"/>
              <a:t> 2) SA Work Report</a:t>
            </a:r>
          </a:p>
          <a:p>
            <a:pPr lvl="1" eaLnBrk="1" hangingPunct="1">
              <a:defRPr/>
            </a:pPr>
            <a:r>
              <a:rPr lang="en-GB" sz="2000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/>
              <a:t>2.2) Rel-15 Work and Maintenance </a:t>
            </a:r>
          </a:p>
          <a:p>
            <a:pPr lvl="1" eaLnBrk="1" hangingPunct="1">
              <a:defRPr/>
            </a:pPr>
            <a:r>
              <a:rPr lang="en-GB" sz="2000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2000" dirty="0"/>
              <a:t>2.4) Rel-17 Study/Work</a:t>
            </a:r>
          </a:p>
          <a:p>
            <a:pPr lvl="1" eaLnBrk="1" hangingPunct="1">
              <a:defRPr/>
            </a:pPr>
            <a:r>
              <a:rPr lang="en-GB" sz="2000" dirty="0"/>
              <a:t>2.5) IETF Dependency Update</a:t>
            </a:r>
          </a:p>
          <a:p>
            <a:pPr eaLnBrk="1" hangingPunct="1">
              <a:defRPr/>
            </a:pPr>
            <a:r>
              <a:rPr lang="en-GB" sz="2400" dirty="0"/>
              <a:t> 3) SA2 Work Planning</a:t>
            </a:r>
          </a:p>
          <a:p>
            <a:pPr eaLnBrk="1" hangingPunct="1">
              <a:defRPr/>
            </a:pPr>
            <a:r>
              <a:rPr lang="en-GB" sz="24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sz="2800" b="1" dirty="0"/>
              <a:t>2.3) Rel-16 Work and Maintenance (4/17)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468313" y="3112851"/>
            <a:ext cx="8404754" cy="334509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1 CR to TS 23.501 was agreed.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/>
              <a:t>Nothing new identified.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400" dirty="0"/>
              <a:t>Maintenance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1975297"/>
              </p:ext>
            </p:extLst>
          </p:nvPr>
        </p:nvGraphicFramePr>
        <p:xfrm>
          <a:off x="271598" y="1376362"/>
          <a:ext cx="8634196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(eV2XARC)</a:t>
                      </a:r>
                      <a:endParaRPr lang="de-DE" altLang="ko-KR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SP-181121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5"/>
          <p:cNvSpPr>
            <a:spLocks noGrp="1"/>
          </p:cNvSpPr>
          <p:nvPr>
            <p:ph type="title"/>
          </p:nvPr>
        </p:nvSpPr>
        <p:spPr>
          <a:xfrm>
            <a:off x="96260" y="103011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(5/17)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91679"/>
            <a:ext cx="8099425" cy="331115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Maintenance work ongoing, 2 CRs (2 CR to 23.288) were agreed.</a:t>
            </a:r>
          </a:p>
          <a:p>
            <a:pPr>
              <a:defRPr/>
            </a:pPr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RAN impacts or dependences:</a:t>
            </a:r>
          </a:p>
          <a:p>
            <a:pPr lvl="1">
              <a:defRPr/>
            </a:pPr>
            <a:r>
              <a:rPr lang="en-US" altLang="de-DE" sz="1400" dirty="0"/>
              <a:t>None identified</a:t>
            </a:r>
          </a:p>
          <a:p>
            <a:pPr lvl="1">
              <a:defRPr/>
            </a:pPr>
            <a:endParaRPr lang="en-US" altLang="de-DE" sz="14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AA7420C-8E9F-4B98-92CA-01B050A58D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5847650"/>
              </p:ext>
            </p:extLst>
          </p:nvPr>
        </p:nvGraphicFramePr>
        <p:xfrm>
          <a:off x="271598" y="1356484"/>
          <a:ext cx="8634196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altLang="zh-CN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Enablers for Network Automation for 5G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SP-181123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08986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(6/17)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24864463"/>
              </p:ext>
            </p:extLst>
          </p:nvPr>
        </p:nvGraphicFramePr>
        <p:xfrm>
          <a:off x="179388" y="1376363"/>
          <a:ext cx="8810067" cy="154885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Cellular IoT support and evolution for the 5G System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SP-180614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92595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5G_CIoT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Cellular IoT support and evolution for the 5G System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066397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7 CRs (3 CRs to TS 23.501, 6 CRs to TS 23.502, 1 CR to TS 23.503, 1 CR to TS 23.682)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</a:t>
            </a:r>
            <a:r>
              <a:rPr lang="en-US" altLang="zh-CN" sz="2000" dirty="0"/>
              <a:t>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(7/17)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51298690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SP-181116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210128"/>
            <a:ext cx="8554480" cy="301795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1 CR to TS 23.502 was agreed.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20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 </a:t>
            </a:r>
            <a:r>
              <a:rPr lang="en-US" sz="140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  <a:p>
            <a:pPr lvl="1"/>
            <a:endParaRPr lang="en-US" altLang="zh-CN" sz="1200" dirty="0"/>
          </a:p>
          <a:p>
            <a:pPr lvl="1"/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759461308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57175" y="13238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(8/17)</a:t>
            </a:r>
            <a:endParaRPr lang="de-DE" altLang="de-DE" sz="2800" b="1" dirty="0"/>
          </a:p>
        </p:txBody>
      </p:sp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157175" y="3127248"/>
            <a:ext cx="8593286" cy="3215678"/>
          </a:xfrm>
        </p:spPr>
        <p:txBody>
          <a:bodyPr>
            <a:normAutofit/>
          </a:bodyPr>
          <a:lstStyle/>
          <a:p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6 CRs (5 CRs to 23.273, 1 CR to 23.502) was agreed.</a:t>
            </a:r>
          </a:p>
          <a:p>
            <a:r>
              <a:rPr lang="de-DE" altLang="de-DE" sz="2000" dirty="0"/>
              <a:t>RAN impacts or dependencies:</a:t>
            </a:r>
          </a:p>
          <a:p>
            <a:pPr lvl="1"/>
            <a:r>
              <a:rPr lang="en-GB" altLang="zh-CN" sz="1400" dirty="0"/>
              <a:t>None identified.</a:t>
            </a:r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GB" altLang="zh-CN" sz="1400" dirty="0"/>
              <a:t>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C16BA97-982A-4B9C-9EB0-49AB0F10EF3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16559928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SP-180734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SP-181119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62505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0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(9/17)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361507" y="2991677"/>
            <a:ext cx="8387206" cy="3339549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Maintenance work ongoing, 2 CRs (1 CR to 23.401, 1 CR to 23.501) were agreed. </a:t>
            </a:r>
          </a:p>
          <a:p>
            <a:pPr lvl="1">
              <a:spcBef>
                <a:spcPts val="0"/>
              </a:spcBef>
              <a:defRPr/>
            </a:pPr>
            <a:endParaRPr lang="en-US" altLang="zh-CN" sz="1400" dirty="0"/>
          </a:p>
          <a:p>
            <a:pPr>
              <a:defRPr/>
            </a:pPr>
            <a:r>
              <a:rPr lang="de-DE" altLang="de-DE" sz="2000" dirty="0"/>
              <a:t>RAN impacts or dependencies:</a:t>
            </a:r>
          </a:p>
          <a:p>
            <a:pPr lvl="1">
              <a:defRPr/>
            </a:pPr>
            <a:r>
              <a:rPr lang="en-US" altLang="zh-CN" sz="1400" dirty="0"/>
              <a:t>None Identified. </a:t>
            </a:r>
          </a:p>
          <a:p>
            <a:pPr lvl="1">
              <a:defRPr/>
            </a:pPr>
            <a:endParaRPr lang="en-US" altLang="zh-CN" sz="14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sz="1400" dirty="0"/>
              <a:t>Maintenance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202A0C0D-09DA-4A68-87B9-097651F1E2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0600073"/>
              </p:ext>
            </p:extLst>
          </p:nvPr>
        </p:nvGraphicFramePr>
        <p:xfrm>
          <a:off x="179388" y="1376363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optimisations on UE radio capability signalling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SP-180599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Optimisations on UE radio capability signalling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SP-190180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485989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01376" y="74509"/>
            <a:ext cx="7112000" cy="857748"/>
          </a:xfrm>
        </p:spPr>
        <p:txBody>
          <a:bodyPr/>
          <a:lstStyle/>
          <a:p>
            <a:r>
              <a:rPr lang="en-US" altLang="de-DE" sz="2800" b="1" dirty="0"/>
              <a:t>2.3) Rel-16 Work and Maintenance (10/17)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203994" y="3052658"/>
            <a:ext cx="8736011" cy="330195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8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Maintenance work ongoing, 4 CRs (4 CRs to TS 23.501) were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dirty="0"/>
              <a:t>RAN impacts or dependencies: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D57DA89-397D-4956-9E61-8069651CED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4787174"/>
              </p:ext>
            </p:extLst>
          </p:nvPr>
        </p:nvGraphicFramePr>
        <p:xfrm>
          <a:off x="101376" y="1238733"/>
          <a:ext cx="894124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11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7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2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5GS Enhanced support of Vertical and LAN Services</a:t>
                      </a:r>
                      <a:endParaRPr lang="de-DE" sz="1400" b="1" i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Enhanced support of Vertical and LAN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623312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(11/17)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13693513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URLLC supporting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SP-180118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5G_URLLC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URLLC supporting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SP-181122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Aft>
                <a:spcPts val="600"/>
              </a:spcAft>
            </a:pPr>
            <a:r>
              <a:rPr lang="en-US" altLang="zh-CN" sz="1400" dirty="0"/>
              <a:t>Maintenance work ongoing, 3 CR (3 CRs to TS 23.501) were  agreed.</a:t>
            </a:r>
          </a:p>
          <a:p>
            <a:pPr lvl="1">
              <a:spcAft>
                <a:spcPts val="6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Aft>
                <a:spcPts val="600"/>
              </a:spcAft>
            </a:pPr>
            <a:r>
              <a:rPr lang="en-US" sz="1400" dirty="0"/>
              <a:t>None Identified. </a:t>
            </a:r>
          </a:p>
          <a:p>
            <a:pPr lvl="1"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95812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(12/17)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305767" y="3200399"/>
            <a:ext cx="8280400" cy="2912165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SA#90-e:</a:t>
            </a:r>
          </a:p>
          <a:p>
            <a:pPr lvl="1">
              <a:spcAft>
                <a:spcPts val="600"/>
              </a:spcAft>
            </a:pPr>
            <a:r>
              <a:rPr lang="en-US" altLang="zh-CN" sz="1600" dirty="0"/>
              <a:t>Maintenance work ongoing, 1 CRs to TS 23.502 was agreed.</a:t>
            </a:r>
          </a:p>
          <a:p>
            <a:r>
              <a:rPr lang="de-DE" altLang="zh-CN" sz="2000" dirty="0"/>
              <a:t>RAN impacts or dependencies:</a:t>
            </a:r>
          </a:p>
          <a:p>
            <a:pPr lvl="1">
              <a:spcAft>
                <a:spcPts val="600"/>
              </a:spcAft>
            </a:pPr>
            <a:r>
              <a:rPr lang="de-DE" altLang="de-DE" sz="1600" dirty="0"/>
              <a:t>None identified</a:t>
            </a:r>
            <a:endParaRPr lang="en-GB" altLang="zh-CN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6D74868-4AA4-4819-9635-D4C02C26F3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5839358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FS_eSBA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to the Service-Based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SP-180231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5G_eSBA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the Service-Based 5G System Architecture 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SP-181125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84884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(13/17)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78619822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Network Slicing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Network Slicing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81232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2 CRs (2 CRs to TS 23.502)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  <a:p>
            <a:pPr marL="457200" lvl="1" indent="0">
              <a:buNone/>
            </a:pPr>
            <a:endParaRPr lang="en-US" altLang="zh-CN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/>
              <a:t> 1) General aspects (events since SA#90-e,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05064"/>
            <a:ext cx="7112000" cy="788849"/>
          </a:xfrm>
        </p:spPr>
        <p:txBody>
          <a:bodyPr/>
          <a:lstStyle/>
          <a:p>
            <a:r>
              <a:rPr lang="en-US" altLang="de-DE" sz="2800" b="1" dirty="0"/>
              <a:t>2.3) Rel-16 Work and Maintenance (14/17)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56021"/>
            <a:ext cx="8280400" cy="3401930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 Change.</a:t>
            </a:r>
          </a:p>
          <a:p>
            <a:pPr marL="457200" lvl="1" indent="0">
              <a:buNone/>
            </a:pPr>
            <a:endParaRPr lang="zh-CN" altLang="zh-CN" sz="1600" dirty="0"/>
          </a:p>
          <a:p>
            <a:r>
              <a:rPr lang="de-DE" sz="2000" dirty="0"/>
              <a:t>RAN impacts or dependencies:</a:t>
            </a:r>
          </a:p>
          <a:p>
            <a:pPr lvl="1"/>
            <a:r>
              <a:rPr lang="de-DE" altLang="de-DE" sz="1600" dirty="0"/>
              <a:t>None identified</a:t>
            </a:r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altLang="de-DE" sz="1600" dirty="0"/>
              <a:t>Maintenance</a:t>
            </a:r>
          </a:p>
          <a:p>
            <a:pPr marL="457200" lvl="1" indent="0">
              <a:buNone/>
            </a:pPr>
            <a:endParaRPr lang="de-DE" sz="1600" dirty="0"/>
          </a:p>
          <a:p>
            <a:pPr lvl="1">
              <a:defRPr/>
            </a:pP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68CCDF6-E1F0-4085-9FC9-5DCB107468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5470767"/>
              </p:ext>
            </p:extLst>
          </p:nvPr>
        </p:nvGraphicFramePr>
        <p:xfrm>
          <a:off x="179388" y="1417638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Study on User data interworking, Coexistence and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User data interworking, Coexistence and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90182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616590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0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(15/17)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87749"/>
            <a:ext cx="8280400" cy="3470201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 Change.</a:t>
            </a:r>
          </a:p>
          <a:p>
            <a:pPr lvl="1"/>
            <a:endParaRPr lang="en-US" altLang="zh-CN" sz="1600" dirty="0"/>
          </a:p>
          <a:p>
            <a:r>
              <a:rPr lang="de-DE" altLang="zh-CN" sz="2000" dirty="0"/>
              <a:t>RAN impacts or dependencies:</a:t>
            </a:r>
          </a:p>
          <a:p>
            <a:pPr lvl="1"/>
            <a:r>
              <a:rPr lang="de-DE" altLang="de-DE" sz="1600" dirty="0"/>
              <a:t>None identified</a:t>
            </a:r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Maintenance</a:t>
            </a:r>
          </a:p>
          <a:p>
            <a:pPr lvl="1">
              <a:defRPr/>
            </a:pP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20402C9-AE8F-4D7D-BB2D-185E2B98B3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6590013"/>
              </p:ext>
            </p:extLst>
          </p:nvPr>
        </p:nvGraphicFramePr>
        <p:xfrm>
          <a:off x="179388" y="1535387"/>
          <a:ext cx="8810067" cy="94207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xBDT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</a:t>
                      </a:r>
                      <a:r>
                        <a:rPr lang="en-GB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Transfer of Policies for Background Data Transfer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143365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(16/17)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62779007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FS_eIMS5G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IMS to 5GC Integration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eIMS5G_SBA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SBA aspects of enhanced IMS to 5GC integration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 Change.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(17/17)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575323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IABARC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the support of Integrated access and backhaul (IAB)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616139"/>
            <a:ext cx="8554480" cy="355903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/>
            <a:r>
              <a:rPr lang="en-US" altLang="zh-CN" sz="1600" dirty="0"/>
              <a:t>Maintenance work ongoing, 1 CR to TS 23.501 was agreed.</a:t>
            </a:r>
          </a:p>
          <a:p>
            <a:pPr marL="457200" lvl="1" indent="0"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None 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SA#90-e,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GB" sz="2000" b="1" i="1" dirty="0"/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/>
              <a:t>Progress since SA#90-e:</a:t>
            </a:r>
          </a:p>
          <a:p>
            <a:pPr lvl="1"/>
            <a:r>
              <a:rPr lang="en-US" sz="1400" dirty="0"/>
              <a:t>9 CRs ( 5 to TS 23.501, 2 CRS to TS 23.502, 2 CRs to TS 23.503) were approved. </a:t>
            </a:r>
          </a:p>
          <a:p>
            <a:pPr lvl="1"/>
            <a:r>
              <a:rPr lang="de-DE" altLang="de-DE" sz="1400" dirty="0"/>
              <a:t>2 LS replies are sent out to CT1 and RAN2/3.</a:t>
            </a: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No RAN impact identified. </a:t>
            </a:r>
          </a:p>
          <a:p>
            <a:pPr lvl="1"/>
            <a:r>
              <a:rPr lang="en-US" sz="1400" dirty="0"/>
              <a:t>Possible NAS timer extension depends on CT1 outcomes. </a:t>
            </a:r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Continue the normative work.</a:t>
            </a:r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(1/16)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969942"/>
              </p:ext>
            </p:extLst>
          </p:nvPr>
        </p:nvGraphicFramePr>
        <p:xfrm>
          <a:off x="179388" y="1376363"/>
          <a:ext cx="881006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34285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34971876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First meeting for eEdge_5GC WI.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15 </a:t>
            </a:r>
            <a:r>
              <a:rPr lang="en-US" altLang="zh-CN" sz="1400" dirty="0" err="1"/>
              <a:t>pCRs</a:t>
            </a:r>
            <a:r>
              <a:rPr lang="en-US" altLang="zh-CN" sz="1400" dirty="0"/>
              <a:t> for TS 23.548 (incl. TS skeleton) and 13 CRs for TS 23.501/23.502/23.503 are approved.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2 LS response sent to GSMA and SA6.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Continue normative work as per agreed WID.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751961909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779775"/>
            <a:ext cx="8554480" cy="3502271"/>
          </a:xfrm>
        </p:spPr>
        <p:txBody>
          <a:bodyPr/>
          <a:lstStyle/>
          <a:p>
            <a:r>
              <a:rPr lang="en-US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SID</a:t>
            </a:r>
            <a:r>
              <a:rPr lang="en-US" altLang="zh-CN" sz="1200" dirty="0"/>
              <a:t>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100" dirty="0"/>
              <a:t>No outstanding issue within SA2, following are the items that will be progressed based on input from other WGs. Dependency on SA1 and SA4 input for H&amp;F (KI#3A).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100" b="1" dirty="0"/>
              <a:t>Contentious issue</a:t>
            </a:r>
            <a:r>
              <a:rPr lang="en-GB" sz="1100" dirty="0"/>
              <a:t>: Need for jitter measurement and reporting to AF.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LS sent out to SA1, SA4 requesting for feedback regarding H&amp;F functionality support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Submitted TR 23.700-20 for Approval to SA#91-e.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WID</a:t>
            </a:r>
            <a:r>
              <a:rPr lang="en-US" altLang="zh-CN" sz="1200" dirty="0"/>
              <a:t>: 20 Normative CRs have been approved for stage 2 specifications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None</a:t>
            </a:r>
          </a:p>
          <a:p>
            <a:r>
              <a:rPr lang="en-US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normative work as per agreed WID.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(3/16)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5809172"/>
              </p:ext>
            </p:extLst>
          </p:nvPr>
        </p:nvGraphicFramePr>
        <p:xfrm>
          <a:off x="179388" y="1376363"/>
          <a:ext cx="8810067" cy="118317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91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1595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939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IoT - TSC/URLLC enhancements</a:t>
                      </a:r>
                      <a:endParaRPr lang="en-US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SP-200298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11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33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76675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(4/16)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06040"/>
            <a:ext cx="8464029" cy="37461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b="1" dirty="0"/>
              <a:t>SID</a:t>
            </a:r>
            <a:r>
              <a:rPr lang="en-US" altLang="ko-KR" sz="1200" dirty="0"/>
              <a:t>: </a:t>
            </a:r>
            <a:r>
              <a:rPr lang="en-US" altLang="zh-CN" sz="1200" dirty="0"/>
              <a:t>Conclusions are updated for KI#1 (Direct Discovery), #7 (PC5 Charging) and #8 (Service Authorization); Interim conclusions are updated for KI#3 (UE-to-Network Relay); LS to SA5 to inform SA2 conclusion on UE usage reporting, LS to SA3 to ask feedback on L3 UE-NW Relay authentication and authorization issues; TR 23.752 sent to SA#91e for Approval.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b="1" dirty="0"/>
              <a:t>WID</a:t>
            </a:r>
            <a:r>
              <a:rPr lang="en-US" altLang="ko-KR" sz="1200" dirty="0"/>
              <a:t>: TS skeleton and 36 </a:t>
            </a:r>
            <a:r>
              <a:rPr lang="en-US" altLang="ko-KR" sz="1200" dirty="0" err="1"/>
              <a:t>pCRs</a:t>
            </a:r>
            <a:r>
              <a:rPr lang="en-US" altLang="ko-KR" sz="1200" dirty="0"/>
              <a:t> agreed to TS 23.304,  4 CRs agreed to TS 23.501,  4 CRs agreed to TS 23.502, 3 CRs agreed to TS 23.503 related to the concluded key issues.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Whether to proceed with Layer 3-based UE-to-Network Relay solution, Layer 2-based UE-to-Network Relay solution, or both to normative work needs to be determined at SA and RAN TSG#91-e 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Whether to proceed with Layer 3-based UE-to-UE Relay solution, Layer 2-based UE-to-UE Relay solution, or both to normative work needs to be determined at SA and RAN TSG#91-e meetings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Continue the normative work as per agreed WID.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Continue normative work on UE-to-Network Relay and UE-to-UE Relay based on SA#91-e/RAN#91-e feedback.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0568672"/>
              </p:ext>
            </p:extLst>
          </p:nvPr>
        </p:nvGraphicFramePr>
        <p:xfrm>
          <a:off x="271598" y="1312354"/>
          <a:ext cx="8634196" cy="12016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0790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428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428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30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SP-201132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357033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(5/16)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32785073"/>
              </p:ext>
            </p:extLst>
          </p:nvPr>
        </p:nvGraphicFramePr>
        <p:xfrm>
          <a:off x="179388" y="1376363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SP-200978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055237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15278"/>
            <a:ext cx="8554480" cy="37866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b="1" dirty="0"/>
              <a:t>SID</a:t>
            </a:r>
            <a:r>
              <a:rPr lang="en-GB" altLang="de-DE" sz="1400" dirty="0"/>
              <a:t>: 4 </a:t>
            </a:r>
            <a:r>
              <a:rPr lang="en-GB" altLang="de-DE" sz="1400" dirty="0" err="1"/>
              <a:t>pCRs</a:t>
            </a:r>
            <a:r>
              <a:rPr lang="en-GB" altLang="de-DE" sz="1400" dirty="0"/>
              <a:t> agreed related to KI#1 and KI#3; Conclusions agreed on - </a:t>
            </a:r>
            <a:r>
              <a:rPr lang="en-GB" sz="1400" dirty="0"/>
              <a:t>Use of Service Request + TAU for support of the NAS Busy procedure and NAS Leaving procedure for EPS, </a:t>
            </a:r>
            <a:r>
              <a:rPr lang="en-GB" altLang="de-DE" sz="1400" dirty="0"/>
              <a:t>Paging Cause applied only for UEs operating in MUSIM mode, </a:t>
            </a:r>
            <a:r>
              <a:rPr lang="en-GB" sz="1400" dirty="0"/>
              <a:t>Clarification on derivation of Paging Cause, </a:t>
            </a:r>
            <a:r>
              <a:rPr lang="en-US" altLang="de-DE" sz="1400" dirty="0"/>
              <a:t>Clean-up of Editor’s notes; </a:t>
            </a:r>
            <a:r>
              <a:rPr lang="en-US" altLang="zh-CN" sz="1400" dirty="0"/>
              <a:t>LS sent to RAN2 on assumptions for Paging Cause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WID</a:t>
            </a:r>
            <a:r>
              <a:rPr lang="en-US" altLang="zh-CN" sz="1400" dirty="0"/>
              <a:t>: 5 CRs agreed to TS 23.401/23.501/23.502/23.228; WID update agreed to remove an Editor’s note related to KI#2.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e.g., </a:t>
            </a:r>
            <a:r>
              <a:rPr lang="en-GB" sz="1400" dirty="0"/>
              <a:t>RRC-based Busy Indication, enabling paging reception for 5GS, RRC-based leaving for 5GS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A final decision expected from RAN plenary on “no-EUTRA impact”.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Continue the normative work as per agreed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Coordinate with RAN WGs on items with RAN dependencies.</a:t>
            </a:r>
          </a:p>
        </p:txBody>
      </p:sp>
    </p:spTree>
    <p:extLst>
      <p:ext uri="{BB962C8B-B14F-4D97-AF65-F5344CB8AC3E}">
        <p14:creationId xmlns:p14="http://schemas.microsoft.com/office/powerpoint/2010/main" val="289464152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/>
              <a:t> </a:t>
            </a:r>
            <a:r>
              <a:rPr lang="de-DE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SA2 meetings held since SA#90-e</a:t>
            </a:r>
          </a:p>
          <a:p>
            <a:pPr lvl="1" eaLnBrk="1" hangingPunct="1">
              <a:defRPr/>
            </a:pPr>
            <a:r>
              <a:rPr lang="pt-BR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SA2#143E: 24 Feb – 09 Mar 2021</a:t>
            </a:r>
          </a:p>
          <a:p>
            <a:pPr lvl="2" eaLnBrk="1" hangingPunct="1">
              <a:defRPr/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 in place of SA2#143 with full agenda. </a:t>
            </a:r>
          </a:p>
          <a:p>
            <a:pPr lvl="1" eaLnBrk="1" hangingPunct="1">
              <a:defRPr/>
            </a:pPr>
            <a:endParaRPr lang="en-GB" altLang="ko-KR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SA2#144E: 12 April – 16 April 2021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SA2#145E: 17 May – 28 May 2021</a:t>
            </a:r>
          </a:p>
          <a:p>
            <a:pPr lvl="1" eaLnBrk="1" hangingPunct="1">
              <a:defRPr/>
            </a:pPr>
            <a:endParaRPr lang="en-GB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(6/16)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29249185"/>
              </p:ext>
            </p:extLst>
          </p:nvPr>
        </p:nvGraphicFramePr>
        <p:xfrm>
          <a:off x="179388" y="1284923"/>
          <a:ext cx="8810067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9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9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93752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880360"/>
            <a:ext cx="8554480" cy="346611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/>
              <a:t>SID</a:t>
            </a:r>
            <a:r>
              <a:rPr lang="en-US" altLang="ko-KR" sz="1200" dirty="0"/>
              <a:t>: Conclusions agreed for KI#1, #4, #7 and #9; </a:t>
            </a:r>
            <a:r>
              <a:rPr lang="de-DE" altLang="de-DE" sz="1200" dirty="0"/>
              <a:t>TR 23.757 is sent to SA#91-e for approval; </a:t>
            </a:r>
            <a:r>
              <a:rPr lang="en-US" altLang="zh-CN" sz="1200" dirty="0"/>
              <a:t>LS exchanges with RAN2, RAN3 and SA4.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/>
              <a:t>WID</a:t>
            </a:r>
            <a:r>
              <a:rPr lang="en-US" altLang="ko-KR" sz="1200" dirty="0"/>
              <a:t>: TS skeleton and 18 </a:t>
            </a:r>
            <a:r>
              <a:rPr lang="en-US" altLang="ko-KR" sz="1200" dirty="0" err="1"/>
              <a:t>pCRs</a:t>
            </a:r>
            <a:r>
              <a:rPr lang="en-US" altLang="ko-KR" sz="1200" dirty="0"/>
              <a:t> </a:t>
            </a:r>
            <a:r>
              <a:rPr lang="en-US" altLang="zh-CN" sz="1200" dirty="0"/>
              <a:t>agreed</a:t>
            </a:r>
            <a:r>
              <a:rPr lang="en-US" altLang="ko-KR" sz="1200" dirty="0"/>
              <a:t> to TS 23.247, 1 CR agreed to TS 23.501.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impacts are NG-RAN node notify session activation related to KI#1, enforcing area restriction related to KI#6, enabling shared MBS delivery and minimizing data loss related to KI#7. 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the normative work as per agreed WID.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400" dirty="0"/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(7/16)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22493748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200" b="1" dirty="0"/>
              <a:t>SID</a:t>
            </a:r>
            <a:r>
              <a:rPr lang="en-US" altLang="zh-CN" sz="1200" dirty="0"/>
              <a:t>: All key issues except KI#6 have been concluded; RAN2 and RAN3 will further work on network slice during normative phase. Alignment with RAN WGs will be performed as part of normative work; TR 23.700-40 sent to SA#91-e for approval. 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200" b="1" dirty="0"/>
              <a:t>WID</a:t>
            </a:r>
            <a:r>
              <a:rPr lang="en-US" altLang="zh-CN" sz="1200" dirty="0"/>
              <a:t>: AMF-NSACF interaction is agreed for KI#1. The related 23.501 and 23.502 CR are approved.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RAN2 and RAN3 will further work on network slice during normative phase. Alignment with RAN WGs will be performed as part of normative work.</a:t>
            </a:r>
            <a:endParaRPr lang="en-US" altLang="de-DE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the normative work as per agreed WID.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14103775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67971"/>
            <a:ext cx="8554480" cy="3734719"/>
          </a:xfrm>
        </p:spPr>
        <p:txBody>
          <a:bodyPr/>
          <a:lstStyle/>
          <a:p>
            <a:r>
              <a:rPr lang="en-US" altLang="de-DE" sz="2000" dirty="0"/>
              <a:t>Progress since SA#90-e: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400" dirty="0"/>
              <a:t>All the concluded KIs except KI#15 have started the normative work. 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400" dirty="0"/>
              <a:t>47 CRs agreed for 23.288, 16 CRs agreed for 23.501, 22 CRs agreed for 23.502, 1 CR agreed for 23.503 and 2 LS Response  agreed.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None</a:t>
            </a:r>
            <a:endParaRPr lang="en-US" altLang="de-DE" sz="20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Continue the normative work as per agreed WID.</a:t>
            </a:r>
            <a:endParaRPr lang="en-US" altLang="zh-CN" sz="1400" dirty="0"/>
          </a:p>
          <a:p>
            <a:pPr lvl="1"/>
            <a:endParaRPr lang="en-GB" altLang="zh-CN" sz="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(8/16)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3384524"/>
              </p:ext>
            </p:extLst>
          </p:nvPr>
        </p:nvGraphicFramePr>
        <p:xfrm>
          <a:off x="179388" y="1376363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0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8345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032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008254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(9/16)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21725943"/>
              </p:ext>
            </p:extLst>
          </p:nvPr>
        </p:nvGraphicFramePr>
        <p:xfrm>
          <a:off x="179388" y="1376363"/>
          <a:ext cx="8810067" cy="11085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7533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41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934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895768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74379"/>
            <a:ext cx="8554480" cy="360079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SID</a:t>
            </a:r>
            <a:r>
              <a:rPr lang="en-US" altLang="zh-CN" sz="1200" dirty="0"/>
              <a:t>: Updated conclusions agreed for KI#1, KI#2, KI#3 and KI#4; LS exchanges with SA1, SA3, CT1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b="1" dirty="0"/>
              <a:t>WID</a:t>
            </a:r>
            <a:r>
              <a:rPr lang="en-US" sz="1200" dirty="0"/>
              <a:t>: </a:t>
            </a:r>
            <a:r>
              <a:rPr lang="en-US" altLang="zh-CN" sz="1200" dirty="0"/>
              <a:t>WID update agreed as per agreed updates to the TR 23.700-07 conclusions for KI#3; LS reply to RAN2 agreed answering some of the questions asked by RAN2 for the </a:t>
            </a:r>
            <a:r>
              <a:rPr lang="en-US" altLang="zh-CN" sz="1200" dirty="0" err="1"/>
              <a:t>eNPN</a:t>
            </a:r>
            <a:r>
              <a:rPr lang="en-US" altLang="zh-CN" sz="1200" dirty="0"/>
              <a:t> feature; LS sent to CT1 and SA3 whether to use UPU or </a:t>
            </a:r>
            <a:r>
              <a:rPr lang="en-US" altLang="zh-CN" sz="1200" dirty="0" err="1"/>
              <a:t>SoR</a:t>
            </a:r>
            <a:r>
              <a:rPr lang="en-US" altLang="zh-CN" sz="1200" dirty="0"/>
              <a:t> for updating the Separate Entity controlled lists for SNPN selection; 4 CRs agreed to TS 23.501 related to KI#1; 2 CRs agreed to TS 23.501 related to KI#2; 1 CR agreed to TS 23.501, 2 CRs agreed to TS 23.503 related to KI#3.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b="1" dirty="0"/>
              <a:t>SID</a:t>
            </a:r>
            <a:r>
              <a:rPr lang="en-US" sz="1200" dirty="0"/>
              <a:t>: RAN impacts identified by TR conclusions as follows: Impacts are SIB related for solutions related to Key issues 1, 3 and 4; New RRC indications during RRC establishment for solutions related to Key issues 4; Additional NGAP impacts for solutions related to Key issue 4; Key issue 2 impact may be related to (RAN4) UE performance requirements when UE 2Rx/2Tx capable.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b="1" dirty="0"/>
              <a:t>WID</a:t>
            </a:r>
            <a:r>
              <a:rPr lang="en-US" sz="1200" dirty="0"/>
              <a:t>: Impacts are SIB related for CRs addressing KI#1; TBD whether </a:t>
            </a:r>
            <a:r>
              <a:rPr lang="en-US" sz="1200" dirty="0" err="1"/>
              <a:t>eCall</a:t>
            </a:r>
            <a:r>
              <a:rPr lang="en-US" sz="1200" dirty="0"/>
              <a:t> and PWS is to be enabled for SNPNs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Continue the normative work as per agreed WID.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Consider feedback from RAN WGs and SA3 to resolve the aspects with RAN and SA3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3567084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(10/16)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916936"/>
            <a:ext cx="8364642" cy="331114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/>
              <a:t>Contentious Issue</a:t>
            </a:r>
            <a:r>
              <a:rPr lang="en-US" altLang="zh-CN" sz="1400" dirty="0"/>
              <a:t>: The conclusion from the TR whether to use a UUAA procedure based on API, instead of an EAP-based procedure, was challenged in SA2#143E and related papers could not be approved. Note that the conclusion was driven by an LS from the aviation community indicating no interest in EAP-based solutions. 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CRs to TS 23.256 approved.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RAN: None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SA3: Discussion on expanding the applicability of API-based UAV authentication to be applicable beyond UAV, i.e., a generic API-based solution for authentication, may require SA3 feedback.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the normative work as per agreed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7171873"/>
              </p:ext>
            </p:extLst>
          </p:nvPr>
        </p:nvGraphicFramePr>
        <p:xfrm>
          <a:off x="179388" y="1376363"/>
          <a:ext cx="8810067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0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576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2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2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ID_UAS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Unmanned Aerial Systems Connectivity, Identification, and Tracking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SP-200979</a:t>
                      </a:r>
                      <a:endParaRPr lang="en-US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01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463115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(11/16)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/>
              <a:t>KI#1 </a:t>
            </a:r>
            <a:r>
              <a:rPr lang="en-US" altLang="zh-CN" sz="1400" dirty="0"/>
              <a:t>"</a:t>
            </a:r>
            <a:r>
              <a:rPr lang="en-GB" altLang="ko-KR" sz="1400" dirty="0"/>
              <a:t>Support of QoS aware NR PC5 power efficiency for pedestrian UEs” concluded regarding NR PC5 DRX operations.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TR 23.776 sent to SA#91-e for approval.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New WID on eV2XARC_Ph2 approved at SA2#143E.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Start the normative work </a:t>
            </a:r>
            <a:r>
              <a:rPr lang="en-GB" altLang="ko-KR" sz="1400" dirty="0"/>
              <a:t>via coordination with RAN2</a:t>
            </a:r>
            <a:r>
              <a:rPr lang="de-DE" altLang="zh-CN" sz="1400" dirty="0"/>
              <a:t>.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6348940"/>
              </p:ext>
            </p:extLst>
          </p:nvPr>
        </p:nvGraphicFramePr>
        <p:xfrm>
          <a:off x="271598" y="1376362"/>
          <a:ext cx="8634196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4333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961">
                <a:tc>
                  <a:txBody>
                    <a:bodyPr/>
                    <a:lstStyle/>
                    <a:p>
                      <a:r>
                        <a:rPr lang="en-US" altLang="ko-KR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86%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(12/16)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953511"/>
            <a:ext cx="8404754" cy="339978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SID</a:t>
            </a:r>
            <a:r>
              <a:rPr lang="en-US" altLang="zh-CN" sz="1400" dirty="0"/>
              <a:t>: </a:t>
            </a:r>
            <a:r>
              <a:rPr lang="de-DE" altLang="de-DE" sz="1400" dirty="0"/>
              <a:t>Key issue 1 conclusion is updated; </a:t>
            </a:r>
            <a:r>
              <a:rPr lang="de-DE" altLang="zh-CN" sz="1400" dirty="0"/>
              <a:t>No further update on conclusion of  KI#2 and KI#3; </a:t>
            </a:r>
            <a:r>
              <a:rPr lang="en-US" altLang="zh-CN" sz="1400" dirty="0"/>
              <a:t>No normative work will be done on KI2 (no progress from IETF on MPQUIC); </a:t>
            </a:r>
            <a:r>
              <a:rPr lang="de-DE" altLang="zh-CN" sz="1400" dirty="0"/>
              <a:t>TR 23.700-93 </a:t>
            </a:r>
            <a:r>
              <a:rPr lang="en-US" altLang="ko-KR" sz="1400" dirty="0"/>
              <a:t>sent to SA#91-e for approval.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WID</a:t>
            </a:r>
            <a:r>
              <a:rPr lang="en-US" altLang="zh-CN" sz="1400" dirty="0"/>
              <a:t>: 9 CRs were approved against TS 23.501/502/503 + 1 CR technically endorsed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the normative work as per agreed WID.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400" dirty="0">
              <a:solidFill>
                <a:srgbClr val="00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5658410"/>
              </p:ext>
            </p:extLst>
          </p:nvPr>
        </p:nvGraphicFramePr>
        <p:xfrm>
          <a:off x="271598" y="1376362"/>
          <a:ext cx="8634196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4947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0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2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50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 Phase 2</a:t>
                      </a:r>
                      <a:r>
                        <a:rPr lang="en-GB" sz="12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9933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899653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(13/16)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 got two reply </a:t>
            </a:r>
            <a:r>
              <a:rPr lang="en-US" altLang="zh-CN" sz="1400" dirty="0" err="1"/>
              <a:t>LSes</a:t>
            </a:r>
            <a:r>
              <a:rPr lang="en-US" altLang="zh-CN" sz="1400" dirty="0"/>
              <a:t> from RAN1(S2-2100136) and SA4(S2-2100261) to SA2 LS (S2-2009227)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2 CRs to TS 23.501 and 23.503 were agreed.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1 CR on 5QI was technically endorsed.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1 Reply LS to SA4 (CC RAN2, RAN1) agreed regarding to packet size/MTU.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To consider RAN1 potential feedback on SA4 newly proposed 5QI values.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the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7447883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 for Advanced Interactive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-&gt;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SP-190564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000715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(14/16)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CRs on High accuracy positioning with (by introducing Local Coordinates), MO-LR subscribed assistance data, energy-efficient positioning for AF accepts a certain age of the location information, and LMF selection by querying NRF  have been approved;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CRs on LCS Latency Reduction has be technically endorsed, due to the need of RAN feedback; </a:t>
            </a:r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LS sent to RAN1 and RAN2 to ask whether support can be provided for a scheduled location time as part of their Rel-17 work. </a:t>
            </a:r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the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5143894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635284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(15/16)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 CRs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the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7648704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077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88950" y="1647687"/>
            <a:ext cx="8119533" cy="4376738"/>
          </a:xfrm>
        </p:spPr>
        <p:txBody>
          <a:bodyPr/>
          <a:lstStyle/>
          <a:p>
            <a:pPr eaLnBrk="1" hangingPunct="1"/>
            <a:r>
              <a:rPr lang="en-GB" altLang="ko-KR" dirty="0">
                <a:ea typeface="Gulim" panose="020B0600000101010101" pitchFamily="34" charset="-127"/>
                <a:cs typeface="Arial" panose="020B0604020202020204" pitchFamily="34" charset="0"/>
              </a:rPr>
              <a:t>SA2 WG leadership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Puneet Jain (Intel)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Tao Sun (CMCC), Andrew Bennett (Samsung)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4163" indent="0" eaLnBrk="1" hangingPunct="1">
              <a:buNone/>
            </a:pPr>
            <a:r>
              <a:rPr lang="en-GB" altLang="de-DE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vice chairs, Andrew Bennett and Tao Sun for their outstanding support!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(16/16)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4114799"/>
            <a:ext cx="8404754" cy="22384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Following 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 CRs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0134611"/>
              </p:ext>
            </p:extLst>
          </p:nvPr>
        </p:nvGraphicFramePr>
        <p:xfrm>
          <a:off x="262454" y="2007298"/>
          <a:ext cx="8634197" cy="41759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36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9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7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4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6163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TEI17_DCAMP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Dynamically Changing AM Policies in the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SP-201032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 CRs (2 CRs to 23.501, 4 CRs to 23.502, 2 CRs to 23.503) were approved.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TEI17_IMSGID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 Optimization for HSS Group ID in an SBA environment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 -&gt; 100%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SP-200452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23.228 was approved.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TEI17_IPU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IP address pool information from UDM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 -&gt; 100%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SP-200454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CRs (1 CR to 23.501, 1 CR to 23.502) were approved.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178588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TEI17_N3SLICE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different slices over different Non 3GPP access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 -&gt; 100%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SP-200456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 CRs (2 CRs to 23.501, 2 CRs to 23.502) were approved.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6062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TEI17_SAPES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Signed Attestation for Priority and Emergency Sessions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SP-200453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CRs (1 CR to 23.167, 1 CR to 23.228) were approved.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039418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TEI17_SPSFAS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PCF selection for AMF and SMF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CRs (1 CR to 23.501, 1 CR to 23.502) were approved.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786199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82C107C-12A4-4A8A-BD3E-D650C60CEF82}"/>
              </a:ext>
            </a:extLst>
          </p:cNvPr>
          <p:cNvSpPr txBox="1">
            <a:spLocks/>
          </p:cNvSpPr>
          <p:nvPr/>
        </p:nvSpPr>
        <p:spPr bwMode="auto">
          <a:xfrm>
            <a:off x="143582" y="1536192"/>
            <a:ext cx="8404754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Work on the following TEI17 items was completed.</a:t>
            </a:r>
          </a:p>
        </p:txBody>
      </p:sp>
    </p:spTree>
    <p:extLst>
      <p:ext uri="{BB962C8B-B14F-4D97-AF65-F5344CB8AC3E}">
        <p14:creationId xmlns:p14="http://schemas.microsoft.com/office/powerpoint/2010/main" val="4170586600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SA#90-e,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/>
              <a:t>2.5) </a:t>
            </a:r>
            <a:r>
              <a:rPr lang="en-GB" sz="2000" b="1" i="1" dirty="0" err="1"/>
              <a:t>IETF</a:t>
            </a:r>
            <a:r>
              <a:rPr lang="en-GB" sz="2000" b="1" i="1" dirty="0"/>
              <a:t> and External </a:t>
            </a:r>
            <a:r>
              <a:rPr lang="en-GB" sz="2000" b="1" i="1" dirty="0" err="1"/>
              <a:t>SDO</a:t>
            </a:r>
            <a:r>
              <a:rPr lang="en-GB" sz="2000" b="1" i="1" dirty="0"/>
              <a:t> Normative Reference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IETF </a:t>
            </a:r>
            <a:r>
              <a:rPr lang="en-GB" altLang="de-DE" b="1" dirty="0"/>
              <a:t>and External SDO Normative Reference Update (1/1)</a:t>
            </a:r>
            <a:endParaRPr lang="de-DE" altLang="de-DE" b="1" dirty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pPr eaLnBrk="1" hangingPunct="1"/>
            <a:endParaRPr lang="en-US" altLang="de-DE" sz="2400" dirty="0"/>
          </a:p>
          <a:p>
            <a:pPr>
              <a:buFontTx/>
              <a:buNone/>
            </a:pPr>
            <a:endParaRPr lang="en-US" altLang="de-DE" dirty="0"/>
          </a:p>
          <a:p>
            <a:pPr eaLnBrk="1" hangingPunct="1">
              <a:buFontTx/>
              <a:buNone/>
            </a:pPr>
            <a:endParaRPr lang="en-US" altLang="de-DE" dirty="0"/>
          </a:p>
          <a:p>
            <a:pPr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457200" y="1634836"/>
            <a:ext cx="8229600" cy="430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2400" kern="0" dirty="0"/>
              <a:t>None. </a:t>
            </a:r>
          </a:p>
          <a:p>
            <a:pPr eaLnBrk="1" hangingPunct="1">
              <a:defRPr/>
            </a:pPr>
            <a:endParaRPr lang="en-GB" sz="1600" kern="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SA#90-e,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 dirty="0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863509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Rel-17 study items are 95% – 100% complete. Please see slide#36 - #46 and the corresponding TR coversheet (slide #56) for more details. </a:t>
            </a:r>
          </a:p>
          <a:p>
            <a:pPr eaLnBrk="1" hangingPunct="1">
              <a:defRPr/>
            </a:pPr>
            <a:r>
              <a:rPr lang="en-GB" sz="1500" dirty="0"/>
              <a:t>6 TEI17 work items were completed. Please see slide#50 for more details. </a:t>
            </a:r>
          </a:p>
          <a:p>
            <a:pPr eaLnBrk="1" hangingPunct="1">
              <a:defRPr/>
            </a:pPr>
            <a:r>
              <a:rPr lang="en-GB" sz="1500" dirty="0"/>
              <a:t>SA2 approved its updated </a:t>
            </a:r>
            <a:r>
              <a:rPr lang="en-GB" sz="1500" dirty="0" err="1"/>
              <a:t>ToR</a:t>
            </a:r>
            <a:r>
              <a:rPr lang="en-GB" sz="1500" dirty="0"/>
              <a:t> in S2-2101028. </a:t>
            </a:r>
          </a:p>
          <a:p>
            <a:pPr eaLnBrk="1" hangingPunct="1">
              <a:defRPr/>
            </a:pPr>
            <a:r>
              <a:rPr lang="en-GB" sz="1500" dirty="0"/>
              <a:t>2 P-CR and 6 CRs to update inclusive terminology in 3GPP TS/TR were approved. SA2 is </a:t>
            </a:r>
            <a:r>
              <a:rPr lang="en-US" sz="1500" dirty="0"/>
              <a:t>awaiting the alignment of inclusive terminology with IEEE 802.11AS. Additional CRs/P-CRs will be submitted at TSG SA#92-e meeting. </a:t>
            </a:r>
          </a:p>
          <a:p>
            <a:pPr eaLnBrk="1" hangingPunct="1">
              <a:defRPr/>
            </a:pPr>
            <a:r>
              <a:rPr lang="en-US" sz="1500" dirty="0"/>
              <a:t>SA2 meeting calendar for 2022 and 2023 was endorsed in S2-2101039. Dates are based on assumption that the SA2 meeting will be held F2F. In case of any change to that assumption, dates may need to be adjusted.</a:t>
            </a:r>
            <a:endParaRPr lang="en-GB" sz="1500" dirty="0"/>
          </a:p>
          <a:p>
            <a:pPr eaLnBrk="1" hangingPunct="1">
              <a:defRPr/>
            </a:pPr>
            <a:r>
              <a:rPr lang="en-GB" sz="1500" dirty="0"/>
              <a:t>At SA2#141E and SA2#142E, several LSs related to Rel-17 topics were sent to RAN WGs and SA3. Timely response to these LSs would be essential for finalizing the conclusions to remaining Rel-17 open issues by Q2, 2021</a:t>
            </a:r>
            <a:r>
              <a:rPr lang="pt-BR" sz="1500" dirty="0"/>
              <a:t>.</a:t>
            </a:r>
            <a:endParaRPr lang="en-GB" sz="1500" dirty="0"/>
          </a:p>
          <a:p>
            <a:pPr marL="0" indent="0" eaLnBrk="1" hangingPunct="1">
              <a:buNone/>
              <a:defRPr/>
            </a:pPr>
            <a:endParaRPr lang="en-GB" sz="1500" dirty="0"/>
          </a:p>
          <a:p>
            <a:pPr eaLnBrk="1" hangingPunct="1">
              <a:defRPr/>
            </a:pPr>
            <a:r>
              <a:rPr lang="en-GB" sz="1600" b="1" u="sng" dirty="0">
                <a:solidFill>
                  <a:srgbClr val="FF0000"/>
                </a:solidFill>
              </a:rPr>
              <a:t>Action to SA#91-e</a:t>
            </a:r>
            <a:r>
              <a:rPr lang="en-GB" sz="1600" dirty="0">
                <a:solidFill>
                  <a:srgbClr val="FF0000"/>
                </a:solidFill>
              </a:rPr>
              <a:t>: </a:t>
            </a:r>
          </a:p>
          <a:p>
            <a:pPr lvl="1" eaLnBrk="1" hangingPunct="1">
              <a:defRPr/>
            </a:pPr>
            <a:r>
              <a:rPr lang="en-GB" sz="1500" dirty="0">
                <a:solidFill>
                  <a:srgbClr val="FF0000"/>
                </a:solidFill>
              </a:rPr>
              <a:t>TSG SA to request RAN WGs (especially RAN2/3) and SA3 to allocate time during their Q2, 2021 e-meetings (especially April meeting) to respond to LSs from SA2 on Rel-17 topics.  </a:t>
            </a:r>
          </a:p>
          <a:p>
            <a:pPr lvl="1" eaLnBrk="1" hangingPunct="1">
              <a:defRPr/>
            </a:pPr>
            <a:r>
              <a:rPr lang="en-GB" sz="1500" dirty="0">
                <a:solidFill>
                  <a:srgbClr val="FF0000"/>
                </a:solidFill>
              </a:rPr>
              <a:t>TSG SA to approve updated SA2 </a:t>
            </a:r>
            <a:r>
              <a:rPr lang="en-GB" sz="1500" dirty="0" err="1">
                <a:solidFill>
                  <a:srgbClr val="FF0000"/>
                </a:solidFill>
              </a:rPr>
              <a:t>ToR</a:t>
            </a:r>
            <a:r>
              <a:rPr lang="en-GB" sz="1500" dirty="0">
                <a:solidFill>
                  <a:srgbClr val="FF0000"/>
                </a:solidFill>
              </a:rPr>
              <a:t> (submitted in SP-210187)</a:t>
            </a:r>
          </a:p>
          <a:p>
            <a:pPr lvl="1" eaLnBrk="1" hangingPunct="1">
              <a:defRPr/>
            </a:pPr>
            <a:endParaRPr lang="en-GB" sz="1500" dirty="0">
              <a:solidFill>
                <a:srgbClr val="FF0000"/>
              </a:solidFill>
            </a:endParaRPr>
          </a:p>
          <a:p>
            <a:pPr marL="457200" lvl="1" indent="0" eaLnBrk="1" hangingPunct="1">
              <a:buNone/>
              <a:defRPr/>
            </a:pPr>
            <a:endParaRPr lang="en-GB" sz="1800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674163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SA#90-e,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(1/2)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Rel-17 TR coversheets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80AE6BC-D5B0-4597-9C6F-71A957CEAD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328070"/>
              </p:ext>
            </p:extLst>
          </p:nvPr>
        </p:nvGraphicFramePr>
        <p:xfrm>
          <a:off x="538663" y="2273736"/>
          <a:ext cx="8248721" cy="2844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4710">
                  <a:extLst>
                    <a:ext uri="{9D8B030D-6E8A-4147-A177-3AD203B41FA5}">
                      <a16:colId xmlns:a16="http://schemas.microsoft.com/office/drawing/2014/main" val="1122807824"/>
                    </a:ext>
                  </a:extLst>
                </a:gridCol>
                <a:gridCol w="4444165">
                  <a:extLst>
                    <a:ext uri="{9D8B030D-6E8A-4147-A177-3AD203B41FA5}">
                      <a16:colId xmlns:a16="http://schemas.microsoft.com/office/drawing/2014/main" val="1731816850"/>
                    </a:ext>
                  </a:extLst>
                </a:gridCol>
                <a:gridCol w="1005950">
                  <a:extLst>
                    <a:ext uri="{9D8B030D-6E8A-4147-A177-3AD203B41FA5}">
                      <a16:colId xmlns:a16="http://schemas.microsoft.com/office/drawing/2014/main" val="1520488708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1161532189"/>
                    </a:ext>
                  </a:extLst>
                </a:gridCol>
              </a:tblGrid>
              <a:tr h="29814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SA-TD</a:t>
                      </a: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Title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TR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WI Code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028047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SP-210096</a:t>
                      </a:r>
                      <a:endParaRPr lang="en-US" sz="16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page of TR 23.776 for approval to TSG SA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23.776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161816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SP-210097</a:t>
                      </a:r>
                      <a:endParaRPr lang="en-US" sz="16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Report to TSG: TR 23.700-07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23.700-07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791311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SP-210098</a:t>
                      </a:r>
                      <a:endParaRPr lang="en-US" sz="16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page of TR 23.757 for approval to TSG SA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23.757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75772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SP-210099</a:t>
                      </a:r>
                      <a:endParaRPr lang="en-US" sz="16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sheet for presentation of TR 23.700-93 to TSG SA#91E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23.700-93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537758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SP-210100</a:t>
                      </a:r>
                      <a:endParaRPr lang="en-US" sz="16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sheet for presentation of TR 23.700-40 to TSG SA#91E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23.700-40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050245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SP-210101</a:t>
                      </a:r>
                      <a:endParaRPr lang="en-US" sz="16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sheet of TR 23.752 for approval to TSG SA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23.752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5333287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SP-210102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Sheet of TR 23.700-20 for presentation to TSG SA for Approval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23.700-20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791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1298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(2/2)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Rel-17 WID(s)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9BB5DE-55BA-44A6-AF33-01B5884DC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445734"/>
              </p:ext>
            </p:extLst>
          </p:nvPr>
        </p:nvGraphicFramePr>
        <p:xfrm>
          <a:off x="488950" y="2185605"/>
          <a:ext cx="8254206" cy="18173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886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1258489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282890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566941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SP-210090</a:t>
                      </a:r>
                      <a:endParaRPr lang="en-US" sz="14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NEW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WID: Architecture enhancements for 3GPP support of advanced V2X services - Phase 2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626471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SP-210091</a:t>
                      </a:r>
                      <a:endParaRPr lang="en-US" sz="14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WID: Study on system enablers for multi-SIM devices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463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SP-210092</a:t>
                      </a:r>
                      <a:endParaRPr lang="en-US" sz="14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enhanced support of Non-Public Networks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54448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SP-210093</a:t>
                      </a:r>
                      <a:endParaRPr lang="en-US" sz="14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on WID eNS_Ph2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58434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SP-210094</a:t>
                      </a:r>
                      <a:endParaRPr lang="en-US" sz="14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Support of Enhanced Industrial IIoT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952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SP-210095</a:t>
                      </a:r>
                      <a:endParaRPr lang="en-US" sz="14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TEI17_NIESGU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revision of the TEI17_NIESGU WID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6871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96912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SA#90-e,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5) Collected Items requiring action </a:t>
            </a:r>
            <a:br>
              <a:rPr lang="en-GB" altLang="de-DE" b="1" dirty="0"/>
            </a:br>
            <a:r>
              <a:rPr lang="en-GB" altLang="de-DE" b="1" dirty="0"/>
              <a:t>from SA</a:t>
            </a:r>
            <a:endParaRPr lang="de-DE" altLang="de-DE" b="1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743740"/>
            <a:ext cx="8372764" cy="4382423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1) Approval of Rel-17 TR(s) </a:t>
            </a:r>
            <a:r>
              <a:rPr lang="en-US" sz="2000" i="1" dirty="0">
                <a:solidFill>
                  <a:srgbClr val="FF0000"/>
                </a:solidFill>
              </a:rPr>
              <a:t>(Please see slide# 56)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2) Approval of new/revised WID(s) </a:t>
            </a:r>
            <a:r>
              <a:rPr lang="en-US" sz="2000" i="1" dirty="0">
                <a:solidFill>
                  <a:srgbClr val="FF0000"/>
                </a:solidFill>
              </a:rPr>
              <a:t>(Please see slide# 57)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3) </a:t>
            </a:r>
            <a:r>
              <a:rPr lang="en-GB" sz="2000" dirty="0">
                <a:solidFill>
                  <a:srgbClr val="FF0000"/>
                </a:solidFill>
              </a:rPr>
              <a:t>TSG SA to request RAN WGs (especially RAN2/3) and SA3 to allocate time during their Q2, 2021 e-meetings (especially April meeting) to respond to LSs from SA2 on Rel-17 topics</a:t>
            </a:r>
            <a:r>
              <a:rPr lang="en-US" sz="2000" dirty="0">
                <a:solidFill>
                  <a:srgbClr val="FF0000"/>
                </a:solidFill>
              </a:rPr>
              <a:t>. </a:t>
            </a:r>
            <a:r>
              <a:rPr lang="en-US" sz="2000" i="1" dirty="0">
                <a:solidFill>
                  <a:srgbClr val="FF0000"/>
                </a:solidFill>
              </a:rPr>
              <a:t>(Please see slide# 54)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4) </a:t>
            </a:r>
            <a:r>
              <a:rPr lang="en-GB" sz="2000" dirty="0">
                <a:solidFill>
                  <a:srgbClr val="FF0000"/>
                </a:solidFill>
              </a:rPr>
              <a:t>TSG SA to approve updated SA2 </a:t>
            </a:r>
            <a:r>
              <a:rPr lang="en-GB" sz="2000" dirty="0" err="1">
                <a:solidFill>
                  <a:srgbClr val="FF0000"/>
                </a:solidFill>
              </a:rPr>
              <a:t>ToR</a:t>
            </a:r>
            <a:r>
              <a:rPr lang="en-GB" sz="2000" dirty="0">
                <a:solidFill>
                  <a:srgbClr val="FF0000"/>
                </a:solidFill>
              </a:rPr>
              <a:t> (submitted in SP-210187)</a:t>
            </a:r>
          </a:p>
          <a:p>
            <a:pPr marL="0" indent="0" eaLnBrk="1" hangingPunct="1">
              <a:spcBef>
                <a:spcPts val="600"/>
              </a:spcBef>
              <a:spcAft>
                <a:spcPts val="1200"/>
              </a:spcAft>
              <a:buNone/>
              <a:defRPr/>
            </a:pPr>
            <a:endParaRPr lang="en-US" sz="20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4075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(3/7)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237075"/>
            <a:ext cx="8229600" cy="447030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#143-e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349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registered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#143-e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~8560 </a:t>
            </a:r>
            <a:r>
              <a:rPr lang="en-US" altLang="ko-KR" sz="1400" dirty="0"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e-mails were sent to the list during the e-meeting</a:t>
            </a:r>
            <a:endParaRPr lang="en-GB" altLang="ko-KR" sz="1400" dirty="0">
              <a:highlight>
                <a:srgbClr val="FFFF00"/>
              </a:highlight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1492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1461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handled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720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97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23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37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116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286</a:t>
            </a: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de-DE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2A06F2A-2309-4E45-AF45-1C342A48B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886103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885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16 March 2021</a:t>
            </a:r>
          </a:p>
        </p:txBody>
      </p:sp>
    </p:spTree>
    <p:extLst>
      <p:ext uri="{BB962C8B-B14F-4D97-AF65-F5344CB8AC3E}">
        <p14:creationId xmlns:p14="http://schemas.microsoft.com/office/powerpoint/2010/main" val="344817668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748348" y="2138449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25155" y="0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(4/7)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/>
        </p:nvGraphicFramePr>
        <p:xfrm>
          <a:off x="538646" y="914400"/>
          <a:ext cx="8391710" cy="5414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(5/7)</a:t>
            </a:r>
            <a:br>
              <a:rPr lang="de-DE" altLang="de-DE" b="1" dirty="0"/>
            </a:br>
            <a:r>
              <a:rPr lang="de-DE" altLang="de-DE" sz="2800" b="1" dirty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3549737" y="5903509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68A5B159-0055-44CA-BBE4-DEAC7A5B4DF1}"/>
              </a:ext>
            </a:extLst>
          </p:cNvPr>
          <p:cNvGraphicFramePr>
            <a:graphicFrameLocks/>
          </p:cNvGraphicFramePr>
          <p:nvPr/>
        </p:nvGraphicFramePr>
        <p:xfrm>
          <a:off x="358923" y="1373144"/>
          <a:ext cx="8726340" cy="4734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1190171"/>
          </a:xfrm>
        </p:spPr>
        <p:txBody>
          <a:bodyPr/>
          <a:lstStyle/>
          <a:p>
            <a:r>
              <a:rPr lang="de-DE" altLang="de-DE" b="1" dirty="0"/>
              <a:t>1) General Aspects (6/7)</a:t>
            </a:r>
            <a:br>
              <a:rPr lang="de-DE" altLang="de-DE" b="1" dirty="0"/>
            </a:br>
            <a:r>
              <a:rPr lang="de-DE" altLang="de-DE" sz="2800" b="1" dirty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736600" y="5449269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/>
        </p:nvGraphicFramePr>
        <p:xfrm>
          <a:off x="304801" y="1623702"/>
          <a:ext cx="8718550" cy="4471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7916</TotalTime>
  <Words>6182</Words>
  <Application>Microsoft Office PowerPoint</Application>
  <PresentationFormat>On-screen Show (4:3)</PresentationFormat>
  <Paragraphs>1115</Paragraphs>
  <Slides>60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6" baseType="lpstr">
      <vt:lpstr>Arial</vt:lpstr>
      <vt:lpstr>Arial </vt:lpstr>
      <vt:lpstr>Calibri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(5/7) Resource usage</vt:lpstr>
      <vt:lpstr>1) General Aspects (6/7) Document Handling / Meeting</vt:lpstr>
      <vt:lpstr>1) General Aspects (7/7) SA2 Agreed CRs by Release / Meeting</vt:lpstr>
      <vt:lpstr>Contents</vt:lpstr>
      <vt:lpstr>2.1) Rel-14 and before  Maintenance (1/1)</vt:lpstr>
      <vt:lpstr>Contents</vt:lpstr>
      <vt:lpstr>2.2) Rel-15 Work and Maintenance (1/2)</vt:lpstr>
      <vt:lpstr>2.2) Rel-15 Work and Maintenance (2/2)</vt:lpstr>
      <vt:lpstr>Contents</vt:lpstr>
      <vt:lpstr>2.3) Rel-16 Work and Maintenance (1/17)</vt:lpstr>
      <vt:lpstr>2.3) Rel-16 Work and Maintenance (2/17)</vt:lpstr>
      <vt:lpstr>2.3) Rel-16 Work and Maintenance (3/17)</vt:lpstr>
      <vt:lpstr>2.3) Rel-16 Work and Maintenance (4/17)</vt:lpstr>
      <vt:lpstr>2.3) Rel-16 Work and Maintenance (5/17)</vt:lpstr>
      <vt:lpstr>2.3) Rel-16 Work and Maintenance (6/17)</vt:lpstr>
      <vt:lpstr>2.3) Rel-16 Work and Maintenance (7/17)</vt:lpstr>
      <vt:lpstr>2.3) Rel-16 Work and Maintenance (8/17)</vt:lpstr>
      <vt:lpstr>2.3) Rel-16 Work and Maintenance (9/17)</vt:lpstr>
      <vt:lpstr>2.3) Rel-16 Work and Maintenance (10/17)</vt:lpstr>
      <vt:lpstr>2.3) Rel-16 Work and Maintenance (11/17)</vt:lpstr>
      <vt:lpstr>2.3) Rel-16 Work and Maintenance (12/17)</vt:lpstr>
      <vt:lpstr>2.3) Rel-16 Work and Maintenance (13/17)</vt:lpstr>
      <vt:lpstr>2.3) Rel-16 Work and Maintenance (14/17)</vt:lpstr>
      <vt:lpstr>2.3) Rel-16 Work and Maintenance (15/17)</vt:lpstr>
      <vt:lpstr>2.3) Rel-16 Work and Maintenance (16/17)</vt:lpstr>
      <vt:lpstr>2.3) Rel-16 Work and Maintenance (17/17)</vt:lpstr>
      <vt:lpstr>Contents</vt:lpstr>
      <vt:lpstr>2.4) Rel-17 Study/Work (1/16)</vt:lpstr>
      <vt:lpstr>PowerPoint Presentation</vt:lpstr>
      <vt:lpstr>2.4) Rel-17 Study/Work (3/16)</vt:lpstr>
      <vt:lpstr>2.4) Rel-17 Study/Work (4/16)</vt:lpstr>
      <vt:lpstr>2.4) Rel-17 Study/Work (5/16)</vt:lpstr>
      <vt:lpstr>2.4) Rel-17 Study/Work (6/16)</vt:lpstr>
      <vt:lpstr>2.4) Rel-17 Study/Work (7/16)</vt:lpstr>
      <vt:lpstr>2.4) Rel-17 Study/Work (8/16)</vt:lpstr>
      <vt:lpstr>2.4) Rel-17 Study/Work (9/16)</vt:lpstr>
      <vt:lpstr>2.4) Rel-17 Study/Work (10/16)</vt:lpstr>
      <vt:lpstr>2.4) Rel-17 Study/Work (11/16)</vt:lpstr>
      <vt:lpstr>2.4) Rel-17 Study/Work (12/16)</vt:lpstr>
      <vt:lpstr>2.4) Rel-17 Study/Work (13/16)</vt:lpstr>
      <vt:lpstr>2.4) Rel-17 Study/Work (14/16)</vt:lpstr>
      <vt:lpstr>2.4) Rel-17 Study/Work (15/16)</vt:lpstr>
      <vt:lpstr>2.4) Rel-17 Study/Work (16/16)</vt:lpstr>
      <vt:lpstr>Contents</vt:lpstr>
      <vt:lpstr>2.5) IETF and External SDO Normative Reference Update (1/1)</vt:lpstr>
      <vt:lpstr>Contents</vt:lpstr>
      <vt:lpstr>3) SA2 Work Planning</vt:lpstr>
      <vt:lpstr>Contents</vt:lpstr>
      <vt:lpstr>4) Documents for Information and Approval (1/2)</vt:lpstr>
      <vt:lpstr>4) Documents for Information and Approval (2/2)</vt:lpstr>
      <vt:lpstr>Contents</vt:lpstr>
      <vt:lpstr>5) Collected Items requiring action  from SA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Puneet Jain</cp:lastModifiedBy>
  <cp:revision>1561</cp:revision>
  <dcterms:created xsi:type="dcterms:W3CDTF">2008-08-30T09:32:10Z</dcterms:created>
  <dcterms:modified xsi:type="dcterms:W3CDTF">2021-03-17T18:59:08Z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