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bookmarkIdSeed="4">
  <p:sldMasterIdLst>
    <p:sldMasterId id="2147483648" r:id="rId4"/>
  </p:sldMasterIdLst>
  <p:notesMasterIdLst>
    <p:notesMasterId r:id="rId18"/>
  </p:notesMasterIdLst>
  <p:handoutMasterIdLst>
    <p:handoutMasterId r:id="rId19"/>
  </p:handoutMasterIdLst>
  <p:sldIdLst>
    <p:sldId id="297" r:id="rId5"/>
    <p:sldId id="370" r:id="rId6"/>
    <p:sldId id="371" r:id="rId7"/>
    <p:sldId id="346" r:id="rId8"/>
    <p:sldId id="350" r:id="rId9"/>
    <p:sldId id="354" r:id="rId10"/>
    <p:sldId id="369" r:id="rId11"/>
    <p:sldId id="363" r:id="rId12"/>
    <p:sldId id="364" r:id="rId13"/>
    <p:sldId id="365" r:id="rId14"/>
    <p:sldId id="368" r:id="rId15"/>
    <p:sldId id="367" r:id="rId16"/>
    <p:sldId id="294"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pos="5470">
          <p15:clr>
            <a:srgbClr val="A4A3A4"/>
          </p15:clr>
        </p15:guide>
        <p15:guide id="8" pos="287">
          <p15:clr>
            <a:srgbClr val="A4A3A4"/>
          </p15:clr>
        </p15:guide>
        <p15:guide id="2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71"/>
    <a:srgbClr val="0071C5"/>
    <a:srgbClr val="F83308"/>
    <a:srgbClr val="FD9208"/>
    <a:srgbClr val="009FDF"/>
    <a:srgbClr val="F3D54E"/>
    <a:srgbClr val="F0C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338BCC-06F7-4ED7-A3BA-766CC55D07C3}" v="1" dt="2020-09-09T16:29:07.147"/>
    <p1510:client id="{729639BF-145D-4F8D-8C10-C70E212FB3E3}" v="5" dt="2020-09-09T18:52:32.3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28" autoAdjust="0"/>
    <p:restoredTop sz="87731" autoAdjust="0"/>
  </p:normalViewPr>
  <p:slideViewPr>
    <p:cSldViewPr snapToGrid="0">
      <p:cViewPr varScale="1">
        <p:scale>
          <a:sx n="81" d="100"/>
          <a:sy n="81" d="100"/>
        </p:scale>
        <p:origin x="1867" y="86"/>
      </p:cViewPr>
      <p:guideLst>
        <p:guide pos="5470"/>
        <p:guide pos="287"/>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9/9/2020</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9/9/2020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examples of service functions include, but are not limited to the following: </a:t>
            </a:r>
            <a:r>
              <a:rPr lang="en-GB" sz="1200" dirty="0"/>
              <a:t>firewall functions, NAT, URL filter, Lawful inspection (LI), deep packet inspection (DPI), IP tunnel endpoints, Packet classifiers, application detection and control (ADC), TCP proxies, load balancers, transcoders, application policy control, protocol and video optimization, etc. </a:t>
            </a:r>
          </a:p>
          <a:p>
            <a:endParaRPr lang="en-US" sz="1200" dirty="0"/>
          </a:p>
          <a:p>
            <a:r>
              <a:rPr lang="en-US" sz="1200" dirty="0"/>
              <a:t>ITU-T-Y.Sup41: Service chaining service (SCS) provides a mechanism to dynamically build service function chains (SFCs) and then make incoming packets forward through the SFC. With these dynamics, the SFC can rapidly and easily be generated and modified according to the service features carrying in packets. </a:t>
            </a:r>
          </a:p>
        </p:txBody>
      </p:sp>
      <p:sp>
        <p:nvSpPr>
          <p:cNvPr id="4" name="Slide Number Placeholder 3"/>
          <p:cNvSpPr>
            <a:spLocks noGrp="1"/>
          </p:cNvSpPr>
          <p:nvPr>
            <p:ph type="sldNum" sz="quarter" idx="5"/>
          </p:nvPr>
        </p:nvSpPr>
        <p:spPr/>
        <p:txBody>
          <a:bodyPr/>
          <a:lstStyle/>
          <a:p>
            <a:fld id="{D61C8689-8455-3546-ADF9-3B7273760F66}" type="slidenum">
              <a:rPr lang="en-US" smtClean="0"/>
              <a:pPr/>
              <a:t>4</a:t>
            </a:fld>
            <a:endParaRPr lang="en-US" dirty="0"/>
          </a:p>
        </p:txBody>
      </p:sp>
    </p:spTree>
    <p:extLst>
      <p:ext uri="{BB962C8B-B14F-4D97-AF65-F5344CB8AC3E}">
        <p14:creationId xmlns:p14="http://schemas.microsoft.com/office/powerpoint/2010/main" val="2119546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The lack of a standards developing organization with oversight for N6-LANs has resulted in a wide range of N6-LAN architectural approaches even within the same mobile network operator group. It has led to a broad vendor solution mix, making the management, maintenance, and evolution of the N6-LAN operationally challenging.</a:t>
            </a:r>
          </a:p>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5</a:t>
            </a:fld>
            <a:endParaRPr lang="en-US" dirty="0"/>
          </a:p>
        </p:txBody>
      </p:sp>
    </p:spTree>
    <p:extLst>
      <p:ext uri="{BB962C8B-B14F-4D97-AF65-F5344CB8AC3E}">
        <p14:creationId xmlns:p14="http://schemas.microsoft.com/office/powerpoint/2010/main" val="2029481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6</a:t>
            </a:fld>
            <a:endParaRPr lang="en-US" dirty="0"/>
          </a:p>
        </p:txBody>
      </p:sp>
    </p:spTree>
    <p:extLst>
      <p:ext uri="{BB962C8B-B14F-4D97-AF65-F5344CB8AC3E}">
        <p14:creationId xmlns:p14="http://schemas.microsoft.com/office/powerpoint/2010/main" val="13861736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white section break</a:t>
            </a:r>
          </a:p>
        </p:txBody>
      </p:sp>
      <p:sp>
        <p:nvSpPr>
          <p:cNvPr id="3" name="Text Placeholder 2"/>
          <p:cNvSpPr>
            <a:spLocks noGrp="1"/>
          </p:cNvSpPr>
          <p:nvPr>
            <p:ph type="body" idx="1" hasCustomPrompt="1"/>
          </p:nvPr>
        </p:nvSpPr>
        <p:spPr>
          <a:xfrm>
            <a:off x="455613" y="4321533"/>
            <a:ext cx="7772400" cy="1500187"/>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blue section break</a:t>
            </a:r>
          </a:p>
        </p:txBody>
      </p:sp>
      <p:sp>
        <p:nvSpPr>
          <p:cNvPr id="3" name="Text Placeholder 2"/>
          <p:cNvSpPr>
            <a:spLocks noGrp="1"/>
          </p:cNvSpPr>
          <p:nvPr userDrawn="1">
            <p:ph type="body" idx="1" hasCustomPrompt="1"/>
          </p:nvPr>
        </p:nvSpPr>
        <p:spPr>
          <a:xfrm>
            <a:off x="455613" y="4321533"/>
            <a:ext cx="7772400" cy="1500187"/>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979843"/>
            <a:ext cx="7772400" cy="1500187"/>
          </a:xfrm>
        </p:spPr>
        <p:txBody>
          <a:bodyPr anchor="t" anchorCtr="0">
            <a:noAutofit/>
          </a:bodyPr>
          <a:lstStyle>
            <a:lvl1pPr marL="0" indent="0">
              <a:buNone/>
              <a:defRPr sz="4000" b="0" baseline="0">
                <a:solidFill>
                  <a:schemeClr val="accent2"/>
                </a:solidFill>
                <a:latin typeface="Intel Clear Light" panose="020B0404020203020204" pitchFamily="34" charset="0"/>
                <a:ea typeface="Intel Clear Light" panose="020B0404020203020204" pitchFamily="34" charset="0"/>
                <a:cs typeface="Intel Clear Light" panose="020B04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7" name="Title 1"/>
          <p:cNvSpPr>
            <a:spLocks noGrp="1"/>
          </p:cNvSpPr>
          <p:nvPr>
            <p:ph type="title" hasCustomPrompt="1"/>
          </p:nvPr>
        </p:nvSpPr>
        <p:spPr>
          <a:xfrm>
            <a:off x="455613" y="1469059"/>
            <a:ext cx="7772400" cy="1362075"/>
          </a:xfrm>
        </p:spPr>
        <p:txBody>
          <a:bodyPr anchor="b" anchorCtr="0">
            <a:noAutofit/>
          </a:bodyPr>
          <a:lstStyle>
            <a:lvl1pPr algn="l">
              <a:lnSpc>
                <a:spcPct val="80000"/>
              </a:lnSpc>
              <a:defRPr sz="4000" b="0" cap="none" spc="0" baseline="0">
                <a:solidFill>
                  <a:schemeClr val="tx2"/>
                </a:solidFill>
                <a:latin typeface="+mj-lt"/>
                <a:ea typeface="Intel Clear" panose="020B0604020203020204" pitchFamily="34" charset="0"/>
                <a:cs typeface="Arial" panose="020B0604020202020204" pitchFamily="34" charset="0"/>
              </a:defRPr>
            </a:lvl1pPr>
          </a:lstStyle>
          <a:p>
            <a:r>
              <a:rPr lang="en-US" dirty="0"/>
              <a:t>40pt Intel Clear Heading</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3013451"/>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blue section</a:t>
            </a:r>
          </a:p>
        </p:txBody>
      </p:sp>
      <p:sp>
        <p:nvSpPr>
          <p:cNvPr id="3" name="Text Placeholder 2"/>
          <p:cNvSpPr>
            <a:spLocks noGrp="1"/>
          </p:cNvSpPr>
          <p:nvPr>
            <p:ph type="body" idx="1" hasCustomPrompt="1"/>
          </p:nvPr>
        </p:nvSpPr>
        <p:spPr>
          <a:xfrm>
            <a:off x="455613" y="4465049"/>
            <a:ext cx="7772400" cy="1500187"/>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Arial Subhead</a:t>
            </a:r>
          </a:p>
        </p:txBody>
      </p:sp>
      <p:sp>
        <p:nvSpPr>
          <p:cNvPr id="5" name="Picture Placeholder 4"/>
          <p:cNvSpPr>
            <a:spLocks noGrp="1"/>
          </p:cNvSpPr>
          <p:nvPr>
            <p:ph type="pic" sz="quarter" idx="13" hasCustomPrompt="1"/>
          </p:nvPr>
        </p:nvSpPr>
        <p:spPr>
          <a:xfrm>
            <a:off x="0" y="2"/>
            <a:ext cx="9144000" cy="3432175"/>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5" name="Picture 4"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85633" y="2836517"/>
            <a:ext cx="2062274" cy="135922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9/9/2020</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29351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6358467"/>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3"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Title</a:t>
            </a:r>
            <a:br>
              <a:rPr lang="en-US" dirty="0"/>
            </a:br>
            <a:r>
              <a:rPr lang="en-US" dirty="0"/>
              <a:t>with image</a:t>
            </a:r>
          </a:p>
        </p:txBody>
      </p:sp>
      <p:sp>
        <p:nvSpPr>
          <p:cNvPr id="14"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455613" y="1604434"/>
            <a:ext cx="8228012" cy="4567767"/>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Picture Placeholder 8"/>
          <p:cNvSpPr>
            <a:spLocks noGrp="1"/>
          </p:cNvSpPr>
          <p:nvPr>
            <p:ph type="pic" sz="quarter" idx="13"/>
          </p:nvPr>
        </p:nvSpPr>
        <p:spPr>
          <a:xfrm>
            <a:off x="4830764" y="1257907"/>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4" y="3791863"/>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1"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16" name="Content Placeholder 2"/>
          <p:cNvSpPr>
            <a:spLocks noGrp="1"/>
          </p:cNvSpPr>
          <p:nvPr>
            <p:ph sz="half" idx="13" hasCustomPrompt="1"/>
          </p:nvPr>
        </p:nvSpPr>
        <p:spPr>
          <a:xfrm>
            <a:off x="4678363" y="1604432"/>
            <a:ext cx="4005264"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6"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604434"/>
            <a:ext cx="8228013" cy="4567767"/>
          </a:xfrm>
        </p:spPr>
        <p:txBody>
          <a:bodyPr anchor="ctr" anchorCtr="0"/>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647522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a:t>Insert photo here. Drag picture to placeholder or click icon to add.</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3432175"/>
            <a:ext cx="9144000" cy="306431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8" name="Content Placeholder 2"/>
          <p:cNvSpPr>
            <a:spLocks noGrp="1"/>
          </p:cNvSpPr>
          <p:nvPr>
            <p:ph sz="half" idx="1" hasCustomPrompt="1"/>
          </p:nvPr>
        </p:nvSpPr>
        <p:spPr>
          <a:xfrm>
            <a:off x="455613" y="1604433"/>
            <a:ext cx="4006851"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one</a:t>
            </a:r>
          </a:p>
          <a:p>
            <a:pPr lvl="2"/>
            <a:r>
              <a:rPr lang="en-US" dirty="0"/>
              <a:t>14pt Intel Clear third level</a:t>
            </a:r>
          </a:p>
          <a:p>
            <a:pPr lvl="3"/>
            <a:r>
              <a:rPr lang="en-US" dirty="0"/>
              <a:t>12pt Intel Clear fourth level</a:t>
            </a:r>
          </a:p>
          <a:p>
            <a:pPr lvl="4"/>
            <a:r>
              <a:rPr lang="en-US" dirty="0"/>
              <a:t>12pt Intel Clear fifth level</a:t>
            </a:r>
          </a:p>
        </p:txBody>
      </p:sp>
      <p:sp>
        <p:nvSpPr>
          <p:cNvPr id="19" name="Content Placeholder 2"/>
          <p:cNvSpPr>
            <a:spLocks noGrp="1"/>
          </p:cNvSpPr>
          <p:nvPr>
            <p:ph sz="half" idx="15" hasCustomPrompt="1"/>
          </p:nvPr>
        </p:nvSpPr>
        <p:spPr>
          <a:xfrm>
            <a:off x="4678363" y="1604433"/>
            <a:ext cx="4005264"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3" name="TextBox 2"/>
          <p:cNvSpPr txBox="1"/>
          <p:nvPr userDrawn="1"/>
        </p:nvSpPr>
        <p:spPr>
          <a:xfrm>
            <a:off x="1009487" y="6634394"/>
            <a:ext cx="184731" cy="246221"/>
          </a:xfrm>
          <a:prstGeom prst="rect">
            <a:avLst/>
          </a:prstGeom>
          <a:noFill/>
        </p:spPr>
        <p:txBody>
          <a:bodyPr wrap="none" rtlCol="0">
            <a:spAutoFit/>
          </a:bodyPr>
          <a:lstStyle/>
          <a:p>
            <a:endParaRPr lang="en-US" sz="1000" dirty="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8"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4" y="0"/>
            <a:ext cx="4465637" cy="6464594"/>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411797"/>
            <a:ext cx="4006850" cy="115824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a:t>28pt Intel Clear Headline</a:t>
            </a:r>
          </a:p>
        </p:txBody>
      </p:sp>
      <p:sp>
        <p:nvSpPr>
          <p:cNvPr id="17" name="Content Placeholder 2"/>
          <p:cNvSpPr>
            <a:spLocks noGrp="1"/>
          </p:cNvSpPr>
          <p:nvPr>
            <p:ph sz="half" idx="1" hasCustomPrompt="1"/>
          </p:nvPr>
        </p:nvSpPr>
        <p:spPr>
          <a:xfrm>
            <a:off x="455614" y="1766992"/>
            <a:ext cx="4006850"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7"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1587" y="64739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pic>
        <p:nvPicPr>
          <p:cNvPr id="10" name="Picture 2" descr="\\.psf\Home\Desktop\Intel.png"/>
          <p:cNvPicPr>
            <a:picLocks noChangeAspect="1" noChangeArrowheads="1"/>
          </p:cNvPicPr>
          <p:nvPr userDrawn="1"/>
        </p:nvPicPr>
        <p:blipFill>
          <a:blip r:embed="rId19" cstate="screen">
            <a:extLst>
              <a:ext uri="{28A0092B-C50C-407E-A947-70E740481C1C}">
                <a14:useLocalDpi xmlns:a14="http://schemas.microsoft.com/office/drawing/2010/main" val="0"/>
              </a:ext>
            </a:extLst>
          </a:blip>
          <a:srcRect/>
          <a:stretch>
            <a:fillRect/>
          </a:stretch>
        </p:blipFill>
        <p:spPr bwMode="auto">
          <a:xfrm>
            <a:off x="8239915" y="6545911"/>
            <a:ext cx="364336" cy="24013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455613" y="413507"/>
            <a:ext cx="8229600" cy="115824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604434"/>
            <a:ext cx="8228012" cy="4567767"/>
          </a:xfrm>
          <a:prstGeom prst="rect">
            <a:avLst/>
          </a:prstGeom>
        </p:spPr>
        <p:txBody>
          <a:bodyPr vert="horz" lIns="0" tIns="0" rIns="0" bIns="0" rtlCol="0">
            <a:no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a:t>14pt Intel Clear fourth level</a:t>
            </a:r>
          </a:p>
          <a:p>
            <a:pPr lvl="4"/>
            <a:r>
              <a:rPr lang="en-US" dirty="0"/>
              <a:t>14pt Intel Clear fifth level</a:t>
            </a:r>
          </a:p>
        </p:txBody>
      </p:sp>
      <p:cxnSp>
        <p:nvCxnSpPr>
          <p:cNvPr id="13" name="Straight Connector 12"/>
          <p:cNvCxnSpPr/>
          <p:nvPr userDrawn="1"/>
        </p:nvCxnSpPr>
        <p:spPr>
          <a:xfrm>
            <a:off x="8718552" y="6507480"/>
            <a:ext cx="2381" cy="316992"/>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50" r:id="rId3"/>
    <p:sldLayoutId id="2147483684" r:id="rId4"/>
    <p:sldLayoutId id="2147483652" r:id="rId5"/>
    <p:sldLayoutId id="2147483660" r:id="rId6"/>
    <p:sldLayoutId id="2147483668" r:id="rId7"/>
    <p:sldLayoutId id="2147483669" r:id="rId8"/>
    <p:sldLayoutId id="2147483670" r:id="rId9"/>
    <p:sldLayoutId id="2147483672" r:id="rId10"/>
    <p:sldLayoutId id="2147483651" r:id="rId11"/>
    <p:sldLayoutId id="2147483677" r:id="rId12"/>
    <p:sldLayoutId id="2147483665" r:id="rId13"/>
    <p:sldLayoutId id="2147483654" r:id="rId14"/>
    <p:sldLayoutId id="2147483655" r:id="rId15"/>
    <p:sldLayoutId id="2147483676" r:id="rId16"/>
    <p:sldLayoutId id="2147483686"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1e_ElectronicMeeting/Docs/S1-203293.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91e_ElectronicMeeting/temp_reports/doc_list_SA1_91_END_OF_MEETING_agenda_order.docx" TargetMode="External"/><Relationship Id="rId2" Type="http://schemas.openxmlformats.org/officeDocument/2006/relationships/hyperlink" Target="https://www.3gpp.org/ftp/tsg_sa/WG1_Serv/TSGS1_91e_ElectronicMeeting/Docs/S1-203293.zip"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1_Serv/TSGS1_91e_ElectronicMeeting/Docs/S1-203293.zip" TargetMode="External"/><Relationship Id="rId2" Type="http://schemas.openxmlformats.org/officeDocument/2006/relationships/hyperlink" Target="https://www.3gpp.org/ftp/tsg_sa/WG1_Serv/TSGS1_91e_ElectronicMeeting/Docs/S1-203161.zip" TargetMode="Externa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1_Serv/TSGS1_91e_ElectronicMeeting/Docs/S1-203293.zi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7827" y="1664805"/>
            <a:ext cx="6232128" cy="1351821"/>
          </a:xfrm>
        </p:spPr>
        <p:txBody>
          <a:bodyPr/>
          <a:lstStyle/>
          <a:p>
            <a:r>
              <a:rPr lang="en-GB" sz="3600" dirty="0"/>
              <a:t>Study on Support </a:t>
            </a:r>
            <a:br>
              <a:rPr lang="en-GB" sz="3600" dirty="0"/>
            </a:br>
            <a:r>
              <a:rPr lang="en-GB" sz="3600" dirty="0"/>
              <a:t>for Service Function Chaining in 5G System (FS_SFCin5GS)</a:t>
            </a:r>
            <a:endParaRPr lang="en-US" sz="2800" dirty="0"/>
          </a:p>
        </p:txBody>
      </p:sp>
      <p:sp>
        <p:nvSpPr>
          <p:cNvPr id="3" name="Subtitle 2"/>
          <p:cNvSpPr>
            <a:spLocks noGrp="1"/>
          </p:cNvSpPr>
          <p:nvPr>
            <p:ph type="subTitle" idx="1"/>
          </p:nvPr>
        </p:nvSpPr>
        <p:spPr>
          <a:xfrm>
            <a:off x="571687" y="3584713"/>
            <a:ext cx="7551896" cy="2543815"/>
          </a:xfrm>
        </p:spPr>
        <p:txBody>
          <a:bodyPr/>
          <a:lstStyle/>
          <a:p>
            <a:r>
              <a:rPr lang="en-US" sz="1800" dirty="0">
                <a:solidFill>
                  <a:schemeClr val="bg1"/>
                </a:solidFill>
                <a:latin typeface="Intel Clear Pro" panose="020B0804020202060201" pitchFamily="34" charset="0"/>
              </a:rPr>
              <a:t>Source companies: Intel, Deutsche Telekom AG, Tencent, </a:t>
            </a:r>
            <a:r>
              <a:rPr lang="es-ES" sz="1800" dirty="0">
                <a:solidFill>
                  <a:schemeClr val="bg1"/>
                </a:solidFill>
                <a:latin typeface="Intel Clear Pro" panose="020B0804020202060201" pitchFamily="34" charset="0"/>
              </a:rPr>
              <a:t>Telefónica, </a:t>
            </a:r>
            <a:r>
              <a:rPr lang="es-ES" sz="1800" dirty="0" err="1">
                <a:solidFill>
                  <a:schemeClr val="bg1"/>
                </a:solidFill>
                <a:latin typeface="Intel Clear Pro" panose="020B0804020202060201" pitchFamily="34" charset="0"/>
              </a:rPr>
              <a:t>Affirmed</a:t>
            </a:r>
            <a:r>
              <a:rPr lang="es-ES" sz="1800" dirty="0">
                <a:solidFill>
                  <a:schemeClr val="bg1"/>
                </a:solidFill>
                <a:latin typeface="Intel Clear Pro" panose="020B0804020202060201" pitchFamily="34" charset="0"/>
              </a:rPr>
              <a:t> Network, </a:t>
            </a:r>
            <a:r>
              <a:rPr lang="en-US" sz="1800" dirty="0">
                <a:solidFill>
                  <a:schemeClr val="bg1"/>
                </a:solidFill>
                <a:latin typeface="Intel Clear Pro" panose="020B0804020202060201" pitchFamily="34" charset="0"/>
              </a:rPr>
              <a:t>AT&amp;T, </a:t>
            </a:r>
            <a:r>
              <a:rPr lang="en-US" sz="1800" dirty="0" err="1">
                <a:solidFill>
                  <a:schemeClr val="bg1"/>
                </a:solidFill>
                <a:latin typeface="Intel Clear Pro" panose="020B0804020202060201" pitchFamily="34" charset="0"/>
              </a:rPr>
              <a:t>Sandvine</a:t>
            </a:r>
            <a:r>
              <a:rPr lang="en-US" sz="1800" dirty="0">
                <a:solidFill>
                  <a:schemeClr val="bg1"/>
                </a:solidFill>
                <a:latin typeface="Intel Clear Pro" panose="020B0804020202060201" pitchFamily="34" charset="0"/>
              </a:rPr>
              <a:t>, </a:t>
            </a:r>
            <a:r>
              <a:rPr lang="en-US" sz="1800" dirty="0" err="1">
                <a:solidFill>
                  <a:schemeClr val="bg1"/>
                </a:solidFill>
                <a:latin typeface="Intel Clear Pro" panose="020B0804020202060201" pitchFamily="34" charset="0"/>
              </a:rPr>
              <a:t>Convida</a:t>
            </a:r>
            <a:r>
              <a:rPr lang="en-US" sz="1800" dirty="0">
                <a:solidFill>
                  <a:schemeClr val="bg1"/>
                </a:solidFill>
                <a:latin typeface="Intel Clear Pro" panose="020B0804020202060201" pitchFamily="34" charset="0"/>
              </a:rPr>
              <a:t> Wireless, InterDigital, KPN, </a:t>
            </a:r>
            <a:r>
              <a:rPr lang="en-GB" sz="1800" dirty="0">
                <a:solidFill>
                  <a:schemeClr val="bg1"/>
                </a:solidFill>
                <a:latin typeface="Intel Clear Pro" panose="020B0804020202060201" pitchFamily="34" charset="0"/>
              </a:rPr>
              <a:t>Verizon UK Ltd., KDDI, Vodafone, Telecom Italia, Cisco, b&lt;&gt;com, Spirent Communications </a:t>
            </a:r>
            <a:endParaRPr lang="en-US" sz="1800" dirty="0">
              <a:solidFill>
                <a:schemeClr val="bg1"/>
              </a:solidFill>
              <a:latin typeface="Intel Clear Pro" panose="020B0804020202060201" pitchFamily="34" charset="0"/>
            </a:endParaRPr>
          </a:p>
        </p:txBody>
      </p:sp>
      <p:sp>
        <p:nvSpPr>
          <p:cNvPr id="6" name="Subtitle 2">
            <a:extLst>
              <a:ext uri="{FF2B5EF4-FFF2-40B4-BE49-F238E27FC236}">
                <a16:creationId xmlns:a16="http://schemas.microsoft.com/office/drawing/2014/main" id="{5BE8F885-D084-422C-9DEF-A160EF67B0D2}"/>
              </a:ext>
            </a:extLst>
          </p:cNvPr>
          <p:cNvSpPr txBox="1">
            <a:spLocks/>
          </p:cNvSpPr>
          <p:nvPr/>
        </p:nvSpPr>
        <p:spPr>
          <a:xfrm>
            <a:off x="571686" y="397932"/>
            <a:ext cx="8064313" cy="812801"/>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sz="1600" b="0" i="0" kern="1200" baseline="0">
                <a:solidFill>
                  <a:schemeClr val="accent3"/>
                </a:solidFill>
                <a:latin typeface="Arial" panose="020B0604020202020204" pitchFamily="34" charset="0"/>
                <a:ea typeface="+mn-ea"/>
                <a:cs typeface="Arial" panose="020B0604020202020204" pitchFamily="34" charset="0"/>
              </a:defRPr>
            </a:lvl1pPr>
            <a:lvl2pPr marL="457200" indent="0" algn="ctr" defTabSz="457200" rtl="0" eaLnBrk="1" latinLnBrk="0" hangingPunct="1">
              <a:spcBef>
                <a:spcPts val="1200"/>
              </a:spcBef>
              <a:buFont typeface="Wingdings" charset="2"/>
              <a:buNone/>
              <a:defRPr sz="1600" kern="1200" baseline="0">
                <a:solidFill>
                  <a:schemeClr val="tx1">
                    <a:tint val="75000"/>
                  </a:schemeClr>
                </a:solidFill>
                <a:latin typeface="+mn-lt"/>
                <a:ea typeface="+mn-ea"/>
                <a:cs typeface="Arial" panose="020B0604020202020204" pitchFamily="34" charset="0"/>
              </a:defRPr>
            </a:lvl2pPr>
            <a:lvl3pPr marL="914400" indent="0" algn="ctr" defTabSz="457200" rtl="0" eaLnBrk="1" latinLnBrk="0" hangingPunct="1">
              <a:spcBef>
                <a:spcPts val="800"/>
              </a:spcBef>
              <a:buFont typeface="Intel Clear" panose="020B0604020203020204" pitchFamily="34" charset="0"/>
              <a:buNone/>
              <a:defRPr sz="1600" kern="1200">
                <a:solidFill>
                  <a:schemeClr val="tx1">
                    <a:tint val="75000"/>
                  </a:schemeClr>
                </a:solidFill>
                <a:latin typeface="+mn-lt"/>
                <a:ea typeface="+mn-ea"/>
                <a:cs typeface="Arial" panose="020B0604020202020204" pitchFamily="34" charset="0"/>
              </a:defRPr>
            </a:lvl3pPr>
            <a:lvl4pPr marL="1371600" indent="0" algn="ctr" defTabSz="457200" rtl="0" eaLnBrk="1" latinLnBrk="0" hangingPunct="1">
              <a:spcBef>
                <a:spcPct val="20000"/>
              </a:spcBef>
              <a:buFont typeface="Arial"/>
              <a:buNone/>
              <a:defRPr sz="1400" kern="1200">
                <a:solidFill>
                  <a:schemeClr val="tx1">
                    <a:tint val="75000"/>
                  </a:schemeClr>
                </a:solidFill>
                <a:latin typeface="+mn-lt"/>
                <a:ea typeface="+mn-ea"/>
                <a:cs typeface="Arial" panose="020B0604020202020204" pitchFamily="34" charset="0"/>
              </a:defRPr>
            </a:lvl4pPr>
            <a:lvl5pPr marL="1828800" indent="0" algn="ctr" defTabSz="457200" rtl="0" eaLnBrk="1" latinLnBrk="0" hangingPunct="1">
              <a:spcBef>
                <a:spcPct val="20000"/>
              </a:spcBef>
              <a:buFont typeface="Intel Clear" panose="020B0604020203020204" pitchFamily="34" charset="0"/>
              <a:buNone/>
              <a:defRPr sz="1400" kern="1200">
                <a:solidFill>
                  <a:schemeClr val="tx1">
                    <a:tint val="75000"/>
                  </a:schemeClr>
                </a:solidFill>
                <a:latin typeface="+mn-lt"/>
                <a:ea typeface="+mn-ea"/>
                <a:cs typeface="Arial" panose="020B0604020202020204" pitchFamily="34"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800" b="1" dirty="0"/>
              <a:t>3GPP TSG-SA Meeting #89-e						SP-200821</a:t>
            </a:r>
          </a:p>
          <a:p>
            <a:r>
              <a:rPr lang="en-US" sz="1800" b="1" dirty="0"/>
              <a:t>E-meeting</a:t>
            </a:r>
            <a:r>
              <a:rPr lang="en-US" sz="1800" b="1"/>
              <a:t>, 15-18 </a:t>
            </a:r>
            <a:r>
              <a:rPr lang="en-US" sz="1800" b="1" dirty="0"/>
              <a:t>Sept. 2020</a:t>
            </a:r>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64DDE5-2FE7-492D-820D-0F3014AFABE5}"/>
              </a:ext>
            </a:extLst>
          </p:cNvPr>
          <p:cNvSpPr>
            <a:spLocks noGrp="1"/>
          </p:cNvSpPr>
          <p:nvPr>
            <p:ph sz="half" idx="1"/>
          </p:nvPr>
        </p:nvSpPr>
        <p:spPr>
          <a:xfrm>
            <a:off x="455614" y="721324"/>
            <a:ext cx="3897902" cy="5725514"/>
          </a:xfrm>
          <a:solidFill>
            <a:schemeClr val="bg1">
              <a:lumMod val="85000"/>
            </a:schemeClr>
          </a:solidFill>
        </p:spPr>
        <p:txBody>
          <a:bodyPr/>
          <a:lstStyle/>
          <a:p>
            <a:r>
              <a:rPr lang="en-GB" dirty="0">
                <a:solidFill>
                  <a:srgbClr val="C00000"/>
                </a:solidFill>
              </a:rPr>
              <a:t>Pre-Rel-18: </a:t>
            </a:r>
            <a:r>
              <a:rPr lang="en-US" dirty="0">
                <a:solidFill>
                  <a:srgbClr val="C00000"/>
                </a:solidFill>
              </a:rPr>
              <a:t>TS22.101 clause 30-</a:t>
            </a:r>
            <a:r>
              <a:rPr lang="en-GB" dirty="0">
                <a:solidFill>
                  <a:srgbClr val="C00000"/>
                </a:solidFill>
              </a:rPr>
              <a:t>Flexible Mobile Service Steering</a:t>
            </a:r>
            <a:endParaRPr lang="en-US" dirty="0"/>
          </a:p>
          <a:p>
            <a:pPr marL="169863" lvl="1" indent="-169863">
              <a:buFont typeface="Arial" panose="020B0604020202020204" pitchFamily="34" charset="0"/>
              <a:buChar char="•"/>
            </a:pPr>
            <a:r>
              <a:rPr lang="en-GB" sz="1400" dirty="0"/>
              <a:t>The 3GPP Core Network </a:t>
            </a:r>
            <a:r>
              <a:rPr lang="en-GB" sz="1400" dirty="0">
                <a:highlight>
                  <a:srgbClr val="FFFF00"/>
                </a:highlight>
              </a:rPr>
              <a:t>defines traffic steering policies </a:t>
            </a:r>
            <a:r>
              <a:rPr lang="en-GB" sz="1400" dirty="0"/>
              <a:t>based on one or more pieces of information such as:</a:t>
            </a:r>
            <a:endParaRPr lang="en-US" sz="1400" dirty="0"/>
          </a:p>
          <a:p>
            <a:pPr marL="282575" indent="-112713">
              <a:buFontTx/>
              <a:buChar char="–"/>
            </a:pPr>
            <a:r>
              <a:rPr lang="en-GB" sz="1050" dirty="0"/>
              <a:t>network operator’s policies </a:t>
            </a:r>
            <a:endParaRPr lang="en-US" sz="1050" dirty="0"/>
          </a:p>
          <a:p>
            <a:pPr marL="282575" indent="-112713">
              <a:buFontTx/>
              <a:buChar char="–"/>
            </a:pPr>
            <a:r>
              <a:rPr lang="en-GB" sz="1050" dirty="0"/>
              <a:t>user subscription (e.g. user’s priority, the status of optional subscriber services from the subscription data, based on service provider used, subscribed QoS) </a:t>
            </a:r>
            <a:endParaRPr lang="en-US" sz="1050" dirty="0"/>
          </a:p>
          <a:p>
            <a:pPr marL="282575" indent="-112713">
              <a:buFontTx/>
              <a:buChar char="–"/>
            </a:pPr>
            <a:r>
              <a:rPr lang="en-GB" sz="1050" dirty="0"/>
              <a:t>user's current RAT</a:t>
            </a:r>
            <a:endParaRPr lang="en-US" sz="1050" dirty="0"/>
          </a:p>
          <a:p>
            <a:pPr marL="282575" indent="-112713">
              <a:buFontTx/>
              <a:buChar char="–"/>
            </a:pPr>
            <a:r>
              <a:rPr lang="en-GB" sz="1050" dirty="0"/>
              <a:t>the network (RAN and CN) load status</a:t>
            </a:r>
            <a:endParaRPr lang="en-US" sz="1050" dirty="0"/>
          </a:p>
          <a:p>
            <a:pPr marL="282575" indent="-112713">
              <a:buFontTx/>
              <a:buChar char="–"/>
            </a:pPr>
            <a:r>
              <a:rPr lang="en-GB" sz="1050" dirty="0"/>
              <a:t>application characteristics such as: application type (video, web browsing, IM, etc), application protocol ( HTTP, P2P, etc), target address name (URL) and application provider (My tube, etc)</a:t>
            </a:r>
            <a:endParaRPr lang="en-US" sz="1050" dirty="0"/>
          </a:p>
          <a:p>
            <a:pPr marL="282575" indent="-112713">
              <a:buFontTx/>
              <a:buChar char="–"/>
            </a:pPr>
            <a:r>
              <a:rPr lang="en-GB" sz="1050" dirty="0"/>
              <a:t>time</a:t>
            </a:r>
            <a:endParaRPr lang="en-US" sz="1050" dirty="0"/>
          </a:p>
          <a:p>
            <a:pPr marL="282575" indent="-112713">
              <a:buFontTx/>
              <a:buChar char="–"/>
            </a:pPr>
            <a:r>
              <a:rPr lang="en-GB" sz="1050" dirty="0"/>
              <a:t>UE location</a:t>
            </a:r>
            <a:endParaRPr lang="en-US" sz="1050" dirty="0"/>
          </a:p>
          <a:p>
            <a:pPr marL="282575" indent="-112713">
              <a:buFontTx/>
              <a:buChar char="–"/>
            </a:pPr>
            <a:r>
              <a:rPr lang="en-GB" sz="1050" dirty="0"/>
              <a:t>information (e.g. APN) of the destination network (i.e. a PDN or an internal IP network) of traffic flow</a:t>
            </a:r>
            <a:endParaRPr lang="en-US" sz="1050" dirty="0"/>
          </a:p>
          <a:p>
            <a:pPr marL="282575" indent="-112713">
              <a:buFontTx/>
              <a:buChar char="–"/>
            </a:pPr>
            <a:r>
              <a:rPr lang="en-GB" sz="1050" dirty="0">
                <a:highlight>
                  <a:srgbClr val="FFFF00"/>
                </a:highlight>
              </a:rPr>
              <a:t>in case of roaming, the HPLMN shall be able to apply traffic steering policies for home routed traffic.</a:t>
            </a:r>
            <a:endParaRPr lang="en-US" sz="1050" dirty="0">
              <a:highlight>
                <a:srgbClr val="FFFF00"/>
              </a:highlight>
            </a:endParaRPr>
          </a:p>
          <a:p>
            <a:pPr marL="169863" lvl="1" indent="-169863">
              <a:buFont typeface="Arial" panose="020B0604020202020204" pitchFamily="34" charset="0"/>
              <a:buChar char="•"/>
            </a:pPr>
            <a:r>
              <a:rPr lang="en-GB" sz="1400" dirty="0">
                <a:highlight>
                  <a:srgbClr val="FFFF00"/>
                </a:highlight>
              </a:rPr>
              <a:t>Note: Traffic steering policies for local breakout is not specified.</a:t>
            </a:r>
            <a:endParaRPr lang="en-US" sz="1400" dirty="0">
              <a:highlight>
                <a:srgbClr val="FFFF00"/>
              </a:highlight>
            </a:endParaRPr>
          </a:p>
          <a:p>
            <a:endParaRPr lang="en-GB" dirty="0">
              <a:solidFill>
                <a:srgbClr val="C00000"/>
              </a:solidFill>
            </a:endParaRPr>
          </a:p>
          <a:p>
            <a:endParaRPr lang="en-US" dirty="0"/>
          </a:p>
        </p:txBody>
      </p:sp>
      <p:sp>
        <p:nvSpPr>
          <p:cNvPr id="3" name="Content Placeholder 2">
            <a:extLst>
              <a:ext uri="{FF2B5EF4-FFF2-40B4-BE49-F238E27FC236}">
                <a16:creationId xmlns:a16="http://schemas.microsoft.com/office/drawing/2014/main" id="{7D5C9E9B-7FA7-4176-A2DA-F402979BEE49}"/>
              </a:ext>
            </a:extLst>
          </p:cNvPr>
          <p:cNvSpPr>
            <a:spLocks noGrp="1"/>
          </p:cNvSpPr>
          <p:nvPr>
            <p:ph sz="half" idx="13"/>
          </p:nvPr>
        </p:nvSpPr>
        <p:spPr>
          <a:xfrm>
            <a:off x="4466805" y="721323"/>
            <a:ext cx="4013648" cy="5639017"/>
          </a:xfrm>
        </p:spPr>
        <p:txBody>
          <a:bodyPr/>
          <a:lstStyle/>
          <a:p>
            <a:r>
              <a:rPr lang="en-GB" dirty="0">
                <a:solidFill>
                  <a:srgbClr val="C00000"/>
                </a:solidFill>
              </a:rPr>
              <a:t>Rel-18: TS22.261, SFC service in 5GS</a:t>
            </a:r>
          </a:p>
          <a:p>
            <a:r>
              <a:rPr lang="en-GB" dirty="0">
                <a:solidFill>
                  <a:schemeClr val="accent5"/>
                </a:solidFill>
              </a:rPr>
              <a:t>[all new text]</a:t>
            </a:r>
            <a:endParaRPr lang="en-GB" dirty="0">
              <a:solidFill>
                <a:srgbClr val="C00000"/>
              </a:solidFill>
            </a:endParaRPr>
          </a:p>
          <a:p>
            <a:pPr marL="396875" lvl="1" indent="-171450">
              <a:buFont typeface="Arial" panose="020B0604020202020204" pitchFamily="34" charset="0"/>
              <a:buChar char="•"/>
            </a:pPr>
            <a:r>
              <a:rPr lang="en-GB" sz="1400" dirty="0"/>
              <a:t>The 5G network defines traffic steering policies and service function chaining policies based on one or more pieces of information such as:</a:t>
            </a:r>
          </a:p>
          <a:p>
            <a:pPr marL="630238" indent="-233363">
              <a:buFontTx/>
              <a:buChar char="–"/>
            </a:pPr>
            <a:r>
              <a:rPr lang="en-GB" sz="1400" dirty="0">
                <a:highlight>
                  <a:srgbClr val="FFFF00"/>
                </a:highlight>
              </a:rPr>
              <a:t>[To be studied]: </a:t>
            </a:r>
            <a:r>
              <a:rPr lang="en-GB" sz="1400" dirty="0"/>
              <a:t>network operator’s policies, user subscription (e.g. user’s priority, the status of optional subscriber services from the subscription data, based on service provider used, subscribed QoS), user's current RAT, the present of expected network (RAN and CN) load or congested status</a:t>
            </a:r>
            <a:r>
              <a:rPr lang="en-US" sz="1400" dirty="0"/>
              <a:t>, </a:t>
            </a:r>
            <a:r>
              <a:rPr lang="en-GB" sz="1400" dirty="0"/>
              <a:t>application characteristics</a:t>
            </a:r>
            <a:r>
              <a:rPr lang="en-US" sz="1400" dirty="0"/>
              <a:t>, </a:t>
            </a:r>
            <a:r>
              <a:rPr lang="en-GB" sz="1400" dirty="0"/>
              <a:t>time</a:t>
            </a:r>
            <a:r>
              <a:rPr lang="en-US" sz="1400" dirty="0"/>
              <a:t>, </a:t>
            </a:r>
            <a:r>
              <a:rPr lang="en-GB" sz="1400" dirty="0"/>
              <a:t>UE location</a:t>
            </a:r>
            <a:r>
              <a:rPr lang="en-US" sz="1400" dirty="0"/>
              <a:t>, </a:t>
            </a:r>
            <a:r>
              <a:rPr lang="en-GB" sz="1400" dirty="0"/>
              <a:t>information of the destination network (i.e. a DN or an internal IP network) of traffic flow</a:t>
            </a:r>
            <a:endParaRPr lang="en-US" sz="1400" dirty="0"/>
          </a:p>
          <a:p>
            <a:pPr marL="396875" lvl="1" indent="-171450">
              <a:buFont typeface="Arial" panose="020B0604020202020204" pitchFamily="34" charset="0"/>
              <a:buChar char="•"/>
            </a:pPr>
            <a:r>
              <a:rPr lang="en-GB" sz="1400" dirty="0"/>
              <a:t>In case of roaming, the 5G network shall be able to apply traffic steering polices and service function chaining policies for local breakout traffic.</a:t>
            </a:r>
            <a:endParaRPr lang="en-US" sz="1400" dirty="0"/>
          </a:p>
          <a:p>
            <a:pPr marL="396875"/>
            <a:endParaRPr lang="en-GB" dirty="0"/>
          </a:p>
          <a:p>
            <a:pPr lvl="1" indent="0">
              <a:buNone/>
            </a:pPr>
            <a:endParaRPr lang="en-GB" dirty="0"/>
          </a:p>
          <a:p>
            <a:pPr lvl="1" indent="0">
              <a:buNone/>
            </a:pPr>
            <a:endParaRPr lang="en-US" dirty="0"/>
          </a:p>
          <a:p>
            <a:endParaRPr lang="en-GB" dirty="0">
              <a:solidFill>
                <a:srgbClr val="C00000"/>
              </a:solidFill>
            </a:endParaRPr>
          </a:p>
          <a:p>
            <a:endParaRPr lang="en-US" dirty="0"/>
          </a:p>
        </p:txBody>
      </p:sp>
      <p:sp>
        <p:nvSpPr>
          <p:cNvPr id="5" name="Slide Number Placeholder 4">
            <a:extLst>
              <a:ext uri="{FF2B5EF4-FFF2-40B4-BE49-F238E27FC236}">
                <a16:creationId xmlns:a16="http://schemas.microsoft.com/office/drawing/2014/main" id="{0B5BA143-C2A2-468F-BB45-945580959FD4}"/>
              </a:ext>
            </a:extLst>
          </p:cNvPr>
          <p:cNvSpPr>
            <a:spLocks noGrp="1"/>
          </p:cNvSpPr>
          <p:nvPr>
            <p:ph type="sldNum" sz="quarter" idx="4"/>
          </p:nvPr>
        </p:nvSpPr>
        <p:spPr/>
        <p:txBody>
          <a:bodyPr/>
          <a:lstStyle/>
          <a:p>
            <a:fld id="{EE2556C5-CE8C-6547-B838-EA80C61A4AF7}" type="slidenum">
              <a:rPr lang="en-US" smtClean="0"/>
              <a:pPr/>
              <a:t>10</a:t>
            </a:fld>
            <a:endParaRPr lang="en-US" dirty="0"/>
          </a:p>
        </p:txBody>
      </p:sp>
      <p:sp>
        <p:nvSpPr>
          <p:cNvPr id="6" name="Title 3">
            <a:extLst>
              <a:ext uri="{FF2B5EF4-FFF2-40B4-BE49-F238E27FC236}">
                <a16:creationId xmlns:a16="http://schemas.microsoft.com/office/drawing/2014/main" id="{88C17F89-BF41-4712-818A-D3B819EB571E}"/>
              </a:ext>
            </a:extLst>
          </p:cNvPr>
          <p:cNvSpPr>
            <a:spLocks noGrp="1"/>
          </p:cNvSpPr>
          <p:nvPr>
            <p:ph type="title"/>
          </p:nvPr>
        </p:nvSpPr>
        <p:spPr>
          <a:xfrm>
            <a:off x="457200" y="242362"/>
            <a:ext cx="8229600" cy="478961"/>
          </a:xfrm>
        </p:spPr>
        <p:txBody>
          <a:bodyPr/>
          <a:lstStyle/>
          <a:p>
            <a:r>
              <a:rPr lang="en-US" dirty="0"/>
              <a:t>Potential Impacts on Stage 1 specifications (3/4)</a:t>
            </a:r>
          </a:p>
        </p:txBody>
      </p:sp>
    </p:spTree>
    <p:extLst>
      <p:ext uri="{BB962C8B-B14F-4D97-AF65-F5344CB8AC3E}">
        <p14:creationId xmlns:p14="http://schemas.microsoft.com/office/powerpoint/2010/main" val="286134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86FDB2-925A-431E-B8D5-B6ADC7FC766D}"/>
              </a:ext>
            </a:extLst>
          </p:cNvPr>
          <p:cNvSpPr>
            <a:spLocks noGrp="1"/>
          </p:cNvSpPr>
          <p:nvPr>
            <p:ph sz="half" idx="13"/>
          </p:nvPr>
        </p:nvSpPr>
        <p:spPr>
          <a:xfrm>
            <a:off x="5356310" y="934239"/>
            <a:ext cx="3328903" cy="4820209"/>
          </a:xfrm>
        </p:spPr>
        <p:txBody>
          <a:bodyPr/>
          <a:lstStyle/>
          <a:p>
            <a:pPr marL="169863" lvl="2" indent="-169863">
              <a:spcBef>
                <a:spcPts val="1200"/>
              </a:spcBef>
              <a:buFontTx/>
              <a:buChar char="–"/>
            </a:pPr>
            <a:r>
              <a:rPr lang="en-GB" b="1" dirty="0">
                <a:solidFill>
                  <a:srgbClr val="0071C5"/>
                </a:solidFill>
              </a:rPr>
              <a:t>Service function chaining coordination </a:t>
            </a:r>
          </a:p>
          <a:p>
            <a:pPr marL="282575" lvl="3" indent="-112713">
              <a:spcBef>
                <a:spcPts val="1200"/>
              </a:spcBef>
              <a:buFontTx/>
              <a:buChar char="–"/>
            </a:pPr>
            <a:r>
              <a:rPr lang="en-US" dirty="0"/>
              <a:t>The 5G system shall be able to handle </a:t>
            </a:r>
            <a:r>
              <a:rPr lang="en-GB" dirty="0"/>
              <a:t>and consolidate service functions chaining in 5GS for service functions of value-added services, e.g. provided by 5GS only or both of 5GS and 3rd parties.  </a:t>
            </a:r>
            <a:endParaRPr lang="en-US" dirty="0"/>
          </a:p>
          <a:p>
            <a:pPr marL="169863" lvl="2" indent="-169863">
              <a:spcBef>
                <a:spcPts val="1200"/>
              </a:spcBef>
              <a:buFontTx/>
              <a:buChar char="–"/>
            </a:pPr>
            <a:r>
              <a:rPr lang="en-US" b="1" dirty="0">
                <a:solidFill>
                  <a:srgbClr val="0071C5"/>
                </a:solidFill>
              </a:rPr>
              <a:t>Efficient user plane (in support of Edge Computing Data Network in 5GS)</a:t>
            </a:r>
          </a:p>
          <a:p>
            <a:pPr marL="282575" lvl="3" indent="-112713">
              <a:spcBef>
                <a:spcPts val="1200"/>
              </a:spcBef>
              <a:buFontTx/>
              <a:buChar char="–"/>
            </a:pPr>
            <a:r>
              <a:rPr lang="en-US" dirty="0"/>
              <a:t>The 5G system shall enable service function chaining support for hosted services </a:t>
            </a:r>
            <a:r>
              <a:rPr lang="en-GB" dirty="0"/>
              <a:t>provided by operators and/or trusted 3rd parties </a:t>
            </a:r>
            <a:r>
              <a:rPr lang="en-US" dirty="0"/>
              <a:t>in </a:t>
            </a:r>
            <a:r>
              <a:rPr lang="en-GB" dirty="0"/>
              <a:t>Service Hosting Environment.</a:t>
            </a:r>
            <a:endParaRPr lang="en-US" dirty="0"/>
          </a:p>
          <a:p>
            <a:pPr marL="169863" lvl="2" indent="-169863">
              <a:spcBef>
                <a:spcPts val="1200"/>
              </a:spcBef>
              <a:buFontTx/>
              <a:buChar char="–"/>
            </a:pPr>
            <a:r>
              <a:rPr lang="en-US" b="1" dirty="0">
                <a:solidFill>
                  <a:srgbClr val="0071C5"/>
                </a:solidFill>
              </a:rPr>
              <a:t>Service function chaining services between different networks</a:t>
            </a:r>
          </a:p>
          <a:p>
            <a:pPr marL="282575" lvl="3" indent="-112713">
              <a:spcBef>
                <a:spcPts val="1200"/>
              </a:spcBef>
              <a:buFontTx/>
              <a:buChar char="–"/>
            </a:pPr>
            <a:r>
              <a:rPr lang="en-GB" dirty="0"/>
              <a:t>The 5G system shall enable support of continuing same service function chaining service as UE moves between networks with local breakout</a:t>
            </a:r>
            <a:endParaRPr lang="en-US" dirty="0"/>
          </a:p>
        </p:txBody>
      </p:sp>
      <p:sp>
        <p:nvSpPr>
          <p:cNvPr id="4" name="Title 3">
            <a:extLst>
              <a:ext uri="{FF2B5EF4-FFF2-40B4-BE49-F238E27FC236}">
                <a16:creationId xmlns:a16="http://schemas.microsoft.com/office/drawing/2014/main" id="{E35C2566-1ED3-4F0C-940C-AAC7BC8F5B1D}"/>
              </a:ext>
            </a:extLst>
          </p:cNvPr>
          <p:cNvSpPr>
            <a:spLocks noGrp="1"/>
          </p:cNvSpPr>
          <p:nvPr>
            <p:ph type="title"/>
          </p:nvPr>
        </p:nvSpPr>
        <p:spPr>
          <a:xfrm>
            <a:off x="455613" y="411797"/>
            <a:ext cx="8229600" cy="738589"/>
          </a:xfrm>
        </p:spPr>
        <p:txBody>
          <a:bodyPr/>
          <a:lstStyle/>
          <a:p>
            <a:r>
              <a:rPr lang="en-US" dirty="0"/>
              <a:t>Potential Impacts on Stage 1 specifications (4/4)</a:t>
            </a:r>
          </a:p>
        </p:txBody>
      </p:sp>
      <p:sp>
        <p:nvSpPr>
          <p:cNvPr id="5" name="Slide Number Placeholder 4">
            <a:extLst>
              <a:ext uri="{FF2B5EF4-FFF2-40B4-BE49-F238E27FC236}">
                <a16:creationId xmlns:a16="http://schemas.microsoft.com/office/drawing/2014/main" id="{F6EFEF96-D181-4042-9A21-C16F19695C12}"/>
              </a:ext>
            </a:extLst>
          </p:cNvPr>
          <p:cNvSpPr>
            <a:spLocks noGrp="1"/>
          </p:cNvSpPr>
          <p:nvPr>
            <p:ph type="sldNum" sz="quarter" idx="4"/>
          </p:nvPr>
        </p:nvSpPr>
        <p:spPr/>
        <p:txBody>
          <a:bodyPr/>
          <a:lstStyle/>
          <a:p>
            <a:fld id="{EE2556C5-CE8C-6547-B838-EA80C61A4AF7}" type="slidenum">
              <a:rPr lang="en-US" smtClean="0"/>
              <a:pPr/>
              <a:t>11</a:t>
            </a:fld>
            <a:endParaRPr lang="en-US" dirty="0"/>
          </a:p>
        </p:txBody>
      </p:sp>
      <p:sp>
        <p:nvSpPr>
          <p:cNvPr id="6" name="Content Placeholder 2">
            <a:extLst>
              <a:ext uri="{FF2B5EF4-FFF2-40B4-BE49-F238E27FC236}">
                <a16:creationId xmlns:a16="http://schemas.microsoft.com/office/drawing/2014/main" id="{41EADB78-06C9-4EB2-9DB0-A1C196BD0A00}"/>
              </a:ext>
            </a:extLst>
          </p:cNvPr>
          <p:cNvSpPr txBox="1">
            <a:spLocks/>
          </p:cNvSpPr>
          <p:nvPr/>
        </p:nvSpPr>
        <p:spPr>
          <a:xfrm>
            <a:off x="1658866" y="934239"/>
            <a:ext cx="3697443" cy="5261755"/>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lang="en-US" sz="1800" b="0" kern="1200" dirty="0" smtClean="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lang="en-US" sz="1600" kern="1200" baseline="0" dirty="0" smtClean="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lang="en-US" sz="1400" kern="1200" dirty="0" smtClean="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lang="en-US" sz="1200" kern="1200" dirty="0" smtClean="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lang="en-US" sz="1200" kern="1200" dirty="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rgbClr val="C00000"/>
                </a:solidFill>
              </a:rPr>
              <a:t>Rel-18: </a:t>
            </a:r>
            <a:r>
              <a:rPr lang="en-US" sz="1400" dirty="0">
                <a:solidFill>
                  <a:srgbClr val="003C71"/>
                </a:solidFill>
              </a:rPr>
              <a:t>Further SA1 studies are needed for use cases and gap analysis considering, e.g. service functions in 5GS, edge computing, non-public network, and network functions virtualization, service continuity, etc.</a:t>
            </a:r>
          </a:p>
          <a:p>
            <a:r>
              <a:rPr lang="en-GB" sz="1400" dirty="0">
                <a:solidFill>
                  <a:schemeClr val="accent5"/>
                </a:solidFill>
              </a:rPr>
              <a:t>[all new text]</a:t>
            </a:r>
            <a:r>
              <a:rPr lang="en-US" sz="1400" dirty="0">
                <a:solidFill>
                  <a:srgbClr val="003C71"/>
                </a:solidFill>
              </a:rPr>
              <a:t> </a:t>
            </a:r>
          </a:p>
          <a:p>
            <a:pPr marL="169863" lvl="2" indent="-169863">
              <a:spcBef>
                <a:spcPts val="1200"/>
              </a:spcBef>
              <a:buFontTx/>
              <a:buChar char="–"/>
            </a:pPr>
            <a:r>
              <a:rPr lang="en-US" b="1" dirty="0">
                <a:solidFill>
                  <a:srgbClr val="0071C5"/>
                </a:solidFill>
              </a:rPr>
              <a:t>General:</a:t>
            </a:r>
          </a:p>
          <a:p>
            <a:pPr marL="282575" lvl="3" indent="-112713">
              <a:spcBef>
                <a:spcPts val="1200"/>
              </a:spcBef>
              <a:buFontTx/>
              <a:buChar char="–"/>
            </a:pPr>
            <a:r>
              <a:rPr lang="en-US" dirty="0"/>
              <a:t>The 5G system shall provide service function chaining service to third parties via appropriate APIs for requesting and configuring service functions of value-added services.</a:t>
            </a:r>
          </a:p>
          <a:p>
            <a:pPr marL="282575" lvl="3" indent="-112713">
              <a:spcBef>
                <a:spcPts val="1200"/>
              </a:spcBef>
              <a:buFontTx/>
              <a:buChar char="–"/>
            </a:pPr>
            <a:r>
              <a:rPr lang="en-US" dirty="0"/>
              <a:t>The 5G system shall support </a:t>
            </a:r>
            <a:r>
              <a:rPr lang="en-GB" dirty="0"/>
              <a:t>the coexistence of traffic with and without service function chaining</a:t>
            </a:r>
            <a:r>
              <a:rPr lang="en-GB" sz="1100" dirty="0"/>
              <a:t>.</a:t>
            </a:r>
          </a:p>
          <a:p>
            <a:pPr marL="169863" lvl="2" indent="-169863">
              <a:spcBef>
                <a:spcPts val="1200"/>
              </a:spcBef>
              <a:buFontTx/>
              <a:buChar char="–"/>
            </a:pPr>
            <a:r>
              <a:rPr lang="en-US" b="1" dirty="0">
                <a:solidFill>
                  <a:srgbClr val="0071C5"/>
                </a:solidFill>
              </a:rPr>
              <a:t>Service function management: </a:t>
            </a:r>
          </a:p>
          <a:p>
            <a:pPr marL="282575" lvl="3" indent="-112713">
              <a:spcBef>
                <a:spcPts val="1200"/>
              </a:spcBef>
              <a:buFontTx/>
              <a:buChar char="–"/>
            </a:pPr>
            <a:r>
              <a:rPr lang="en-GB" dirty="0"/>
              <a:t>The 5G system shall allow the operator to define and update the set of service functions and capabilities supported in a service function path.</a:t>
            </a:r>
            <a:endParaRPr lang="en-US" dirty="0"/>
          </a:p>
          <a:p>
            <a:pPr marL="282575" lvl="3" indent="-112713">
              <a:spcBef>
                <a:spcPts val="1200"/>
              </a:spcBef>
              <a:buFontTx/>
              <a:buChar char="–"/>
            </a:pPr>
            <a:r>
              <a:rPr lang="en-US" dirty="0"/>
              <a:t>The 5G system shall allow the operator to create, and control service functions.</a:t>
            </a:r>
          </a:p>
          <a:p>
            <a:pPr marL="282575" lvl="3" indent="-112713">
              <a:spcBef>
                <a:spcPts val="1200"/>
              </a:spcBef>
              <a:buFontTx/>
              <a:buChar char="–"/>
            </a:pPr>
            <a:r>
              <a:rPr lang="en-US" dirty="0"/>
              <a:t>The 5G system shall allow the operator to create, configure, control a service function path in 5GS </a:t>
            </a:r>
            <a:r>
              <a:rPr lang="en-GB" dirty="0"/>
              <a:t>per application or per user(s) of an application.</a:t>
            </a:r>
            <a:endParaRPr lang="en-US" dirty="0"/>
          </a:p>
        </p:txBody>
      </p:sp>
      <p:sp>
        <p:nvSpPr>
          <p:cNvPr id="7" name="Content Placeholder 1">
            <a:extLst>
              <a:ext uri="{FF2B5EF4-FFF2-40B4-BE49-F238E27FC236}">
                <a16:creationId xmlns:a16="http://schemas.microsoft.com/office/drawing/2014/main" id="{11F90655-0E4C-4FEE-97A9-454D002D1C85}"/>
              </a:ext>
            </a:extLst>
          </p:cNvPr>
          <p:cNvSpPr>
            <a:spLocks noGrp="1"/>
          </p:cNvSpPr>
          <p:nvPr>
            <p:ph sz="half" idx="1"/>
          </p:nvPr>
        </p:nvSpPr>
        <p:spPr>
          <a:xfrm>
            <a:off x="455613" y="934239"/>
            <a:ext cx="1052319" cy="5393733"/>
          </a:xfrm>
          <a:solidFill>
            <a:schemeClr val="bg1">
              <a:lumMod val="85000"/>
            </a:schemeClr>
          </a:solidFill>
        </p:spPr>
        <p:txBody>
          <a:bodyPr/>
          <a:lstStyle/>
          <a:p>
            <a:r>
              <a:rPr lang="en-GB" dirty="0">
                <a:solidFill>
                  <a:srgbClr val="C00000"/>
                </a:solidFill>
              </a:rPr>
              <a:t>Pre-Rel-18: </a:t>
            </a:r>
            <a:endParaRPr lang="en-US" dirty="0"/>
          </a:p>
          <a:p>
            <a:pPr marL="169863" lvl="1" indent="-169863">
              <a:buFont typeface="Arial" panose="020B0604020202020204" pitchFamily="34" charset="0"/>
              <a:buChar char="•"/>
            </a:pPr>
            <a:r>
              <a:rPr lang="en-US" sz="1400" dirty="0"/>
              <a:t>N/A</a:t>
            </a:r>
          </a:p>
        </p:txBody>
      </p:sp>
    </p:spTree>
    <p:extLst>
      <p:ext uri="{BB962C8B-B14F-4D97-AF65-F5344CB8AC3E}">
        <p14:creationId xmlns:p14="http://schemas.microsoft.com/office/powerpoint/2010/main" val="92951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700AA-443A-42F5-A9EB-0707B1C043DB}"/>
              </a:ext>
            </a:extLst>
          </p:cNvPr>
          <p:cNvSpPr>
            <a:spLocks noGrp="1"/>
          </p:cNvSpPr>
          <p:nvPr>
            <p:ph type="title"/>
          </p:nvPr>
        </p:nvSpPr>
        <p:spPr>
          <a:xfrm>
            <a:off x="455613" y="411797"/>
            <a:ext cx="8229600" cy="575431"/>
          </a:xfrm>
        </p:spPr>
        <p:txBody>
          <a:bodyPr/>
          <a:lstStyle/>
          <a:p>
            <a:r>
              <a:rPr lang="en-US" dirty="0"/>
              <a:t>Summary</a:t>
            </a:r>
          </a:p>
        </p:txBody>
      </p:sp>
      <p:sp>
        <p:nvSpPr>
          <p:cNvPr id="3" name="Content Placeholder 2">
            <a:extLst>
              <a:ext uri="{FF2B5EF4-FFF2-40B4-BE49-F238E27FC236}">
                <a16:creationId xmlns:a16="http://schemas.microsoft.com/office/drawing/2014/main" id="{64515B57-2634-4D3B-9BF1-D9DAD34D07AC}"/>
              </a:ext>
            </a:extLst>
          </p:cNvPr>
          <p:cNvSpPr>
            <a:spLocks noGrp="1"/>
          </p:cNvSpPr>
          <p:nvPr>
            <p:ph sz="quarter" idx="13"/>
          </p:nvPr>
        </p:nvSpPr>
        <p:spPr>
          <a:xfrm>
            <a:off x="455613" y="987228"/>
            <a:ext cx="8228012" cy="5184973"/>
          </a:xfrm>
        </p:spPr>
        <p:txBody>
          <a:bodyPr/>
          <a:lstStyle/>
          <a:p>
            <a:pPr marL="342900" indent="-342900">
              <a:buFont typeface="Arial" panose="020B0604020202020204" pitchFamily="34" charset="0"/>
              <a:buChar char="•"/>
            </a:pPr>
            <a:r>
              <a:rPr lang="en-US" dirty="0"/>
              <a:t>The proposed Rel-18 SA1 study (FS_SFCin5GS; </a:t>
            </a:r>
            <a:r>
              <a:rPr lang="en-US" dirty="0">
                <a:solidFill>
                  <a:srgbClr val="003C71"/>
                </a:solidFill>
                <a:hlinkClick r:id="rId2"/>
              </a:rPr>
              <a:t>S1-203293</a:t>
            </a:r>
            <a:r>
              <a:rPr lang="en-US" dirty="0">
                <a:solidFill>
                  <a:srgbClr val="003C71"/>
                </a:solidFill>
              </a:rPr>
              <a:t>; updated for SA plenary in SP-200822</a:t>
            </a:r>
            <a:r>
              <a:rPr lang="en-US" dirty="0"/>
              <a:t>) is supported by a large number of companies</a:t>
            </a:r>
          </a:p>
          <a:p>
            <a:pPr marL="342900" indent="-342900">
              <a:buFont typeface="Arial" panose="020B0604020202020204" pitchFamily="34" charset="0"/>
              <a:buChar char="•"/>
            </a:pPr>
            <a:r>
              <a:rPr lang="en-US" dirty="0"/>
              <a:t>The study proposal was noted in SA1 based on objections that do not challenge the technical aspects of the proposal</a:t>
            </a:r>
          </a:p>
          <a:p>
            <a:pPr marL="568325" lvl="1" indent="-342900">
              <a:buFont typeface="Arial" panose="020B0604020202020204" pitchFamily="34" charset="0"/>
              <a:buChar char="•"/>
            </a:pPr>
            <a:r>
              <a:rPr lang="en-US" dirty="0"/>
              <a:t>the comments from objecting companies focused on the wording and whether the work should proceed directly with normative work in SA1, or</a:t>
            </a:r>
          </a:p>
          <a:p>
            <a:pPr marL="568325" lvl="1" indent="-342900">
              <a:buFont typeface="Arial" panose="020B0604020202020204" pitchFamily="34" charset="0"/>
              <a:buChar char="•"/>
            </a:pPr>
            <a:r>
              <a:rPr lang="en-US" dirty="0"/>
              <a:t>whether it can be carried out directly by stage 2 groups</a:t>
            </a:r>
          </a:p>
          <a:p>
            <a:pPr marL="342900" indent="-342900">
              <a:buFont typeface="Arial" panose="020B0604020202020204" pitchFamily="34" charset="0"/>
              <a:buChar char="•"/>
            </a:pPr>
            <a:r>
              <a:rPr lang="en-US" dirty="0"/>
              <a:t>This contribution provides a clear illustration of the potential stage 1 specification impact, but that a study is necessary before a conclusion can be made </a:t>
            </a:r>
          </a:p>
          <a:p>
            <a:r>
              <a:rPr lang="en-US" sz="2000" b="1" dirty="0">
                <a:solidFill>
                  <a:srgbClr val="003C71"/>
                </a:solidFill>
              </a:rPr>
              <a:t>Proposal: </a:t>
            </a:r>
          </a:p>
          <a:p>
            <a:pPr marL="342900" indent="-342900">
              <a:buFont typeface="Arial" panose="020B0604020202020204" pitchFamily="34" charset="0"/>
              <a:buChar char="•"/>
            </a:pPr>
            <a:r>
              <a:rPr lang="en-US" dirty="0"/>
              <a:t>Based on the above, it is proposed to approve this SA1 Rel-18 SID proposal (Support of Service function chaining in 5G system (FS_SFCin5GS))</a:t>
            </a:r>
          </a:p>
          <a:p>
            <a:endParaRPr lang="en-US" sz="2000" dirty="0"/>
          </a:p>
        </p:txBody>
      </p:sp>
      <p:sp>
        <p:nvSpPr>
          <p:cNvPr id="4" name="Slide Number Placeholder 3">
            <a:extLst>
              <a:ext uri="{FF2B5EF4-FFF2-40B4-BE49-F238E27FC236}">
                <a16:creationId xmlns:a16="http://schemas.microsoft.com/office/drawing/2014/main" id="{1284EA36-8426-43D0-888D-533C464FA009}"/>
              </a:ext>
            </a:extLst>
          </p:cNvPr>
          <p:cNvSpPr>
            <a:spLocks noGrp="1"/>
          </p:cNvSpPr>
          <p:nvPr>
            <p:ph type="sldNum" sz="quarter" idx="4"/>
          </p:nvPr>
        </p:nvSpPr>
        <p:spPr/>
        <p:txBody>
          <a:bodyPr/>
          <a:lstStyle/>
          <a:p>
            <a:fld id="{EE2556C5-CE8C-6547-B838-EA80C61A4AF7}" type="slidenum">
              <a:rPr lang="en-US" smtClean="0"/>
              <a:pPr/>
              <a:t>12</a:t>
            </a:fld>
            <a:endParaRPr lang="en-US" dirty="0"/>
          </a:p>
        </p:txBody>
      </p:sp>
    </p:spTree>
    <p:extLst>
      <p:ext uri="{BB962C8B-B14F-4D97-AF65-F5344CB8AC3E}">
        <p14:creationId xmlns:p14="http://schemas.microsoft.com/office/powerpoint/2010/main" val="73596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15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A9AA9-36E5-4B15-AEA2-5368519808DE}"/>
              </a:ext>
            </a:extLst>
          </p:cNvPr>
          <p:cNvSpPr>
            <a:spLocks noGrp="1"/>
          </p:cNvSpPr>
          <p:nvPr>
            <p:ph type="title"/>
          </p:nvPr>
        </p:nvSpPr>
        <p:spPr>
          <a:xfrm>
            <a:off x="245098" y="413507"/>
            <a:ext cx="8785780" cy="573721"/>
          </a:xfrm>
        </p:spPr>
        <p:txBody>
          <a:bodyPr/>
          <a:lstStyle/>
          <a:p>
            <a:r>
              <a:rPr lang="en-US" sz="2400" dirty="0"/>
              <a:t>Reason for submitting an SA1 SID proposal to SA plenary (1/2)</a:t>
            </a:r>
          </a:p>
        </p:txBody>
      </p:sp>
      <p:sp>
        <p:nvSpPr>
          <p:cNvPr id="3" name="Content Placeholder 2">
            <a:extLst>
              <a:ext uri="{FF2B5EF4-FFF2-40B4-BE49-F238E27FC236}">
                <a16:creationId xmlns:a16="http://schemas.microsoft.com/office/drawing/2014/main" id="{4235179C-1352-4CD6-B2AB-26B73B33AA61}"/>
              </a:ext>
            </a:extLst>
          </p:cNvPr>
          <p:cNvSpPr>
            <a:spLocks noGrp="1"/>
          </p:cNvSpPr>
          <p:nvPr>
            <p:ph idx="1"/>
          </p:nvPr>
        </p:nvSpPr>
        <p:spPr>
          <a:xfrm>
            <a:off x="525982" y="1132886"/>
            <a:ext cx="8019208" cy="5039316"/>
          </a:xfrm>
        </p:spPr>
        <p:txBody>
          <a:bodyPr/>
          <a:lstStyle/>
          <a:p>
            <a:r>
              <a:rPr lang="en-US" sz="1600" b="1" dirty="0"/>
              <a:t>A Rel-18 SID proposal on support for Service Function Chaining in 5GS (</a:t>
            </a:r>
            <a:r>
              <a:rPr lang="en-US" sz="1600" b="1" dirty="0">
                <a:hlinkClick r:id="rId2"/>
              </a:rPr>
              <a:t>S1-203293</a:t>
            </a:r>
            <a:r>
              <a:rPr lang="en-US" sz="1600" b="1" dirty="0"/>
              <a:t>) was noted in SA1#91E due to three objections</a:t>
            </a:r>
          </a:p>
          <a:p>
            <a:r>
              <a:rPr lang="en-US" sz="1600" b="1" dirty="0"/>
              <a:t>Given that the official SA1 meeting report was not available at the time of writing of this document, we refer to the draft </a:t>
            </a:r>
            <a:r>
              <a:rPr lang="en-US" sz="1600" b="1" dirty="0">
                <a:hlinkClick r:id="rId3"/>
              </a:rPr>
              <a:t>SA1#91E meeting minutes</a:t>
            </a:r>
            <a:r>
              <a:rPr lang="en-US" sz="1600" b="1" dirty="0"/>
              <a:t> for the reasons for objections, which were recorded as follows:</a:t>
            </a:r>
          </a:p>
          <a:p>
            <a:pPr marL="511175" lvl="1" indent="-285750">
              <a:buFont typeface="Arial" panose="020B0604020202020204" pitchFamily="34" charset="0"/>
              <a:buChar char="•"/>
            </a:pPr>
            <a:r>
              <a:rPr lang="en-GB" sz="1400" i="1" dirty="0"/>
              <a:t>“For Ericsson and Nokia, service chaining is [primarily] an SA2 topic, with potentially also SA5 impacts.”</a:t>
            </a:r>
            <a:endParaRPr lang="en-US" sz="1200" i="1" dirty="0">
              <a:solidFill>
                <a:srgbClr val="003C71"/>
              </a:solidFill>
            </a:endParaRPr>
          </a:p>
          <a:p>
            <a:pPr marL="511175" lvl="1" indent="-285750">
              <a:buFont typeface="Arial" panose="020B0604020202020204" pitchFamily="34" charset="0"/>
              <a:buChar char="•"/>
            </a:pPr>
            <a:r>
              <a:rPr lang="en-GB" sz="1400" i="1" dirty="0"/>
              <a:t>“Nokia propose to proceed with CR under TEI if there is any specific problem has to be [solved] by SA1.”</a:t>
            </a:r>
          </a:p>
          <a:p>
            <a:pPr marL="511175" lvl="1" indent="-285750">
              <a:buFont typeface="Arial" panose="020B0604020202020204" pitchFamily="34" charset="0"/>
              <a:buChar char="•"/>
            </a:pPr>
            <a:r>
              <a:rPr lang="en-GB" sz="1400" i="1" dirty="0"/>
              <a:t>“Huawei object to this version, more about the wording.”</a:t>
            </a:r>
            <a:endParaRPr lang="en-US" sz="1200" i="1" dirty="0">
              <a:solidFill>
                <a:srgbClr val="003C71"/>
              </a:solidFill>
            </a:endParaRPr>
          </a:p>
          <a:p>
            <a:r>
              <a:rPr lang="en-US" sz="1600" b="1" dirty="0"/>
              <a:t>From the comments above it is implied that: </a:t>
            </a:r>
            <a:endParaRPr lang="en-US" sz="1600" b="1" strike="sngStrike" dirty="0">
              <a:highlight>
                <a:srgbClr val="00FFFF"/>
              </a:highlight>
            </a:endParaRPr>
          </a:p>
          <a:p>
            <a:pPr lvl="1"/>
            <a:r>
              <a:rPr lang="en-US" i="1" dirty="0">
                <a:solidFill>
                  <a:srgbClr val="0071C5"/>
                </a:solidFill>
              </a:rPr>
              <a:t>The comments focus on the wording and whether the proposed work can proceed with CRs in SA1 or whether it can be carried out directly by stage 2 groups</a:t>
            </a:r>
          </a:p>
          <a:p>
            <a:pPr lvl="1"/>
            <a:r>
              <a:rPr lang="en-US" i="1" dirty="0">
                <a:solidFill>
                  <a:srgbClr val="0071C5"/>
                </a:solidFill>
              </a:rPr>
              <a:t>The objections do not challenge the technical aspects of the proposal</a:t>
            </a:r>
          </a:p>
        </p:txBody>
      </p:sp>
      <p:sp>
        <p:nvSpPr>
          <p:cNvPr id="4" name="Slide Number Placeholder 3">
            <a:extLst>
              <a:ext uri="{FF2B5EF4-FFF2-40B4-BE49-F238E27FC236}">
                <a16:creationId xmlns:a16="http://schemas.microsoft.com/office/drawing/2014/main" id="{030E05EF-82B6-4A74-AA64-C9B6B31B8BF3}"/>
              </a:ext>
            </a:extLst>
          </p:cNvPr>
          <p:cNvSpPr>
            <a:spLocks noGrp="1"/>
          </p:cNvSpPr>
          <p:nvPr>
            <p:ph type="sldNum" sz="quarter" idx="12"/>
          </p:nvPr>
        </p:nvSpPr>
        <p:spPr/>
        <p:txBody>
          <a:bodyPr/>
          <a:lstStyle/>
          <a:p>
            <a:fld id="{8F711F9E-C109-46B5-A450-D2591D9AADBE}" type="slidenum">
              <a:rPr lang="en-US" smtClean="0"/>
              <a:t>2</a:t>
            </a:fld>
            <a:endParaRPr lang="en-US"/>
          </a:p>
        </p:txBody>
      </p:sp>
    </p:spTree>
    <p:extLst>
      <p:ext uri="{BB962C8B-B14F-4D97-AF65-F5344CB8AC3E}">
        <p14:creationId xmlns:p14="http://schemas.microsoft.com/office/powerpoint/2010/main" val="1262116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A9AA9-36E5-4B15-AEA2-5368519808DE}"/>
              </a:ext>
            </a:extLst>
          </p:cNvPr>
          <p:cNvSpPr>
            <a:spLocks noGrp="1"/>
          </p:cNvSpPr>
          <p:nvPr>
            <p:ph type="title"/>
          </p:nvPr>
        </p:nvSpPr>
        <p:spPr>
          <a:xfrm>
            <a:off x="179110" y="413507"/>
            <a:ext cx="8769692" cy="573721"/>
          </a:xfrm>
        </p:spPr>
        <p:txBody>
          <a:bodyPr/>
          <a:lstStyle/>
          <a:p>
            <a:r>
              <a:rPr lang="en-US" sz="2400" dirty="0"/>
              <a:t>Reason for submitting an SA1 SID proposal to SA plenary (2/2)</a:t>
            </a:r>
          </a:p>
        </p:txBody>
      </p:sp>
      <p:sp>
        <p:nvSpPr>
          <p:cNvPr id="3" name="Content Placeholder 2">
            <a:extLst>
              <a:ext uri="{FF2B5EF4-FFF2-40B4-BE49-F238E27FC236}">
                <a16:creationId xmlns:a16="http://schemas.microsoft.com/office/drawing/2014/main" id="{4235179C-1352-4CD6-B2AB-26B73B33AA61}"/>
              </a:ext>
            </a:extLst>
          </p:cNvPr>
          <p:cNvSpPr>
            <a:spLocks noGrp="1"/>
          </p:cNvSpPr>
          <p:nvPr>
            <p:ph idx="1"/>
          </p:nvPr>
        </p:nvSpPr>
        <p:spPr>
          <a:xfrm>
            <a:off x="525982" y="1132886"/>
            <a:ext cx="8019208" cy="5039316"/>
          </a:xfrm>
        </p:spPr>
        <p:txBody>
          <a:bodyPr/>
          <a:lstStyle/>
          <a:p>
            <a:r>
              <a:rPr lang="en-US" sz="1600" dirty="0">
                <a:solidFill>
                  <a:srgbClr val="003C71"/>
                </a:solidFill>
              </a:rPr>
              <a:t>Slides 4-7 in the present document explain the motivation for the study and the study objectives, as presented in SA1 (</a:t>
            </a:r>
            <a:r>
              <a:rPr lang="en-US" sz="1600" dirty="0">
                <a:solidFill>
                  <a:srgbClr val="003C71"/>
                </a:solidFill>
                <a:hlinkClick r:id="rId2"/>
              </a:rPr>
              <a:t>S1-203161</a:t>
            </a:r>
            <a:r>
              <a:rPr lang="en-US" sz="1600" dirty="0">
                <a:solidFill>
                  <a:srgbClr val="003C71"/>
                </a:solidFill>
              </a:rPr>
              <a:t>, </a:t>
            </a:r>
            <a:r>
              <a:rPr lang="en-US" sz="1600" dirty="0">
                <a:solidFill>
                  <a:srgbClr val="003C71"/>
                </a:solidFill>
                <a:hlinkClick r:id="rId3"/>
              </a:rPr>
              <a:t>S1-203293</a:t>
            </a:r>
            <a:r>
              <a:rPr lang="en-US" sz="1600" dirty="0">
                <a:solidFill>
                  <a:srgbClr val="003C71"/>
                </a:solidFill>
              </a:rPr>
              <a:t>)</a:t>
            </a:r>
          </a:p>
          <a:p>
            <a:r>
              <a:rPr lang="en-US" sz="1600" dirty="0">
                <a:solidFill>
                  <a:srgbClr val="003C71"/>
                </a:solidFill>
              </a:rPr>
              <a:t>Slides 8-11 illustrate the </a:t>
            </a:r>
            <a:r>
              <a:rPr lang="en-US" sz="1600" u="sng" dirty="0">
                <a:solidFill>
                  <a:srgbClr val="003C71"/>
                </a:solidFill>
              </a:rPr>
              <a:t>potential*</a:t>
            </a:r>
            <a:r>
              <a:rPr lang="en-US" sz="1600" dirty="0">
                <a:solidFill>
                  <a:srgbClr val="003C71"/>
                </a:solidFill>
              </a:rPr>
              <a:t> stage 1 specification impacts aiming: </a:t>
            </a:r>
          </a:p>
          <a:p>
            <a:pPr marL="396875" lvl="1" indent="-171450">
              <a:buFontTx/>
              <a:buChar char="-"/>
            </a:pPr>
            <a:r>
              <a:rPr lang="en-US" sz="1400" dirty="0">
                <a:solidFill>
                  <a:srgbClr val="003C71"/>
                </a:solidFill>
              </a:rPr>
              <a:t>To illustrate how the SID objectives can lead to stage 1 normative requirements. </a:t>
            </a:r>
          </a:p>
          <a:p>
            <a:pPr marL="396875" lvl="1" indent="-171450">
              <a:buFontTx/>
              <a:buChar char="-"/>
            </a:pPr>
            <a:r>
              <a:rPr lang="en-US" sz="1400" dirty="0">
                <a:solidFill>
                  <a:srgbClr val="003C71"/>
                </a:solidFill>
              </a:rPr>
              <a:t>To illustrate that the service requirements are independent of a specific system architecture.</a:t>
            </a:r>
          </a:p>
          <a:p>
            <a:r>
              <a:rPr lang="en-US" sz="1600" dirty="0">
                <a:solidFill>
                  <a:srgbClr val="003C71"/>
                </a:solidFill>
              </a:rPr>
              <a:t>Slide 12 seeks guidance from SA plenary</a:t>
            </a:r>
            <a:br>
              <a:rPr lang="en-US" sz="1600" dirty="0">
                <a:solidFill>
                  <a:srgbClr val="003C71"/>
                </a:solidFill>
              </a:rPr>
            </a:br>
            <a:br>
              <a:rPr lang="en-US" sz="1600" dirty="0">
                <a:solidFill>
                  <a:srgbClr val="003C71"/>
                </a:solidFill>
              </a:rPr>
            </a:br>
            <a:r>
              <a:rPr lang="en-US" sz="1600" dirty="0">
                <a:solidFill>
                  <a:srgbClr val="003C71"/>
                </a:solidFill>
              </a:rPr>
              <a:t>* The potential impact to stage 1 in slides 8-11 is included to point to areas in our documentation that may need an update and must in no way be understood as the conclusion of the study by the supporting companies.  </a:t>
            </a:r>
          </a:p>
          <a:p>
            <a:endParaRPr lang="en-US" sz="1600" dirty="0"/>
          </a:p>
        </p:txBody>
      </p:sp>
      <p:sp>
        <p:nvSpPr>
          <p:cNvPr id="4" name="Slide Number Placeholder 3">
            <a:extLst>
              <a:ext uri="{FF2B5EF4-FFF2-40B4-BE49-F238E27FC236}">
                <a16:creationId xmlns:a16="http://schemas.microsoft.com/office/drawing/2014/main" id="{030E05EF-82B6-4A74-AA64-C9B6B31B8BF3}"/>
              </a:ext>
            </a:extLst>
          </p:cNvPr>
          <p:cNvSpPr>
            <a:spLocks noGrp="1"/>
          </p:cNvSpPr>
          <p:nvPr>
            <p:ph type="sldNum" sz="quarter" idx="12"/>
          </p:nvPr>
        </p:nvSpPr>
        <p:spPr/>
        <p:txBody>
          <a:bodyPr/>
          <a:lstStyle/>
          <a:p>
            <a:fld id="{8F711F9E-C109-46B5-A450-D2591D9AADBE}" type="slidenum">
              <a:rPr lang="en-US" smtClean="0"/>
              <a:t>3</a:t>
            </a:fld>
            <a:endParaRPr lang="en-US"/>
          </a:p>
        </p:txBody>
      </p:sp>
    </p:spTree>
    <p:extLst>
      <p:ext uri="{BB962C8B-B14F-4D97-AF65-F5344CB8AC3E}">
        <p14:creationId xmlns:p14="http://schemas.microsoft.com/office/powerpoint/2010/main" val="220564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3E78633-81C6-4D95-90FB-52AF20D00FA1}"/>
              </a:ext>
            </a:extLst>
          </p:cNvPr>
          <p:cNvGrpSpPr/>
          <p:nvPr/>
        </p:nvGrpSpPr>
        <p:grpSpPr>
          <a:xfrm>
            <a:off x="4134678" y="896230"/>
            <a:ext cx="4638261" cy="1902395"/>
            <a:chOff x="4320209" y="301534"/>
            <a:chExt cx="4512365" cy="2125104"/>
          </a:xfrm>
        </p:grpSpPr>
        <p:pic>
          <p:nvPicPr>
            <p:cNvPr id="5" name="Picture 4">
              <a:extLst>
                <a:ext uri="{FF2B5EF4-FFF2-40B4-BE49-F238E27FC236}">
                  <a16:creationId xmlns:a16="http://schemas.microsoft.com/office/drawing/2014/main" id="{65F74510-8E89-49E1-8B19-81301565C1FE}"/>
                </a:ext>
              </a:extLst>
            </p:cNvPr>
            <p:cNvPicPr>
              <a:picLocks noChangeAspect="1"/>
            </p:cNvPicPr>
            <p:nvPr/>
          </p:nvPicPr>
          <p:blipFill>
            <a:blip r:embed="rId3"/>
            <a:stretch>
              <a:fillRect/>
            </a:stretch>
          </p:blipFill>
          <p:spPr>
            <a:xfrm>
              <a:off x="4320209" y="301534"/>
              <a:ext cx="4512365" cy="1946893"/>
            </a:xfrm>
            <a:prstGeom prst="rect">
              <a:avLst/>
            </a:prstGeom>
          </p:spPr>
        </p:pic>
        <p:sp>
          <p:nvSpPr>
            <p:cNvPr id="6" name="TextBox 5">
              <a:extLst>
                <a:ext uri="{FF2B5EF4-FFF2-40B4-BE49-F238E27FC236}">
                  <a16:creationId xmlns:a16="http://schemas.microsoft.com/office/drawing/2014/main" id="{D368D7BC-8BC4-4B84-BF0B-578E37FF811D}"/>
                </a:ext>
              </a:extLst>
            </p:cNvPr>
            <p:cNvSpPr txBox="1"/>
            <p:nvPr/>
          </p:nvSpPr>
          <p:spPr>
            <a:xfrm>
              <a:off x="6047469" y="2265055"/>
              <a:ext cx="1804443" cy="161583"/>
            </a:xfrm>
            <a:prstGeom prst="rect">
              <a:avLst/>
            </a:prstGeom>
            <a:noFill/>
          </p:spPr>
          <p:txBody>
            <a:bodyPr vert="horz" wrap="square" lIns="0" tIns="0" rIns="0" bIns="0" rtlCol="0">
              <a:spAutoFit/>
            </a:bodyPr>
            <a:lstStyle/>
            <a:p>
              <a:r>
                <a:rPr lang="en-US" sz="1050" dirty="0">
                  <a:solidFill>
                    <a:srgbClr val="003C71"/>
                  </a:solidFill>
                </a:rPr>
                <a:t>Ref: 3GPP TR 22.808 V14.1.0</a:t>
              </a:r>
            </a:p>
          </p:txBody>
        </p:sp>
      </p:grpSp>
      <p:sp>
        <p:nvSpPr>
          <p:cNvPr id="2" name="Title 1">
            <a:extLst>
              <a:ext uri="{FF2B5EF4-FFF2-40B4-BE49-F238E27FC236}">
                <a16:creationId xmlns:a16="http://schemas.microsoft.com/office/drawing/2014/main" id="{7DFC9952-C12E-42FE-ABEA-B93EC38A8461}"/>
              </a:ext>
            </a:extLst>
          </p:cNvPr>
          <p:cNvSpPr>
            <a:spLocks noGrp="1"/>
          </p:cNvSpPr>
          <p:nvPr>
            <p:ph type="title"/>
          </p:nvPr>
        </p:nvSpPr>
        <p:spPr>
          <a:xfrm>
            <a:off x="496956" y="428214"/>
            <a:ext cx="7933267" cy="403350"/>
          </a:xfrm>
        </p:spPr>
        <p:txBody>
          <a:bodyPr/>
          <a:lstStyle/>
          <a:p>
            <a:r>
              <a:rPr lang="en-US" dirty="0"/>
              <a:t>Motivation of FS_SFCin5GS </a:t>
            </a:r>
          </a:p>
        </p:txBody>
      </p:sp>
      <p:sp>
        <p:nvSpPr>
          <p:cNvPr id="3" name="Content Placeholder 2">
            <a:extLst>
              <a:ext uri="{FF2B5EF4-FFF2-40B4-BE49-F238E27FC236}">
                <a16:creationId xmlns:a16="http://schemas.microsoft.com/office/drawing/2014/main" id="{F800EE7F-2AD5-4F86-B0BB-A768BE07F3C2}"/>
              </a:ext>
            </a:extLst>
          </p:cNvPr>
          <p:cNvSpPr>
            <a:spLocks noGrp="1"/>
          </p:cNvSpPr>
          <p:nvPr>
            <p:ph sz="quarter" idx="13"/>
          </p:nvPr>
        </p:nvSpPr>
        <p:spPr>
          <a:xfrm>
            <a:off x="311426" y="1027135"/>
            <a:ext cx="3743739" cy="5048987"/>
          </a:xfrm>
        </p:spPr>
        <p:txBody>
          <a:bodyPr/>
          <a:lstStyle/>
          <a:p>
            <a:pPr marL="169863" indent="-169863">
              <a:buFont typeface="Arial" panose="020B0604020202020204" pitchFamily="34" charset="0"/>
              <a:buChar char="•"/>
            </a:pPr>
            <a:r>
              <a:rPr lang="en-US" sz="1400" dirty="0"/>
              <a:t>(S)Gi-LAN is one use case of service function chaining, which </a:t>
            </a:r>
            <a:r>
              <a:rPr lang="en-GB" sz="1400" dirty="0"/>
              <a:t>is the middle path between the mobile network and the packet data network for providing services differentiation and monetization. </a:t>
            </a:r>
          </a:p>
          <a:p>
            <a:pPr marL="398463" lvl="1" indent="-173038"/>
            <a:r>
              <a:rPr lang="en-US" sz="1400" dirty="0">
                <a:highlight>
                  <a:srgbClr val="FFFF00"/>
                </a:highlight>
              </a:rPr>
              <a:t>The examples of service functions include </a:t>
            </a:r>
            <a:r>
              <a:rPr lang="en-GB" sz="1400" dirty="0">
                <a:highlight>
                  <a:srgbClr val="FFFF00"/>
                </a:highlight>
              </a:rPr>
              <a:t>firewall functions, NAT, URL filter, Lawful inspection (LI), deep packet inspection (DPI), IP tunnel endpoints, application detection and control (ADC), TCP proxies, load balancers, KPI monitoring, transcoders, and video optimization, etc. </a:t>
            </a:r>
            <a:endParaRPr lang="en-US" sz="1400" dirty="0">
              <a:highlight>
                <a:srgbClr val="FFFF00"/>
              </a:highlight>
            </a:endParaRPr>
          </a:p>
          <a:p>
            <a:pPr marL="398463" lvl="1" indent="-173038"/>
            <a:r>
              <a:rPr lang="en-US" sz="1400" dirty="0"/>
              <a:t>The policy control of (S)Gi-LAN needs to be coordinated with the existing traffic steering policy in EPS. The same assumption applies to N6-LAN in 5G context. </a:t>
            </a:r>
          </a:p>
          <a:p>
            <a:pPr marL="398463" lvl="1" indent="-173038"/>
            <a:r>
              <a:rPr lang="en-GB" sz="1400" dirty="0"/>
              <a:t>In TS22.101, service function chaining is considered as out of 3GPP scope.</a:t>
            </a:r>
            <a:r>
              <a:rPr lang="en-US" sz="1400" dirty="0"/>
              <a:t> The fragmentation of the network results in many challenges in 5GS.</a:t>
            </a:r>
          </a:p>
        </p:txBody>
      </p:sp>
      <p:sp>
        <p:nvSpPr>
          <p:cNvPr id="4" name="Slide Number Placeholder 3">
            <a:extLst>
              <a:ext uri="{FF2B5EF4-FFF2-40B4-BE49-F238E27FC236}">
                <a16:creationId xmlns:a16="http://schemas.microsoft.com/office/drawing/2014/main" id="{0E0DAF09-DA49-4822-8297-D4FA27FD8379}"/>
              </a:ext>
            </a:extLst>
          </p:cNvPr>
          <p:cNvSpPr>
            <a:spLocks noGrp="1"/>
          </p:cNvSpPr>
          <p:nvPr>
            <p:ph type="sldNum" sz="quarter" idx="4"/>
          </p:nvPr>
        </p:nvSpPr>
        <p:spPr/>
        <p:txBody>
          <a:bodyPr/>
          <a:lstStyle/>
          <a:p>
            <a:fld id="{EE2556C5-CE8C-6547-B838-EA80C61A4AF7}" type="slidenum">
              <a:rPr lang="en-US" smtClean="0"/>
              <a:pPr/>
              <a:t>4</a:t>
            </a:fld>
            <a:endParaRPr lang="en-US" dirty="0"/>
          </a:p>
        </p:txBody>
      </p:sp>
      <p:sp>
        <p:nvSpPr>
          <p:cNvPr id="8" name="Rectangle 7">
            <a:extLst>
              <a:ext uri="{FF2B5EF4-FFF2-40B4-BE49-F238E27FC236}">
                <a16:creationId xmlns:a16="http://schemas.microsoft.com/office/drawing/2014/main" id="{65873475-BF24-4233-8088-161598718CDF}"/>
              </a:ext>
            </a:extLst>
          </p:cNvPr>
          <p:cNvSpPr/>
          <p:nvPr/>
        </p:nvSpPr>
        <p:spPr>
          <a:xfrm>
            <a:off x="4692058" y="2863291"/>
            <a:ext cx="3896139" cy="3354765"/>
          </a:xfrm>
          <a:prstGeom prst="rect">
            <a:avLst/>
          </a:prstGeom>
        </p:spPr>
        <p:txBody>
          <a:bodyPr wrap="square">
            <a:spAutoFit/>
          </a:bodyPr>
          <a:lstStyle/>
          <a:p>
            <a:pPr marL="169863" indent="-169863">
              <a:buFont typeface="Arial" panose="020B0604020202020204" pitchFamily="34" charset="0"/>
              <a:buChar char="•"/>
            </a:pPr>
            <a:r>
              <a:rPr lang="en-US" sz="1400" dirty="0">
                <a:solidFill>
                  <a:srgbClr val="0071C5"/>
                </a:solidFill>
              </a:rPr>
              <a:t>Other SDOs activities:  </a:t>
            </a:r>
          </a:p>
          <a:p>
            <a:pPr marL="398463" lvl="1" indent="-173038">
              <a:spcBef>
                <a:spcPts val="1200"/>
              </a:spcBef>
              <a:buFont typeface="Wingdings" charset="2"/>
              <a:buChar char="§"/>
            </a:pPr>
            <a:r>
              <a:rPr lang="en-US" sz="1400" dirty="0">
                <a:solidFill>
                  <a:schemeClr val="tx2"/>
                </a:solidFill>
                <a:cs typeface="Arial" panose="020B0604020202020204" pitchFamily="34" charset="0"/>
              </a:rPr>
              <a:t>ITU-Y provides recommendations to consolidate service functions and service function chaining configuration and management with mobile network. </a:t>
            </a:r>
          </a:p>
          <a:p>
            <a:pPr marL="398463" lvl="1" indent="-173038">
              <a:spcBef>
                <a:spcPts val="1200"/>
              </a:spcBef>
              <a:buFont typeface="Wingdings" charset="2"/>
              <a:buChar char="§"/>
            </a:pPr>
            <a:r>
              <a:rPr lang="en-US" sz="1400" dirty="0">
                <a:solidFill>
                  <a:schemeClr val="tx2"/>
                </a:solidFill>
                <a:cs typeface="Arial" panose="020B0604020202020204" pitchFamily="34" charset="0"/>
              </a:rPr>
              <a:t>IETF specs provides some mechanisms for supporting dynamic SFCs. </a:t>
            </a:r>
          </a:p>
          <a:p>
            <a:pPr marL="169863" indent="-169863">
              <a:spcBef>
                <a:spcPts val="1200"/>
              </a:spcBef>
              <a:buFont typeface="Arial" panose="020B0604020202020204" pitchFamily="34" charset="0"/>
              <a:buChar char="•"/>
            </a:pPr>
            <a:r>
              <a:rPr lang="en-GB" sz="1400" dirty="0">
                <a:solidFill>
                  <a:srgbClr val="0071C5"/>
                </a:solidFill>
              </a:rPr>
              <a:t>The 5GS support for service function chaining services can provide flexibility to manage required service functions into one network instance. The service deployment and configuration can be greatly simplified and scalable. </a:t>
            </a:r>
          </a:p>
        </p:txBody>
      </p:sp>
    </p:spTree>
    <p:extLst>
      <p:ext uri="{BB962C8B-B14F-4D97-AF65-F5344CB8AC3E}">
        <p14:creationId xmlns:p14="http://schemas.microsoft.com/office/powerpoint/2010/main" val="28822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455613" y="411797"/>
            <a:ext cx="8229600" cy="434870"/>
          </a:xfrm>
        </p:spPr>
        <p:txBody>
          <a:bodyPr/>
          <a:lstStyle/>
          <a:p>
            <a:r>
              <a:rPr lang="en-US" dirty="0"/>
              <a:t>Challenges of supporting SFs/SFC outside of 5GS  </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516836" y="956733"/>
            <a:ext cx="7818782" cy="4648937"/>
          </a:xfrm>
        </p:spPr>
        <p:txBody>
          <a:bodyPr/>
          <a:lstStyle/>
          <a:p>
            <a:pPr marL="231775" indent="-231775">
              <a:buFont typeface="+mj-lt"/>
              <a:buAutoNum type="arabicPeriod"/>
            </a:pPr>
            <a:r>
              <a:rPr lang="en-GB" sz="1400" dirty="0"/>
              <a:t>Potential interoperability issues: </a:t>
            </a:r>
          </a:p>
          <a:p>
            <a:pPr marL="398463" lvl="1" indent="-173038"/>
            <a:r>
              <a:rPr lang="en-GB" sz="1200" dirty="0"/>
              <a:t>due to lack of consolidated network resource management of service chaining between 5GS and N6-LAN even within the mobile network of the same network operator, which results in uncoordinated and inefficient service function path settings for routing the E2E service with desired service functions;</a:t>
            </a:r>
          </a:p>
          <a:p>
            <a:pPr marL="231775" indent="-231775">
              <a:buFont typeface="+mj-lt"/>
              <a:buAutoNum type="arabicPeriod"/>
            </a:pPr>
            <a:r>
              <a:rPr lang="en-GB" sz="1400" dirty="0"/>
              <a:t>Unexpected Latency in every hop of N6-LAN: </a:t>
            </a:r>
          </a:p>
          <a:p>
            <a:pPr marL="398463" lvl="1" indent="-173038"/>
            <a:r>
              <a:rPr lang="en-GB" sz="1200" dirty="0"/>
              <a:t>due </a:t>
            </a:r>
            <a:r>
              <a:rPr lang="en-GB" sz="1200"/>
              <a:t>to lose </a:t>
            </a:r>
            <a:r>
              <a:rPr lang="en-GB" sz="1200" dirty="0"/>
              <a:t>control over the chained service functions in N6-LAN, which results in difficulties to achieve the latency requirement for some services targeting at ultra-reliable low-latency. For example, interactive </a:t>
            </a:r>
            <a:r>
              <a:rPr lang="en-US" sz="1200" dirty="0"/>
              <a:t>AR/VR </a:t>
            </a:r>
            <a:r>
              <a:rPr lang="en-GB" sz="1200" dirty="0"/>
              <a:t>gaming, remote control of UAV, Audio-Visual Service Production, industrial automation, critical medical applications, self-driving vehicles, etc. </a:t>
            </a:r>
          </a:p>
          <a:p>
            <a:pPr marL="231775" indent="-231775">
              <a:buFont typeface="+mj-lt"/>
              <a:buAutoNum type="arabicPeriod"/>
            </a:pPr>
            <a:r>
              <a:rPr lang="en-GB" sz="1400" dirty="0"/>
              <a:t>Compromised service experiences to the users requiring same service functions: </a:t>
            </a:r>
          </a:p>
          <a:p>
            <a:pPr marL="398463" lvl="1" indent="-173038"/>
            <a:r>
              <a:rPr lang="en-GB" sz="1200" dirty="0"/>
              <a:t>upon UE moves  between HPLMN and VPLMN, or between HPLMN and NPN. </a:t>
            </a:r>
          </a:p>
          <a:p>
            <a:pPr marL="231775" indent="-231775">
              <a:buFont typeface="+mj-lt"/>
              <a:buAutoNum type="arabicPeriod"/>
            </a:pPr>
            <a:r>
              <a:rPr lang="en-GB" sz="1400" dirty="0"/>
              <a:t>Limitation on provisioning versatile vertical services: </a:t>
            </a:r>
          </a:p>
          <a:p>
            <a:pPr marL="398463" lvl="1" indent="-173038"/>
            <a:r>
              <a:rPr lang="en-GB" sz="1200" dirty="0"/>
              <a:t>in different networks and services deployment scenarios and in fulfilling required KPIs for the services.</a:t>
            </a:r>
          </a:p>
          <a:p>
            <a:pPr marL="231775" indent="-231775">
              <a:buFont typeface="+mj-lt"/>
              <a:buAutoNum type="arabicPeriod"/>
            </a:pPr>
            <a:r>
              <a:rPr lang="en-GB" sz="1400" dirty="0"/>
              <a:t>Missing consideration of many advanced features in 5G network</a:t>
            </a:r>
          </a:p>
          <a:p>
            <a:pPr marL="398463" lvl="1" indent="-173038"/>
            <a:r>
              <a:rPr lang="en-GB" sz="1200" dirty="0"/>
              <a:t>network slicing, network function virtualization, non-public network, and edge computing, etc. </a:t>
            </a:r>
            <a:endParaRPr lang="en-US" sz="1200" dirty="0"/>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fld id="{EE2556C5-CE8C-6547-B838-EA80C61A4AF7}" type="slidenum">
              <a:rPr lang="en-US" smtClean="0"/>
              <a:pPr/>
              <a:t>5</a:t>
            </a:fld>
            <a:endParaRPr lang="en-US" dirty="0"/>
          </a:p>
        </p:txBody>
      </p:sp>
      <p:sp>
        <p:nvSpPr>
          <p:cNvPr id="5" name="Rectangle 4">
            <a:extLst>
              <a:ext uri="{FF2B5EF4-FFF2-40B4-BE49-F238E27FC236}">
                <a16:creationId xmlns:a16="http://schemas.microsoft.com/office/drawing/2014/main" id="{705A8E33-13B3-4921-B296-5705324D0E76}"/>
              </a:ext>
            </a:extLst>
          </p:cNvPr>
          <p:cNvSpPr/>
          <p:nvPr/>
        </p:nvSpPr>
        <p:spPr>
          <a:xfrm>
            <a:off x="229036" y="5665810"/>
            <a:ext cx="8550821" cy="461665"/>
          </a:xfrm>
          <a:prstGeom prst="rect">
            <a:avLst/>
          </a:prstGeom>
        </p:spPr>
        <p:txBody>
          <a:bodyPr wrap="square">
            <a:spAutoFit/>
          </a:bodyPr>
          <a:lstStyle/>
          <a:p>
            <a:pPr marL="225425" lvl="1"/>
            <a:r>
              <a:rPr lang="en-GB" sz="1200" dirty="0">
                <a:solidFill>
                  <a:srgbClr val="C00000"/>
                </a:solidFill>
              </a:rPr>
              <a:t>Enabling support of SFC in 5GS is foreseen as a promising enhancement to tackle the challenges in 5GS. It is proposed to study the use cases and potential service requirements of service function chaining service in 5GS. </a:t>
            </a:r>
            <a:endParaRPr lang="en-US" sz="1200" dirty="0">
              <a:solidFill>
                <a:srgbClr val="C00000"/>
              </a:solidFill>
            </a:endParaRPr>
          </a:p>
        </p:txBody>
      </p:sp>
    </p:spTree>
    <p:extLst>
      <p:ext uri="{BB962C8B-B14F-4D97-AF65-F5344CB8AC3E}">
        <p14:creationId xmlns:p14="http://schemas.microsoft.com/office/powerpoint/2010/main" val="348226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7D4C72-56C1-4042-B08F-A23390677254}"/>
              </a:ext>
            </a:extLst>
          </p:cNvPr>
          <p:cNvSpPr>
            <a:spLocks noGrp="1"/>
          </p:cNvSpPr>
          <p:nvPr>
            <p:ph sz="half" idx="1"/>
          </p:nvPr>
        </p:nvSpPr>
        <p:spPr>
          <a:xfrm>
            <a:off x="455613" y="811973"/>
            <a:ext cx="2393941" cy="2713105"/>
          </a:xfrm>
        </p:spPr>
        <p:txBody>
          <a:bodyPr/>
          <a:lstStyle/>
          <a:p>
            <a:r>
              <a:rPr lang="en-US" dirty="0"/>
              <a:t>Use Case1: </a:t>
            </a:r>
            <a:r>
              <a:rPr lang="en-GB" dirty="0"/>
              <a:t>Streaming video service</a:t>
            </a:r>
            <a:endParaRPr lang="en-US" dirty="0"/>
          </a:p>
          <a:p>
            <a:r>
              <a:rPr lang="en-GB" sz="1200" dirty="0">
                <a:solidFill>
                  <a:schemeClr val="tx2"/>
                </a:solidFill>
              </a:rPr>
              <a:t>Different content providers may need different service functions for video optimization and security functions based on user's subscription, network service subscription, etc. </a:t>
            </a:r>
          </a:p>
          <a:p>
            <a:pPr marL="112713" lvl="1" indent="-112713"/>
            <a:r>
              <a:rPr lang="en-GB" sz="1200" dirty="0"/>
              <a:t>Currently, each content providers may deploy and configure their N6-LANs or provide the configuration of N6-LAN to network provider as part of service agreement.  </a:t>
            </a:r>
          </a:p>
        </p:txBody>
      </p:sp>
      <p:sp>
        <p:nvSpPr>
          <p:cNvPr id="3" name="Content Placeholder 2">
            <a:extLst>
              <a:ext uri="{FF2B5EF4-FFF2-40B4-BE49-F238E27FC236}">
                <a16:creationId xmlns:a16="http://schemas.microsoft.com/office/drawing/2014/main" id="{081007CA-4AAF-4017-A478-C804E8723AB9}"/>
              </a:ext>
            </a:extLst>
          </p:cNvPr>
          <p:cNvSpPr>
            <a:spLocks noGrp="1"/>
          </p:cNvSpPr>
          <p:nvPr>
            <p:ph sz="half" idx="13"/>
          </p:nvPr>
        </p:nvSpPr>
        <p:spPr>
          <a:xfrm>
            <a:off x="6097984" y="749983"/>
            <a:ext cx="2477159" cy="2679018"/>
          </a:xfrm>
        </p:spPr>
        <p:txBody>
          <a:bodyPr/>
          <a:lstStyle/>
          <a:p>
            <a:r>
              <a:rPr lang="en-US" dirty="0"/>
              <a:t>Use Case 3: V2X services</a:t>
            </a:r>
          </a:p>
          <a:p>
            <a:r>
              <a:rPr lang="en-GB" sz="1200" dirty="0">
                <a:solidFill>
                  <a:schemeClr val="tx2"/>
                </a:solidFill>
              </a:rPr>
              <a:t>For V2X services, when a vehicle moves in its HPLMN or across different roaming networks, it is important that  the same service functions, e.g. TCP proxies, transcoders, firewall, etc., are provided, configured, and managed by the 5G networks, e.g. TR22.886 clause 5.27.6: </a:t>
            </a:r>
            <a:r>
              <a:rPr lang="x-none" sz="1200" dirty="0">
                <a:solidFill>
                  <a:schemeClr val="tx2"/>
                </a:solidFill>
              </a:rPr>
              <a:t>Support of automated driving in multi-PLMN environments</a:t>
            </a:r>
            <a:r>
              <a:rPr lang="en-US" sz="1200" dirty="0">
                <a:solidFill>
                  <a:schemeClr val="tx2"/>
                </a:solidFill>
              </a:rPr>
              <a:t>. </a:t>
            </a:r>
          </a:p>
          <a:p>
            <a:pPr marL="112713" lvl="1" indent="-112713"/>
            <a:r>
              <a:rPr lang="en-US" sz="1200" dirty="0"/>
              <a:t>Currently, </a:t>
            </a:r>
            <a:r>
              <a:rPr lang="en-US" sz="1200" dirty="0" err="1"/>
              <a:t>eFMSS</a:t>
            </a:r>
            <a:r>
              <a:rPr lang="en-US" sz="1200" dirty="0"/>
              <a:t> supports only home routed traffic steering.</a:t>
            </a:r>
          </a:p>
        </p:txBody>
      </p:sp>
      <p:sp>
        <p:nvSpPr>
          <p:cNvPr id="4" name="Title 3">
            <a:extLst>
              <a:ext uri="{FF2B5EF4-FFF2-40B4-BE49-F238E27FC236}">
                <a16:creationId xmlns:a16="http://schemas.microsoft.com/office/drawing/2014/main" id="{CEB53B6E-F6DC-4277-9EAE-7B355856320F}"/>
              </a:ext>
            </a:extLst>
          </p:cNvPr>
          <p:cNvSpPr>
            <a:spLocks noGrp="1"/>
          </p:cNvSpPr>
          <p:nvPr>
            <p:ph type="title"/>
          </p:nvPr>
        </p:nvSpPr>
        <p:spPr>
          <a:xfrm>
            <a:off x="455613" y="310199"/>
            <a:ext cx="8229600" cy="401003"/>
          </a:xfrm>
        </p:spPr>
        <p:txBody>
          <a:bodyPr/>
          <a:lstStyle/>
          <a:p>
            <a:r>
              <a:rPr lang="en-US" sz="2400" dirty="0"/>
              <a:t>Examples of Use Cases</a:t>
            </a:r>
          </a:p>
        </p:txBody>
      </p:sp>
      <p:sp>
        <p:nvSpPr>
          <p:cNvPr id="5" name="Slide Number Placeholder 4">
            <a:extLst>
              <a:ext uri="{FF2B5EF4-FFF2-40B4-BE49-F238E27FC236}">
                <a16:creationId xmlns:a16="http://schemas.microsoft.com/office/drawing/2014/main" id="{422FE766-AD5E-4A3F-883D-742DCA197A2F}"/>
              </a:ext>
            </a:extLst>
          </p:cNvPr>
          <p:cNvSpPr>
            <a:spLocks noGrp="1"/>
          </p:cNvSpPr>
          <p:nvPr>
            <p:ph type="sldNum" sz="quarter" idx="4"/>
          </p:nvPr>
        </p:nvSpPr>
        <p:spPr/>
        <p:txBody>
          <a:bodyPr/>
          <a:lstStyle/>
          <a:p>
            <a:fld id="{EE2556C5-CE8C-6547-B838-EA80C61A4AF7}" type="slidenum">
              <a:rPr lang="en-US" smtClean="0"/>
              <a:pPr/>
              <a:t>6</a:t>
            </a:fld>
            <a:endParaRPr lang="en-US" dirty="0"/>
          </a:p>
        </p:txBody>
      </p:sp>
      <p:sp>
        <p:nvSpPr>
          <p:cNvPr id="6" name="Content Placeholder 1">
            <a:extLst>
              <a:ext uri="{FF2B5EF4-FFF2-40B4-BE49-F238E27FC236}">
                <a16:creationId xmlns:a16="http://schemas.microsoft.com/office/drawing/2014/main" id="{6AE973B2-66C9-47E6-B1E3-91FAA54F0EB5}"/>
              </a:ext>
            </a:extLst>
          </p:cNvPr>
          <p:cNvSpPr txBox="1">
            <a:spLocks/>
          </p:cNvSpPr>
          <p:nvPr/>
        </p:nvSpPr>
        <p:spPr>
          <a:xfrm>
            <a:off x="3235190" y="811975"/>
            <a:ext cx="2374764" cy="2355296"/>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lang="en-US" sz="1800" b="0" kern="1200" dirty="0" smtClean="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lang="en-US" sz="1600" kern="1200" baseline="0" dirty="0" smtClean="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lang="en-US" sz="1400" kern="1200" dirty="0" smtClean="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lang="en-US" sz="1200" kern="1200" dirty="0" smtClean="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lang="en-US" sz="1200" kern="1200" dirty="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Use Case2: AVPROD</a:t>
            </a:r>
          </a:p>
          <a:p>
            <a:r>
              <a:rPr lang="en-GB" sz="1200" dirty="0">
                <a:solidFill>
                  <a:schemeClr val="tx2"/>
                </a:solidFill>
              </a:rPr>
              <a:t>Different broadcasters may need different service functions for their on-site 5G devices, e.g. camera and mics. </a:t>
            </a:r>
          </a:p>
          <a:p>
            <a:pPr marL="112713" lvl="1" indent="-112713"/>
            <a:r>
              <a:rPr lang="en-GB" sz="1200" dirty="0"/>
              <a:t>Currently, each broadcasters need to manually configure their N6-LAN or provide the configuration of N6-LAN to NPN provider as part of service agreement.  </a:t>
            </a:r>
          </a:p>
        </p:txBody>
      </p:sp>
      <p:grpSp>
        <p:nvGrpSpPr>
          <p:cNvPr id="14" name="Group 13">
            <a:extLst>
              <a:ext uri="{FF2B5EF4-FFF2-40B4-BE49-F238E27FC236}">
                <a16:creationId xmlns:a16="http://schemas.microsoft.com/office/drawing/2014/main" id="{2E807EB0-B7D5-407B-BF47-AEB81269B168}"/>
              </a:ext>
            </a:extLst>
          </p:cNvPr>
          <p:cNvGrpSpPr/>
          <p:nvPr/>
        </p:nvGrpSpPr>
        <p:grpSpPr>
          <a:xfrm>
            <a:off x="363344" y="3268044"/>
            <a:ext cx="8334644" cy="3107762"/>
            <a:chOff x="363344" y="3268044"/>
            <a:chExt cx="8334644" cy="3107762"/>
          </a:xfrm>
        </p:grpSpPr>
        <p:pic>
          <p:nvPicPr>
            <p:cNvPr id="11" name="Picture 10">
              <a:extLst>
                <a:ext uri="{FF2B5EF4-FFF2-40B4-BE49-F238E27FC236}">
                  <a16:creationId xmlns:a16="http://schemas.microsoft.com/office/drawing/2014/main" id="{5D1E5373-C680-42D2-AFC7-1C14A1CBEB63}"/>
                </a:ext>
              </a:extLst>
            </p:cNvPr>
            <p:cNvPicPr>
              <a:picLocks noChangeAspect="1"/>
            </p:cNvPicPr>
            <p:nvPr/>
          </p:nvPicPr>
          <p:blipFill>
            <a:blip r:embed="rId3"/>
            <a:stretch>
              <a:fillRect/>
            </a:stretch>
          </p:blipFill>
          <p:spPr>
            <a:xfrm>
              <a:off x="363344" y="3632843"/>
              <a:ext cx="2428684" cy="1749361"/>
            </a:xfrm>
            <a:prstGeom prst="rect">
              <a:avLst/>
            </a:prstGeom>
          </p:spPr>
        </p:pic>
        <p:pic>
          <p:nvPicPr>
            <p:cNvPr id="12" name="Picture 11">
              <a:extLst>
                <a:ext uri="{FF2B5EF4-FFF2-40B4-BE49-F238E27FC236}">
                  <a16:creationId xmlns:a16="http://schemas.microsoft.com/office/drawing/2014/main" id="{D91C3CBD-E7E4-4FD2-88B4-A3148AEC53B2}"/>
                </a:ext>
              </a:extLst>
            </p:cNvPr>
            <p:cNvPicPr>
              <a:picLocks noChangeAspect="1"/>
            </p:cNvPicPr>
            <p:nvPr/>
          </p:nvPicPr>
          <p:blipFill>
            <a:blip r:embed="rId4"/>
            <a:stretch>
              <a:fillRect/>
            </a:stretch>
          </p:blipFill>
          <p:spPr>
            <a:xfrm>
              <a:off x="3204606" y="3268044"/>
              <a:ext cx="2435932" cy="2092099"/>
            </a:xfrm>
            <a:prstGeom prst="rect">
              <a:avLst/>
            </a:prstGeom>
          </p:spPr>
        </p:pic>
        <p:pic>
          <p:nvPicPr>
            <p:cNvPr id="13" name="Picture 12">
              <a:extLst>
                <a:ext uri="{FF2B5EF4-FFF2-40B4-BE49-F238E27FC236}">
                  <a16:creationId xmlns:a16="http://schemas.microsoft.com/office/drawing/2014/main" id="{80494D99-2FBC-4D0A-BB57-63586AE7C500}"/>
                </a:ext>
              </a:extLst>
            </p:cNvPr>
            <p:cNvPicPr>
              <a:picLocks noChangeAspect="1"/>
            </p:cNvPicPr>
            <p:nvPr/>
          </p:nvPicPr>
          <p:blipFill>
            <a:blip r:embed="rId5"/>
            <a:stretch>
              <a:fillRect/>
            </a:stretch>
          </p:blipFill>
          <p:spPr>
            <a:xfrm>
              <a:off x="6097984" y="3445568"/>
              <a:ext cx="2600004" cy="1914575"/>
            </a:xfrm>
            <a:prstGeom prst="rect">
              <a:avLst/>
            </a:prstGeom>
          </p:spPr>
        </p:pic>
        <p:sp>
          <p:nvSpPr>
            <p:cNvPr id="8" name="TextBox 7">
              <a:extLst>
                <a:ext uri="{FF2B5EF4-FFF2-40B4-BE49-F238E27FC236}">
                  <a16:creationId xmlns:a16="http://schemas.microsoft.com/office/drawing/2014/main" id="{D0CCCE72-330D-43AB-A474-88C5587E79DC}"/>
                </a:ext>
              </a:extLst>
            </p:cNvPr>
            <p:cNvSpPr txBox="1"/>
            <p:nvPr/>
          </p:nvSpPr>
          <p:spPr>
            <a:xfrm>
              <a:off x="770735" y="5487010"/>
              <a:ext cx="2021293" cy="646331"/>
            </a:xfrm>
            <a:prstGeom prst="rect">
              <a:avLst/>
            </a:prstGeom>
            <a:noFill/>
          </p:spPr>
          <p:txBody>
            <a:bodyPr vert="horz" wrap="square" lIns="0" tIns="0" rIns="0" bIns="0" rtlCol="0">
              <a:spAutoFit/>
            </a:bodyPr>
            <a:lstStyle/>
            <a:p>
              <a:r>
                <a:rPr lang="en-GB" sz="1050" dirty="0">
                  <a:solidFill>
                    <a:schemeClr val="tx2"/>
                  </a:solidFill>
                </a:rPr>
                <a:t>With SFC service enabled in 5GS, the network operators can provision service function chaining services in 5G network to content providers </a:t>
              </a:r>
            </a:p>
          </p:txBody>
        </p:sp>
        <p:sp>
          <p:nvSpPr>
            <p:cNvPr id="9" name="Rectangle 8">
              <a:extLst>
                <a:ext uri="{FF2B5EF4-FFF2-40B4-BE49-F238E27FC236}">
                  <a16:creationId xmlns:a16="http://schemas.microsoft.com/office/drawing/2014/main" id="{EA2F640E-84EC-47A6-BBF3-1E8EE782DCC0}"/>
                </a:ext>
              </a:extLst>
            </p:cNvPr>
            <p:cNvSpPr/>
            <p:nvPr/>
          </p:nvSpPr>
          <p:spPr>
            <a:xfrm>
              <a:off x="3399532" y="5360143"/>
              <a:ext cx="2210422" cy="1015663"/>
            </a:xfrm>
            <a:prstGeom prst="rect">
              <a:avLst/>
            </a:prstGeom>
          </p:spPr>
          <p:txBody>
            <a:bodyPr wrap="square">
              <a:spAutoFit/>
            </a:bodyPr>
            <a:lstStyle/>
            <a:p>
              <a:r>
                <a:rPr lang="en-GB" sz="1000" dirty="0">
                  <a:solidFill>
                    <a:schemeClr val="tx2"/>
                  </a:solidFill>
                </a:rPr>
                <a:t>With SFC service enabled at NPN, the network provider can exposure service function chaining service to third parties and allow them to configure required service function paths for their devices. </a:t>
              </a:r>
              <a:endParaRPr lang="en-US" sz="1000" dirty="0">
                <a:solidFill>
                  <a:schemeClr val="tx2"/>
                </a:solidFill>
              </a:endParaRPr>
            </a:p>
          </p:txBody>
        </p:sp>
        <p:sp>
          <p:nvSpPr>
            <p:cNvPr id="10" name="Rectangle 9">
              <a:extLst>
                <a:ext uri="{FF2B5EF4-FFF2-40B4-BE49-F238E27FC236}">
                  <a16:creationId xmlns:a16="http://schemas.microsoft.com/office/drawing/2014/main" id="{8B7CB8D5-9B8A-4081-A57E-9E1F3E91E7EC}"/>
                </a:ext>
              </a:extLst>
            </p:cNvPr>
            <p:cNvSpPr/>
            <p:nvPr/>
          </p:nvSpPr>
          <p:spPr>
            <a:xfrm>
              <a:off x="6474791" y="5425455"/>
              <a:ext cx="2210422" cy="707886"/>
            </a:xfrm>
            <a:prstGeom prst="rect">
              <a:avLst/>
            </a:prstGeom>
          </p:spPr>
          <p:txBody>
            <a:bodyPr wrap="square">
              <a:spAutoFit/>
            </a:bodyPr>
            <a:lstStyle/>
            <a:p>
              <a:r>
                <a:rPr lang="en-GB" sz="1000" dirty="0">
                  <a:solidFill>
                    <a:schemeClr val="tx2"/>
                  </a:solidFill>
                </a:rPr>
                <a:t>With SFC service enabled in 5GS, it becomes possible to provision V2X services with consistent carrier grade performance in 5GS. </a:t>
              </a:r>
            </a:p>
          </p:txBody>
        </p:sp>
      </p:grpSp>
    </p:spTree>
    <p:extLst>
      <p:ext uri="{BB962C8B-B14F-4D97-AF65-F5344CB8AC3E}">
        <p14:creationId xmlns:p14="http://schemas.microsoft.com/office/powerpoint/2010/main" val="176117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FFC36-A616-4666-AC66-C37F49E2B4B0}"/>
              </a:ext>
            </a:extLst>
          </p:cNvPr>
          <p:cNvSpPr>
            <a:spLocks noGrp="1"/>
          </p:cNvSpPr>
          <p:nvPr>
            <p:ph type="title"/>
          </p:nvPr>
        </p:nvSpPr>
        <p:spPr>
          <a:xfrm>
            <a:off x="455613" y="411797"/>
            <a:ext cx="8229600" cy="575431"/>
          </a:xfrm>
        </p:spPr>
        <p:txBody>
          <a:bodyPr/>
          <a:lstStyle/>
          <a:p>
            <a:r>
              <a:rPr lang="en-US" dirty="0"/>
              <a:t>Objectives of FS_SFCin5GS (</a:t>
            </a:r>
            <a:r>
              <a:rPr lang="en-US" dirty="0">
                <a:solidFill>
                  <a:srgbClr val="003C71"/>
                </a:solidFill>
                <a:hlinkClick r:id="rId2"/>
              </a:rPr>
              <a:t>S1-203293</a:t>
            </a:r>
            <a:r>
              <a:rPr lang="en-US" dirty="0"/>
              <a:t>)</a:t>
            </a:r>
          </a:p>
        </p:txBody>
      </p:sp>
      <p:sp>
        <p:nvSpPr>
          <p:cNvPr id="3" name="Content Placeholder 2">
            <a:extLst>
              <a:ext uri="{FF2B5EF4-FFF2-40B4-BE49-F238E27FC236}">
                <a16:creationId xmlns:a16="http://schemas.microsoft.com/office/drawing/2014/main" id="{C995D6C9-D160-403E-BBD3-7EB3BD86D4FA}"/>
              </a:ext>
            </a:extLst>
          </p:cNvPr>
          <p:cNvSpPr>
            <a:spLocks noGrp="1"/>
          </p:cNvSpPr>
          <p:nvPr>
            <p:ph sz="quarter" idx="13"/>
          </p:nvPr>
        </p:nvSpPr>
        <p:spPr>
          <a:xfrm>
            <a:off x="517890" y="1068150"/>
            <a:ext cx="7703618" cy="5104052"/>
          </a:xfrm>
        </p:spPr>
        <p:txBody>
          <a:bodyPr/>
          <a:lstStyle/>
          <a:p>
            <a:r>
              <a:rPr lang="en-GB" sz="1600" dirty="0"/>
              <a:t>The aim of this work is to enable support of service function chaining in 5G system for value-added services provided by network operators to third parties, including: </a:t>
            </a:r>
            <a:endParaRPr lang="en-US" sz="1600" dirty="0"/>
          </a:p>
          <a:p>
            <a:r>
              <a:rPr lang="en-GB" sz="1600" dirty="0"/>
              <a:t>Use cases and service requirements related to:</a:t>
            </a:r>
            <a:endParaRPr lang="en-US" sz="1600" dirty="0"/>
          </a:p>
          <a:p>
            <a:pPr marL="339725" lvl="2" indent="-169863"/>
            <a:r>
              <a:rPr lang="en-US" sz="1400" dirty="0"/>
              <a:t>provide service definition of supported service functions and service function paths; </a:t>
            </a:r>
          </a:p>
          <a:p>
            <a:pPr marL="339725" lvl="2" indent="-169863"/>
            <a:r>
              <a:rPr lang="en-GB" sz="1400" dirty="0"/>
              <a:t>provide service configuration and management support of service functions and service function paths to third parties for applications and their users with value-added services, e.g. provided by 5GS only or both of 5GS and 3rd parties;</a:t>
            </a:r>
            <a:endParaRPr lang="en-US" sz="1400" dirty="0"/>
          </a:p>
          <a:p>
            <a:pPr marL="339725" lvl="2" indent="-169863"/>
            <a:r>
              <a:rPr lang="en-GB" sz="1400" dirty="0"/>
              <a:t>provide continuing same value-added service experiences for UEs using 5G services, e.g. </a:t>
            </a:r>
            <a:r>
              <a:rPr lang="en-GB" sz="1400" dirty="0" err="1"/>
              <a:t>eMBB</a:t>
            </a:r>
            <a:r>
              <a:rPr lang="en-GB" sz="1400" dirty="0"/>
              <a:t>, V2X, AVPROD, NCIS, etc., and moving between networks.</a:t>
            </a:r>
            <a:endParaRPr lang="en-US" sz="1400" dirty="0"/>
          </a:p>
          <a:p>
            <a:r>
              <a:rPr lang="en-GB" sz="1600" dirty="0"/>
              <a:t>Gap analysis between the identified service requirements and existing 5GS service requirements or functionalities.</a:t>
            </a:r>
            <a:endParaRPr lang="en-US" sz="1600" dirty="0"/>
          </a:p>
          <a:p>
            <a:r>
              <a:rPr lang="en-GB" sz="1600" dirty="0"/>
              <a:t>Note: the gap analysis takes into account previous work related to stage 1 services requirements on SFC already developed in other SDOs (e.g. IETF RFC 7665, IETF RFC 8300, IETF RFC 8459, ITU-T Y.2242, etc).</a:t>
            </a:r>
            <a:endParaRPr lang="en-US" sz="1600" dirty="0"/>
          </a:p>
        </p:txBody>
      </p:sp>
      <p:sp>
        <p:nvSpPr>
          <p:cNvPr id="4" name="Slide Number Placeholder 3">
            <a:extLst>
              <a:ext uri="{FF2B5EF4-FFF2-40B4-BE49-F238E27FC236}">
                <a16:creationId xmlns:a16="http://schemas.microsoft.com/office/drawing/2014/main" id="{EDCFCDF6-31F7-4106-B196-394985539895}"/>
              </a:ext>
            </a:extLst>
          </p:cNvPr>
          <p:cNvSpPr>
            <a:spLocks noGrp="1"/>
          </p:cNvSpPr>
          <p:nvPr>
            <p:ph type="sldNum" sz="quarter" idx="4"/>
          </p:nvPr>
        </p:nvSpPr>
        <p:spPr/>
        <p:txBody>
          <a:bodyPr/>
          <a:lstStyle/>
          <a:p>
            <a:fld id="{EE2556C5-CE8C-6547-B838-EA80C61A4AF7}" type="slidenum">
              <a:rPr lang="en-US" smtClean="0"/>
              <a:pPr/>
              <a:t>7</a:t>
            </a:fld>
            <a:endParaRPr lang="en-US" dirty="0"/>
          </a:p>
        </p:txBody>
      </p:sp>
    </p:spTree>
    <p:extLst>
      <p:ext uri="{BB962C8B-B14F-4D97-AF65-F5344CB8AC3E}">
        <p14:creationId xmlns:p14="http://schemas.microsoft.com/office/powerpoint/2010/main" val="217662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94FB38-2C59-4BCD-B802-64557CF47F19}"/>
              </a:ext>
            </a:extLst>
          </p:cNvPr>
          <p:cNvSpPr>
            <a:spLocks noGrp="1"/>
          </p:cNvSpPr>
          <p:nvPr>
            <p:ph sz="half" idx="1"/>
          </p:nvPr>
        </p:nvSpPr>
        <p:spPr>
          <a:xfrm>
            <a:off x="455614" y="1150386"/>
            <a:ext cx="3339552" cy="5021813"/>
          </a:xfrm>
          <a:solidFill>
            <a:schemeClr val="bg1">
              <a:lumMod val="85000"/>
            </a:schemeClr>
          </a:solidFill>
        </p:spPr>
        <p:txBody>
          <a:bodyPr/>
          <a:lstStyle/>
          <a:p>
            <a:r>
              <a:rPr lang="en-GB" dirty="0">
                <a:solidFill>
                  <a:srgbClr val="C00000"/>
                </a:solidFill>
              </a:rPr>
              <a:t>Pre-Rel-18: </a:t>
            </a:r>
            <a:r>
              <a:rPr lang="en-US" dirty="0">
                <a:solidFill>
                  <a:srgbClr val="C00000"/>
                </a:solidFill>
              </a:rPr>
              <a:t>TS22.101 clause 30-</a:t>
            </a:r>
            <a:r>
              <a:rPr lang="en-GB" dirty="0">
                <a:solidFill>
                  <a:srgbClr val="C00000"/>
                </a:solidFill>
              </a:rPr>
              <a:t>Flexible Mobile Service Steering</a:t>
            </a:r>
          </a:p>
          <a:p>
            <a:pPr marL="285750" indent="-285750">
              <a:buFont typeface="Arial" panose="020B0604020202020204" pitchFamily="34" charset="0"/>
              <a:buChar char="•"/>
            </a:pPr>
            <a:r>
              <a:rPr lang="en-GB" sz="1400" dirty="0"/>
              <a:t>In order to realize efficient and flexible mobile service steering in (S)Gi-LAN, the network operator uses information (e.g. user profile, network operator’s policies, RAT type, application characteristics) to </a:t>
            </a:r>
            <a:r>
              <a:rPr lang="en-GB" sz="1400" dirty="0">
                <a:highlight>
                  <a:srgbClr val="FFFF00"/>
                </a:highlight>
              </a:rPr>
              <a:t>define traffic steering policies</a:t>
            </a:r>
            <a:r>
              <a:rPr lang="en-GB" sz="1400" dirty="0"/>
              <a:t>. These policies are used to steer the subscriber’s traffic to appropriate enablers </a:t>
            </a:r>
            <a:r>
              <a:rPr lang="en-GB" sz="1400" dirty="0">
                <a:highlight>
                  <a:srgbClr val="FFFF00"/>
                </a:highlight>
              </a:rPr>
              <a:t>(e.g. NAT, antimalware, parental control, DDoS protection) in the (S)Gi-LAN</a:t>
            </a:r>
            <a:r>
              <a:rPr lang="en-GB" sz="1400" dirty="0"/>
              <a:t>.</a:t>
            </a:r>
            <a:endParaRPr lang="en-US" sz="1400" dirty="0"/>
          </a:p>
          <a:p>
            <a:pPr marL="285750" indent="-285750">
              <a:buFont typeface="Arial" panose="020B0604020202020204" pitchFamily="34" charset="0"/>
              <a:buChar char="•"/>
            </a:pPr>
            <a:r>
              <a:rPr lang="en-GB" sz="1400" dirty="0">
                <a:highlight>
                  <a:srgbClr val="FFFF00"/>
                </a:highlight>
              </a:rPr>
              <a:t>The term (S)Gi-LAN used in the present document represents a system which is out of 3GPP scope.</a:t>
            </a:r>
          </a:p>
        </p:txBody>
      </p:sp>
      <p:sp>
        <p:nvSpPr>
          <p:cNvPr id="3" name="Content Placeholder 2">
            <a:extLst>
              <a:ext uri="{FF2B5EF4-FFF2-40B4-BE49-F238E27FC236}">
                <a16:creationId xmlns:a16="http://schemas.microsoft.com/office/drawing/2014/main" id="{96371605-ED3C-4ACA-BFDD-21B7C620A41B}"/>
              </a:ext>
            </a:extLst>
          </p:cNvPr>
          <p:cNvSpPr>
            <a:spLocks noGrp="1"/>
          </p:cNvSpPr>
          <p:nvPr>
            <p:ph sz="half" idx="13"/>
          </p:nvPr>
        </p:nvSpPr>
        <p:spPr>
          <a:xfrm>
            <a:off x="3884177" y="1150386"/>
            <a:ext cx="4801036" cy="5021813"/>
          </a:xfrm>
        </p:spPr>
        <p:txBody>
          <a:bodyPr/>
          <a:lstStyle/>
          <a:p>
            <a:r>
              <a:rPr lang="en-GB" dirty="0">
                <a:solidFill>
                  <a:srgbClr val="C00000"/>
                </a:solidFill>
              </a:rPr>
              <a:t>Rel-18: TS22.101 and TS22.261, SFC service in 5GS</a:t>
            </a:r>
          </a:p>
          <a:p>
            <a:pPr marL="285750" indent="-285750">
              <a:buFont typeface="Arial" panose="020B0604020202020204" pitchFamily="34" charset="0"/>
              <a:buChar char="•"/>
            </a:pPr>
            <a:r>
              <a:rPr lang="en-GB" dirty="0"/>
              <a:t>TS22.101: </a:t>
            </a:r>
            <a:r>
              <a:rPr lang="en-GB" dirty="0">
                <a:solidFill>
                  <a:schemeClr val="accent5"/>
                </a:solidFill>
              </a:rPr>
              <a:t>[all new text]</a:t>
            </a:r>
          </a:p>
          <a:p>
            <a:pPr marL="511175" lvl="1" indent="-285750">
              <a:buFont typeface="Arial" panose="020B0604020202020204" pitchFamily="34" charset="0"/>
              <a:buChar char="•"/>
            </a:pPr>
            <a:r>
              <a:rPr lang="en-GB" sz="1400" dirty="0"/>
              <a:t>The service functions of N6-LAN shall be supported at 5G network [TS22.261].</a:t>
            </a:r>
          </a:p>
          <a:p>
            <a:pPr marL="285750" indent="-285750">
              <a:buFont typeface="Arial" panose="020B0604020202020204" pitchFamily="34" charset="0"/>
              <a:buChar char="•"/>
            </a:pPr>
            <a:r>
              <a:rPr lang="en-GB" dirty="0"/>
              <a:t>TS22.261: </a:t>
            </a:r>
            <a:r>
              <a:rPr lang="en-GB" dirty="0">
                <a:solidFill>
                  <a:schemeClr val="accent5"/>
                </a:solidFill>
              </a:rPr>
              <a:t>[all new text]</a:t>
            </a:r>
            <a:endParaRPr lang="en-GB" dirty="0"/>
          </a:p>
          <a:p>
            <a:pPr marL="511175" lvl="1" indent="-285750">
              <a:buFont typeface="Arial" panose="020B0604020202020204" pitchFamily="34" charset="0"/>
              <a:buChar char="•"/>
            </a:pPr>
            <a:r>
              <a:rPr lang="en-GB" sz="1400" dirty="0"/>
              <a:t>The 5G system shall support service function chaining services for value added service, e.g. firewall functions, NAT, URL filter, Lawful inspection (LI), deep packet inspection (DPI), IP tunnel endpoints, application detection and control (ADC), TCP proxies, load balancers, KPI monitoring, transcoders, and video optimization, etc.</a:t>
            </a:r>
            <a:endParaRPr lang="en-US" sz="1400" dirty="0"/>
          </a:p>
          <a:p>
            <a:pPr marL="511175" lvl="1" indent="-285750">
              <a:buFont typeface="Arial" panose="020B0604020202020204" pitchFamily="34" charset="0"/>
              <a:buChar char="•"/>
            </a:pPr>
            <a:r>
              <a:rPr lang="en-GB" sz="1400" dirty="0"/>
              <a:t>In order to realize value added service functions in 5G network, the network operator uses information (e.g. user profile, network operator’s policies, RAT type, application characteristics, load conditions) to define service function chaining policies including service functions and service function path. These policies are used to steer the traffic associated to the application and its users to appropriate ordered service functions at the 5G network.</a:t>
            </a:r>
            <a:endParaRPr lang="en-US" sz="1400" dirty="0"/>
          </a:p>
          <a:p>
            <a:endParaRPr lang="en-US" dirty="0"/>
          </a:p>
        </p:txBody>
      </p:sp>
      <p:sp>
        <p:nvSpPr>
          <p:cNvPr id="4" name="Title 3">
            <a:extLst>
              <a:ext uri="{FF2B5EF4-FFF2-40B4-BE49-F238E27FC236}">
                <a16:creationId xmlns:a16="http://schemas.microsoft.com/office/drawing/2014/main" id="{42957082-8833-4CF4-AD45-722BB4915C9A}"/>
              </a:ext>
            </a:extLst>
          </p:cNvPr>
          <p:cNvSpPr>
            <a:spLocks noGrp="1"/>
          </p:cNvSpPr>
          <p:nvPr>
            <p:ph type="title"/>
          </p:nvPr>
        </p:nvSpPr>
        <p:spPr>
          <a:xfrm>
            <a:off x="455613" y="411797"/>
            <a:ext cx="8229600" cy="738589"/>
          </a:xfrm>
        </p:spPr>
        <p:txBody>
          <a:bodyPr/>
          <a:lstStyle/>
          <a:p>
            <a:r>
              <a:rPr lang="en-US" dirty="0"/>
              <a:t>Potential Impacts on Stage 1 specifications (1/4)</a:t>
            </a:r>
          </a:p>
        </p:txBody>
      </p:sp>
      <p:sp>
        <p:nvSpPr>
          <p:cNvPr id="5" name="Slide Number Placeholder 4">
            <a:extLst>
              <a:ext uri="{FF2B5EF4-FFF2-40B4-BE49-F238E27FC236}">
                <a16:creationId xmlns:a16="http://schemas.microsoft.com/office/drawing/2014/main" id="{E3613B01-1DAA-4EFC-BD26-9F64CAEB09E7}"/>
              </a:ext>
            </a:extLst>
          </p:cNvPr>
          <p:cNvSpPr>
            <a:spLocks noGrp="1"/>
          </p:cNvSpPr>
          <p:nvPr>
            <p:ph type="sldNum" sz="quarter" idx="4"/>
          </p:nvPr>
        </p:nvSpPr>
        <p:spPr/>
        <p:txBody>
          <a:bodyPr/>
          <a:lstStyle/>
          <a:p>
            <a:fld id="{EE2556C5-CE8C-6547-B838-EA80C61A4AF7}" type="slidenum">
              <a:rPr lang="en-US" smtClean="0"/>
              <a:pPr/>
              <a:t>8</a:t>
            </a:fld>
            <a:endParaRPr lang="en-US" dirty="0"/>
          </a:p>
        </p:txBody>
      </p:sp>
    </p:spTree>
    <p:extLst>
      <p:ext uri="{BB962C8B-B14F-4D97-AF65-F5344CB8AC3E}">
        <p14:creationId xmlns:p14="http://schemas.microsoft.com/office/powerpoint/2010/main" val="1618253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64DDE5-2FE7-492D-820D-0F3014AFABE5}"/>
              </a:ext>
            </a:extLst>
          </p:cNvPr>
          <p:cNvSpPr>
            <a:spLocks noGrp="1"/>
          </p:cNvSpPr>
          <p:nvPr>
            <p:ph sz="half" idx="1"/>
          </p:nvPr>
        </p:nvSpPr>
        <p:spPr>
          <a:xfrm>
            <a:off x="455614" y="987228"/>
            <a:ext cx="3493300" cy="5184971"/>
          </a:xfrm>
          <a:solidFill>
            <a:schemeClr val="bg1">
              <a:lumMod val="85000"/>
            </a:schemeClr>
          </a:solidFill>
        </p:spPr>
        <p:txBody>
          <a:bodyPr/>
          <a:lstStyle/>
          <a:p>
            <a:r>
              <a:rPr lang="en-GB" dirty="0">
                <a:solidFill>
                  <a:srgbClr val="C00000"/>
                </a:solidFill>
              </a:rPr>
              <a:t>Pre-Rel-18: </a:t>
            </a:r>
            <a:r>
              <a:rPr lang="en-US" dirty="0">
                <a:solidFill>
                  <a:srgbClr val="C00000"/>
                </a:solidFill>
              </a:rPr>
              <a:t>TS22.101 clause 30-</a:t>
            </a:r>
            <a:r>
              <a:rPr lang="en-GB" dirty="0">
                <a:solidFill>
                  <a:srgbClr val="C00000"/>
                </a:solidFill>
              </a:rPr>
              <a:t>Flexible Mobile Service Steering</a:t>
            </a:r>
            <a:endParaRPr lang="en-US" dirty="0"/>
          </a:p>
          <a:p>
            <a:pPr marL="169863" lvl="1" indent="-169863">
              <a:buFont typeface="Arial" panose="020B0604020202020204" pitchFamily="34" charset="0"/>
              <a:buChar char="•"/>
            </a:pPr>
            <a:r>
              <a:rPr lang="en-GB" sz="1400" dirty="0"/>
              <a:t>The 3GPP Core Network shall be able to </a:t>
            </a:r>
            <a:r>
              <a:rPr lang="en-GB" sz="1400" dirty="0">
                <a:highlight>
                  <a:srgbClr val="FFFF00"/>
                </a:highlight>
              </a:rPr>
              <a:t>define and modify traffic steering policies </a:t>
            </a:r>
            <a:r>
              <a:rPr lang="en-GB" sz="1400" dirty="0"/>
              <a:t>that are used to steer traffic in </a:t>
            </a:r>
            <a:r>
              <a:rPr lang="en-GB" sz="1400" dirty="0">
                <a:highlight>
                  <a:srgbClr val="FFFF00"/>
                </a:highlight>
              </a:rPr>
              <a:t>(S)Gi-LAN containing operator or 3</a:t>
            </a:r>
            <a:r>
              <a:rPr lang="en-GB" sz="1400" baseline="30000" dirty="0">
                <a:highlight>
                  <a:srgbClr val="FFFF00"/>
                </a:highlight>
              </a:rPr>
              <a:t>rd</a:t>
            </a:r>
            <a:r>
              <a:rPr lang="en-GB" sz="1400" dirty="0">
                <a:highlight>
                  <a:srgbClr val="FFFF00"/>
                </a:highlight>
              </a:rPr>
              <a:t> party service functions </a:t>
            </a:r>
            <a:r>
              <a:rPr lang="en-GB" sz="1400" dirty="0"/>
              <a:t>e.g. to improve e.g. the user’s </a:t>
            </a:r>
            <a:r>
              <a:rPr lang="en-GB" sz="1400" dirty="0" err="1"/>
              <a:t>QoE</a:t>
            </a:r>
            <a:r>
              <a:rPr lang="en-GB" sz="1400" dirty="0"/>
              <a:t>, apply the bandwidth limitation and provide valued added services</a:t>
            </a:r>
            <a:r>
              <a:rPr lang="en-US" sz="1400" dirty="0"/>
              <a:t>. </a:t>
            </a:r>
          </a:p>
          <a:p>
            <a:pPr marL="169863" lvl="1" indent="-169863">
              <a:buFont typeface="Arial" panose="020B0604020202020204" pitchFamily="34" charset="0"/>
              <a:buChar char="•"/>
            </a:pPr>
            <a:r>
              <a:rPr lang="en-GB" sz="1400" dirty="0">
                <a:highlight>
                  <a:srgbClr val="FFFF00"/>
                </a:highlight>
              </a:rPr>
              <a:t>Traffic steering policy </a:t>
            </a:r>
            <a:r>
              <a:rPr lang="en-GB" sz="1400" dirty="0"/>
              <a:t>shall be able to distinguish between upstream and downstream traffic.</a:t>
            </a:r>
          </a:p>
          <a:p>
            <a:pPr marL="169863" lvl="1" indent="-169863">
              <a:buFont typeface="Arial" panose="020B0604020202020204" pitchFamily="34" charset="0"/>
              <a:buChar char="•"/>
            </a:pPr>
            <a:r>
              <a:rPr lang="en-GB" sz="1400" dirty="0"/>
              <a:t>The 3GPP Core Network shall be able to </a:t>
            </a:r>
            <a:r>
              <a:rPr lang="en-GB" sz="1400" dirty="0">
                <a:highlight>
                  <a:srgbClr val="FFFF00"/>
                </a:highlight>
              </a:rPr>
              <a:t>define different traffic steering policies for a user’s traffic on a per session basis (e.g. for applying parental control, anti-malware, DDoS protection, video optimization).</a:t>
            </a:r>
            <a:endParaRPr lang="en-US" sz="1400" dirty="0">
              <a:highlight>
                <a:srgbClr val="FFFF00"/>
              </a:highlight>
            </a:endParaRPr>
          </a:p>
          <a:p>
            <a:pPr lvl="1" indent="0">
              <a:buNone/>
            </a:pPr>
            <a:endParaRPr lang="en-GB" dirty="0"/>
          </a:p>
          <a:p>
            <a:pPr marL="396875" lvl="1" indent="-171450">
              <a:buFont typeface="Arial" panose="020B0604020202020204" pitchFamily="34" charset="0"/>
              <a:buChar char="•"/>
            </a:pPr>
            <a:endParaRPr lang="en-US" dirty="0"/>
          </a:p>
          <a:p>
            <a:endParaRPr lang="en-GB" dirty="0">
              <a:solidFill>
                <a:srgbClr val="C00000"/>
              </a:solidFill>
            </a:endParaRPr>
          </a:p>
          <a:p>
            <a:endParaRPr lang="en-US" dirty="0"/>
          </a:p>
        </p:txBody>
      </p:sp>
      <p:sp>
        <p:nvSpPr>
          <p:cNvPr id="3" name="Content Placeholder 2">
            <a:extLst>
              <a:ext uri="{FF2B5EF4-FFF2-40B4-BE49-F238E27FC236}">
                <a16:creationId xmlns:a16="http://schemas.microsoft.com/office/drawing/2014/main" id="{7D5C9E9B-7FA7-4176-A2DA-F402979BEE49}"/>
              </a:ext>
            </a:extLst>
          </p:cNvPr>
          <p:cNvSpPr>
            <a:spLocks noGrp="1"/>
          </p:cNvSpPr>
          <p:nvPr>
            <p:ph sz="half" idx="13"/>
          </p:nvPr>
        </p:nvSpPr>
        <p:spPr>
          <a:xfrm>
            <a:off x="4094570" y="987228"/>
            <a:ext cx="4709565" cy="5373112"/>
          </a:xfrm>
        </p:spPr>
        <p:txBody>
          <a:bodyPr/>
          <a:lstStyle/>
          <a:p>
            <a:r>
              <a:rPr lang="en-GB" dirty="0">
                <a:solidFill>
                  <a:srgbClr val="C00000"/>
                </a:solidFill>
              </a:rPr>
              <a:t>Rel-18: new clause in TS22.261, SFC service in 5GS:</a:t>
            </a:r>
            <a:r>
              <a:rPr lang="en-GB" dirty="0">
                <a:solidFill>
                  <a:schemeClr val="accent5"/>
                </a:solidFill>
              </a:rPr>
              <a:t> [all new text]</a:t>
            </a:r>
            <a:endParaRPr lang="en-GB" dirty="0">
              <a:solidFill>
                <a:srgbClr val="C00000"/>
              </a:solidFill>
            </a:endParaRPr>
          </a:p>
          <a:p>
            <a:pPr marL="396875" lvl="1" indent="-171450">
              <a:buFont typeface="Arial" panose="020B0604020202020204" pitchFamily="34" charset="0"/>
              <a:buChar char="•"/>
            </a:pPr>
            <a:r>
              <a:rPr lang="en-GB" sz="1400" dirty="0"/>
              <a:t>The 5G network shall be able to define service functions and service function paths policies, for operator and 3</a:t>
            </a:r>
            <a:r>
              <a:rPr lang="en-GB" sz="1400" baseline="30000" dirty="0"/>
              <a:t>rd</a:t>
            </a:r>
            <a:r>
              <a:rPr lang="en-GB" sz="1400" dirty="0"/>
              <a:t> party, that are used to steer traffic for traversing through service function paths to improve the user’s </a:t>
            </a:r>
            <a:r>
              <a:rPr lang="en-GB" sz="1400" dirty="0" err="1"/>
              <a:t>QoE</a:t>
            </a:r>
            <a:r>
              <a:rPr lang="en-GB" sz="1400" dirty="0"/>
              <a:t> and provide valued added services</a:t>
            </a:r>
            <a:r>
              <a:rPr lang="en-US" sz="1400" dirty="0"/>
              <a:t>. </a:t>
            </a:r>
          </a:p>
          <a:p>
            <a:pPr marL="396875" lvl="1" indent="-171450">
              <a:buFont typeface="Arial" panose="020B0604020202020204" pitchFamily="34" charset="0"/>
              <a:buChar char="•"/>
            </a:pPr>
            <a:r>
              <a:rPr lang="en-GB" sz="1400" dirty="0"/>
              <a:t>Service functions and service function paths policy shall be able to distinguish between upstream and downstream traffic.</a:t>
            </a:r>
            <a:endParaRPr lang="en-US" sz="1400" dirty="0"/>
          </a:p>
          <a:p>
            <a:pPr marL="396875" lvl="1" indent="-171450">
              <a:buFont typeface="Arial" panose="020B0604020202020204" pitchFamily="34" charset="0"/>
              <a:buChar char="•"/>
            </a:pPr>
            <a:r>
              <a:rPr lang="en-GB" sz="1400" dirty="0"/>
              <a:t>Service functions and service function paths policy shall be able to handle traffic  with or without required service function chaining.</a:t>
            </a:r>
          </a:p>
          <a:p>
            <a:pPr marL="396875" lvl="1" indent="-171450">
              <a:buFont typeface="Arial" panose="020B0604020202020204" pitchFamily="34" charset="0"/>
              <a:buChar char="•"/>
            </a:pPr>
            <a:r>
              <a:rPr lang="en-GB" sz="1400" dirty="0"/>
              <a:t>The 5G network shall be able to define different traffic steering policies and service function chaining policies for a user’s traffic on a per application basis.</a:t>
            </a:r>
          </a:p>
        </p:txBody>
      </p:sp>
      <p:sp>
        <p:nvSpPr>
          <p:cNvPr id="5" name="Slide Number Placeholder 4">
            <a:extLst>
              <a:ext uri="{FF2B5EF4-FFF2-40B4-BE49-F238E27FC236}">
                <a16:creationId xmlns:a16="http://schemas.microsoft.com/office/drawing/2014/main" id="{0B5BA143-C2A2-468F-BB45-945580959FD4}"/>
              </a:ext>
            </a:extLst>
          </p:cNvPr>
          <p:cNvSpPr>
            <a:spLocks noGrp="1"/>
          </p:cNvSpPr>
          <p:nvPr>
            <p:ph type="sldNum" sz="quarter" idx="4"/>
          </p:nvPr>
        </p:nvSpPr>
        <p:spPr/>
        <p:txBody>
          <a:bodyPr/>
          <a:lstStyle/>
          <a:p>
            <a:fld id="{EE2556C5-CE8C-6547-B838-EA80C61A4AF7}" type="slidenum">
              <a:rPr lang="en-US" smtClean="0"/>
              <a:pPr/>
              <a:t>9</a:t>
            </a:fld>
            <a:endParaRPr lang="en-US" dirty="0"/>
          </a:p>
        </p:txBody>
      </p:sp>
      <p:sp>
        <p:nvSpPr>
          <p:cNvPr id="6" name="Title 3">
            <a:extLst>
              <a:ext uri="{FF2B5EF4-FFF2-40B4-BE49-F238E27FC236}">
                <a16:creationId xmlns:a16="http://schemas.microsoft.com/office/drawing/2014/main" id="{88C17F89-BF41-4712-818A-D3B819EB571E}"/>
              </a:ext>
            </a:extLst>
          </p:cNvPr>
          <p:cNvSpPr>
            <a:spLocks noGrp="1"/>
          </p:cNvSpPr>
          <p:nvPr>
            <p:ph type="title"/>
          </p:nvPr>
        </p:nvSpPr>
        <p:spPr>
          <a:xfrm>
            <a:off x="431337" y="411163"/>
            <a:ext cx="8229600" cy="478961"/>
          </a:xfrm>
        </p:spPr>
        <p:txBody>
          <a:bodyPr/>
          <a:lstStyle/>
          <a:p>
            <a:r>
              <a:rPr lang="en-US" dirty="0"/>
              <a:t>Potential Impacts on Stage 1 specifications (2/4)</a:t>
            </a:r>
          </a:p>
        </p:txBody>
      </p:sp>
    </p:spTree>
    <p:extLst>
      <p:ext uri="{BB962C8B-B14F-4D97-AF65-F5344CB8AC3E}">
        <p14:creationId xmlns:p14="http://schemas.microsoft.com/office/powerpoint/2010/main" val="350288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9AB131A33795349ACDBD6B8876A9E85" ma:contentTypeVersion="13" ma:contentTypeDescription="Create a new document." ma:contentTypeScope="" ma:versionID="7790523e788f59abd64e087d307b903d">
  <xsd:schema xmlns:xsd="http://www.w3.org/2001/XMLSchema" xmlns:xs="http://www.w3.org/2001/XMLSchema" xmlns:p="http://schemas.microsoft.com/office/2006/metadata/properties" xmlns:ns3="a0881c7e-bde8-497c-bcbe-18a05f14a854" xmlns:ns4="a555451d-518f-4a10-969e-f3a9a0f123ff" targetNamespace="http://schemas.microsoft.com/office/2006/metadata/properties" ma:root="true" ma:fieldsID="1412b54fac123df33e7421d117b328ac" ns3:_="" ns4:_="">
    <xsd:import namespace="a0881c7e-bde8-497c-bcbe-18a05f14a854"/>
    <xsd:import namespace="a555451d-518f-4a10-969e-f3a9a0f123f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881c7e-bde8-497c-bcbe-18a05f14a8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555451d-518f-4a10-969e-f3a9a0f123f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3417F8-DFB6-4FE8-867F-9DA80B12B17C}">
  <ds:schemaRefs>
    <ds:schemaRef ds:uri="http://schemas.microsoft.com/sharepoint/v3/contenttype/forms"/>
  </ds:schemaRefs>
</ds:datastoreItem>
</file>

<file path=customXml/itemProps2.xml><?xml version="1.0" encoding="utf-8"?>
<ds:datastoreItem xmlns:ds="http://schemas.openxmlformats.org/officeDocument/2006/customXml" ds:itemID="{9121BFC3-20B7-48BC-AFAE-27C3DFAA75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881c7e-bde8-497c-bcbe-18a05f14a854"/>
    <ds:schemaRef ds:uri="a555451d-518f-4a10-969e-f3a9a0f123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71906F-4548-415F-9332-767F83CF81D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2818</Words>
  <Application>Microsoft Office PowerPoint</Application>
  <PresentationFormat>On-screen Show (4:3)</PresentationFormat>
  <Paragraphs>149</Paragraphs>
  <Slides>13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Intel Clear</vt:lpstr>
      <vt:lpstr>Intel Clear Light</vt:lpstr>
      <vt:lpstr>Intel Clear Pro</vt:lpstr>
      <vt:lpstr>Wingdings</vt:lpstr>
      <vt:lpstr>Int_PPT Template_ClearPro_16x9</vt:lpstr>
      <vt:lpstr>Study on Support  for Service Function Chaining in 5G System (FS_SFCin5GS)</vt:lpstr>
      <vt:lpstr>Reason for submitting an SA1 SID proposal to SA plenary (1/2)</vt:lpstr>
      <vt:lpstr>Reason for submitting an SA1 SID proposal to SA plenary (2/2)</vt:lpstr>
      <vt:lpstr>Motivation of FS_SFCin5GS </vt:lpstr>
      <vt:lpstr>Challenges of supporting SFs/SFC outside of 5GS  </vt:lpstr>
      <vt:lpstr>Examples of Use Cases</vt:lpstr>
      <vt:lpstr>Objectives of FS_SFCin5GS (S1-203293)</vt:lpstr>
      <vt:lpstr>Potential Impacts on Stage 1 specifications (1/4)</vt:lpstr>
      <vt:lpstr>Potential Impacts on Stage 1 specifications (2/4)</vt:lpstr>
      <vt:lpstr>Potential Impacts on Stage 1 specifications (3/4)</vt:lpstr>
      <vt:lpstr>Potential Impacts on Stage 1 specifications (4/4)</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2020-09-09T20:01:24Z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cae87a1c-2471-4394-9b1d-2bf1669e662b</vt:lpwstr>
  </property>
  <property fmtid="{D5CDD505-2E9C-101B-9397-08002B2CF9AE}" pid="3" name="CTP_TimeStamp">
    <vt:lpwstr>2020-08-14 06:17:17Z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0x010100C9AB131A33795349ACDBD6B8876A9E85</vt:lpwstr>
  </property>
</Properties>
</file>