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80458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2708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757908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44456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751874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333252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1824116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937941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637880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18428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53322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4A8CF-840C-4CA7-A218-850CC1C1B567}" type="datetimeFigureOut">
              <a:rPr lang="zh-CN" altLang="en-US" smtClean="0"/>
              <a:t>2020/9/9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1441350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Discussion on support for broadcast in Rel-17 MBS</a:t>
            </a:r>
            <a:endParaRPr lang="zh-CN" altLang="en-US" dirty="0"/>
          </a:p>
        </p:txBody>
      </p:sp>
      <p:sp>
        <p:nvSpPr>
          <p:cNvPr id="3" name="副标题 2"/>
          <p:cNvSpPr>
            <a:spLocks noGrp="1"/>
          </p:cNvSpPr>
          <p:nvPr>
            <p:ph type="subTitle" idx="1"/>
          </p:nvPr>
        </p:nvSpPr>
        <p:spPr/>
        <p:txBody>
          <a:bodyPr/>
          <a:lstStyle/>
          <a:p>
            <a:r>
              <a:rPr lang="en-US" altLang="zh-CN" dirty="0" smtClean="0"/>
              <a:t>Huawei, </a:t>
            </a:r>
            <a:r>
              <a:rPr lang="en-US" altLang="zh-CN" dirty="0" err="1" smtClean="0"/>
              <a:t>HiSilicon</a:t>
            </a:r>
            <a:endParaRPr lang="zh-CN" altLang="en-US" dirty="0"/>
          </a:p>
        </p:txBody>
      </p:sp>
      <p:sp>
        <p:nvSpPr>
          <p:cNvPr id="4" name="副标题 2">
            <a:extLst>
              <a:ext uri="{FF2B5EF4-FFF2-40B4-BE49-F238E27FC236}">
                <a16:creationId xmlns:a16="http://schemas.microsoft.com/office/drawing/2014/main" xmlns="" id="{E90F7165-48C4-4B29-B290-2278E9D3EB52}"/>
              </a:ext>
            </a:extLst>
          </p:cNvPr>
          <p:cNvSpPr txBox="1">
            <a:spLocks/>
          </p:cNvSpPr>
          <p:nvPr/>
        </p:nvSpPr>
        <p:spPr>
          <a:xfrm>
            <a:off x="251607" y="25571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sz="2000" dirty="0">
                <a:latin typeface="Arial" panose="020B0604020202020204" pitchFamily="34" charset="0"/>
                <a:cs typeface="Arial" panose="020B0604020202020204" pitchFamily="34" charset="0"/>
              </a:rPr>
              <a:t>3GPP </a:t>
            </a:r>
            <a:r>
              <a:rPr lang="en-US" altLang="zh-CN" sz="2000" dirty="0" smtClean="0">
                <a:latin typeface="Arial" panose="020B0604020202020204" pitchFamily="34" charset="0"/>
                <a:cs typeface="Arial" panose="020B0604020202020204" pitchFamily="34" charset="0"/>
              </a:rPr>
              <a:t>TSG-SA </a:t>
            </a:r>
            <a:r>
              <a:rPr lang="en-US" altLang="zh-CN" sz="2000" dirty="0">
                <a:latin typeface="Arial" panose="020B0604020202020204" pitchFamily="34" charset="0"/>
                <a:cs typeface="Arial" panose="020B0604020202020204" pitchFamily="34" charset="0"/>
              </a:rPr>
              <a:t>Meeting #</a:t>
            </a:r>
            <a:r>
              <a:rPr lang="en-US" altLang="zh-CN" sz="2000" dirty="0" smtClean="0">
                <a:latin typeface="Arial" panose="020B0604020202020204" pitchFamily="34" charset="0"/>
                <a:cs typeface="Arial" panose="020B0604020202020204" pitchFamily="34" charset="0"/>
              </a:rPr>
              <a:t>89e                                                                 			</a:t>
            </a:r>
            <a:r>
              <a:rPr lang="en-US" altLang="zh-CN" sz="2000" dirty="0" smtClean="0">
                <a:latin typeface="Arial" panose="020B0604020202020204" pitchFamily="34" charset="0"/>
                <a:cs typeface="Arial" panose="020B0604020202020204" pitchFamily="34" charset="0"/>
              </a:rPr>
              <a:t>SP-200809</a:t>
            </a:r>
            <a:endParaRPr lang="en-US" altLang="zh-CN" sz="2000" dirty="0" smtClean="0">
              <a:latin typeface="Arial" panose="020B0604020202020204" pitchFamily="34" charset="0"/>
              <a:cs typeface="Arial" panose="020B0604020202020204" pitchFamily="34" charset="0"/>
            </a:endParaRPr>
          </a:p>
          <a:p>
            <a:pPr algn="l"/>
            <a:r>
              <a:rPr lang="en-GB" altLang="zh-CN" sz="2000" dirty="0" smtClean="0">
                <a:latin typeface="Arial" panose="020B0604020202020204" pitchFamily="34" charset="0"/>
                <a:cs typeface="Arial" panose="020B0604020202020204" pitchFamily="34" charset="0"/>
              </a:rPr>
              <a:t>Electronic Meeting, September 15 - 21, 2020</a:t>
            </a:r>
          </a:p>
          <a:p>
            <a:pPr algn="l"/>
            <a:r>
              <a:rPr lang="en-GB" altLang="zh-CN" sz="2000" dirty="0" smtClean="0">
                <a:latin typeface="Arial" panose="020B0604020202020204" pitchFamily="34" charset="0"/>
                <a:cs typeface="Arial" panose="020B0604020202020204" pitchFamily="34" charset="0"/>
              </a:rPr>
              <a:t>Agenda Item: </a:t>
            </a:r>
            <a:r>
              <a:rPr lang="en-GB" sz="2000" dirty="0" smtClean="0"/>
              <a:t>2.2</a:t>
            </a:r>
            <a:endParaRPr lang="zh-CN" altLang="zh-C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7015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lstStyle/>
          <a:p>
            <a:r>
              <a:rPr lang="en-US" altLang="zh-CN" dirty="0" smtClean="0"/>
              <a:t>An LS has been sent from SA2 to SA, RAN, RAN2 and RAN3 in S2-2006044, with the following information and request to SA.</a:t>
            </a:r>
          </a:p>
          <a:p>
            <a:pPr lvl="1"/>
            <a:r>
              <a:rPr lang="en-US" altLang="zh-CN" dirty="0" smtClean="0">
                <a:latin typeface="Calibri" pitchFamily="34" charset="0"/>
                <a:cs typeface="Calibri" pitchFamily="34" charset="0"/>
              </a:rPr>
              <a:t>SA2 is debating whether broadcast (i.e. without the network’s awareness about UEs receiving broadcast contents and for other use cases than the ones excluded already for Rel-17) should be further down-scoped in Rel-17 for remaining broadcast requirement in the SID. Some companies have provided solutions on broadcast (which are documented in the TR). SA2 would like to ask SA, RAN, RAN2 and RAN3 for feedback on broadcast support in Rel-17. </a:t>
            </a:r>
            <a:endParaRPr lang="en-US" altLang="ja-JP" dirty="0" smtClean="0">
              <a:latin typeface="Calibri" pitchFamily="34" charset="0"/>
              <a:cs typeface="Calibri" pitchFamily="34" charset="0"/>
            </a:endParaRPr>
          </a:p>
          <a:p>
            <a:endParaRPr lang="zh-CN" altLang="en-US" dirty="0"/>
          </a:p>
        </p:txBody>
      </p:sp>
    </p:spTree>
    <p:extLst>
      <p:ext uri="{BB962C8B-B14F-4D97-AF65-F5344CB8AC3E}">
        <p14:creationId xmlns:p14="http://schemas.microsoft.com/office/powerpoint/2010/main" val="87451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Broadcast in </a:t>
            </a:r>
            <a:r>
              <a:rPr lang="en-US" altLang="zh-CN" dirty="0"/>
              <a:t>SA2 SID </a:t>
            </a:r>
            <a:r>
              <a:rPr lang="en-US" altLang="zh-CN" dirty="0" smtClean="0"/>
              <a:t>and RAN </a:t>
            </a:r>
            <a:r>
              <a:rPr lang="en-US" altLang="zh-CN" dirty="0"/>
              <a:t>WID </a:t>
            </a:r>
            <a:endParaRPr lang="zh-CN" altLang="en-US" dirty="0"/>
          </a:p>
        </p:txBody>
      </p:sp>
      <p:sp>
        <p:nvSpPr>
          <p:cNvPr id="3" name="内容占位符 2"/>
          <p:cNvSpPr>
            <a:spLocks noGrp="1"/>
          </p:cNvSpPr>
          <p:nvPr>
            <p:ph idx="1"/>
          </p:nvPr>
        </p:nvSpPr>
        <p:spPr>
          <a:xfrm>
            <a:off x="829654" y="1594887"/>
            <a:ext cx="10515600" cy="4351338"/>
          </a:xfrm>
        </p:spPr>
        <p:txBody>
          <a:bodyPr>
            <a:normAutofit/>
          </a:bodyPr>
          <a:lstStyle/>
          <a:p>
            <a:r>
              <a:rPr lang="en-US" altLang="zh-CN" sz="2000" dirty="0" smtClean="0"/>
              <a:t>NR Broadcast was included in </a:t>
            </a:r>
            <a:r>
              <a:rPr lang="en-US" altLang="zh-CN" sz="2000" dirty="0"/>
              <a:t>S2-1901392 (Jan. 2019) from the beginning, and stays in the latest SA2 SID </a:t>
            </a:r>
            <a:r>
              <a:rPr lang="en-US" altLang="zh-CN" sz="2000" dirty="0" smtClean="0"/>
              <a:t>S2-2001858/SP=20092 </a:t>
            </a:r>
            <a:r>
              <a:rPr lang="en-US" altLang="zh-CN" sz="2000" dirty="0"/>
              <a:t>(Feb. 2020), regardless of the addition/removal of Objective B in between these two </a:t>
            </a:r>
            <a:r>
              <a:rPr lang="en-US" altLang="zh-CN" sz="2000" dirty="0" smtClean="0"/>
              <a:t>versions:</a:t>
            </a:r>
          </a:p>
          <a:p>
            <a:pPr lvl="2"/>
            <a:r>
              <a:rPr lang="en-GB" altLang="zh-CN" sz="1600" dirty="0"/>
              <a:t>The goal of this Study Item is to identify and evaluate potential enhancements to the 5G system architecture to provide </a:t>
            </a:r>
            <a:r>
              <a:rPr lang="en-GB" altLang="zh-CN" sz="1600" dirty="0">
                <a:solidFill>
                  <a:srgbClr val="FF0000"/>
                </a:solidFill>
              </a:rPr>
              <a:t>multicast-broadcast services </a:t>
            </a:r>
            <a:r>
              <a:rPr lang="en-GB" altLang="zh-CN" sz="1600" dirty="0"/>
              <a:t>which might be used for different vertical businesses. </a:t>
            </a:r>
          </a:p>
          <a:p>
            <a:pPr lvl="2"/>
            <a:r>
              <a:rPr lang="en-GB" altLang="zh-CN" sz="1600" dirty="0" smtClean="0"/>
              <a:t>Define </a:t>
            </a:r>
            <a:r>
              <a:rPr lang="en-GB" altLang="zh-CN" sz="1600" dirty="0"/>
              <a:t>the framework, including the functional split between (R)AN and CN, to support </a:t>
            </a:r>
            <a:r>
              <a:rPr lang="en-GB" altLang="zh-CN" sz="1600" dirty="0">
                <a:solidFill>
                  <a:srgbClr val="FF0000"/>
                </a:solidFill>
              </a:rPr>
              <a:t>multicast/broadcast</a:t>
            </a:r>
            <a:r>
              <a:rPr lang="en-GB" altLang="zh-CN" sz="1600" dirty="0"/>
              <a:t> </a:t>
            </a:r>
            <a:r>
              <a:rPr lang="en-GB" altLang="zh-CN" sz="1600" dirty="0" smtClean="0"/>
              <a:t>services</a:t>
            </a:r>
          </a:p>
          <a:p>
            <a:pPr marL="228600" lvl="2">
              <a:spcBef>
                <a:spcPts val="1000"/>
              </a:spcBef>
            </a:pPr>
            <a:r>
              <a:rPr lang="en-US" altLang="zh-CN" dirty="0"/>
              <a:t>RAN Rel-17 NR MBS WIDs in RP-193248 (December 2019) and RP-201038 (June 2020) both include:</a:t>
            </a:r>
          </a:p>
          <a:p>
            <a:pPr lvl="2"/>
            <a:r>
              <a:rPr lang="en-GB" altLang="zh-CN" sz="1600" dirty="0" smtClean="0"/>
              <a:t>Specify </a:t>
            </a:r>
            <a:r>
              <a:rPr lang="en-GB" altLang="zh-CN" sz="1600" dirty="0"/>
              <a:t>RAN basic functions for </a:t>
            </a:r>
            <a:r>
              <a:rPr lang="en-GB" altLang="zh-CN" sz="1600" dirty="0">
                <a:solidFill>
                  <a:srgbClr val="FF0000"/>
                </a:solidFill>
              </a:rPr>
              <a:t>broadcast</a:t>
            </a:r>
            <a:r>
              <a:rPr lang="en-GB" altLang="zh-CN" sz="1600" dirty="0"/>
              <a:t>/multicast for UEs in RRC_CONNECTED state [RAN1, RAN2, RAN3]:</a:t>
            </a:r>
            <a:endParaRPr lang="zh-CN" altLang="zh-CN" sz="1600" dirty="0"/>
          </a:p>
          <a:p>
            <a:pPr lvl="2"/>
            <a:r>
              <a:rPr lang="en-GB" altLang="zh-CN" sz="1600" dirty="0"/>
              <a:t>Specify RAN basic functions for </a:t>
            </a:r>
            <a:r>
              <a:rPr lang="en-GB" altLang="zh-CN" sz="1600" dirty="0">
                <a:solidFill>
                  <a:srgbClr val="FF0000"/>
                </a:solidFill>
              </a:rPr>
              <a:t>broadcast</a:t>
            </a:r>
            <a:r>
              <a:rPr lang="en-GB" altLang="zh-CN" sz="1600" dirty="0"/>
              <a:t>/multicast for UEs in RRC_IDLE/ RRC_INACTIVE states [RAN2, RAN1</a:t>
            </a:r>
            <a:r>
              <a:rPr lang="en-GB" altLang="zh-CN" sz="1600" dirty="0" smtClean="0"/>
              <a:t>]: </a:t>
            </a:r>
            <a:endParaRPr lang="zh-CN" altLang="zh-CN" sz="1600" dirty="0"/>
          </a:p>
          <a:p>
            <a:pPr lvl="2"/>
            <a:endParaRPr lang="en-US" altLang="zh-CN" sz="1600" dirty="0" smtClean="0"/>
          </a:p>
          <a:p>
            <a:pPr lvl="2"/>
            <a:endParaRPr lang="zh-CN" altLang="en-US" sz="1600" dirty="0"/>
          </a:p>
        </p:txBody>
      </p:sp>
      <p:sp>
        <p:nvSpPr>
          <p:cNvPr id="4" name="矩形 3"/>
          <p:cNvSpPr/>
          <p:nvPr/>
        </p:nvSpPr>
        <p:spPr>
          <a:xfrm>
            <a:off x="0" y="5351208"/>
            <a:ext cx="12192000" cy="469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Observation 1</a:t>
            </a:r>
            <a:r>
              <a:rPr lang="zh-CN" altLang="en-US" dirty="0" smtClean="0">
                <a:solidFill>
                  <a:schemeClr val="tx1"/>
                </a:solidFill>
              </a:rPr>
              <a:t>：</a:t>
            </a:r>
            <a:r>
              <a:rPr lang="en-US" altLang="zh-CN" dirty="0" smtClean="0">
                <a:solidFill>
                  <a:schemeClr val="tx1"/>
                </a:solidFill>
              </a:rPr>
              <a:t>NR Broadcast is in the scope of SA2 Rel-17 MBS </a:t>
            </a:r>
            <a:r>
              <a:rPr lang="en-US" altLang="zh-CN" dirty="0">
                <a:solidFill>
                  <a:schemeClr val="tx1"/>
                </a:solidFill>
              </a:rPr>
              <a:t>SID </a:t>
            </a:r>
            <a:r>
              <a:rPr lang="en-US" altLang="zh-CN" dirty="0" smtClean="0">
                <a:solidFill>
                  <a:schemeClr val="tx1"/>
                </a:solidFill>
              </a:rPr>
              <a:t>and RAN </a:t>
            </a:r>
            <a:r>
              <a:rPr lang="en-US" altLang="zh-CN" dirty="0">
                <a:solidFill>
                  <a:schemeClr val="tx1"/>
                </a:solidFill>
              </a:rPr>
              <a:t>Rel-17 NR MBS WID </a:t>
            </a:r>
            <a:r>
              <a:rPr lang="en-US" altLang="zh-CN" dirty="0" smtClean="0">
                <a:solidFill>
                  <a:schemeClr val="tx1"/>
                </a:solidFill>
              </a:rPr>
              <a:t>from the beginning</a:t>
            </a:r>
            <a:endParaRPr lang="zh-CN" altLang="en-US" dirty="0">
              <a:solidFill>
                <a:schemeClr val="tx1"/>
              </a:solidFill>
            </a:endParaRPr>
          </a:p>
        </p:txBody>
      </p:sp>
    </p:spTree>
    <p:extLst>
      <p:ext uri="{BB962C8B-B14F-4D97-AF65-F5344CB8AC3E}">
        <p14:creationId xmlns:p14="http://schemas.microsoft.com/office/powerpoint/2010/main" val="4080153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Broadcast use cases</a:t>
            </a:r>
            <a:endParaRPr lang="zh-CN" altLang="en-US" dirty="0"/>
          </a:p>
        </p:txBody>
      </p:sp>
      <p:sp>
        <p:nvSpPr>
          <p:cNvPr id="3" name="内容占位符 2"/>
          <p:cNvSpPr>
            <a:spLocks noGrp="1"/>
          </p:cNvSpPr>
          <p:nvPr>
            <p:ph idx="1"/>
          </p:nvPr>
        </p:nvSpPr>
        <p:spPr/>
        <p:txBody>
          <a:bodyPr>
            <a:normAutofit/>
          </a:bodyPr>
          <a:lstStyle/>
          <a:p>
            <a:r>
              <a:rPr lang="en-US" altLang="zh-CN" sz="2000" dirty="0"/>
              <a:t>Observation 2: </a:t>
            </a:r>
            <a:r>
              <a:rPr lang="en-US" altLang="zh-CN" sz="2000" dirty="0" smtClean="0"/>
              <a:t>the </a:t>
            </a:r>
            <a:r>
              <a:rPr lang="en-GB" altLang="zh-CN" sz="2000" dirty="0"/>
              <a:t>broadcast services </a:t>
            </a:r>
            <a:r>
              <a:rPr lang="en-GB" altLang="zh-CN" sz="2000" dirty="0" smtClean="0"/>
              <a:t>used </a:t>
            </a:r>
            <a:r>
              <a:rPr lang="en-GB" altLang="zh-CN" sz="2000" dirty="0"/>
              <a:t>for different vertical businesses </a:t>
            </a:r>
            <a:r>
              <a:rPr lang="en-US" altLang="zh-CN" sz="2000" dirty="0" smtClean="0"/>
              <a:t>include, </a:t>
            </a:r>
            <a:r>
              <a:rPr lang="en-US" altLang="zh-CN" sz="2000" dirty="0"/>
              <a:t>but </a:t>
            </a:r>
            <a:r>
              <a:rPr lang="en-US" altLang="zh-CN" sz="2000" dirty="0" smtClean="0"/>
              <a:t>not </a:t>
            </a:r>
            <a:r>
              <a:rPr lang="en-US" altLang="zh-CN" sz="2000" dirty="0"/>
              <a:t>limited to:</a:t>
            </a:r>
          </a:p>
          <a:p>
            <a:pPr lvl="1">
              <a:lnSpc>
                <a:spcPct val="120000"/>
              </a:lnSpc>
            </a:pPr>
            <a:r>
              <a:rPr lang="en-US" altLang="zh-CN" sz="1800" dirty="0"/>
              <a:t>public safety </a:t>
            </a:r>
            <a:r>
              <a:rPr lang="en-US" altLang="zh-CN" sz="1800" dirty="0" smtClean="0"/>
              <a:t>(</a:t>
            </a:r>
            <a:r>
              <a:rPr lang="en-US" altLang="zh-CN" sz="1800" dirty="0"/>
              <a:t>e.g. warning, emergency info/news) that need to be broadcast to all users which may not be within any group.</a:t>
            </a:r>
          </a:p>
          <a:p>
            <a:pPr lvl="1">
              <a:lnSpc>
                <a:spcPct val="120000"/>
              </a:lnSpc>
            </a:pPr>
            <a:r>
              <a:rPr lang="en-US" altLang="zh-CN" sz="1800" dirty="0"/>
              <a:t>critical V2X </a:t>
            </a:r>
            <a:r>
              <a:rPr lang="en-US" altLang="zh-CN" sz="1800" dirty="0" smtClean="0"/>
              <a:t>(</a:t>
            </a:r>
            <a:r>
              <a:rPr lang="en-US" altLang="zh-CN" sz="1800" dirty="0"/>
              <a:t>e.g. car crash info) that need to be broadcast to all vehicles in proximity even though they are not within a group.</a:t>
            </a:r>
          </a:p>
          <a:p>
            <a:r>
              <a:rPr lang="en-US" altLang="zh-CN" sz="2000" dirty="0"/>
              <a:t>Observation 3: Group or subscription information from application layer may not be available to the 3GPP networks, in which case broadcast-based solutions in 3GPP networks have to be applied. This has been observed also from in LTE SC-PTM.</a:t>
            </a:r>
            <a:endParaRPr lang="zh-CN" altLang="en-US" sz="2000" dirty="0"/>
          </a:p>
        </p:txBody>
      </p:sp>
    </p:spTree>
    <p:extLst>
      <p:ext uri="{BB962C8B-B14F-4D97-AF65-F5344CB8AC3E}">
        <p14:creationId xmlns:p14="http://schemas.microsoft.com/office/powerpoint/2010/main" val="1841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p:txBody>
          <a:bodyPr>
            <a:normAutofit/>
          </a:bodyPr>
          <a:lstStyle/>
          <a:p>
            <a:pPr lvl="0"/>
            <a:r>
              <a:rPr lang="en-US" altLang="zh-CN" sz="2400" dirty="0" smtClean="0"/>
              <a:t>Proposal </a:t>
            </a:r>
            <a:r>
              <a:rPr lang="en-US" altLang="zh-CN" sz="2400" dirty="0"/>
              <a:t>1: </a:t>
            </a:r>
            <a:r>
              <a:rPr lang="en-US" altLang="zh-CN" sz="2400" dirty="0" smtClean="0"/>
              <a:t>The </a:t>
            </a:r>
            <a:r>
              <a:rPr lang="en-US" altLang="zh-CN" sz="2400" dirty="0"/>
              <a:t>scope of Rel-17 5MBS </a:t>
            </a:r>
            <a:r>
              <a:rPr lang="en-US" altLang="zh-CN" sz="2400" dirty="0" smtClean="0"/>
              <a:t>SID remains </a:t>
            </a:r>
            <a:r>
              <a:rPr lang="en-US" altLang="zh-CN" sz="2400" dirty="0"/>
              <a:t>as it </a:t>
            </a:r>
            <a:r>
              <a:rPr lang="en-US" altLang="zh-CN" sz="2400" dirty="0" smtClean="0"/>
              <a:t>is (i.e. NR broadcast is included), </a:t>
            </a:r>
            <a:r>
              <a:rPr lang="en-US" altLang="zh-CN" sz="2400" dirty="0"/>
              <a:t>and no further down-scoping or prioritization is needed</a:t>
            </a:r>
            <a:r>
              <a:rPr lang="en-US" altLang="zh-CN" sz="2400" dirty="0" smtClean="0"/>
              <a:t>.</a:t>
            </a:r>
          </a:p>
          <a:p>
            <a:pPr lvl="0"/>
            <a:endParaRPr lang="en-US" altLang="zh-CN" sz="2400" dirty="0"/>
          </a:p>
          <a:p>
            <a:pPr lvl="0"/>
            <a:endParaRPr lang="zh-CN" altLang="zh-CN" sz="2400" dirty="0"/>
          </a:p>
          <a:p>
            <a:pPr lvl="0"/>
            <a:r>
              <a:rPr lang="en-US" altLang="zh-CN" sz="2400" dirty="0"/>
              <a:t>Proposal 2: inform SA2 about </a:t>
            </a:r>
            <a:r>
              <a:rPr lang="en-US" altLang="zh-CN" sz="2400" dirty="0" smtClean="0"/>
              <a:t>SA decision with a reply LS (draft in </a:t>
            </a:r>
            <a:r>
              <a:rPr lang="en-US" altLang="zh-CN" sz="2400" dirty="0" smtClean="0"/>
              <a:t>SP-200810).</a:t>
            </a:r>
            <a:endParaRPr lang="zh-CN" altLang="zh-CN" sz="2400" dirty="0"/>
          </a:p>
          <a:p>
            <a:endParaRPr lang="zh-CN" altLang="en-US" sz="2400" dirty="0"/>
          </a:p>
        </p:txBody>
      </p:sp>
    </p:spTree>
    <p:extLst>
      <p:ext uri="{BB962C8B-B14F-4D97-AF65-F5344CB8AC3E}">
        <p14:creationId xmlns:p14="http://schemas.microsoft.com/office/powerpoint/2010/main" val="20752928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1217</TotalTime>
  <Words>464</Words>
  <Application>Microsoft Office PowerPoint</Application>
  <PresentationFormat>宽屏</PresentationFormat>
  <Paragraphs>26</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MS PGothic</vt:lpstr>
      <vt:lpstr>宋体</vt:lpstr>
      <vt:lpstr>Arial</vt:lpstr>
      <vt:lpstr>Calibri</vt:lpstr>
      <vt:lpstr>Calibri Light</vt:lpstr>
      <vt:lpstr>Office 主题</vt:lpstr>
      <vt:lpstr>Discussion on support for broadcast in Rel-17 MBS</vt:lpstr>
      <vt:lpstr>Background</vt:lpstr>
      <vt:lpstr>Broadcast in SA2 SID and RAN WID </vt:lpstr>
      <vt:lpstr>Broadcast use cases</vt:lpstr>
      <vt:lpstr>Proposals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Rel-17 NR MBS WI on Broadcast</dc:title>
  <dc:creator>Zhenzhen</dc:creator>
  <cp:lastModifiedBy>Huawei</cp:lastModifiedBy>
  <cp:revision>27</cp:revision>
  <dcterms:created xsi:type="dcterms:W3CDTF">2020-09-04T06:24:34Z</dcterms:created>
  <dcterms:modified xsi:type="dcterms:W3CDTF">2020-09-09T03:53:37Z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(3)Hch5HmXnKdN8KN4kBUHeLKdpTFYTWO6Rx9G0TGlFc3i4lHcnaI3CvqYZoXz4NlAtZQ45YVkb
jc22RRiyNxqNuCaa9VcgAbEuUoSvC9WBnp/mHuXmjPVGQYZ9vJjV3ov5M9nFDwOKNfpmqQE7
f5XYwIm7duKL8sTa8277ksnPOf2gy/aQMmhIcaOZg9aJcWTUZm7KTwhE4+kX3PGzfrzB6Taf
owST+2vkdo7IfQThDG</vt:lpwstr>
  </property>
  <property fmtid="{D5CDD505-2E9C-101B-9397-08002B2CF9AE}" pid="3" name="_2015_ms_pID_7253431">
    <vt:lpwstr>HFzNKnrFKSFyiGEIngMTCFbXud+hOluLN3psgbexBHuS58hSOX/sFG
BndJcK/1dQjB92BHfHt+Y4Ti626y/wN89scfrh4Pn+m93eiMaow+XZrJGcBAtbuRLoUqRP4w
aGabi/xB4SKUPKGxi1j9mh25PcNGQgfupDUBIoAwRghnqyu0Y+XlS9jHedS9txVqkwxsvlTn
iXHxIrEP4juaOpRpAdXZ+saBovuNI9gwNXru</vt:lpwstr>
  </property>
  <property fmtid="{D5CDD505-2E9C-101B-9397-08002B2CF9AE}" pid="4" name="_2015_ms_pID_7253432">
    <vt:lpwstr>NQ==</vt:lpwstr>
  </property>
</Properties>
</file>