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37"/>
  </p:notesMasterIdLst>
  <p:handoutMasterIdLst>
    <p:handoutMasterId r:id="rId38"/>
  </p:handoutMasterIdLst>
  <p:sldIdLst>
    <p:sldId id="303" r:id="rId5"/>
    <p:sldId id="621" r:id="rId6"/>
    <p:sldId id="922" r:id="rId7"/>
    <p:sldId id="939" r:id="rId8"/>
    <p:sldId id="933" r:id="rId9"/>
    <p:sldId id="930" r:id="rId10"/>
    <p:sldId id="627" r:id="rId11"/>
    <p:sldId id="635" r:id="rId12"/>
    <p:sldId id="931" r:id="rId13"/>
    <p:sldId id="863" r:id="rId14"/>
    <p:sldId id="864" r:id="rId15"/>
    <p:sldId id="940" r:id="rId16"/>
    <p:sldId id="861" r:id="rId17"/>
    <p:sldId id="865" r:id="rId18"/>
    <p:sldId id="634" r:id="rId19"/>
    <p:sldId id="941" r:id="rId20"/>
    <p:sldId id="869" r:id="rId21"/>
    <p:sldId id="636" r:id="rId22"/>
    <p:sldId id="859" r:id="rId23"/>
    <p:sldId id="867" r:id="rId24"/>
    <p:sldId id="868" r:id="rId25"/>
    <p:sldId id="870" r:id="rId26"/>
    <p:sldId id="871" r:id="rId27"/>
    <p:sldId id="872" r:id="rId28"/>
    <p:sldId id="873" r:id="rId29"/>
    <p:sldId id="874" r:id="rId30"/>
    <p:sldId id="737" r:id="rId31"/>
    <p:sldId id="932" r:id="rId32"/>
    <p:sldId id="935" r:id="rId33"/>
    <p:sldId id="942" r:id="rId34"/>
    <p:sldId id="878" r:id="rId35"/>
    <p:sldId id="883" r:id="rId36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72AF2F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56A91E-EB74-423B-BBA8-D667B0908AFD}" v="13" dt="2020-09-09T17:06:27.34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76" d="100"/>
          <a:sy n="76" d="100"/>
        </p:scale>
        <p:origin x="270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9/9/2020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9/9/2020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94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470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22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67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00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212963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SP-200805, TSG SA#89-e,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E-meeting, 15-18 September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2020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5/Docs/SP-190780.zip" TargetMode="Externa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5/Docs/SP-190788.zip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/docs/zip/SP-191187.zip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4/Docs/SP-190367.zip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88E_Electronic/Docs/SP-200467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2/Docs/SP-181072.zip" TargetMode="External"/><Relationship Id="rId2" Type="http://schemas.openxmlformats.org/officeDocument/2006/relationships/hyperlink" Target="https://www.3gpp.org/ftp/TSG_SA/TSG_SA/TSGS_82/Docs/SP-181069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85/Docs/SP-190785.zip" TargetMode="External"/><Relationship Id="rId4" Type="http://schemas.openxmlformats.org/officeDocument/2006/relationships/hyperlink" Target="https://www.3gpp.org/ftp/TSG_SA/TSG_SA/TSGS_83/Docs/SP-190140.zip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Status Report to SA#89-e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r>
              <a:rPr lang="en-GB" altLang="zh-CN" sz="3200" b="1" dirty="0"/>
              <a:t>Operation, Administration, Maintenance &amp; Provisioning (OAM&amp;P)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GB" sz="2400" dirty="0">
                <a:latin typeface="Arial" charset="0"/>
              </a:rPr>
              <a:t>Thomas TOVINGER, SA5 Chair, Ericsson</a:t>
            </a:r>
          </a:p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Vice Chair, 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Maryse Gardella,</a:t>
            </a:r>
            <a:r>
              <a:rPr lang="de-DE" altLang="de-DE" sz="2400" dirty="0">
                <a:latin typeface="Arial" charset="0"/>
              </a:rPr>
              <a:t> SA5 Vice Chair, </a:t>
            </a:r>
            <a:r>
              <a:rPr lang="en-GB" altLang="zh-CN" sz="2400" dirty="0">
                <a:latin typeface="Arial" charset="0"/>
              </a:rPr>
              <a:t>Nokia</a:t>
            </a:r>
            <a:endParaRPr lang="en-GB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2400" dirty="0">
                <a:latin typeface="Arial" charset="0"/>
              </a:rPr>
              <a:t>Mirko CANO SOVERI, SA5 Secretary, ETSI MCC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5744285"/>
              </p:ext>
            </p:extLst>
          </p:nvPr>
        </p:nvGraphicFramePr>
        <p:xfrm>
          <a:off x="355113" y="1327319"/>
          <a:ext cx="11295212" cy="17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5GS_NSPACH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Performance and Analytics Charging in 5G System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(E.R)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32.290, TS 32.291, TS 32.298, TS 32.297, TS 28.201 (New)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SP-190780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(03/2020)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1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5GS_NSPACH 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3400931"/>
            <a:ext cx="11444754" cy="310854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approved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for draft TS 28.201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: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Final name for the New Charging Enablement Function (CEF) : consumer of PM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, NWDAF service and CHF service.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Final architecture with CHF, CEF,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Producer and NWDAF for performance and analytics charging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Data Request/Response structure with: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“Tenant Identifier”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umbrella NSPA Charging Information with S-NSSAI 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NSPA Container Information for multiple reporting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Network slice performance and analytics CHF CDR description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Stage 3 CRs: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 32.298 for NSPA (NS performance and analytics) charging parameter CDRs description and ASN.1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32.291 for NSPA charging attribute for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Nchf_convergedchargingservice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and corresponding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28.201 (email approvalS5-204603) sent for approval (S5-204604)</a:t>
            </a:r>
          </a:p>
          <a:p>
            <a:pPr marL="1572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5113" y="3108543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21513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9729814"/>
              </p:ext>
            </p:extLst>
          </p:nvPr>
        </p:nvGraphicFramePr>
        <p:xfrm>
          <a:off x="380975" y="1426035"/>
          <a:ext cx="11295212" cy="1781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83046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02507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5GS_NSMCH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Slice Management Charging in 5G System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(E.R)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32.290, TS 32.291, TS 32.298, TS 32.297, TS 28.202 (New)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SP-190788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(03/2020)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505347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5GS_NSMCH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0975" y="3221848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09A5B14-3902-415B-9C05-6E96FA38AF8F}"/>
              </a:ext>
            </a:extLst>
          </p:cNvPr>
          <p:cNvSpPr/>
          <p:nvPr/>
        </p:nvSpPr>
        <p:spPr>
          <a:xfrm>
            <a:off x="380975" y="3534013"/>
            <a:ext cx="11444754" cy="33239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were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approved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for draft TS 28.202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with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: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new Charging Enablement Function (CEF) name consideration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Final architectures with CHF and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Producer for Network Slice Management charging: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Trigger Function (CTF) based: 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Producer (CTF) is a consumer CHF service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Enablement Function (CEF) based: CEF is a consumer of Provisioning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and CHF service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Charging Data Request/Response structure with: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“Tenant Identifier” and “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MnS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Consumer Identifier”</a:t>
            </a:r>
          </a:p>
          <a:p>
            <a:pPr marL="1503363" lvl="2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NSM Charging Information with a list of “Service profile Charging Information“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Network slice Management CHF CDR description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Stage 3 CRs: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 32.298 for NSM (NS Management) charging parameter CDRs description and ASN.1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32.291 for NSM charging attribute for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Nchf_convergedchargingservice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and corresponding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28.202 (email approval S5-204613) sent for approval (S5-204614)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798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039726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Access Traffic Steering, Switching and Splitting in 5G system architecture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(E.R)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32.255,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SP-191187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(03/2020)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ATSSS</a:t>
            </a:r>
          </a:p>
        </p:txBody>
      </p:sp>
      <p:sp>
        <p:nvSpPr>
          <p:cNvPr id="9" name="矩形 8"/>
          <p:cNvSpPr/>
          <p:nvPr/>
        </p:nvSpPr>
        <p:spPr>
          <a:xfrm>
            <a:off x="297012" y="3527973"/>
            <a:ext cx="11269350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CR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was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to TS 32.255 on: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Completion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of triggers for 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ATSSS (considering the additional access)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Stage 3 CRs: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 32.298 for full set of ATSSS charging parameter CDRs description and ASN.1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On TS 32.291 for full set of ATSSS charging attribute in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PDUsessionInformation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and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PDUContainerInformation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for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Nchf_convergedchargingservice</a:t>
            </a: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 and corresponding </a:t>
            </a:r>
            <a:r>
              <a:rPr lang="en-US" sz="1400" dirty="0" err="1">
                <a:latin typeface="Calibri" pitchFamily="34" charset="0"/>
                <a:ea typeface="宋体" pitchFamily="2" charset="-122"/>
                <a:cs typeface="Arial" charset="0"/>
              </a:rPr>
              <a:t>OpenAPI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241030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564733"/>
              </p:ext>
            </p:extLst>
          </p:nvPr>
        </p:nvGraphicFramePr>
        <p:xfrm>
          <a:off x="448394" y="1623105"/>
          <a:ext cx="11295212" cy="194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5GSIMSCH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Charging in 5G System Architecture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30%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32.240, TS 32.260, TS 32.275, TS 32.281,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32.290, TS 32.291, TS 32.298, TS 32.297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SP-190367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(06/2021)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44003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5GSIMSCH (Rel-17)</a:t>
            </a:r>
          </a:p>
        </p:txBody>
      </p:sp>
      <p:sp>
        <p:nvSpPr>
          <p:cNvPr id="9" name="矩形 8"/>
          <p:cNvSpPr/>
          <p:nvPr/>
        </p:nvSpPr>
        <p:spPr>
          <a:xfrm>
            <a:off x="205572" y="4013513"/>
            <a:ext cx="11269350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dirty="0">
                <a:latin typeface="Calibri" pitchFamily="34" charset="0"/>
                <a:ea typeface="宋体" pitchFamily="2" charset="-122"/>
                <a:cs typeface="Arial" charset="0"/>
              </a:rPr>
              <a:t>  (No input)</a:t>
            </a:r>
            <a:endParaRPr lang="en-US" sz="2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5335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28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571969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8873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5907399"/>
              </p:ext>
            </p:extLst>
          </p:nvPr>
        </p:nvGraphicFramePr>
        <p:xfrm>
          <a:off x="380975" y="1594564"/>
          <a:ext cx="11295212" cy="14991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2629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2263294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12225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935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4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  <a:gridCol w="10539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27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463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7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Rapporteur</a:t>
                      </a: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89135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%-&gt;  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28.815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SP-200467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(03/2021)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Intel Corporation (UK) Ltd</a:t>
                      </a:r>
                      <a:endParaRPr kumimoji="0" lang="en-GB" altLang="zh-CN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894448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205572" y="396490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FS_EDGE_CH</a:t>
            </a:r>
          </a:p>
        </p:txBody>
      </p:sp>
      <p:sp>
        <p:nvSpPr>
          <p:cNvPr id="9" name="矩形 8"/>
          <p:cNvSpPr/>
          <p:nvPr/>
        </p:nvSpPr>
        <p:spPr>
          <a:xfrm>
            <a:off x="297012" y="3527973"/>
            <a:ext cx="11269350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pCR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 </a:t>
            </a:r>
            <a:r>
              <a:rPr lang="fr-FR" sz="1400" dirty="0" err="1">
                <a:latin typeface="Calibri" pitchFamily="34" charset="0"/>
                <a:ea typeface="宋体" pitchFamily="2" charset="-122"/>
                <a:cs typeface="Arial" charset="0"/>
              </a:rPr>
              <a:t>agreed</a:t>
            </a:r>
            <a:r>
              <a:rPr lang="fr-FR" sz="1400" dirty="0">
                <a:latin typeface="Calibri" pitchFamily="34" charset="0"/>
                <a:ea typeface="宋体" pitchFamily="2" charset="-122"/>
                <a:cs typeface="Arial" charset="0"/>
              </a:rPr>
              <a:t> to TS 28.815 for structure of the content 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Draft TS 28.815 (email approval S5-204645)</a:t>
            </a:r>
          </a:p>
          <a:p>
            <a:pPr marL="609585" lvl="1" indent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975" y="3093667"/>
            <a:ext cx="11269350" cy="292388"/>
          </a:xfrm>
          <a:prstGeom prst="rect">
            <a:avLst/>
          </a:prstGeom>
          <a:solidFill>
            <a:srgbClr val="C1E44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Working Progress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040769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SA#89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360459"/>
              </p:ext>
            </p:extLst>
          </p:nvPr>
        </p:nvGraphicFramePr>
        <p:xfrm>
          <a:off x="1128524" y="2073555"/>
          <a:ext cx="9230128" cy="1394224"/>
        </p:xfrm>
        <a:graphic>
          <a:graphicData uri="http://schemas.openxmlformats.org/drawingml/2006/table">
            <a:tbl>
              <a:tblPr/>
              <a:tblGrid>
                <a:gridCol w="1109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603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049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360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SP-200760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28.201 “Charging management; Network slice performance and analytics charging in the 5G System (5GS); Stage 2”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281403"/>
                  </a:ext>
                </a:extLst>
              </a:tr>
              <a:tr h="514232"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SP-200761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28.202 “Charging management; Network slice management charging in the 5G System (5GS); Stage 2”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OAM&amp;P (OAM)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641607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1016000"/>
          </a:xfrm>
        </p:spPr>
        <p:txBody>
          <a:bodyPr/>
          <a:lstStyle/>
          <a:p>
            <a:pPr algn="l"/>
            <a:r>
              <a:rPr lang="en-US" sz="3600" dirty="0"/>
              <a:t>Overview of SA5 OAM ongoing WIs/SIs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4852" y="2829696"/>
          <a:ext cx="5436450" cy="1375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2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9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61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 Rel-16 Operations, Administration, Maintenance and Provisioning (OAM&amp;P) </a:t>
                      </a:r>
                      <a:endParaRPr lang="zh-CN" sz="2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QoE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measurement collection 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QOED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760058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Discovery of management services in 5G  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5G</a:t>
                      </a: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MS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820035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NRM enhancements 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eNRM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820032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Self-Organizing Networks (SON) for 5G networks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SON_5G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850030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27524"/>
              </p:ext>
            </p:extLst>
          </p:nvPr>
        </p:nvGraphicFramePr>
        <p:xfrm>
          <a:off x="5842374" y="1935907"/>
          <a:ext cx="5882174" cy="4048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9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53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87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27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 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Operations, Administration, Maintenance and Provisioning (OAM&amp;P)</a:t>
                      </a:r>
                      <a:r>
                        <a:rPr lang="en-GB" sz="1200" b="1" dirty="0">
                          <a:effectLst/>
                        </a:rPr>
                        <a:t> </a:t>
                      </a:r>
                      <a:endParaRPr lang="zh-CN" sz="2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NRM features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adNRM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5G performance measurements and KPIs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ePM_KPI_5G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880025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MDT enhancement in 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e_5GMDT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870025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QoE Measurement Collection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eQoE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MADCOL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Autonomous network levels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Intent driven management service for mobile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IDMS_MN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810027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8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Network policy management for 5G mobile networks based on NFV scenarios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NPM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860024</a:t>
                      </a:r>
                      <a:endParaRPr lang="zh-CN" alt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Enhanced Closed loop SLS Assurance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eCOSLA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870030 </a:t>
                      </a:r>
                      <a:endParaRPr lang="zh-CN" alt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10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Self-Organizing Networks (SON)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870028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65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880029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870022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870023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880026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314491"/>
              </p:ext>
            </p:extLst>
          </p:nvPr>
        </p:nvGraphicFramePr>
        <p:xfrm>
          <a:off x="284852" y="4266565"/>
          <a:ext cx="5426146" cy="17183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3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88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Rel-17 OAM&amp;P Studies 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management and orchestration aspects with integrated satellite components in a 5G network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FS_5GSAT_MO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830025</a:t>
                      </a:r>
                      <a:endParaRPr lang="zh-CN" altLang="en-US" sz="105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2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autonomous network levels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FS_ANL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850032</a:t>
                      </a:r>
                      <a:endParaRPr lang="zh-CN" altLang="en-US" sz="105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 of Management Data Analytics Service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FS_eMDAS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850028</a:t>
                      </a:r>
                      <a:endParaRPr lang="zh-CN" altLang="en-US" sz="105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new aspects of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870021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network slice management enhancements 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FS_NSMEN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860022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management aspects of edge computing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FS_eEDGE_Mgt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870029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284852" y="1016000"/>
            <a:ext cx="533369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Rel-16: (4)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3 WIs (</a:t>
            </a:r>
            <a:r>
              <a:rPr lang="en-US" altLang="zh-CN" sz="1400" b="1" dirty="0" err="1">
                <a:solidFill>
                  <a:srgbClr val="0000FF"/>
                </a:solidFill>
                <a:latin typeface="+mn-lt"/>
              </a:rPr>
              <a:t>QOED,eNRM</a:t>
            </a:r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, SON_5G) are completed.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1 WI (5GDMS) will be moved to Rel-17. </a:t>
            </a:r>
          </a:p>
          <a:p>
            <a:endParaRPr lang="en-US" altLang="zh-CN" sz="1400" b="1" dirty="0">
              <a:solidFill>
                <a:srgbClr val="0000FF"/>
              </a:solidFill>
              <a:latin typeface="+mn-lt"/>
            </a:endParaRPr>
          </a:p>
          <a:p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Rel-17:(15 WI, 6 SI 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15 ongoing WIs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>
                <a:solidFill>
                  <a:srgbClr val="0000FF"/>
                </a:solidFill>
                <a:latin typeface="+mn-lt"/>
              </a:rPr>
              <a:t>6 SIs ( FS_ANL SI is completed, 5 ongoing SIs)</a:t>
            </a:r>
          </a:p>
        </p:txBody>
      </p:sp>
    </p:spTree>
    <p:extLst>
      <p:ext uri="{BB962C8B-B14F-4D97-AF65-F5344CB8AC3E}">
        <p14:creationId xmlns:p14="http://schemas.microsoft.com/office/powerpoint/2010/main" val="2550203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669459" y="344571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OAM WID/SIDs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6717796"/>
              </p:ext>
            </p:extLst>
          </p:nvPr>
        </p:nvGraphicFramePr>
        <p:xfrm>
          <a:off x="144517" y="1660331"/>
          <a:ext cx="11835810" cy="3717960"/>
        </p:xfrm>
        <a:graphic>
          <a:graphicData uri="http://schemas.openxmlformats.org/drawingml/2006/table">
            <a:tbl>
              <a:tblPr/>
              <a:tblGrid>
                <a:gridCol w="11358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4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61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5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027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Release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groups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SP-200764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</a:t>
                      </a:r>
                      <a:endParaRPr lang="en-US" alt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 for access control of management service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2316411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SP-200765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 on YANG PUSH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ONAP, O-RAN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804223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SP-200766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SID on network slice management enhancement to include security aspects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 WG2 Feasibility Study on Enhancement of Network Slicing Phase 2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 WG3 Study on security aspects of network slicing enhancement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9064058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SP-200763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 SON_5G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Intel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007831"/>
                  </a:ext>
                </a:extLst>
              </a:tr>
              <a:tr h="4951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SP-200770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</a:t>
                      </a:r>
                      <a:endParaRPr lang="en-GB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algn="l" fontAlgn="t"/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 on Discovery of management services in 5G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zh-CN" alt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altLang="zh-CN" sz="1200" kern="1200" dirty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7766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651" y="450992"/>
            <a:ext cx="9112251" cy="1143000"/>
          </a:xfrm>
        </p:spPr>
        <p:txBody>
          <a:bodyPr/>
          <a:lstStyle/>
          <a:p>
            <a:r>
              <a:rPr lang="sv-SE" sz="3200" dirty="0"/>
              <a:t>OAM Exception requests</a:t>
            </a:r>
            <a:br>
              <a:rPr lang="sv-SE" sz="3200" dirty="0"/>
            </a:br>
            <a:endParaRPr lang="sv-SE" sz="3200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281535967"/>
              </p:ext>
            </p:extLst>
          </p:nvPr>
        </p:nvGraphicFramePr>
        <p:xfrm>
          <a:off x="1513298" y="1897058"/>
          <a:ext cx="7283434" cy="1014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1256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97217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3790"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en-GB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sv-SE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endParaRPr lang="en-GB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284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1871302" y="1762526"/>
            <a:ext cx="8449396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000" dirty="0">
                <a:cs typeface="Times New Roman" pitchFamily="18" charset="0"/>
              </a:rPr>
              <a:t>SA5		</a:t>
            </a: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de-DE" altLang="de-DE" sz="2000" dirty="0"/>
              <a:t>Zou Lan (Huawei)	</a:t>
            </a:r>
            <a:r>
              <a:rPr lang="en-GB" altLang="zh-CN" sz="2000" dirty="0">
                <a:cs typeface="Times New Roman" pitchFamily="18" charset="0"/>
              </a:rPr>
              <a:t>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8/2019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Maryse Gardella (Nokia)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8/2019</a:t>
            </a:r>
          </a:p>
          <a:p>
            <a:pPr>
              <a:lnSpc>
                <a:spcPct val="90000"/>
              </a:lnSpc>
              <a:buNone/>
            </a:pPr>
            <a:endParaRPr lang="en-GB" altLang="zh-CN" sz="2000" dirty="0"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zh-CN" sz="20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 marL="609600" lvl="1" indent="0">
              <a:lnSpc>
                <a:spcPct val="90000"/>
              </a:lnSpc>
              <a:buNone/>
            </a:pPr>
            <a:br>
              <a:rPr lang="en-GB" altLang="zh-CN" sz="1800" dirty="0">
                <a:cs typeface="Times New Roman" pitchFamily="18" charset="0"/>
              </a:rPr>
            </a:br>
            <a:endParaRPr lang="en-GB" altLang="zh-CN" sz="18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2026170" y="357344"/>
            <a:ext cx="6834188" cy="692150"/>
          </a:xfrm>
        </p:spPr>
        <p:txBody>
          <a:bodyPr/>
          <a:lstStyle/>
          <a:p>
            <a:r>
              <a:rPr lang="en-GB" sz="4000" dirty="0"/>
              <a:t>SA5 leadership</a:t>
            </a:r>
          </a:p>
        </p:txBody>
      </p:sp>
    </p:spTree>
    <p:extLst>
      <p:ext uri="{BB962C8B-B14F-4D97-AF65-F5344CB8AC3E}">
        <p14:creationId xmlns:p14="http://schemas.microsoft.com/office/powerpoint/2010/main" val="107006346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Rel-16 WI QOED/5GDMS/</a:t>
            </a:r>
            <a:r>
              <a:rPr lang="en-US" altLang="zh-CN" sz="3200" kern="0" dirty="0" err="1"/>
              <a:t>eNRM</a:t>
            </a:r>
            <a:r>
              <a:rPr lang="en-US" altLang="zh-CN" sz="3200" kern="0" dirty="0"/>
              <a:t>/SON_5G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6389473" y="3318473"/>
            <a:ext cx="5625609" cy="313932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QOED: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the meeting.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Solution sets for managing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QoE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measurement collection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FF"/>
                </a:solidFill>
                <a:latin typeface="Calibri"/>
              </a:rPr>
              <a:t>The group agreed to send the remaining TS 28.309 for approval and declare this WI 100% complete.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SON_5G: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the meeting.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measurements related to RACH optimization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SON Management service correction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references for MRO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Corrections of D-SON procedure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FF"/>
                </a:solidFill>
                <a:latin typeface="Calibri"/>
              </a:rPr>
              <a:t>The group agreed to send TS 28.313 for approval and declare this WI 100% complete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5GDMS: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Proposal to move this WI to Rel-17 with a revised WID with reduced scope and more specific.</a:t>
            </a:r>
            <a:endParaRPr lang="en-US" altLang="zh-CN" sz="16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1" y="2953145"/>
            <a:ext cx="11554138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98672"/>
              </p:ext>
            </p:extLst>
          </p:nvPr>
        </p:nvGraphicFramePr>
        <p:xfrm>
          <a:off x="205572" y="596433"/>
          <a:ext cx="11554137" cy="239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9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0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2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67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5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27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069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15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/>
                        <a:t>Tdoc</a:t>
                      </a:r>
                      <a:r>
                        <a:rPr lang="en-US" altLang="zh-CN" sz="1400" dirty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QOED</a:t>
                      </a:r>
                      <a:endParaRPr lang="zh-CN" sz="11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</a:t>
                      </a:r>
                      <a:r>
                        <a:rPr lang="en-GB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measurement collection 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80%-&gt;95%-&gt;</a:t>
                      </a: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sv-SE" altLang="zh-CN" sz="11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28.404/28.405/28.406/28.307/28.308/28.309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SP-181069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(Jun.2020) (E.R.)</a:t>
                      </a:r>
                      <a:endParaRPr lang="sv-SE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SA4, CT1, RAN2, RAN3,CT4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</a:t>
                      </a: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Discovery of management services in 5G  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 -&gt; 90%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-&gt;postpone to Rel-17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28.533/28.532/531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SP-181072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(Jun.2020)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-&gt;SA#93 (Sep-2021)</a:t>
                      </a:r>
                      <a:endParaRPr lang="sv-SE" altLang="zh-CN" sz="11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discovery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eNRM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NRM enhancements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95%-&gt;98%-&gt;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4"/>
                        </a:rPr>
                        <a:t>SP-190140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(Jun.2020) (E.R.)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RAN3, ORAN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(potentially)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NR, 5GC modelling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SON_5G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Self-Organizing Networks (SON) for 5G networks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70%-&gt;75%-&gt;</a:t>
                      </a:r>
                      <a:r>
                        <a:rPr lang="en-US" altLang="zh-CN" sz="1100" b="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28.313/28.544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SP-190785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(Jun.2020) (E.R.)</a:t>
                      </a:r>
                      <a:r>
                        <a:rPr lang="en-GB" altLang="zh-CN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36336" y="3282003"/>
            <a:ext cx="589597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eNRM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related CRs in the meeting.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Correction of NRM YANG errors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YANG SS for Trace Control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Correction on NR NRM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openAPI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definition for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localAddress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to align with stage2 definition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IOC for predefined PCC rule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Enable PCF to support configurable 5QIs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IOC for dynamic 5QIs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add TCE mapping info in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GNBCUCPFunction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  <a:endParaRPr lang="it-IT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NRM attribute definitions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Cleanup stage 2 editorial issue and stage 3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yaml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error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Addition of attribute for network slice supporting maximum of data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volumn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FF"/>
                </a:solidFill>
                <a:latin typeface="Calibri"/>
              </a:rPr>
              <a:t>The group agreed to declare this WI 100% complete.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347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WI adNRM/ePM_KPI_5G/e_5GMDT/eQoE/MADCOL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5905500" y="3541905"/>
            <a:ext cx="5981896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ePM_KPI_5G: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measurements on network slice selection, NSSAI availability service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EPS fallback handover, handover time, redirection 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MU-MIMO related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RSRQ and SINR related measurements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PLMN granularity for UE throughput measurements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RRC establishment failure measurements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incoming and outgoing GTP data packet loss TEI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UDM subscriber profile measurements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Additional KPI Definition for Max Subscriber and PDU Session</a:t>
            </a:r>
          </a:p>
          <a:p>
            <a:endParaRPr lang="en-US" altLang="zh-CN" sz="1200" dirty="0"/>
          </a:p>
          <a:p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eQoE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tdocs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submitted for this meeting.</a:t>
            </a:r>
          </a:p>
          <a:p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MADCOL: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contribution on TD Issues in data collection and discovery is suggested for offline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5572" y="3211605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5572" y="486414"/>
          <a:ext cx="11681825" cy="2687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adNRM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Additional NRM features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TS28.540/28.541/28.622/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28.623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SP-200192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ePM_KPI_5G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of 5G performance measurements and KPIs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%-&gt;10%</a:t>
                      </a:r>
                      <a:endParaRPr lang="sv-SE" altLang="zh-CN" sz="105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TS28.552/32.425/28.554/32.426/32.450/32.451/32.455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e_5GMDT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MDT enhancement in 5G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TS32.421/32.422/32.423/28.622/28.623/28.523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SP-200191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eQoE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QoE Measurement Collection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TS28.307/28.308/28.309/28.404/28.405/28.406/28.622/28.623/28.533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MADCOL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data collection control and discovery</a:t>
                      </a:r>
                      <a:endParaRPr lang="zh-CN" sz="1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TS28.533/28.532/28.622/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SP-200465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SA#93 (Sep. 2021)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38126" y="3655504"/>
            <a:ext cx="542924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adNRM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+mn-lt"/>
              </a:rPr>
              <a:t>Add requirements for NR NRM to support RAN sharing scenario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14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need more discussion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200" dirty="0">
                <a:latin typeface="+mn-lt"/>
              </a:rPr>
              <a:t>Update NR NRM to support RAN sharing scenario</a:t>
            </a:r>
          </a:p>
          <a:p>
            <a:endParaRPr lang="en-US" altLang="zh-CN" sz="12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e_5GMDT: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Exchange LS with RAN3 on stream based MDT/Trace reporting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Exchange LS with RAN3/CT4 on limitation of Propagation of immediate MDT configuration in case of </a:t>
            </a:r>
            <a:r>
              <a:rPr lang="en-US" altLang="zh-CN" sz="1200" dirty="0" err="1">
                <a:solidFill>
                  <a:prstClr val="black"/>
                </a:solidFill>
                <a:latin typeface="+mn-lt"/>
                <a:cs typeface="Arial" charset="0"/>
              </a:rPr>
              <a:t>Xn</a:t>
            </a: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 inter-RAT HO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Add handling of </a:t>
            </a:r>
            <a:r>
              <a:rPr lang="en-US" altLang="zh-CN" sz="1200" dirty="0" err="1">
                <a:solidFill>
                  <a:prstClr val="black"/>
                </a:solidFill>
                <a:latin typeface="+mn-lt"/>
                <a:cs typeface="Arial" charset="0"/>
              </a:rPr>
              <a:t>Xn</a:t>
            </a:r>
            <a:r>
              <a:rPr lang="en-US" altLang="zh-CN" sz="1200" dirty="0">
                <a:solidFill>
                  <a:prstClr val="black"/>
                </a:solidFill>
                <a:latin typeface="+mn-lt"/>
                <a:cs typeface="Arial" charset="0"/>
              </a:rPr>
              <a:t> handover for inter-RAT and information for mapping between URI of TCE and TCE ID </a:t>
            </a:r>
          </a:p>
        </p:txBody>
      </p:sp>
    </p:spTree>
    <p:extLst>
      <p:ext uri="{BB962C8B-B14F-4D97-AF65-F5344CB8AC3E}">
        <p14:creationId xmlns:p14="http://schemas.microsoft.com/office/powerpoint/2010/main" val="442952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905500" y="3618105"/>
            <a:ext cx="5981896" cy="267765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NPM: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Scope, concept, business level requirements and specification level use case and requirements </a:t>
            </a:r>
          </a:p>
          <a:p>
            <a:endParaRPr lang="en-US" altLang="zh-CN" sz="1200" dirty="0"/>
          </a:p>
          <a:p>
            <a:r>
              <a:rPr lang="en-US" altLang="zh-CN" sz="12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eCOSLA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but need further discussion.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requirements for close loop execution supervision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and requirements for enabling pause of a control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use case for disabling actions of an assurance loop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Enhance CL model to support pause points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overview of management control loops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Management different type of control loops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Coordination between control loops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text and figure in clause 4.1.1 overview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regarding documenting closed loop interactions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5572" y="3287805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5572" y="798834"/>
          <a:ext cx="11681825" cy="2451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Autonomous network levels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28.100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SP-200464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Autonomous network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IDMS_MN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Intent driven management service for mobile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TR28.812/TS 28.312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SP-180899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 2021)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  <a:r>
                        <a:rPr lang="en-GB" altLang="zh-CN" sz="1050" b="0" kern="1200" baseline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(Sep.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NPM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Network policy management for 5G mobile networks based on NFV scenarios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 28.555/28.556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SP-191211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-&gt;SA#92</a:t>
                      </a:r>
                      <a:r>
                        <a:rPr lang="en-GB" altLang="zh-CN" sz="1050" b="0" kern="1200" baseline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CMCC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Policy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eCOSLA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Enhanced Closed loop SLS Assurance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TS28.535/28.536/28.533/28.541/28.546/28.552/28.553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SP-200196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ZSM/SA2/RAN3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Close loop interaction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04801" y="3618105"/>
            <a:ext cx="5429249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ANL: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phase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scope and skeleton of TS 28.100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AN definitions and abbreviations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altLang="zh-CN" sz="1400" dirty="0">
              <a:latin typeface="+mn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IDMS_MN: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for normative work are discussed and agreed in the meeting.</a:t>
            </a: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scope and skeleton of TS 28.312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concept and background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>
              <a:solidFill>
                <a:srgbClr val="0000FF"/>
              </a:solidFill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srgbClr val="0000FF"/>
                </a:solidFill>
              </a:rPr>
              <a:t>The group decided to send the study TR 28.812 to SA for approval and start the normative work. 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WI ANL/IDMS_MN/NPM/</a:t>
            </a:r>
            <a:r>
              <a:rPr lang="en-US" altLang="zh-CN" sz="3200" kern="0" dirty="0" err="1"/>
              <a:t>eCOSLA</a:t>
            </a:r>
            <a:endParaRPr lang="sv-SE" sz="3200" kern="0" dirty="0"/>
          </a:p>
        </p:txBody>
      </p:sp>
    </p:spTree>
    <p:extLst>
      <p:ext uri="{BB962C8B-B14F-4D97-AF65-F5344CB8AC3E}">
        <p14:creationId xmlns:p14="http://schemas.microsoft.com/office/powerpoint/2010/main" val="2631435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5572" y="1116969"/>
          <a:ext cx="11681825" cy="1883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Self-Organizing Networks (SON)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TS28.313/28.552/28.541/28.545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SP-200194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altLang="zh-CN" sz="105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TS28.552/28.313/28.541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TS28.310/28.552/28.554/28.541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SA2/RAN2/RAN3/EE/ITU-T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85802" y="3550729"/>
            <a:ext cx="542924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eSON_5G: </a:t>
            </a:r>
            <a:r>
              <a:rPr lang="en-US" altLang="zh-CN" sz="140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>
                <a:latin typeface="+mn-lt"/>
              </a:rPr>
              <a:t>Add the MLB support indicator in NRcellrelation</a:t>
            </a:r>
            <a:endParaRPr lang="en-US" altLang="zh-CN" sz="1600">
              <a:latin typeface="+mn-lt"/>
            </a:endParaRPr>
          </a:p>
          <a:p>
            <a:endParaRPr lang="en-US" altLang="zh-CN" sz="140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E_HOO: </a:t>
            </a:r>
            <a:r>
              <a:rPr lang="en-US" altLang="zh-CN" sz="140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tdocs submitted for this meeting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EE5GPLUS: </a:t>
            </a:r>
            <a:r>
              <a:rPr lang="en-US" altLang="zh-CN" sz="140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tdocs submitted for this meeting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WI eSON_5G/E_HOO/EE5GPLUS</a:t>
            </a:r>
            <a:endParaRPr lang="sv-SE" sz="3200" kern="0" dirty="0"/>
          </a:p>
        </p:txBody>
      </p:sp>
    </p:spTree>
    <p:extLst>
      <p:ext uri="{BB962C8B-B14F-4D97-AF65-F5344CB8AC3E}">
        <p14:creationId xmlns:p14="http://schemas.microsoft.com/office/powerpoint/2010/main" val="1331496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5572" y="1116969"/>
          <a:ext cx="11681825" cy="181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TS28.557/</a:t>
                      </a: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28.541/28.531/28.533/28.552/28.554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SP-200189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altLang="zh-CN" sz="105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TS28.552/28.313/28.541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TS28.310/28.552/28.554/28.541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(Dec.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Tenant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393057"/>
            <a:ext cx="52292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OAM_NPN: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Roles related to NPN management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concept of NPN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Structuring content on concepts and overview of NPN management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NPN terminologies and abbreviations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Add introduction, scope of 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Management of stand-alone non-public networks</a:t>
            </a:r>
          </a:p>
          <a:p>
            <a:endParaRPr lang="en-US" altLang="zh-CN" sz="14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eMEMTANE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tdocs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submitted for this meeting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WI OAM_NPN/EMA5SLA/eMEMTANE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643880" y="334911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EMA5SLA: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agreed, the living document is updated.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Update control loop deployed in different layers with SLA decomposition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Update </a:t>
            </a:r>
            <a:r>
              <a:rPr lang="en-US" altLang="zh-CN" sz="1400" dirty="0" err="1">
                <a:latin typeface="+mn-lt"/>
              </a:rPr>
              <a:t>maxNumberofConns</a:t>
            </a:r>
            <a:endParaRPr lang="en-US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Add NB-</a:t>
            </a:r>
            <a:r>
              <a:rPr lang="en-US" altLang="zh-CN" sz="1400" dirty="0" err="1">
                <a:latin typeface="+mn-lt"/>
              </a:rPr>
              <a:t>IoT</a:t>
            </a:r>
            <a:r>
              <a:rPr lang="en-US" altLang="zh-CN" sz="1400" dirty="0">
                <a:latin typeface="+mn-lt"/>
              </a:rPr>
              <a:t> support in </a:t>
            </a:r>
            <a:r>
              <a:rPr lang="en-US" altLang="zh-CN" sz="1400" dirty="0" err="1">
                <a:latin typeface="+mn-lt"/>
              </a:rPr>
              <a:t>ServiceProfile</a:t>
            </a:r>
            <a:endParaRPr lang="en-US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Delete reliability and </a:t>
            </a:r>
            <a:r>
              <a:rPr lang="en-US" altLang="zh-CN" sz="1400" dirty="0" err="1">
                <a:latin typeface="+mn-lt"/>
              </a:rPr>
              <a:t>supportAccessTech</a:t>
            </a:r>
            <a:r>
              <a:rPr lang="en-US" altLang="zh-CN" sz="1400" dirty="0">
                <a:latin typeface="+mn-lt"/>
              </a:rPr>
              <a:t> to align with GST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needs further discussion: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NRM modelling of </a:t>
            </a:r>
            <a:r>
              <a:rPr lang="en-US" altLang="zh-CN" sz="1400" dirty="0" err="1">
                <a:latin typeface="+mn-lt"/>
              </a:rPr>
              <a:t>SliceProfile</a:t>
            </a:r>
            <a:endParaRPr lang="zh-CN" altLang="zh-CN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updating slice profile according to different network slice subnets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GST Translation and Configuration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 err="1">
                <a:latin typeface="+mn-lt"/>
              </a:rPr>
              <a:t>ServiceProfle</a:t>
            </a:r>
            <a:r>
              <a:rPr lang="en-US" altLang="zh-CN" sz="1400" dirty="0">
                <a:latin typeface="+mn-lt"/>
              </a:rPr>
              <a:t> to </a:t>
            </a:r>
            <a:r>
              <a:rPr lang="en-US" altLang="zh-CN" sz="1400" dirty="0" err="1">
                <a:latin typeface="+mn-lt"/>
              </a:rPr>
              <a:t>SliceProfile</a:t>
            </a:r>
            <a:r>
              <a:rPr lang="en-US" altLang="zh-CN" sz="1400" dirty="0">
                <a:latin typeface="+mn-lt"/>
              </a:rPr>
              <a:t> Translation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Configurable Parameters Configuration</a:t>
            </a:r>
            <a:endParaRPr lang="zh-CN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48160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728393"/>
              </p:ext>
            </p:extLst>
          </p:nvPr>
        </p:nvGraphicFramePr>
        <p:xfrm>
          <a:off x="205572" y="713578"/>
          <a:ext cx="11681825" cy="23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FS_5GSAT_MO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management and orchestration aspects with integrated satellite components in a 5G network</a:t>
                      </a:r>
                      <a:endParaRPr lang="zh-CN" altLang="zh-CN" sz="16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65%-&gt;70%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28.808</a:t>
                      </a:r>
                      <a:endParaRPr lang="sv-SE" altLang="zh-CN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SP-190138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2020/6/12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(Dec.2020)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THALES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TNO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FS_NSMEN</a:t>
                      </a:r>
                      <a:endParaRPr lang="zh-CN" altLang="zh-CN" sz="160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network slice management enhancements </a:t>
                      </a:r>
                      <a:endParaRPr lang="zh-CN" altLang="zh-CN" sz="160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%-&gt;5%</a:t>
                      </a:r>
                      <a:endParaRPr lang="sv-SE" altLang="zh-CN" sz="105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SP-191192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>
                          <a:effectLst/>
                          <a:latin typeface="Arial" panose="020B0604020202020204" pitchFamily="34" charset="0"/>
                          <a:ea typeface="+mn-ea"/>
                        </a:rPr>
                        <a:t>FS_eEDGE_Mgt</a:t>
                      </a:r>
                      <a:endParaRPr lang="zh-CN" altLang="zh-CN" sz="160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>
                          <a:effectLst/>
                          <a:latin typeface="Arial" panose="020B0604020202020204" pitchFamily="34" charset="0"/>
                          <a:ea typeface="+mn-ea"/>
                        </a:rPr>
                        <a:t>Study on management aspects of edge computing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%-&gt;15%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SP-200195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edge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472144"/>
            <a:ext cx="55951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FS_5GSAT_MO: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Solution to monitor delay on the DL-Air Interface with MEO or GEO satellite components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Editorial update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FS_NSMEN:</a:t>
            </a: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following topics are discussed and agreed</a:t>
            </a:r>
            <a:endParaRPr lang="en-GB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Skeleton, scope and concept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SI FS_5GSAT_MO/FS_NSMEN/FS_eEDGE_Mgt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134100" y="3472144"/>
            <a:ext cx="5619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FS_eEDGE_Mgt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skeleton and scope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edge computing management concept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400" dirty="0">
                <a:latin typeface="+mn-lt"/>
              </a:rPr>
              <a:t>use cases and requirements for EAS 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use cases and requirements for EES/EDN deployment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use cases and requirements for ECS deployment</a:t>
            </a:r>
            <a:endParaRPr lang="zh-CN" altLang="zh-CN" sz="1400" dirty="0">
              <a:latin typeface="+mn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latin typeface="+mn-lt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2254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2" y="227916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895697"/>
              </p:ext>
            </p:extLst>
          </p:nvPr>
        </p:nvGraphicFramePr>
        <p:xfrm>
          <a:off x="205572" y="560712"/>
          <a:ext cx="11681825" cy="1718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6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4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7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16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712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32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3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FS_ANL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autonomous network levels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85%-&gt;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28.810</a:t>
                      </a:r>
                      <a:endParaRPr lang="sv-SE" altLang="zh-CN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SP-200189</a:t>
                      </a: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(Jun. 2020) -&gt;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SA#89 (Sep. 2020)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CMCC,Huawei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Autonomous Network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51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FS_eMDAS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enhancement of Management Data Analytics Service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%-&gt;70%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28.809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SP-190930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SA#89 (Sep. 2020) 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Intel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Data analytics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FS_EE5G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Study on new aspects of EE for 5G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sv-SE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%-&gt;25%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 28.813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 -&gt; </a:t>
                      </a:r>
                      <a:r>
                        <a:rPr lang="en-GB" altLang="zh-CN" sz="1050" b="0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SA2/EE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1" y="2571556"/>
            <a:ext cx="522922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FS_ANL: </a:t>
            </a: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meeting: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Clause 6.2.2 Potential relation with autonomous network related standardized features and interfaces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Conclusion and Recommendation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workflow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Remove unnecessary Editor's Note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potential requirements for coverage optimization use case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Editorial improvements </a:t>
            </a:r>
          </a:p>
          <a:p>
            <a:r>
              <a:rPr lang="en-US" altLang="zh-CN" sz="1200" b="1">
                <a:solidFill>
                  <a:srgbClr val="0000FF"/>
                </a:solidFill>
                <a:latin typeface="Calibri"/>
              </a:rPr>
              <a:t>The group agreed to send this study TR 28.810 to SA for approval</a:t>
            </a:r>
            <a:endParaRPr lang="en-US" altLang="zh-CN" sz="120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FS_EE5G: </a:t>
            </a: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meeting: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Issue: 5GC EE KPI – Potential solution #1 enhancement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Issue: Network data analysis assisted ES - Possible OA&amp;M centric solution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Issue: EE KPI for network slice types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Issue: VNF energy consumption estimation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 – Service-oriented energy saving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Key Issue - Area based energy saving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paper on 5GC EE KPI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potential solutions for the MDA assisted energy saving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discussion on EE KPI in case of NG-RAN sharing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/>
              <a:t>Rel-17 SI FS_ANL/FS_eMDAS/FS_EE5G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524598" y="2571556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b="1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FS_eMDAS</a:t>
            </a:r>
            <a:r>
              <a:rPr lang="en-US" altLang="zh-CN" sz="10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0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solution on MDA assisted SON coordination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load balancing optimization use case, mobility performance analysis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of inter-</a:t>
            </a:r>
            <a:r>
              <a:rPr lang="en-US" altLang="zh-CN" sz="10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gNB</a:t>
            </a: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beam handover use case solution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of Handover use case solution in subclause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of Handover use case and solution considering user-trajectory info, resource utilization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Further clarifications relating to network resource allocation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CN related KPI anomaly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of KPI anomaly analysis use case and solution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description for analytics report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Subscription/Request to Management Data Analytics Reports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Use case and potential solutions of fault prediction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updating fault analysis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updating E2E latency analysis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updating network slice throughput analysis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use case and potential requirements of network slice load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Solution for Paging Optimization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solution for RAN Node software upgrade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MDAS Analysis confidence levels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overview of MDA functionality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possible solution for NAS congestion control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the potential requirements and solutions for service experience related analysis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Security </a:t>
            </a:r>
            <a:r>
              <a:rPr lang="en-US" altLang="zh-CN" sz="10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riak</a:t>
            </a: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assessment analytics use case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MDAS assisted network slice traffic projections</a:t>
            </a:r>
          </a:p>
        </p:txBody>
      </p:sp>
    </p:spTree>
    <p:extLst>
      <p:ext uri="{BB962C8B-B14F-4D97-AF65-F5344CB8AC3E}">
        <p14:creationId xmlns:p14="http://schemas.microsoft.com/office/powerpoint/2010/main" val="20255621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964" y="320679"/>
            <a:ext cx="9112251" cy="1143000"/>
          </a:xfrm>
        </p:spPr>
        <p:txBody>
          <a:bodyPr/>
          <a:lstStyle/>
          <a:p>
            <a:r>
              <a:rPr lang="sv-SE" dirty="0"/>
              <a:t>TRs / TSs to be sent to SA#89e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03332944"/>
              </p:ext>
            </p:extLst>
          </p:nvPr>
        </p:nvGraphicFramePr>
        <p:xfrm>
          <a:off x="207852" y="1596026"/>
          <a:ext cx="10121161" cy="3280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2932386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</a:tblGrid>
              <a:tr h="68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SP-200820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 28.555 </a:t>
                      </a:r>
                      <a:r>
                        <a:rPr lang="en-US" altLang="zh-CN" sz="1400" dirty="0"/>
                        <a:t>Network policy management for 5G mobile networks; Stage 1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Information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SP-200758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TS 28.313 </a:t>
                      </a:r>
                      <a:r>
                        <a:rPr lang="en-US" altLang="zh-CN" sz="1400" dirty="0"/>
                        <a:t>Self-Organizing Networks (SON) for 5G networks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Information and approval</a:t>
                      </a:r>
                      <a:endParaRPr lang="sv-SE" altLang="zh-CN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235">
                <a:tc>
                  <a:txBody>
                    <a:bodyPr/>
                    <a:lstStyle/>
                    <a:p>
                      <a:pPr marL="95250" marR="0" lvl="0" indent="87313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SP-200757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TS 28.309 </a:t>
                      </a:r>
                      <a:r>
                        <a:rPr lang="en-US" altLang="zh-CN" sz="1400" dirty="0"/>
                        <a:t>Management of Quality of Experience (QoE) measurement collection Integration Reference Point (IRP); Solution Set (SS) definitions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210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SP-200755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28.809 </a:t>
                      </a:r>
                      <a:r>
                        <a:rPr lang="en-US" altLang="zh-CN" sz="1400" dirty="0"/>
                        <a:t>Study on enhancement of management data analytics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Information</a:t>
                      </a:r>
                    </a:p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79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SP-200759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28.810 </a:t>
                      </a:r>
                      <a:r>
                        <a:rPr lang="en-US" altLang="zh-CN" sz="1400" dirty="0"/>
                        <a:t>Study on concept, requirements and solutions for levels of autonomous network 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779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SP-200756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 28.812 </a:t>
                      </a: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scenarios for Intent driven management services for mobile networks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kern="1200" baseline="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259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999511" y="822631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sv-SE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TEI</a:t>
            </a:r>
            <a:r>
              <a:rPr lang="sv-SE" sz="3200" kern="0" dirty="0">
                <a:solidFill>
                  <a:srgbClr val="FF0000"/>
                </a:solidFill>
                <a:latin typeface="Calibri"/>
                <a:cs typeface="+mj-cs"/>
              </a:rPr>
              <a:t> 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CRs (</a:t>
            </a:r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Charging &amp; OAM) </a:t>
            </a:r>
          </a:p>
          <a:p>
            <a:pPr algn="ctr">
              <a:defRPr/>
            </a:pPr>
            <a:endParaRPr lang="en-GB" altLang="zh-CN" sz="3200" kern="0" dirty="0">
              <a:solidFill>
                <a:srgbClr val="FF0000"/>
              </a:solidFill>
              <a:latin typeface="Calibri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3707104"/>
              </p:ext>
            </p:extLst>
          </p:nvPr>
        </p:nvGraphicFramePr>
        <p:xfrm>
          <a:off x="1050914" y="1994758"/>
          <a:ext cx="9000373" cy="3048524"/>
        </p:xfrm>
        <a:graphic>
          <a:graphicData uri="http://schemas.openxmlformats.org/drawingml/2006/table">
            <a:tbl>
              <a:tblPr/>
              <a:tblGrid>
                <a:gridCol w="1439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11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5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3260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SP-200725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855164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SP-200726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Rel-12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489639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SP-200727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Rel-11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4027427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SP-200728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Rel-10 CRs on TEI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260366"/>
                  </a:ext>
                </a:extLst>
              </a:tr>
              <a:tr h="42543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SP-200813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TEI batch 2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763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9050007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696" y="-90153"/>
            <a:ext cx="9112251" cy="914400"/>
          </a:xfrm>
        </p:spPr>
        <p:txBody>
          <a:bodyPr/>
          <a:lstStyle/>
          <a:p>
            <a:r>
              <a:rPr lang="sv-SE" sz="3600" dirty="0"/>
              <a:t>OAM CRs (1)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05108255"/>
              </p:ext>
            </p:extLst>
          </p:nvPr>
        </p:nvGraphicFramePr>
        <p:xfrm>
          <a:off x="1836546" y="694354"/>
          <a:ext cx="7290682" cy="47294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Streaming trace reporting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NRM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Network Resource Model (NRM) for 5G networks and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Performance Assurance for 5G networks including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Self-Organizing Networks (SON) for 5G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Energy efficiency of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Provisioning of network slicing for 5G networks and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Management and orchestration of 5G networks and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Integration of ONAP and 3GPP 5G management framework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6126893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Enhancement of performance assurance for 5G networks including network slicing batch 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1384281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Management of MDT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148943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CRs on Management of MDT enhancement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605436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CRs on Enhancements of 5G performance measurements and KPIs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383279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CRs on Additional NRM features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225543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CRs on Enhancement on Management Aspects of 5G Service-Level Agreement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6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253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9334409"/>
              </p:ext>
            </p:extLst>
          </p:nvPr>
        </p:nvGraphicFramePr>
        <p:xfrm>
          <a:off x="1378579" y="1398741"/>
          <a:ext cx="8716369" cy="4165026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SA5#129e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24 Feb – 4 Mar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SA5#130e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20-28 Apr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SA5#131e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25 May – 3 June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 2020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SA5#132e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17-28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SA5#133e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12-21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E-meeting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SA5#134e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16-25 Nov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 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E-meeting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2020 meeting calendar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420199357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6325" y="171104"/>
            <a:ext cx="9112251" cy="914400"/>
          </a:xfrm>
        </p:spPr>
        <p:txBody>
          <a:bodyPr/>
          <a:lstStyle/>
          <a:p>
            <a:r>
              <a:rPr lang="sv-SE" sz="3600" dirty="0"/>
              <a:t>OAM CRs (2)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68901228"/>
              </p:ext>
            </p:extLst>
          </p:nvPr>
        </p:nvGraphicFramePr>
        <p:xfrm>
          <a:off x="1954112" y="1429914"/>
          <a:ext cx="7290682" cy="1999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SP-200750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Closed loop SLS Assurance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SP-200751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KPI reporting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SP-200752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 CRs on Enhancements of Self-Organizing Networks (SON) for 5G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Trace Management in the context of Services Based Management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SP-200754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Management Aspects of 5G Service-Level Agreement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42665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49511" y="644122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 </a:t>
            </a:r>
            <a:endParaRPr lang="en-GB" altLang="zh-CN" sz="3200" i="1" dirty="0">
              <a:solidFill>
                <a:srgbClr val="FF0000"/>
              </a:solidFill>
              <a:highlight>
                <a:srgbClr val="FFFF00"/>
              </a:highlight>
              <a:latin typeface="Calibri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4" name="Table Placeholder 4">
            <a:extLst>
              <a:ext uri="{FF2B5EF4-FFF2-40B4-BE49-F238E27FC236}">
                <a16:creationId xmlns:a16="http://schemas.microsoft.com/office/drawing/2014/main" id="{73EF28D9-587C-43B2-AFA2-340B027A6564}"/>
              </a:ext>
            </a:extLst>
          </p:cNvPr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053585704"/>
              </p:ext>
            </p:extLst>
          </p:nvPr>
        </p:nvGraphicFramePr>
        <p:xfrm>
          <a:off x="1993300" y="1460550"/>
          <a:ext cx="7290682" cy="27319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94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6398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</a:tblGrid>
              <a:tr h="4159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Number</a:t>
                      </a:r>
                      <a:endParaRPr lang="sv-SE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04648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SP-200733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Charging Access of ATSSS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411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Charging Enhancement of 5GC interworking with EPC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633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CHF-controlled quota management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82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Rel-15 CRs on Service Based Interface for 5G Charging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9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Network Slice Performance and Analytics Charging in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SP-200745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Network Slice Management Charging in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SP-200816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Charging Aspects for 5WWC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1219585"/>
                  </a:ext>
                </a:extLst>
              </a:tr>
              <a:tr h="27194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SP-200817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CRs on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Nchf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Online and Offline charging services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9018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0015084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5141" y="201327"/>
            <a:ext cx="5344009" cy="804041"/>
          </a:xfrm>
        </p:spPr>
        <p:txBody>
          <a:bodyPr/>
          <a:lstStyle/>
          <a:p>
            <a:r>
              <a:rPr lang="sv-SE" dirty="0"/>
              <a:t>Thank you!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ED938F-9BED-4F1D-9A7D-CFE56A878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63" y="802640"/>
            <a:ext cx="8260080" cy="550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</p:nvPr>
        </p:nvGraphicFramePr>
        <p:xfrm>
          <a:off x="1378579" y="1398741"/>
          <a:ext cx="8716369" cy="4165026"/>
        </p:xfrm>
        <a:graphic>
          <a:graphicData uri="http://schemas.openxmlformats.org/drawingml/2006/table">
            <a:tbl>
              <a:tblPr/>
              <a:tblGrid>
                <a:gridCol w="1163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9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12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4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05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25-29 Jan.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1-5 Mar.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Kyoto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Japan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JF3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SA5#137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10-14 May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Vilnius TBC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Lithuania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4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SA5#138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23-27 Aug. 2021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Sophia Antipolis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France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F3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645974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SA5#139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11-15 Oct. 2021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95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SA5#140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itchFamily="2" charset="-122"/>
                          <a:cs typeface="Arial" panose="020B0604020202020204" pitchFamily="34" charset="0"/>
                        </a:rPr>
                        <a:t>15-19 Nov. 2021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itchFamily="2" charset="-122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itchFamily="18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920379" y="421303"/>
            <a:ext cx="6834188" cy="628650"/>
          </a:xfrm>
        </p:spPr>
        <p:txBody>
          <a:bodyPr/>
          <a:lstStyle/>
          <a:p>
            <a:r>
              <a:rPr lang="en-GB" dirty="0"/>
              <a:t>2021 meeting calendar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2011926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E62A4-B345-417F-BFA3-BE66644DE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E-meeting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1849AD-0E05-4A08-BB9D-CB91E5D72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860" y="2086378"/>
            <a:ext cx="9715030" cy="1983346"/>
          </a:xfrm>
        </p:spPr>
        <p:txBody>
          <a:bodyPr/>
          <a:lstStyle/>
          <a:p>
            <a:r>
              <a:rPr lang="sv-SE" sz="2000" dirty="0"/>
              <a:t>Latest version for SA5#132e described and agreed in S5-204002</a:t>
            </a:r>
          </a:p>
          <a:p>
            <a:r>
              <a:rPr lang="sv-SE" sz="2000" dirty="0"/>
              <a:t>Based on experiences from the first three e-meetings</a:t>
            </a:r>
          </a:p>
          <a:p>
            <a:r>
              <a:rPr lang="sv-SE" sz="2000" dirty="0"/>
              <a:t>Expected to be ”fine-tuned” for next meeting</a:t>
            </a:r>
            <a:endParaRPr lang="en-US" sz="2000" dirty="0"/>
          </a:p>
          <a:p>
            <a:r>
              <a:rPr lang="sv-SE" sz="2000" dirty="0">
                <a:solidFill>
                  <a:srgbClr val="FF0000"/>
                </a:solidFill>
              </a:rPr>
              <a:t>Some audio issues occurred with GoToMeeting conf. calls -  from time to time distorted or no audio for some delegates including the chair</a:t>
            </a:r>
          </a:p>
        </p:txBody>
      </p:sp>
    </p:spTree>
    <p:extLst>
      <p:ext uri="{BB962C8B-B14F-4D97-AF65-F5344CB8AC3E}">
        <p14:creationId xmlns:p14="http://schemas.microsoft.com/office/powerpoint/2010/main" val="279531060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55" y="278490"/>
            <a:ext cx="9102725" cy="828207"/>
          </a:xfrm>
        </p:spPr>
        <p:txBody>
          <a:bodyPr/>
          <a:lstStyle/>
          <a:p>
            <a:r>
              <a:rPr lang="sv-SE" sz="3200" dirty="0"/>
              <a:t>Summary of </a:t>
            </a:r>
            <a:r>
              <a:rPr lang="sv-SE" sz="3200" dirty="0" err="1"/>
              <a:t>ongoing</a:t>
            </a:r>
            <a:r>
              <a:rPr lang="sv-SE" sz="3200" dirty="0"/>
              <a:t> CH </a:t>
            </a:r>
            <a:r>
              <a:rPr lang="sv-SE" sz="3200" dirty="0" err="1"/>
              <a:t>WIs</a:t>
            </a:r>
            <a:r>
              <a:rPr lang="sv-SE" sz="3200" dirty="0"/>
              <a:t>/SIs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0474150"/>
              </p:ext>
            </p:extLst>
          </p:nvPr>
        </p:nvGraphicFramePr>
        <p:xfrm>
          <a:off x="1097280" y="1544659"/>
          <a:ext cx="8924101" cy="3519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905905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1652839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2044557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7711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527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5GSIMSCH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Charging in 5G System Architecture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30%-&gt;30%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SA#92(12/2021) (Rel-17)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051932"/>
                  </a:ext>
                </a:extLst>
              </a:tr>
              <a:tr h="5271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5GS_NSPACH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Performance and Analytics Charging in 5G System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60%-&gt;100%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SA#87 (03/2020) =&gt; Rel-16 E.R (Exception request)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5271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5GS_NSMCH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Slice Management Charging in 5G System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50%-&gt;100%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SA#87 (03/2020) </a:t>
                      </a: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=&gt; Rel-16 E.R  </a:t>
                      </a:r>
                      <a:endParaRPr kumimoji="0" lang="en-GB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424987"/>
                  </a:ext>
                </a:extLst>
              </a:tr>
              <a:tr h="527136"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Access Traffic Steering, Switching and Splitting in 5G system architecture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  100%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(03/2020) =&gt; Rel-16 E.R 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073200"/>
                  </a:ext>
                </a:extLst>
              </a:tr>
              <a:tr h="52713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FS_EDGE_CH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Edge Computing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%-&gt;   0%</a:t>
                      </a:r>
                      <a:endParaRPr lang="sv-SE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(03/2021)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7755667"/>
              </p:ext>
            </p:extLst>
          </p:nvPr>
        </p:nvGraphicFramePr>
        <p:xfrm>
          <a:off x="995680" y="1899704"/>
          <a:ext cx="10025235" cy="2384191"/>
        </p:xfrm>
        <a:graphic>
          <a:graphicData uri="http://schemas.openxmlformats.org/drawingml/2006/table">
            <a:tbl>
              <a:tblPr/>
              <a:tblGrid>
                <a:gridCol w="1064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2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8960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SP-200769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enhancement for URLLC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005089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SP-200771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aspects of 5GS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CIoT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Huawei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SP-200767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aspects of Proximity-based Services in 5GC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410175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SP-200768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N40 Interface Enhancements to Support GERAN and UTRAN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 Com. Corporation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1976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6219624"/>
              </p:ext>
            </p:extLst>
          </p:nvPr>
        </p:nvGraphicFramePr>
        <p:xfrm>
          <a:off x="1384176" y="1899704"/>
          <a:ext cx="8290169" cy="991501"/>
        </p:xfrm>
        <a:graphic>
          <a:graphicData uri="http://schemas.openxmlformats.org/drawingml/2006/table">
            <a:tbl>
              <a:tblPr/>
              <a:tblGrid>
                <a:gridCol w="1194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5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23941</TotalTime>
  <Words>4505</Words>
  <Application>Microsoft Office PowerPoint</Application>
  <PresentationFormat>Widescreen</PresentationFormat>
  <Paragraphs>1015</Paragraphs>
  <Slides>32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微软雅黑</vt:lpstr>
      <vt:lpstr>Arial</vt:lpstr>
      <vt:lpstr>Calibri</vt:lpstr>
      <vt:lpstr>Times New Roman</vt:lpstr>
      <vt:lpstr>Wingdings</vt:lpstr>
      <vt:lpstr>Office Theme</vt:lpstr>
      <vt:lpstr>    SA5 Status Report to SA#89-e  Charging Management (CH) Operation, Administration, Maintenance &amp; Provisioning (OAM&amp;P)  </vt:lpstr>
      <vt:lpstr>SA5 leadership</vt:lpstr>
      <vt:lpstr>2020 meeting calendar</vt:lpstr>
      <vt:lpstr>2021 meeting calendar</vt:lpstr>
      <vt:lpstr>E-meeting process</vt:lpstr>
      <vt:lpstr>Charging (CH) WIs/SIs</vt:lpstr>
      <vt:lpstr>Summary of ongoing CH WIs/SIs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(OAM) WIs/SIs</vt:lpstr>
      <vt:lpstr>Overview of SA5 OAM ongoing WIs/SIs</vt:lpstr>
      <vt:lpstr>PowerPoint Presentation</vt:lpstr>
      <vt:lpstr>OAM Exception requests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TRs / TSs to be sent to SA#89e </vt:lpstr>
      <vt:lpstr>PowerPoint Presentation</vt:lpstr>
      <vt:lpstr>OAM CRs (1)</vt:lpstr>
      <vt:lpstr>OAM CRs (2)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Thomas Tovinger</cp:lastModifiedBy>
  <cp:revision>150</cp:revision>
  <dcterms:created xsi:type="dcterms:W3CDTF">2019-03-13T01:38:36Z</dcterms:created>
  <dcterms:modified xsi:type="dcterms:W3CDTF">2020-09-09T17:24:16Z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