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341" r:id="rId2"/>
    <p:sldId id="376" r:id="rId3"/>
    <p:sldId id="378" r:id="rId4"/>
    <p:sldId id="386" r:id="rId5"/>
    <p:sldId id="387" r:id="rId6"/>
    <p:sldId id="388" r:id="rId7"/>
    <p:sldId id="389" r:id="rId8"/>
    <p:sldId id="390" r:id="rId9"/>
    <p:sldId id="385" r:id="rId10"/>
    <p:sldId id="380" r:id="rId11"/>
  </p:sldIdLst>
  <p:sldSz cx="12192000" cy="6858000"/>
  <p:notesSz cx="7077075" cy="8520113"/>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684">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SHI Cong" initials="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08000"/>
    <a:srgbClr val="CCCC00"/>
    <a:srgbClr val="0F5C77"/>
    <a:srgbClr val="800000"/>
    <a:srgbClr val="FFFFFF"/>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4" autoAdjust="0"/>
    <p:restoredTop sz="94679" autoAdjust="0"/>
  </p:normalViewPr>
  <p:slideViewPr>
    <p:cSldViewPr snapToGrid="0">
      <p:cViewPr varScale="1">
        <p:scale>
          <a:sx n="83" d="100"/>
          <a:sy n="83" d="100"/>
        </p:scale>
        <p:origin x="102"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2684"/>
        <p:guide pos="22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67815" cy="426542"/>
          </a:xfrm>
          <a:prstGeom prst="rect">
            <a:avLst/>
          </a:prstGeom>
          <a:noFill/>
          <a:ln w="9525">
            <a:noFill/>
            <a:miter lim="800000"/>
          </a:ln>
          <a:effectLst/>
        </p:spPr>
        <p:txBody>
          <a:bodyPr vert="horz" wrap="square" lIns="94426" tIns="47213" rIns="94426" bIns="47213" numCol="1" anchor="t" anchorCtr="0" compatLnSpc="1"/>
          <a:lstStyle>
            <a:lvl1pPr defTabSz="944245"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4009261" y="1"/>
            <a:ext cx="3067815" cy="426542"/>
          </a:xfrm>
          <a:prstGeom prst="rect">
            <a:avLst/>
          </a:prstGeom>
          <a:noFill/>
          <a:ln w="9525">
            <a:noFill/>
            <a:miter lim="800000"/>
          </a:ln>
          <a:effectLst/>
        </p:spPr>
        <p:txBody>
          <a:bodyPr vert="horz" wrap="square" lIns="94426" tIns="47213" rIns="94426" bIns="47213" numCol="1" anchor="t" anchorCtr="0" compatLnSpc="1"/>
          <a:lstStyle>
            <a:lvl1pPr algn="r" defTabSz="944245"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8093571"/>
            <a:ext cx="3067815" cy="426542"/>
          </a:xfrm>
          <a:prstGeom prst="rect">
            <a:avLst/>
          </a:prstGeom>
          <a:noFill/>
          <a:ln w="9525">
            <a:noFill/>
            <a:miter lim="800000"/>
          </a:ln>
          <a:effectLst/>
        </p:spPr>
        <p:txBody>
          <a:bodyPr vert="horz" wrap="square" lIns="94426" tIns="47213" rIns="94426" bIns="47213" numCol="1" anchor="b" anchorCtr="0" compatLnSpc="1"/>
          <a:lstStyle>
            <a:lvl1pPr defTabSz="944245"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4009261" y="8093571"/>
            <a:ext cx="3067815" cy="426542"/>
          </a:xfrm>
          <a:prstGeom prst="rect">
            <a:avLst/>
          </a:prstGeom>
          <a:noFill/>
          <a:ln w="9525">
            <a:noFill/>
            <a:miter lim="800000"/>
          </a:ln>
          <a:effectLst/>
        </p:spPr>
        <p:txBody>
          <a:bodyPr vert="horz" wrap="square" lIns="94426" tIns="47213" rIns="94426" bIns="47213" numCol="1" anchor="b" anchorCtr="0" compatLnSpc="1"/>
          <a:lstStyle>
            <a:lvl1pPr algn="r" defTabSz="944245"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67815" cy="426542"/>
          </a:xfrm>
          <a:prstGeom prst="rect">
            <a:avLst/>
          </a:prstGeom>
          <a:noFill/>
          <a:ln w="9525">
            <a:noFill/>
            <a:miter lim="800000"/>
          </a:ln>
          <a:effectLst/>
        </p:spPr>
        <p:txBody>
          <a:bodyPr vert="horz" wrap="square" lIns="94426" tIns="47213" rIns="94426" bIns="47213" numCol="1" anchor="t" anchorCtr="0" compatLnSpc="1"/>
          <a:lstStyle>
            <a:lvl1pPr defTabSz="944245"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4009261" y="1"/>
            <a:ext cx="3067815" cy="426542"/>
          </a:xfrm>
          <a:prstGeom prst="rect">
            <a:avLst/>
          </a:prstGeom>
          <a:noFill/>
          <a:ln w="9525">
            <a:noFill/>
            <a:miter lim="800000"/>
          </a:ln>
          <a:effectLst/>
        </p:spPr>
        <p:txBody>
          <a:bodyPr vert="horz" wrap="square" lIns="94426" tIns="47213" rIns="94426" bIns="47213" numCol="1" anchor="t" anchorCtr="0" compatLnSpc="1"/>
          <a:lstStyle>
            <a:lvl1pPr algn="r" defTabSz="944245"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698500" y="638175"/>
            <a:ext cx="5680075" cy="319563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44692" y="4046786"/>
            <a:ext cx="5187691" cy="3834855"/>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093571"/>
            <a:ext cx="3067815" cy="426542"/>
          </a:xfrm>
          <a:prstGeom prst="rect">
            <a:avLst/>
          </a:prstGeom>
          <a:noFill/>
          <a:ln w="9525">
            <a:noFill/>
            <a:miter lim="800000"/>
          </a:ln>
          <a:effectLst/>
        </p:spPr>
        <p:txBody>
          <a:bodyPr vert="horz" wrap="square" lIns="94426" tIns="47213" rIns="94426" bIns="47213" numCol="1" anchor="b" anchorCtr="0" compatLnSpc="1"/>
          <a:lstStyle>
            <a:lvl1pPr defTabSz="944245"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4009261" y="8093571"/>
            <a:ext cx="3067815" cy="426542"/>
          </a:xfrm>
          <a:prstGeom prst="rect">
            <a:avLst/>
          </a:prstGeom>
          <a:noFill/>
          <a:ln w="9525">
            <a:noFill/>
            <a:miter lim="800000"/>
          </a:ln>
          <a:effectLst/>
        </p:spPr>
        <p:txBody>
          <a:bodyPr vert="horz" wrap="square" lIns="94426" tIns="47213" rIns="94426" bIns="47213" numCol="1" anchor="b" anchorCtr="0" compatLnSpc="1"/>
          <a:lstStyle>
            <a:lvl1pPr algn="r" defTabSz="944245"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161161" y="365125"/>
            <a:ext cx="11192639" cy="65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258807" y="1343371"/>
            <a:ext cx="11633156" cy="479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164172" y="972851"/>
            <a:ext cx="11866667" cy="182563"/>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pic>
        <p:nvPicPr>
          <p:cNvPr id="2"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699750" y="117983"/>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20785" y="1438207"/>
            <a:ext cx="11376337" cy="983563"/>
          </a:xfrm>
        </p:spPr>
        <p:txBody>
          <a:bodyPr/>
          <a:lstStyle/>
          <a:p>
            <a:pPr eaLnBrk="1" hangingPunct="1"/>
            <a:r>
              <a:rPr lang="en-GB" altLang="en-US" sz="3200" b="1" i="1" dirty="0">
                <a:latin typeface="+mn-lt"/>
              </a:rPr>
              <a:t>R19 Ambient Power-enabled I</a:t>
            </a:r>
            <a:r>
              <a:rPr lang="en-US" altLang="zh-CN" sz="3200" b="1" i="1" dirty="0">
                <a:latin typeface="+mn-lt"/>
              </a:rPr>
              <a:t>o</a:t>
            </a:r>
            <a:r>
              <a:rPr lang="en-GB" altLang="en-US" sz="3200" b="1" i="1" dirty="0">
                <a:latin typeface="+mn-lt"/>
              </a:rPr>
              <a:t>T Services </a:t>
            </a:r>
            <a:br>
              <a:rPr lang="en-GB" altLang="en-US" sz="3200" b="1" i="1" dirty="0">
                <a:latin typeface="+mn-lt"/>
              </a:rPr>
            </a:br>
            <a:r>
              <a:rPr lang="en-GB" altLang="en-US" sz="3200" b="1" i="1" dirty="0">
                <a:latin typeface="+mn-lt"/>
              </a:rPr>
              <a:t>Stage-1 Status &amp; System Impacts Observation towards 5G System </a:t>
            </a:r>
          </a:p>
        </p:txBody>
      </p:sp>
      <p:sp>
        <p:nvSpPr>
          <p:cNvPr id="5123" name="Text Placeholder 2"/>
          <p:cNvSpPr>
            <a:spLocks noGrp="1"/>
          </p:cNvSpPr>
          <p:nvPr>
            <p:ph type="body" idx="4294967295"/>
          </p:nvPr>
        </p:nvSpPr>
        <p:spPr>
          <a:xfrm>
            <a:off x="256220" y="2755722"/>
            <a:ext cx="7886700" cy="1213318"/>
          </a:xfrm>
        </p:spPr>
        <p:txBody>
          <a:bodyPr/>
          <a:lstStyle/>
          <a:p>
            <a:pPr marL="0" indent="0" eaLnBrk="1" hangingPunct="1">
              <a:buFontTx/>
              <a:buNone/>
            </a:pPr>
            <a:r>
              <a:rPr lang="en-GB" altLang="en-US" i="1" dirty="0">
                <a:latin typeface="Comic Sans MS" panose="030F0702030302020204" pitchFamily="66" charset="0"/>
              </a:rPr>
              <a:t> </a:t>
            </a:r>
            <a:r>
              <a:rPr lang="en-GB" altLang="en-US" i="1" dirty="0"/>
              <a:t>from OPPO’s  Perspectives</a:t>
            </a:r>
          </a:p>
          <a:p>
            <a:pPr marL="0" indent="0" eaLnBrk="1" hangingPunct="1">
              <a:buFontTx/>
              <a:buNone/>
            </a:pPr>
            <a:endParaRPr lang="en-GB" altLang="en-US" sz="1800" i="1" dirty="0">
              <a:latin typeface="Comic Sans MS" panose="030F0702030302020204" pitchFamily="66" charset="0"/>
            </a:endParaRPr>
          </a:p>
        </p:txBody>
      </p:sp>
      <p:pic>
        <p:nvPicPr>
          <p:cNvPr id="5" name="Picture 4" descr="Diagram&#10;&#10;Description automatically generate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3014" y="2683140"/>
            <a:ext cx="4555893" cy="3506182"/>
          </a:xfrm>
          <a:prstGeom prst="rect">
            <a:avLst/>
          </a:prstGeom>
        </p:spPr>
      </p:pic>
      <p:grpSp>
        <p:nvGrpSpPr>
          <p:cNvPr id="16" name="Group 15"/>
          <p:cNvGrpSpPr/>
          <p:nvPr/>
        </p:nvGrpSpPr>
        <p:grpSpPr>
          <a:xfrm>
            <a:off x="1540107" y="3684446"/>
            <a:ext cx="4555893" cy="954017"/>
            <a:chOff x="1331560" y="4539916"/>
            <a:chExt cx="4555893" cy="954017"/>
          </a:xfrm>
        </p:grpSpPr>
        <p:pic>
          <p:nvPicPr>
            <p:cNvPr id="11" name="Picture 10"/>
            <p:cNvPicPr>
              <a:picLocks noChangeAspect="1"/>
            </p:cNvPicPr>
            <p:nvPr/>
          </p:nvPicPr>
          <p:blipFill>
            <a:blip r:embed="rId3"/>
            <a:stretch>
              <a:fillRect/>
            </a:stretch>
          </p:blipFill>
          <p:spPr>
            <a:xfrm>
              <a:off x="1331560" y="4539916"/>
              <a:ext cx="4555893" cy="892055"/>
            </a:xfrm>
            <a:prstGeom prst="rect">
              <a:avLst/>
            </a:prstGeom>
          </p:spPr>
        </p:pic>
        <p:pic>
          <p:nvPicPr>
            <p:cNvPr id="15" name="Picture 14" descr="Icon&#10;&#10;Description automatically genera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873" y="4747976"/>
              <a:ext cx="864017" cy="745957"/>
            </a:xfrm>
            <a:prstGeom prst="rect">
              <a:avLst/>
            </a:prstGeom>
          </p:spPr>
        </p:pic>
      </p:grpSp>
      <p:pic>
        <p:nvPicPr>
          <p:cNvPr id="18" name="Picture 17" descr="A picture containing text, clipart&#10;&#10;Description automatically generate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5231" y="4945781"/>
            <a:ext cx="1533723" cy="972380"/>
          </a:xfrm>
          <a:prstGeom prst="rect">
            <a:avLst/>
          </a:prstGeom>
        </p:spPr>
      </p:pic>
      <p:sp>
        <p:nvSpPr>
          <p:cNvPr id="2" name="TextBox 1"/>
          <p:cNvSpPr txBox="1"/>
          <p:nvPr/>
        </p:nvSpPr>
        <p:spPr>
          <a:xfrm>
            <a:off x="10524571" y="891930"/>
            <a:ext cx="1468672" cy="400110"/>
          </a:xfrm>
          <a:prstGeom prst="rect">
            <a:avLst/>
          </a:prstGeom>
          <a:noFill/>
        </p:spPr>
        <p:txBody>
          <a:bodyPr wrap="none" rtlCol="0">
            <a:spAutoFit/>
          </a:bodyPr>
          <a:lstStyle/>
          <a:p>
            <a:r>
              <a:rPr lang="en-US" sz="2000" b="1" dirty="0"/>
              <a:t>SP-220930</a:t>
            </a:r>
          </a:p>
        </p:txBody>
      </p:sp>
      <p:sp>
        <p:nvSpPr>
          <p:cNvPr id="4" name="TextBox 3"/>
          <p:cNvSpPr txBox="1"/>
          <p:nvPr/>
        </p:nvSpPr>
        <p:spPr>
          <a:xfrm>
            <a:off x="69739" y="168655"/>
            <a:ext cx="6157730" cy="723275"/>
          </a:xfrm>
          <a:prstGeom prst="rect">
            <a:avLst/>
          </a:prstGeom>
          <a:noFill/>
        </p:spPr>
        <p:txBody>
          <a:bodyPr wrap="square">
            <a:spAutoFit/>
          </a:bodyPr>
          <a:lstStyle/>
          <a:p>
            <a:pPr marL="0" marR="0" algn="just" defTabSz="-635" hangingPunct="0">
              <a:spcBef>
                <a:spcPts val="0"/>
              </a:spcBef>
              <a:spcAft>
                <a:spcPts val="600"/>
              </a:spcAft>
              <a:tabLst>
                <a:tab pos="5850890" algn="r"/>
              </a:tabLst>
            </a:pPr>
            <a:r>
              <a:rPr lang="en-GB" sz="1800" b="1" dirty="0">
                <a:effectLst/>
                <a:latin typeface="Arial" panose="020B0604020202020204" pitchFamily="34" charset="0"/>
                <a:ea typeface="宋体" panose="02010600030101010101" pitchFamily="2" charset="-122"/>
                <a:cs typeface="Arial" panose="020B0604020202020204" pitchFamily="34" charset="0"/>
              </a:rPr>
              <a:t>3GPP TSG-SA Meeting #97	</a:t>
            </a:r>
            <a:endParaRPr lang="en-US" sz="1050" dirty="0">
              <a:effectLst/>
              <a:latin typeface="Arial" panose="020B0604020202020204" pitchFamily="34" charset="0"/>
              <a:ea typeface="宋体" panose="02010600030101010101" pitchFamily="2" charset="-122"/>
              <a:cs typeface="Times New Roman" panose="02020603050405020304" pitchFamily="18" charset="0"/>
            </a:endParaRPr>
          </a:p>
          <a:p>
            <a:r>
              <a:rPr lang="en-GB" sz="1800" b="1" kern="0" dirty="0">
                <a:effectLst/>
                <a:latin typeface="Arial" panose="020B0604020202020204" pitchFamily="34" charset="0"/>
                <a:ea typeface="宋体" panose="02010600030101010101" pitchFamily="2" charset="-122"/>
              </a:rPr>
              <a:t>E-meeting, 13 – 19 September 2022</a:t>
            </a:r>
            <a:endParaRPr 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0143" y="1380348"/>
            <a:ext cx="5236028" cy="4360183"/>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Ambient Power-enabled I</a:t>
            </a:r>
            <a:r>
              <a:rPr lang="en-US" altLang="zh-CN" sz="3600" b="1" i="1" dirty="0"/>
              <a:t>o</a:t>
            </a:r>
            <a:r>
              <a:rPr lang="en-US" sz="3600" b="1" i="1" dirty="0"/>
              <a:t>T Presentation Highlights</a:t>
            </a:r>
          </a:p>
        </p:txBody>
      </p:sp>
      <p:sp>
        <p:nvSpPr>
          <p:cNvPr id="8" name="TextBox 7"/>
          <p:cNvSpPr txBox="1"/>
          <p:nvPr/>
        </p:nvSpPr>
        <p:spPr>
          <a:xfrm>
            <a:off x="161161" y="1395277"/>
            <a:ext cx="11331615" cy="4093428"/>
          </a:xfrm>
          <a:prstGeom prst="rect">
            <a:avLst/>
          </a:prstGeom>
          <a:noFill/>
        </p:spPr>
        <p:txBody>
          <a:bodyPr wrap="square">
            <a:spAutoFit/>
          </a:bodyPr>
          <a:lstStyle/>
          <a:p>
            <a:pPr marL="285750" indent="-285750">
              <a:spcAft>
                <a:spcPts val="1200"/>
              </a:spcAft>
              <a:buFont typeface="Wingdings" panose="05000000000000000000" pitchFamily="2" charset="2"/>
              <a:buChar char="q"/>
            </a:pPr>
            <a:r>
              <a:rPr lang="en-US" sz="2000" b="1" i="1" dirty="0"/>
              <a:t>Ambient Power-enabled IoT – Motivations</a:t>
            </a:r>
          </a:p>
          <a:p>
            <a:pPr marL="285750" indent="-285750">
              <a:spcAft>
                <a:spcPts val="1200"/>
              </a:spcAft>
              <a:buFont typeface="Wingdings" panose="05000000000000000000" pitchFamily="2" charset="2"/>
              <a:buChar char="q"/>
            </a:pPr>
            <a:r>
              <a:rPr lang="en-US" sz="2000" b="1" i="1" dirty="0"/>
              <a:t>Latest Rel-19 SA1 Stage-1 Status on Ambient Power-Enabled I</a:t>
            </a:r>
            <a:r>
              <a:rPr lang="en-US" altLang="zh-CN" sz="2000" b="1" i="1" dirty="0"/>
              <a:t>o</a:t>
            </a:r>
            <a:r>
              <a:rPr lang="en-US" sz="2000" b="1" i="1" dirty="0"/>
              <a:t>T Services Study</a:t>
            </a:r>
            <a:endParaRPr lang="en-US" sz="2000" dirty="0"/>
          </a:p>
          <a:p>
            <a:pPr marL="285750" indent="-285750">
              <a:spcAft>
                <a:spcPts val="1200"/>
              </a:spcAft>
              <a:buFont typeface="Wingdings" panose="05000000000000000000" pitchFamily="2" charset="2"/>
              <a:buChar char="q"/>
            </a:pPr>
            <a:r>
              <a:rPr lang="en-US" sz="2000" b="1" i="1" dirty="0"/>
              <a:t>Network Architecture Impacts Considerations for supporting  Ambient Power-enabled  IoT Services over 5G system </a:t>
            </a:r>
            <a:endParaRPr lang="en-US" sz="2000" dirty="0"/>
          </a:p>
          <a:p>
            <a:pPr marL="285750" indent="-285750">
              <a:spcAft>
                <a:spcPts val="1200"/>
              </a:spcAft>
              <a:buFont typeface="Wingdings" panose="05000000000000000000" pitchFamily="2" charset="2"/>
              <a:buChar char="q"/>
            </a:pPr>
            <a:r>
              <a:rPr lang="en-US" sz="2000" b="1" i="1" dirty="0"/>
              <a:t>Security Impacts Considerations for supporting Ambient Power-enabled IoT Services over 5G system </a:t>
            </a:r>
            <a:endParaRPr lang="en-US" sz="2000" dirty="0"/>
          </a:p>
          <a:p>
            <a:pPr marL="285750" indent="-285750">
              <a:spcAft>
                <a:spcPts val="1200"/>
              </a:spcAft>
              <a:buFont typeface="Wingdings" panose="05000000000000000000" pitchFamily="2" charset="2"/>
              <a:buChar char="q"/>
            </a:pPr>
            <a:r>
              <a:rPr lang="en-US" sz="2000" b="1" i="1" dirty="0"/>
              <a:t>RAN Impacts Considerations for supporting Ambient Power-enabled IoT Services over 5G system </a:t>
            </a:r>
            <a:endParaRPr lang="en-US" sz="2000" dirty="0"/>
          </a:p>
          <a:p>
            <a:pPr marL="285750" indent="-285750">
              <a:spcAft>
                <a:spcPts val="1200"/>
              </a:spcAft>
              <a:buFont typeface="Wingdings" panose="05000000000000000000" pitchFamily="2" charset="2"/>
              <a:buChar char="q"/>
            </a:pPr>
            <a:r>
              <a:rPr lang="en-US" sz="2000" b="1" i="1" dirty="0"/>
              <a:t>Final Remarks </a:t>
            </a:r>
            <a:endParaRPr lang="en-US" sz="2000" dirty="0"/>
          </a:p>
          <a:p>
            <a:pPr marL="285750" indent="-285750">
              <a:spcAft>
                <a:spcPts val="1200"/>
              </a:spcAft>
              <a:buFont typeface="Wingdings" panose="05000000000000000000" pitchFamily="2" charset="2"/>
              <a:buChar char="q"/>
            </a:pPr>
            <a:endParaRPr lang="en-US"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Ambient Power-enabled IoT - Motivations</a:t>
            </a:r>
          </a:p>
        </p:txBody>
      </p:sp>
      <p:sp>
        <p:nvSpPr>
          <p:cNvPr id="9" name="Title 1"/>
          <p:cNvSpPr txBox="1"/>
          <p:nvPr/>
        </p:nvSpPr>
        <p:spPr bwMode="auto">
          <a:xfrm>
            <a:off x="161161" y="1252959"/>
            <a:ext cx="7770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2800" dirty="0">
                <a:latin typeface="Arial" panose="020B0604020202020204" pitchFamily="34" charset="0"/>
                <a:cs typeface="Arial" panose="020B0604020202020204" pitchFamily="34" charset="0"/>
              </a:rPr>
              <a:t>What is </a:t>
            </a:r>
            <a:r>
              <a:rPr lang="en-US" altLang="zh-CN" sz="2800" b="1" dirty="0">
                <a:latin typeface="Arial" panose="020B0604020202020204" pitchFamily="34" charset="0"/>
                <a:cs typeface="Arial" panose="020B0604020202020204" pitchFamily="34" charset="0"/>
              </a:rPr>
              <a:t>ambient power-enabled IoT</a:t>
            </a:r>
            <a:r>
              <a:rPr lang="en-GB" sz="2800" dirty="0">
                <a:latin typeface="Arial" panose="020B0604020202020204" pitchFamily="34" charset="0"/>
                <a:cs typeface="Arial" panose="020B0604020202020204" pitchFamily="34" charset="0"/>
              </a:rPr>
              <a:t>?</a:t>
            </a:r>
          </a:p>
        </p:txBody>
      </p:sp>
      <p:sp>
        <p:nvSpPr>
          <p:cNvPr id="10" name="Content Placeholder 2"/>
          <p:cNvSpPr txBox="1">
            <a:spLocks noChangeArrowheads="1"/>
          </p:cNvSpPr>
          <p:nvPr/>
        </p:nvSpPr>
        <p:spPr bwMode="auto">
          <a:xfrm>
            <a:off x="161161" y="1710159"/>
            <a:ext cx="11869678" cy="478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spcBef>
                <a:spcPts val="0"/>
              </a:spcBef>
              <a:spcAft>
                <a:spcPts val="600"/>
              </a:spcAft>
              <a:buFont typeface="Wingdings" panose="05000000000000000000" pitchFamily="2" charset="2"/>
              <a:buChar char="q"/>
            </a:pPr>
            <a:r>
              <a:rPr lang="en-US" altLang="zh-CN" sz="2000" b="1" dirty="0">
                <a:latin typeface="Arial" panose="020B0604020202020204" pitchFamily="34" charset="0"/>
              </a:rPr>
              <a:t>Ambient power-enabled IoT </a:t>
            </a:r>
          </a:p>
          <a:p>
            <a:pPr marL="630555" lvl="1" indent="-342900">
              <a:spcBef>
                <a:spcPts val="0"/>
              </a:spcBef>
              <a:spcAft>
                <a:spcPts val="600"/>
              </a:spcAft>
              <a:buFont typeface="Times New Roman" panose="02020603050405020304" pitchFamily="18" charset="0"/>
              <a:buChar char="−"/>
            </a:pPr>
            <a:r>
              <a:rPr lang="en-US" altLang="zh-CN" sz="1600" b="1" dirty="0">
                <a:latin typeface="+mn-lt"/>
              </a:rPr>
              <a:t>Ambient IoT devices are battery-less or with limited energy storage capability, power source depending on energy harvesting is unstable e.g., solar power at night or cloudy day</a:t>
            </a:r>
            <a:endParaRPr lang="en-US" altLang="zh-CN" sz="1600" b="1" dirty="0">
              <a:latin typeface="+mn-lt"/>
              <a:cs typeface="Times New Roman" panose="02020603050405020304" pitchFamily="18" charset="0"/>
            </a:endParaRPr>
          </a:p>
          <a:p>
            <a:pPr marL="285750" indent="-285750">
              <a:spcBef>
                <a:spcPts val="0"/>
              </a:spcBef>
              <a:spcAft>
                <a:spcPts val="600"/>
              </a:spcAft>
              <a:buFont typeface="Wingdings" panose="05000000000000000000" pitchFamily="2" charset="2"/>
              <a:buChar char="q"/>
            </a:pPr>
            <a:r>
              <a:rPr lang="en-US" altLang="zh-CN" sz="2000" b="1" dirty="0">
                <a:latin typeface="Arial" panose="020B0604020202020204" pitchFamily="34" charset="0"/>
              </a:rPr>
              <a:t>Key point</a:t>
            </a:r>
          </a:p>
          <a:p>
            <a:pPr marL="630555" lvl="1" indent="-342900">
              <a:spcBef>
                <a:spcPts val="0"/>
              </a:spcBef>
              <a:spcAft>
                <a:spcPts val="1200"/>
              </a:spcAft>
              <a:buFont typeface="Times New Roman" panose="02020603050405020304" pitchFamily="18" charset="0"/>
              <a:buChar char="−"/>
            </a:pPr>
            <a:r>
              <a:rPr lang="en-US" altLang="zh-CN" sz="1600" b="1" dirty="0">
                <a:latin typeface="+mn-lt"/>
                <a:cs typeface="Times New Roman" panose="02020603050405020304" pitchFamily="18" charset="0"/>
              </a:rPr>
              <a:t>battery-less IoT devices </a:t>
            </a:r>
            <a:r>
              <a:rPr lang="en-GB" altLang="zh-CN" sz="1600" b="1" dirty="0">
                <a:effectLst/>
                <a:latin typeface="+mn-lt"/>
                <a:ea typeface="Times New Roman" panose="02020603050405020304" pitchFamily="18" charset="0"/>
              </a:rPr>
              <a:t>powered by</a:t>
            </a:r>
            <a:r>
              <a:rPr lang="en-US" altLang="zh-CN" sz="1600" b="1" dirty="0">
                <a:latin typeface="+mn-lt"/>
                <a:cs typeface="Times New Roman" panose="02020603050405020304" pitchFamily="18" charset="0"/>
              </a:rPr>
              <a:t> energy harvesting and equipped with (ultra-) low-power transceiver (e.g., power consumption of less than 1mw) </a:t>
            </a:r>
            <a:endParaRPr lang="en-US" altLang="zh-CN" sz="1800" b="1" dirty="0">
              <a:latin typeface="+mn-lt"/>
              <a:cs typeface="Times New Roman" panose="02020603050405020304" pitchFamily="18" charset="0"/>
            </a:endParaRPr>
          </a:p>
          <a:p>
            <a:pPr marL="285750" lvl="1" indent="-285750">
              <a:spcBef>
                <a:spcPts val="0"/>
              </a:spcBef>
              <a:spcAft>
                <a:spcPts val="600"/>
              </a:spcAft>
              <a:buFont typeface="Wingdings" panose="05000000000000000000" pitchFamily="2" charset="2"/>
              <a:buChar char="q"/>
            </a:pPr>
            <a:r>
              <a:rPr lang="en-US" altLang="zh-CN" sz="2000" b="1" dirty="0">
                <a:latin typeface="Arial" panose="020B0604020202020204" pitchFamily="34" charset="0"/>
              </a:rPr>
              <a:t>Ambient power-enabled IoT device is different than today </a:t>
            </a:r>
            <a:r>
              <a:rPr lang="en-US" sz="2000" b="1" kern="0" dirty="0">
                <a:effectLst/>
                <a:latin typeface="Arial" panose="020B0604020202020204" pitchFamily="34" charset="0"/>
                <a:ea typeface="宋体" panose="02010600030101010101" pitchFamily="2" charset="-122"/>
              </a:rPr>
              <a:t>NR/Redcap/LTE-M/NB-IoT ultra low powered devices</a:t>
            </a:r>
            <a:endParaRPr lang="en-US" altLang="zh-CN" sz="2000" b="1" dirty="0">
              <a:solidFill>
                <a:srgbClr val="0000FF"/>
              </a:solidFill>
              <a:latin typeface="Arial" panose="020B0604020202020204" pitchFamily="34" charset="0"/>
            </a:endParaRPr>
          </a:p>
          <a:p>
            <a:pPr marL="567055" lvl="1" indent="-285750" algn="just" defTabSz="-635">
              <a:spcBef>
                <a:spcPts val="0"/>
              </a:spcBef>
              <a:spcAft>
                <a:spcPts val="600"/>
              </a:spcAft>
              <a:buFont typeface="Times New Roman" panose="02020603050405020304" pitchFamily="18" charset="0"/>
              <a:buChar char="−"/>
              <a:tabLst>
                <a:tab pos="457200" algn="l"/>
              </a:tabLst>
            </a:pPr>
            <a:r>
              <a:rPr lang="en-US" sz="1600" b="1" dirty="0">
                <a:effectLst/>
                <a:latin typeface="+mn-lt"/>
                <a:ea typeface="Times New Roman" panose="02020603050405020304" pitchFamily="18" charset="0"/>
                <a:cs typeface="Times New Roman" panose="02020603050405020304" pitchFamily="18" charset="0"/>
              </a:rPr>
              <a:t>Amount of Ambient power-enabled IoT devices are relatively more massive. However, volume of data transmission for Ambient power-enabled IoT is much smaller (e.g., only active status).  </a:t>
            </a:r>
          </a:p>
          <a:p>
            <a:pPr marL="567055" lvl="1" indent="-285750" algn="just" defTabSz="-635">
              <a:spcBef>
                <a:spcPts val="0"/>
              </a:spcBef>
              <a:spcAft>
                <a:spcPts val="600"/>
              </a:spcAft>
              <a:buFont typeface="Times New Roman" panose="02020603050405020304" pitchFamily="18" charset="0"/>
              <a:buChar char="−"/>
              <a:tabLst>
                <a:tab pos="457200" algn="l"/>
              </a:tabLst>
            </a:pPr>
            <a:r>
              <a:rPr lang="en-US" sz="1600" b="1" dirty="0">
                <a:effectLst/>
                <a:latin typeface="+mn-lt"/>
                <a:ea typeface="Times New Roman" panose="02020603050405020304" pitchFamily="18" charset="0"/>
                <a:cs typeface="Times New Roman" panose="02020603050405020304" pitchFamily="18" charset="0"/>
              </a:rPr>
              <a:t>The capability and cost of Ambient power-enabled IoT devices will be ultra-low.</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b="1" i="1" dirty="0"/>
              <a:t>Latest Rel-19 SA1 Stage-1 Status on Ambient Power-Enabled IOT Services Study</a:t>
            </a:r>
          </a:p>
        </p:txBody>
      </p:sp>
      <p:sp>
        <p:nvSpPr>
          <p:cNvPr id="3" name="Content Placeholder 2"/>
          <p:cNvSpPr>
            <a:spLocks noGrp="1"/>
          </p:cNvSpPr>
          <p:nvPr>
            <p:ph idx="1"/>
          </p:nvPr>
        </p:nvSpPr>
        <p:spPr/>
        <p:txBody>
          <a:bodyPr/>
          <a:lstStyle/>
          <a:p>
            <a:r>
              <a:rPr lang="en-US" dirty="0"/>
              <a:t> </a:t>
            </a:r>
            <a:r>
              <a:rPr lang="en-US" sz="1800" b="1" dirty="0">
                <a:latin typeface="Arial" panose="020B0604020202020204" pitchFamily="34" charset="0"/>
                <a:cs typeface="Arial" panose="020B0604020202020204" pitchFamily="34" charset="0"/>
              </a:rPr>
              <a:t>20 use cases have been identified during </a:t>
            </a:r>
            <a:r>
              <a:rPr lang="en-GB" sz="1800" b="1" kern="0" dirty="0">
                <a:effectLst/>
                <a:latin typeface="Arial" panose="020B0604020202020204" pitchFamily="34" charset="0"/>
                <a:ea typeface="宋体" panose="02010600030101010101" pitchFamily="2" charset="-122"/>
                <a:cs typeface="Arial" panose="020B0604020202020204" pitchFamily="34" charset="0"/>
              </a:rPr>
              <a:t>SA1#98 and SA1#99</a:t>
            </a:r>
            <a:r>
              <a:rPr lang="en-US" sz="1800" b="1" dirty="0">
                <a:latin typeface="Arial" panose="020B0604020202020204" pitchFamily="34" charset="0"/>
                <a:cs typeface="Arial" panose="020B0604020202020204" pitchFamily="34" charset="0"/>
              </a:rPr>
              <a:t> </a:t>
            </a:r>
          </a:p>
          <a:p>
            <a:pPr lvl="1">
              <a:buClrTx/>
              <a:buFont typeface="Wingdings" panose="05000000000000000000" pitchFamily="2" charset="2"/>
              <a:buChar char="§"/>
            </a:pPr>
            <a:r>
              <a:rPr lang="en-GB" sz="1600" b="1" kern="0" dirty="0">
                <a:effectLst/>
                <a:ea typeface="宋体" panose="02010600030101010101" pitchFamily="2" charset="-122"/>
                <a:cs typeface="Cavolini" panose="03000502040302020204" pitchFamily="66" charset="0"/>
              </a:rPr>
              <a:t>e.g., automated warehousing, medical instruments inventory management and positioning, smart grid, non-public network for logistics, Intralogistics in automobile manufacturing, automated supply distribution, base station machine room environmental supervision, personal belongings finding, Indoor positioning, smart laundry, sensors in smart homes, flower auction etc., </a:t>
            </a:r>
          </a:p>
          <a:p>
            <a:pPr lvl="1">
              <a:buClrTx/>
              <a:buFont typeface="Wingdings" panose="05000000000000000000" pitchFamily="2" charset="2"/>
              <a:buChar char="§"/>
            </a:pPr>
            <a:r>
              <a:rPr lang="en-GB" sz="1600" b="1" kern="0" dirty="0">
                <a:ea typeface="宋体" panose="02010600030101010101" pitchFamily="2" charset="-122"/>
                <a:cs typeface="Cavolini" panose="03000502040302020204" pitchFamily="66" charset="0"/>
              </a:rPr>
              <a:t>Use cases are categorized into 3 groups</a:t>
            </a:r>
          </a:p>
          <a:p>
            <a:pPr marL="1257300" lvl="2" indent="-342900" algn="just">
              <a:lnSpc>
                <a:spcPct val="100000"/>
              </a:lnSpc>
              <a:spcBef>
                <a:spcPts val="0"/>
              </a:spcBef>
              <a:spcAft>
                <a:spcPts val="300"/>
              </a:spcAft>
              <a:buClr>
                <a:schemeClr val="tx1"/>
              </a:buClr>
            </a:pPr>
            <a:r>
              <a:rPr lang="en-GB" sz="1600" b="1" kern="100" dirty="0">
                <a:effectLst/>
                <a:ea typeface="宋体" panose="02010600030101010101" pitchFamily="2" charset="-122"/>
                <a:cs typeface="Times New Roman" panose="02020603050405020304" pitchFamily="18" charset="0"/>
              </a:rPr>
              <a:t>Asset management and tracking, i.e., identification, stored information reading.</a:t>
            </a:r>
            <a:endParaRPr lang="en-US" sz="1600" b="1" kern="100" dirty="0">
              <a:effectLst/>
              <a:ea typeface="等线" panose="02010600030101010101" pitchFamily="2" charset="-122"/>
              <a:cs typeface="Times New Roman" panose="02020603050405020304" pitchFamily="18" charset="0"/>
            </a:endParaRPr>
          </a:p>
          <a:p>
            <a:pPr marL="1257300" lvl="2" indent="-342900" algn="just">
              <a:lnSpc>
                <a:spcPct val="100000"/>
              </a:lnSpc>
              <a:spcBef>
                <a:spcPts val="0"/>
              </a:spcBef>
              <a:spcAft>
                <a:spcPts val="300"/>
              </a:spcAft>
              <a:buClr>
                <a:schemeClr val="tx1"/>
              </a:buClr>
            </a:pPr>
            <a:r>
              <a:rPr lang="en-GB" sz="1600" b="1" kern="100" dirty="0">
                <a:effectLst/>
                <a:ea typeface="宋体" panose="02010600030101010101" pitchFamily="2" charset="-122"/>
                <a:cs typeface="Times New Roman" panose="02020603050405020304" pitchFamily="18" charset="0"/>
              </a:rPr>
              <a:t>Sensor data reporting</a:t>
            </a:r>
            <a:endParaRPr lang="en-US" sz="1600" b="1" kern="100" dirty="0">
              <a:effectLst/>
              <a:ea typeface="等线" panose="02010600030101010101" pitchFamily="2" charset="-122"/>
              <a:cs typeface="Times New Roman" panose="02020603050405020304" pitchFamily="18" charset="0"/>
            </a:endParaRPr>
          </a:p>
          <a:p>
            <a:pPr marL="1257300" lvl="2" indent="-342900" algn="just">
              <a:lnSpc>
                <a:spcPct val="100000"/>
              </a:lnSpc>
              <a:spcBef>
                <a:spcPts val="0"/>
              </a:spcBef>
              <a:spcAft>
                <a:spcPts val="300"/>
              </a:spcAft>
              <a:buClr>
                <a:schemeClr val="tx1"/>
              </a:buClr>
            </a:pPr>
            <a:r>
              <a:rPr lang="en-GB" sz="1600" b="1" kern="100" dirty="0">
                <a:effectLst/>
                <a:ea typeface="宋体" panose="02010600030101010101" pitchFamily="2" charset="-122"/>
                <a:cs typeface="Times New Roman" panose="02020603050405020304" pitchFamily="18" charset="0"/>
              </a:rPr>
              <a:t>Positioning/Ranging</a:t>
            </a:r>
            <a:endParaRPr lang="en-US" sz="1600" b="1" kern="100" dirty="0">
              <a:effectLst/>
              <a:ea typeface="等线" panose="02010600030101010101" pitchFamily="2" charset="-122"/>
              <a:cs typeface="Times New Roman" panose="02020603050405020304" pitchFamily="18" charset="0"/>
            </a:endParaRPr>
          </a:p>
          <a:p>
            <a:r>
              <a:rPr lang="en-US" dirty="0"/>
              <a:t> </a:t>
            </a:r>
            <a:r>
              <a:rPr lang="en-GB" sz="1800" b="1" kern="0" dirty="0">
                <a:effectLst/>
                <a:latin typeface="Arial" panose="020B0604020202020204" pitchFamily="34" charset="0"/>
                <a:ea typeface="宋体" panose="02010600030101010101" pitchFamily="2" charset="-122"/>
                <a:cs typeface="Times New Roman" panose="02020603050405020304" pitchFamily="18" charset="0"/>
              </a:rPr>
              <a:t>Functional requirements and performance requirement (i.e., KPI) have been discussed and some have been agreed. </a:t>
            </a:r>
          </a:p>
          <a:p>
            <a:pPr lvl="1">
              <a:buClrTx/>
              <a:buFont typeface="Wingdings" panose="05000000000000000000" pitchFamily="2" charset="2"/>
              <a:buChar char="§"/>
            </a:pPr>
            <a:r>
              <a:rPr lang="en-GB" sz="1600" b="1" kern="0" dirty="0">
                <a:effectLst/>
                <a:ea typeface="宋体" panose="02010600030101010101" pitchFamily="2" charset="-122"/>
                <a:cs typeface="Times New Roman" panose="02020603050405020304" pitchFamily="18" charset="0"/>
              </a:rPr>
              <a:t>maximum allowed end-to-end latency, user-experienced data rate, message size, device density, communication range etc. have been agreed for smart grid and the flower auction use cases. </a:t>
            </a:r>
          </a:p>
          <a:p>
            <a:r>
              <a:rPr lang="en-US" dirty="0"/>
              <a:t> </a:t>
            </a:r>
            <a:r>
              <a:rPr lang="en-GB" sz="1800" b="1" kern="0" dirty="0">
                <a:effectLst/>
                <a:latin typeface="Arial" panose="020B0604020202020204" pitchFamily="34" charset="0"/>
                <a:ea typeface="宋体" panose="02010600030101010101" pitchFamily="2" charset="-122"/>
                <a:cs typeface="Times New Roman" panose="02020603050405020304" pitchFamily="18" charset="0"/>
              </a:rPr>
              <a:t>In summary, very good progress on the use cases and KPIs have been made in Rel-19 SA1 study for Ambient power-enabled IoT</a:t>
            </a:r>
            <a:endParaRPr lang="en-US" b="1"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61" y="235847"/>
            <a:ext cx="10533847" cy="655031"/>
          </a:xfrm>
        </p:spPr>
        <p:txBody>
          <a:bodyPr/>
          <a:lstStyle/>
          <a:p>
            <a:r>
              <a:rPr lang="en-US" sz="2600" b="1" i="1" dirty="0"/>
              <a:t>Network Architecture Impacts Considerations for supporting </a:t>
            </a:r>
            <a:br>
              <a:rPr lang="en-US" sz="2600" b="1" i="1" dirty="0"/>
            </a:br>
            <a:r>
              <a:rPr lang="en-US" sz="2600" b="1" i="1" dirty="0"/>
              <a:t>Ambient Power-enabled  IoT Services over 5G system  </a:t>
            </a:r>
          </a:p>
        </p:txBody>
      </p:sp>
      <p:sp>
        <p:nvSpPr>
          <p:cNvPr id="5" name="内容占位符 2"/>
          <p:cNvSpPr txBox="1"/>
          <p:nvPr/>
        </p:nvSpPr>
        <p:spPr bwMode="auto">
          <a:xfrm>
            <a:off x="16156" y="1189323"/>
            <a:ext cx="11749187" cy="470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b="1" dirty="0">
                <a:latin typeface="Arial" panose="020B0604020202020204" pitchFamily="34" charset="0"/>
                <a:cs typeface="Arial" panose="020B0604020202020204" pitchFamily="34" charset="0"/>
              </a:rPr>
              <a:t> </a:t>
            </a:r>
            <a:r>
              <a:rPr lang="en-US" altLang="zh-CN" sz="2000" b="1" dirty="0">
                <a:latin typeface="Arial" panose="020B0604020202020204" pitchFamily="34" charset="0"/>
                <a:cs typeface="Arial" panose="020B0604020202020204" pitchFamily="34" charset="0"/>
              </a:rPr>
              <a:t>Two kinds of network architecture need to be considered for Ambient Power-enabled IoT.</a:t>
            </a:r>
            <a:endParaRPr lang="zh-CN" altLang="zh-CN" sz="2000" b="1" dirty="0">
              <a:latin typeface="Arial" panose="020B0604020202020204" pitchFamily="34" charset="0"/>
              <a:cs typeface="Arial" panose="020B0604020202020204" pitchFamily="34" charset="0"/>
            </a:endParaRPr>
          </a:p>
          <a:p>
            <a:pPr lvl="1">
              <a:spcBef>
                <a:spcPts val="0"/>
              </a:spcBef>
              <a:buClrTx/>
            </a:pPr>
            <a:r>
              <a:rPr lang="en-US" altLang="zh-CN" sz="1600" b="1" dirty="0"/>
              <a:t>Direct mode (ambient IoT device connecting to 5G network/</a:t>
            </a:r>
            <a:r>
              <a:rPr lang="en-US" altLang="zh-CN" sz="1600" b="1" dirty="0" err="1"/>
              <a:t>gNB</a:t>
            </a:r>
            <a:r>
              <a:rPr lang="en-US" altLang="zh-CN" sz="1600" b="1" dirty="0"/>
              <a:t> directly) as shown in Figure 1 below</a:t>
            </a:r>
            <a:endParaRPr lang="zh-CN" altLang="zh-CN" sz="1600" b="1" dirty="0"/>
          </a:p>
          <a:p>
            <a:pPr lvl="1">
              <a:spcBef>
                <a:spcPts val="0"/>
              </a:spcBef>
              <a:buClrTx/>
            </a:pPr>
            <a:r>
              <a:rPr lang="en-US" altLang="zh-CN" sz="1600" b="1" dirty="0"/>
              <a:t>Indirect mode (ambient IoT device connecting to 5G network/</a:t>
            </a:r>
            <a:r>
              <a:rPr lang="en-US" altLang="zh-CN" sz="1600" b="1" dirty="0" err="1"/>
              <a:t>gNB</a:t>
            </a:r>
            <a:r>
              <a:rPr lang="en-US" altLang="zh-CN" sz="1600" b="1" dirty="0"/>
              <a:t> via a UE) as shown in Figure 2 below</a:t>
            </a:r>
            <a:r>
              <a:rPr lang="en-US" altLang="zh-CN" sz="1800" b="1" dirty="0"/>
              <a:t> </a:t>
            </a:r>
          </a:p>
          <a:p>
            <a:r>
              <a:rPr lang="en-US" altLang="zh-CN" sz="2200" b="1" dirty="0"/>
              <a:t>  </a:t>
            </a:r>
            <a:r>
              <a:rPr lang="en-US" altLang="zh-CN" sz="2000" b="1" dirty="0">
                <a:latin typeface="Arial" panose="020B0604020202020204" pitchFamily="34" charset="0"/>
                <a:cs typeface="Arial" panose="020B0604020202020204" pitchFamily="34" charset="0"/>
              </a:rPr>
              <a:t>Key technical areas that could be impacted are: </a:t>
            </a:r>
          </a:p>
          <a:p>
            <a:pPr lvl="1">
              <a:spcBef>
                <a:spcPts val="0"/>
              </a:spcBef>
              <a:spcAft>
                <a:spcPts val="300"/>
              </a:spcAft>
              <a:buClrTx/>
            </a:pPr>
            <a:r>
              <a:rPr lang="en-US" sz="1600" b="1" kern="0" dirty="0">
                <a:effectLst/>
                <a:ea typeface="宋体" panose="02010600030101010101" pitchFamily="2" charset="-122"/>
                <a:cs typeface="Times New Roman" panose="02020603050405020304" pitchFamily="18" charset="0"/>
              </a:rPr>
              <a:t>Registration, Connection and Mobility Management, more specifically, </a:t>
            </a:r>
            <a:r>
              <a:rPr lang="en-US" altLang="zh-CN" sz="1600" b="1" dirty="0">
                <a:cs typeface="Cavolini" panose="03000502040302020204" pitchFamily="66" charset="0"/>
              </a:rPr>
              <a:t>Mobility management part including procedures and states can be adjusted to cope with unstable power resource challenge </a:t>
            </a:r>
          </a:p>
          <a:p>
            <a:pPr lvl="1">
              <a:spcBef>
                <a:spcPts val="0"/>
              </a:spcBef>
              <a:spcAft>
                <a:spcPts val="300"/>
              </a:spcAft>
              <a:buClrTx/>
            </a:pPr>
            <a:r>
              <a:rPr lang="en-US" sz="1600" b="1" kern="0" dirty="0">
                <a:effectLst/>
                <a:ea typeface="宋体" panose="02010600030101010101" pitchFamily="2" charset="-122"/>
                <a:cs typeface="Times New Roman" panose="02020603050405020304" pitchFamily="18" charset="0"/>
              </a:rPr>
              <a:t>Connectivity Management for data transmission</a:t>
            </a:r>
          </a:p>
          <a:p>
            <a:pPr lvl="1">
              <a:spcBef>
                <a:spcPts val="0"/>
              </a:spcBef>
              <a:spcAft>
                <a:spcPts val="300"/>
              </a:spcAft>
              <a:buClrTx/>
            </a:pPr>
            <a:r>
              <a:rPr lang="en-US" sz="1600" b="1" kern="0" dirty="0">
                <a:effectLst/>
                <a:ea typeface="宋体" panose="02010600030101010101" pitchFamily="2" charset="-122"/>
                <a:cs typeface="Times New Roman" panose="02020603050405020304" pitchFamily="18" charset="0"/>
              </a:rPr>
              <a:t>Policy Enhancement, </a:t>
            </a:r>
          </a:p>
          <a:p>
            <a:pPr lvl="1">
              <a:spcBef>
                <a:spcPts val="0"/>
              </a:spcBef>
              <a:spcAft>
                <a:spcPts val="300"/>
              </a:spcAft>
              <a:buClrTx/>
            </a:pPr>
            <a:r>
              <a:rPr lang="en-US" sz="1600" b="1" kern="0" dirty="0">
                <a:effectLst/>
                <a:ea typeface="宋体" panose="02010600030101010101" pitchFamily="2" charset="-122"/>
                <a:cs typeface="Times New Roman" panose="02020603050405020304" pitchFamily="18" charset="0"/>
              </a:rPr>
              <a:t>Positioning Support and </a:t>
            </a:r>
          </a:p>
          <a:p>
            <a:pPr lvl="1">
              <a:spcBef>
                <a:spcPts val="0"/>
              </a:spcBef>
              <a:spcAft>
                <a:spcPts val="300"/>
              </a:spcAft>
              <a:buClrTx/>
            </a:pPr>
            <a:r>
              <a:rPr lang="en-US" sz="1600" b="1" kern="0" dirty="0">
                <a:effectLst/>
                <a:ea typeface="宋体" panose="02010600030101010101" pitchFamily="2" charset="-122"/>
                <a:cs typeface="Times New Roman" panose="02020603050405020304" pitchFamily="18" charset="0"/>
              </a:rPr>
              <a:t>Coexistence with legacy UEs and other IoT devices. </a:t>
            </a:r>
            <a:endParaRPr lang="zh-CN" altLang="zh-CN" sz="1600" b="1" dirty="0">
              <a:cs typeface="Arial" panose="020B0604020202020204" pitchFamily="34" charset="0"/>
            </a:endParaRPr>
          </a:p>
        </p:txBody>
      </p:sp>
      <p:pic>
        <p:nvPicPr>
          <p:cNvPr id="7" name="图片 3"/>
          <p:cNvPicPr/>
          <p:nvPr/>
        </p:nvPicPr>
        <p:blipFill>
          <a:blip r:embed="rId3"/>
          <a:stretch>
            <a:fillRect/>
          </a:stretch>
        </p:blipFill>
        <p:spPr>
          <a:xfrm>
            <a:off x="430304" y="4247909"/>
            <a:ext cx="4905625" cy="1412112"/>
          </a:xfrm>
          <a:prstGeom prst="rect">
            <a:avLst/>
          </a:prstGeom>
        </p:spPr>
      </p:pic>
      <p:pic>
        <p:nvPicPr>
          <p:cNvPr id="8" name="图片 4"/>
          <p:cNvPicPr/>
          <p:nvPr/>
        </p:nvPicPr>
        <p:blipFill>
          <a:blip r:embed="rId4"/>
          <a:stretch>
            <a:fillRect/>
          </a:stretch>
        </p:blipFill>
        <p:spPr>
          <a:xfrm>
            <a:off x="5941744" y="4247910"/>
            <a:ext cx="5968604" cy="1513394"/>
          </a:xfrm>
          <a:prstGeom prst="rect">
            <a:avLst/>
          </a:prstGeom>
        </p:spPr>
      </p:pic>
      <p:sp>
        <p:nvSpPr>
          <p:cNvPr id="9" name="文本框 5"/>
          <p:cNvSpPr txBox="1"/>
          <p:nvPr/>
        </p:nvSpPr>
        <p:spPr>
          <a:xfrm>
            <a:off x="281652" y="5684622"/>
            <a:ext cx="5426486" cy="338554"/>
          </a:xfrm>
          <a:prstGeom prst="rect">
            <a:avLst/>
          </a:prstGeom>
          <a:noFill/>
        </p:spPr>
        <p:txBody>
          <a:bodyPr wrap="square" rtlCol="0">
            <a:spAutoFit/>
          </a:bodyPr>
          <a:lstStyle/>
          <a:p>
            <a:r>
              <a:rPr lang="en-US" altLang="zh-CN" sz="1600" b="1" u="sng" dirty="0">
                <a:latin typeface="+mn-lt"/>
              </a:rPr>
              <a:t>Figure 1 </a:t>
            </a:r>
            <a:r>
              <a:rPr lang="en-US" altLang="zh-CN" sz="1600" b="1" dirty="0">
                <a:latin typeface="+mn-lt"/>
              </a:rPr>
              <a:t>Direct mode for Ambient Power-enabled IoT devices</a:t>
            </a:r>
            <a:endParaRPr lang="zh-CN" altLang="en-US" sz="1600" b="1" dirty="0">
              <a:latin typeface="+mn-lt"/>
            </a:endParaRPr>
          </a:p>
        </p:txBody>
      </p:sp>
      <p:sp>
        <p:nvSpPr>
          <p:cNvPr id="10" name="文本框 7"/>
          <p:cNvSpPr txBox="1"/>
          <p:nvPr/>
        </p:nvSpPr>
        <p:spPr>
          <a:xfrm>
            <a:off x="6301251" y="5670153"/>
            <a:ext cx="5472020" cy="338554"/>
          </a:xfrm>
          <a:prstGeom prst="rect">
            <a:avLst/>
          </a:prstGeom>
          <a:noFill/>
        </p:spPr>
        <p:txBody>
          <a:bodyPr wrap="square" rtlCol="0">
            <a:spAutoFit/>
          </a:bodyPr>
          <a:lstStyle/>
          <a:p>
            <a:r>
              <a:rPr lang="en-US" altLang="zh-CN" sz="1600" b="1" u="sng" dirty="0">
                <a:latin typeface="+mn-lt"/>
              </a:rPr>
              <a:t>Figure 2 </a:t>
            </a:r>
            <a:r>
              <a:rPr lang="en-US" altLang="zh-CN" sz="1600" b="1" dirty="0">
                <a:latin typeface="+mn-lt"/>
              </a:rPr>
              <a:t>Indirect mode for Ambient Power-enabled IoT devices</a:t>
            </a:r>
            <a:endParaRPr lang="zh-CN" altLang="en-US" sz="1600" b="1" dirty="0">
              <a:latin typeface="+mn-lt"/>
            </a:endParaRPr>
          </a:p>
        </p:txBody>
      </p:sp>
      <p:sp>
        <p:nvSpPr>
          <p:cNvPr id="11" name="TextBox 10"/>
          <p:cNvSpPr txBox="1"/>
          <p:nvPr/>
        </p:nvSpPr>
        <p:spPr>
          <a:xfrm>
            <a:off x="2883116" y="6101508"/>
            <a:ext cx="6247159" cy="307777"/>
          </a:xfrm>
          <a:prstGeom prst="rect">
            <a:avLst/>
          </a:prstGeom>
          <a:noFill/>
        </p:spPr>
        <p:txBody>
          <a:bodyPr wrap="none" rtlCol="0">
            <a:spAutoFit/>
          </a:bodyPr>
          <a:lstStyle/>
          <a:p>
            <a:r>
              <a:rPr lang="en-US" altLang="zh-CN" sz="1400" dirty="0">
                <a:solidFill>
                  <a:srgbClr val="FF0000"/>
                </a:solidFill>
              </a:rPr>
              <a:t>Note: “collecting point” is the anchor point for gathering data for IoT devices. </a:t>
            </a:r>
            <a:endParaRPr lang="zh-CN" altLang="en-US" sz="1400" dirty="0">
              <a:solidFill>
                <a:srgbClr val="FF0000"/>
              </a:solidFill>
            </a:endParaRPr>
          </a:p>
        </p:txBody>
      </p:sp>
      <p:sp>
        <p:nvSpPr>
          <p:cNvPr id="3" name="TextBox 2"/>
          <p:cNvSpPr txBox="1"/>
          <p:nvPr/>
        </p:nvSpPr>
        <p:spPr>
          <a:xfrm>
            <a:off x="7500396" y="2993228"/>
            <a:ext cx="4409952" cy="738664"/>
          </a:xfrm>
          <a:prstGeom prst="rect">
            <a:avLst/>
          </a:prstGeom>
          <a:noFill/>
        </p:spPr>
        <p:txBody>
          <a:bodyPr wrap="square" rtlCol="0">
            <a:spAutoFit/>
          </a:bodyPr>
          <a:lstStyle/>
          <a:p>
            <a:r>
              <a:rPr lang="en-US" sz="1400" b="1" i="1" dirty="0">
                <a:solidFill>
                  <a:srgbClr val="808000"/>
                </a:solidFill>
                <a:latin typeface="Cavolini" panose="03000502040302020204" pitchFamily="66" charset="0"/>
                <a:cs typeface="Cavolini" panose="03000502040302020204" pitchFamily="66" charset="0"/>
              </a:rPr>
              <a:t>It is expected existing 5G architecture can be reused as much as possible to support Ambient Power-enabled IoT services. </a:t>
            </a:r>
          </a:p>
        </p:txBody>
      </p:sp>
      <p:sp>
        <p:nvSpPr>
          <p:cNvPr id="12" name="Double Wave 11"/>
          <p:cNvSpPr/>
          <p:nvPr/>
        </p:nvSpPr>
        <p:spPr>
          <a:xfrm>
            <a:off x="7500396" y="2780759"/>
            <a:ext cx="4250793" cy="1169608"/>
          </a:xfrm>
          <a:prstGeom prst="doubleWave">
            <a:avLst/>
          </a:prstGeom>
          <a:solidFill>
            <a:srgbClr val="808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volini" panose="03000502040302020204" pitchFamily="66" charset="0"/>
              <a:cs typeface="Cavolini" panose="03000502040302020204" pitchFamily="66" charset="0"/>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61" y="235847"/>
            <a:ext cx="11192639" cy="655031"/>
          </a:xfrm>
        </p:spPr>
        <p:txBody>
          <a:bodyPr/>
          <a:lstStyle/>
          <a:p>
            <a:r>
              <a:rPr lang="en-US" sz="2800" b="1" i="1" dirty="0"/>
              <a:t>Security Impacts Considerations for supporting Ambient Power-enabled IoT Services over 5G system  </a:t>
            </a:r>
          </a:p>
        </p:txBody>
      </p:sp>
      <p:sp>
        <p:nvSpPr>
          <p:cNvPr id="5" name="内容占位符 2"/>
          <p:cNvSpPr txBox="1"/>
          <p:nvPr/>
        </p:nvSpPr>
        <p:spPr bwMode="auto">
          <a:xfrm>
            <a:off x="67150" y="1247171"/>
            <a:ext cx="11749187" cy="470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b="1" dirty="0">
                <a:latin typeface="Arial" panose="020B0604020202020204" pitchFamily="34" charset="0"/>
                <a:cs typeface="Arial" panose="020B0604020202020204" pitchFamily="34" charset="0"/>
              </a:rPr>
              <a:t> Unique Challenges against Ambient Power-enabled IoT Services.</a:t>
            </a:r>
            <a:endParaRPr lang="zh-CN" altLang="zh-CN" sz="2200" b="1" dirty="0">
              <a:latin typeface="Arial" panose="020B0604020202020204" pitchFamily="34" charset="0"/>
              <a:cs typeface="Arial" panose="020B0604020202020204" pitchFamily="34" charset="0"/>
            </a:endParaRPr>
          </a:p>
          <a:p>
            <a:pPr lvl="1">
              <a:spcBef>
                <a:spcPts val="600"/>
              </a:spcBef>
              <a:buClrTx/>
            </a:pPr>
            <a:r>
              <a:rPr lang="en-GB" sz="1800" kern="0" dirty="0">
                <a:effectLst/>
                <a:latin typeface="Arial" panose="020B0604020202020204" pitchFamily="34" charset="0"/>
                <a:ea typeface="宋体" panose="02010600030101010101" pitchFamily="2" charset="-122"/>
                <a:cs typeface="Times New Roman" panose="02020603050405020304" pitchFamily="18" charset="0"/>
              </a:rPr>
              <a:t>When comparing to the NB-IoT/</a:t>
            </a:r>
            <a:r>
              <a:rPr lang="en-GB" sz="1800" kern="0" dirty="0" err="1">
                <a:effectLst/>
                <a:latin typeface="Arial" panose="020B0604020202020204" pitchFamily="34" charset="0"/>
                <a:ea typeface="宋体" panose="02010600030101010101" pitchFamily="2" charset="-122"/>
                <a:cs typeface="Times New Roman" panose="02020603050405020304" pitchFamily="18" charset="0"/>
              </a:rPr>
              <a:t>RedCap</a:t>
            </a:r>
            <a:r>
              <a:rPr lang="en-GB" sz="1800" kern="0" dirty="0">
                <a:effectLst/>
                <a:latin typeface="Arial" panose="020B0604020202020204" pitchFamily="34" charset="0"/>
                <a:ea typeface="宋体" panose="02010600030101010101" pitchFamily="2" charset="-122"/>
                <a:cs typeface="Times New Roman" panose="02020603050405020304" pitchFamily="18" charset="0"/>
              </a:rPr>
              <a:t>/NR UEs, the Ambient power-enabled IoT device has less resource in terms of storage and computation</a:t>
            </a:r>
          </a:p>
          <a:p>
            <a:pPr lvl="2">
              <a:spcBef>
                <a:spcPts val="600"/>
              </a:spcBef>
              <a:buFont typeface="Wingdings" panose="05000000000000000000" pitchFamily="2" charset="2"/>
              <a:buChar char="§"/>
            </a:pPr>
            <a:r>
              <a:rPr lang="en-US" altLang="en-GB" sz="1800" kern="0" dirty="0">
                <a:effectLst/>
                <a:latin typeface="Arial" panose="020B0604020202020204" pitchFamily="34" charset="0"/>
                <a:ea typeface="宋体" panose="02010600030101010101" pitchFamily="2" charset="-122"/>
                <a:cs typeface="Times New Roman" panose="02020603050405020304" pitchFamily="18" charset="0"/>
              </a:rPr>
              <a:t>How to verify device ID and authorize service access</a:t>
            </a:r>
          </a:p>
          <a:p>
            <a:pPr lvl="2">
              <a:spcBef>
                <a:spcPts val="600"/>
              </a:spcBef>
              <a:buFont typeface="Wingdings" panose="05000000000000000000" pitchFamily="2" charset="2"/>
              <a:buChar char="§"/>
            </a:pPr>
            <a:r>
              <a:rPr lang="en-GB" sz="1800" kern="0" dirty="0">
                <a:effectLst/>
                <a:latin typeface="Arial" panose="020B0604020202020204" pitchFamily="34" charset="0"/>
                <a:ea typeface="宋体" panose="02010600030101010101" pitchFamily="2" charset="-122"/>
                <a:cs typeface="Times New Roman" panose="02020603050405020304" pitchFamily="18" charset="0"/>
              </a:rPr>
              <a:t>How to ensure securing the connections and safeguarding data transmissions </a:t>
            </a:r>
          </a:p>
          <a:p>
            <a:pPr lvl="2">
              <a:spcBef>
                <a:spcPts val="600"/>
              </a:spcBef>
              <a:buFont typeface="Wingdings" panose="05000000000000000000" pitchFamily="2" charset="2"/>
              <a:buChar char="§"/>
            </a:pPr>
            <a:r>
              <a:rPr lang="en-GB" sz="1800" kern="0" dirty="0">
                <a:effectLst/>
                <a:latin typeface="Arial" panose="020B0604020202020204" pitchFamily="34" charset="0"/>
                <a:ea typeface="宋体" panose="02010600030101010101" pitchFamily="2" charset="-122"/>
                <a:cs typeface="Times New Roman" panose="02020603050405020304" pitchFamily="18" charset="0"/>
              </a:rPr>
              <a:t>How much security capability that the Ambient power-enabled IoT devices could support</a:t>
            </a:r>
          </a:p>
          <a:p>
            <a:pPr lvl="2">
              <a:spcBef>
                <a:spcPts val="600"/>
              </a:spcBef>
              <a:buFont typeface="Wingdings" panose="05000000000000000000" pitchFamily="2" charset="2"/>
              <a:buChar char="§"/>
            </a:pPr>
            <a:r>
              <a:rPr lang="en-US" altLang="en-GB" sz="1800" kern="0" dirty="0">
                <a:latin typeface="Arial" panose="020B0604020202020204" pitchFamily="34" charset="0"/>
                <a:ea typeface="宋体" panose="02010600030101010101" pitchFamily="2" charset="-122"/>
                <a:cs typeface="Times New Roman" panose="02020603050405020304" pitchFamily="18" charset="0"/>
              </a:rPr>
              <a:t>What kind of</a:t>
            </a:r>
            <a:r>
              <a:rPr lang="en-GB" altLang="zh-CN" sz="1800" kern="0" dirty="0">
                <a:latin typeface="Arial" panose="020B0604020202020204" pitchFamily="34" charset="0"/>
                <a:ea typeface="宋体" panose="02010600030101010101" pitchFamily="2" charset="-122"/>
                <a:cs typeface="Times New Roman" panose="02020603050405020304" pitchFamily="18" charset="0"/>
              </a:rPr>
              <a:t> security mechanisms </a:t>
            </a:r>
            <a:r>
              <a:rPr lang="en-US" altLang="en-GB" sz="1800" kern="0" dirty="0">
                <a:latin typeface="Arial" panose="020B0604020202020204" pitchFamily="34" charset="0"/>
                <a:ea typeface="宋体" panose="02010600030101010101" pitchFamily="2" charset="-122"/>
                <a:cs typeface="Times New Roman" panose="02020603050405020304" pitchFamily="18" charset="0"/>
              </a:rPr>
              <a:t>(e.g. </a:t>
            </a:r>
            <a:r>
              <a:rPr lang="en-GB" altLang="zh-CN" sz="1800" kern="0" dirty="0">
                <a:latin typeface="Arial" panose="020B0604020202020204" pitchFamily="34" charset="0"/>
                <a:ea typeface="宋体" panose="02010600030101010101" pitchFamily="2" charset="-122"/>
                <a:cs typeface="Times New Roman" panose="02020603050405020304" pitchFamily="18" charset="0"/>
                <a:sym typeface="+mn-ea"/>
              </a:rPr>
              <a:t>light weight</a:t>
            </a:r>
            <a:r>
              <a:rPr lang="en-US" altLang="en-GB" sz="1800" kern="0" dirty="0">
                <a:latin typeface="Arial" panose="020B0604020202020204" pitchFamily="34" charset="0"/>
                <a:ea typeface="宋体" panose="02010600030101010101" pitchFamily="2" charset="-122"/>
                <a:cs typeface="Times New Roman" panose="02020603050405020304" pitchFamily="18" charset="0"/>
                <a:sym typeface="+mn-ea"/>
              </a:rPr>
              <a:t>)</a:t>
            </a:r>
            <a:r>
              <a:rPr lang="en-GB" altLang="zh-CN" sz="1800" kern="0" dirty="0">
                <a:latin typeface="Arial" panose="020B0604020202020204" pitchFamily="34" charset="0"/>
                <a:ea typeface="宋体" panose="02010600030101010101" pitchFamily="2" charset="-122"/>
                <a:cs typeface="Times New Roman" panose="02020603050405020304" pitchFamily="18" charset="0"/>
                <a:sym typeface="+mn-ea"/>
              </a:rPr>
              <a:t> </a:t>
            </a:r>
            <a:r>
              <a:rPr lang="en-GB" altLang="zh-CN" sz="1800" kern="0" dirty="0">
                <a:latin typeface="Arial" panose="020B0604020202020204" pitchFamily="34" charset="0"/>
                <a:ea typeface="宋体" panose="02010600030101010101" pitchFamily="2" charset="-122"/>
                <a:cs typeface="Times New Roman" panose="02020603050405020304" pitchFamily="18" charset="0"/>
              </a:rPr>
              <a:t>for Ambient Power-enabled IoT Services</a:t>
            </a:r>
            <a:endParaRPr lang="zh-CN" altLang="zh-CN" sz="1200" dirty="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4111767" y="3660317"/>
            <a:ext cx="3968466" cy="2645644"/>
          </a:xfrm>
          <a:prstGeom prst="rect">
            <a:avLst/>
          </a:prstGeom>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61" y="235847"/>
            <a:ext cx="11192639" cy="655031"/>
          </a:xfrm>
        </p:spPr>
        <p:txBody>
          <a:bodyPr/>
          <a:lstStyle/>
          <a:p>
            <a:r>
              <a:rPr lang="en-US" sz="2800" b="1" i="1" dirty="0"/>
              <a:t>RAN Impacts Considerations for supporting Ambient Power-enabled IoT Services over 5G system  </a:t>
            </a:r>
          </a:p>
        </p:txBody>
      </p:sp>
      <p:sp>
        <p:nvSpPr>
          <p:cNvPr id="5" name="内容占位符 2"/>
          <p:cNvSpPr txBox="1"/>
          <p:nvPr/>
        </p:nvSpPr>
        <p:spPr bwMode="auto">
          <a:xfrm>
            <a:off x="173625" y="1191183"/>
            <a:ext cx="11749187" cy="506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b="1">
                <a:latin typeface="Arial" panose="020B0604020202020204" pitchFamily="34" charset="0"/>
                <a:cs typeface="Arial" panose="020B0604020202020204" pitchFamily="34" charset="0"/>
              </a:rPr>
              <a:t> </a:t>
            </a:r>
            <a:r>
              <a:rPr lang="en-US" altLang="zh-CN" sz="2400" b="1" kern="0">
                <a:latin typeface="Arial" panose="020B0604020202020204" pitchFamily="34" charset="0"/>
                <a:ea typeface="宋体" panose="02010600030101010101" pitchFamily="2" charset="-122"/>
                <a:cs typeface="Times New Roman" panose="02020603050405020304" pitchFamily="18" charset="0"/>
              </a:rPr>
              <a:t>U</a:t>
            </a:r>
            <a:r>
              <a:rPr lang="en-US" sz="2400" b="1" kern="0">
                <a:effectLst/>
                <a:latin typeface="Arial" panose="020B0604020202020204" pitchFamily="34" charset="0"/>
                <a:ea typeface="宋体" panose="02010600030101010101" pitchFamily="2" charset="-122"/>
                <a:cs typeface="Times New Roman" panose="02020603050405020304" pitchFamily="18" charset="0"/>
              </a:rPr>
              <a:t>nprecedented</a:t>
            </a:r>
            <a:r>
              <a:rPr lang="en-US" altLang="zh-CN" sz="2200" b="1">
                <a:latin typeface="Arial" panose="020B0604020202020204" pitchFamily="34" charset="0"/>
                <a:cs typeface="Arial" panose="020B0604020202020204" pitchFamily="34" charset="0"/>
              </a:rPr>
              <a:t> challenges against Ambient Power-enabled IoT Services </a:t>
            </a:r>
          </a:p>
          <a:p>
            <a:pPr lvl="1">
              <a:buClrTx/>
            </a:pPr>
            <a:r>
              <a:rPr lang="en-US" sz="1800" b="1" kern="0">
                <a:effectLst/>
                <a:ea typeface="宋体" panose="02010600030101010101" pitchFamily="2" charset="-122"/>
                <a:cs typeface="Times New Roman" panose="02020603050405020304" pitchFamily="18" charset="0"/>
              </a:rPr>
              <a:t>Ultra-low power (e.g. 1mW) communication support </a:t>
            </a:r>
          </a:p>
          <a:p>
            <a:pPr lvl="1">
              <a:buClrTx/>
            </a:pPr>
            <a:r>
              <a:rPr lang="en-US" sz="1800" b="1" kern="0">
                <a:effectLst/>
                <a:ea typeface="宋体" panose="02010600030101010101" pitchFamily="2" charset="-122"/>
                <a:cs typeface="Times New Roman" panose="02020603050405020304" pitchFamily="18" charset="0"/>
              </a:rPr>
              <a:t>Unstable and limited power source for most of the considered use cases and scenarios while supporting device identity reading and reporting, sensor data reading and reporting and even positioning</a:t>
            </a:r>
          </a:p>
          <a:p>
            <a:pPr lvl="1">
              <a:buClrTx/>
            </a:pPr>
            <a:r>
              <a:rPr lang="en-GB" sz="1800" b="1" kern="0">
                <a:effectLst/>
                <a:ea typeface="宋体" panose="02010600030101010101" pitchFamily="2" charset="-122"/>
                <a:cs typeface="Times New Roman" panose="02020603050405020304" pitchFamily="18" charset="0"/>
              </a:rPr>
              <a:t>Not economic to use single gNB to support Ambient power-enabled IoT devices over a very small coverage (e.g., tens of meters to 100 meters), should 5G to leverage UE assistance, to provide small coverage such as smart home, small plant etc. so that </a:t>
            </a:r>
            <a:r>
              <a:rPr lang="en-US" sz="1800" b="1" kern="0">
                <a:effectLst/>
                <a:ea typeface="宋体" panose="02010600030101010101" pitchFamily="2" charset="-122"/>
                <a:cs typeface="Times New Roman" panose="02020603050405020304" pitchFamily="18" charset="0"/>
              </a:rPr>
              <a:t>gNB based deployment and the </a:t>
            </a:r>
            <a:r>
              <a:rPr lang="en-GB" sz="1800" b="1" kern="0">
                <a:effectLst/>
                <a:ea typeface="宋体" panose="02010600030101010101" pitchFamily="2" charset="-122"/>
                <a:cs typeface="Times New Roman" panose="02020603050405020304" pitchFamily="18" charset="0"/>
              </a:rPr>
              <a:t>UE based deployment can share the same design (e.g., the air interface) as much as possible?</a:t>
            </a:r>
          </a:p>
          <a:p>
            <a:pPr lvl="1">
              <a:buClrTx/>
            </a:pPr>
            <a:endParaRPr lang="en-GB" sz="1800" b="1" kern="0">
              <a:ea typeface="宋体" panose="02010600030101010101" pitchFamily="2" charset="-122"/>
              <a:cs typeface="Times New Roman" panose="02020603050405020304" pitchFamily="18" charset="0"/>
            </a:endParaRPr>
          </a:p>
          <a:p>
            <a:pPr marL="457200" lvl="1" indent="0">
              <a:buClrTx/>
              <a:buNone/>
            </a:pPr>
            <a:endParaRPr lang="en-US" sz="1800" b="1" kern="0" dirty="0">
              <a:effectLst/>
              <a:ea typeface="宋体" panose="02010600030101010101" pitchFamily="2" charset="-122"/>
              <a:cs typeface="Times New Roman" panose="02020603050405020304" pitchFamily="18" charset="0"/>
            </a:endParaRPr>
          </a:p>
        </p:txBody>
      </p:sp>
      <p:pic>
        <p:nvPicPr>
          <p:cNvPr id="3" name="图片 1"/>
          <p:cNvPicPr>
            <a:picLocks noChangeAspect="1"/>
          </p:cNvPicPr>
          <p:nvPr/>
        </p:nvPicPr>
        <p:blipFill>
          <a:blip r:embed="rId3"/>
          <a:stretch>
            <a:fillRect/>
          </a:stretch>
        </p:blipFill>
        <p:spPr>
          <a:xfrm>
            <a:off x="1068808" y="3544060"/>
            <a:ext cx="4237223" cy="2101493"/>
          </a:xfrm>
          <a:prstGeom prst="rect">
            <a:avLst/>
          </a:prstGeom>
        </p:spPr>
      </p:pic>
      <p:pic>
        <p:nvPicPr>
          <p:cNvPr id="6" name="图片 3"/>
          <p:cNvPicPr>
            <a:picLocks noChangeAspect="1"/>
          </p:cNvPicPr>
          <p:nvPr/>
        </p:nvPicPr>
        <p:blipFill>
          <a:blip r:embed="rId4"/>
          <a:stretch>
            <a:fillRect/>
          </a:stretch>
        </p:blipFill>
        <p:spPr>
          <a:xfrm>
            <a:off x="6675142" y="3544060"/>
            <a:ext cx="3740544" cy="2101493"/>
          </a:xfrm>
          <a:prstGeom prst="rect">
            <a:avLst/>
          </a:prstGeom>
        </p:spPr>
      </p:pic>
      <p:sp>
        <p:nvSpPr>
          <p:cNvPr id="8" name="TextBox 7"/>
          <p:cNvSpPr txBox="1"/>
          <p:nvPr/>
        </p:nvSpPr>
        <p:spPr>
          <a:xfrm>
            <a:off x="1516284" y="5624289"/>
            <a:ext cx="3467578" cy="338554"/>
          </a:xfrm>
          <a:prstGeom prst="rect">
            <a:avLst/>
          </a:prstGeom>
          <a:noFill/>
        </p:spPr>
        <p:txBody>
          <a:bodyPr wrap="square">
            <a:spAutoFit/>
          </a:bodyPr>
          <a:lstStyle/>
          <a:p>
            <a:r>
              <a:rPr lang="en-US" sz="1600" b="1" kern="0" dirty="0">
                <a:effectLst/>
                <a:latin typeface="+mn-lt"/>
                <a:ea typeface="宋体" panose="02010600030101010101" pitchFamily="2" charset="-122"/>
                <a:cs typeface="Times New Roman" panose="02020603050405020304" pitchFamily="18" charset="0"/>
              </a:rPr>
              <a:t>Mode-1: </a:t>
            </a:r>
            <a:r>
              <a:rPr lang="en-US" sz="1600" b="1" kern="0" dirty="0" err="1">
                <a:effectLst/>
                <a:latin typeface="+mn-lt"/>
                <a:ea typeface="宋体" panose="02010600030101010101" pitchFamily="2" charset="-122"/>
                <a:cs typeface="Times New Roman" panose="02020603050405020304" pitchFamily="18" charset="0"/>
              </a:rPr>
              <a:t>gNB</a:t>
            </a:r>
            <a:r>
              <a:rPr lang="en-US" sz="1600" b="1" kern="0" dirty="0">
                <a:effectLst/>
                <a:latin typeface="+mn-lt"/>
                <a:ea typeface="宋体" panose="02010600030101010101" pitchFamily="2" charset="-122"/>
                <a:cs typeface="Times New Roman" panose="02020603050405020304" pitchFamily="18" charset="0"/>
              </a:rPr>
              <a:t> based deployment </a:t>
            </a:r>
            <a:endParaRPr lang="en-US" sz="1600" b="1" dirty="0">
              <a:latin typeface="+mn-lt"/>
            </a:endParaRPr>
          </a:p>
        </p:txBody>
      </p:sp>
      <p:sp>
        <p:nvSpPr>
          <p:cNvPr id="9" name="TextBox 8"/>
          <p:cNvSpPr txBox="1"/>
          <p:nvPr/>
        </p:nvSpPr>
        <p:spPr>
          <a:xfrm>
            <a:off x="6835859" y="5624289"/>
            <a:ext cx="3835875" cy="338554"/>
          </a:xfrm>
          <a:prstGeom prst="rect">
            <a:avLst/>
          </a:prstGeom>
          <a:noFill/>
        </p:spPr>
        <p:txBody>
          <a:bodyPr wrap="square">
            <a:spAutoFit/>
          </a:bodyPr>
          <a:lstStyle/>
          <a:p>
            <a:r>
              <a:rPr lang="en-US" sz="1600" b="1" kern="0" dirty="0">
                <a:effectLst/>
                <a:latin typeface="+mn-lt"/>
                <a:ea typeface="宋体" panose="02010600030101010101" pitchFamily="2" charset="-122"/>
                <a:cs typeface="Times New Roman" panose="02020603050405020304" pitchFamily="18" charset="0"/>
              </a:rPr>
              <a:t>Mode-2: UE based assistance deployment </a:t>
            </a:r>
            <a:endParaRPr lang="en-US" sz="1600" b="1" dirty="0">
              <a:latin typeface="+mn-lt"/>
            </a:endParaRPr>
          </a:p>
        </p:txBody>
      </p:sp>
      <p:sp>
        <p:nvSpPr>
          <p:cNvPr id="10" name="TextBox 9"/>
          <p:cNvSpPr txBox="1"/>
          <p:nvPr/>
        </p:nvSpPr>
        <p:spPr>
          <a:xfrm>
            <a:off x="442813" y="5945858"/>
            <a:ext cx="11194963" cy="460639"/>
          </a:xfrm>
          <a:prstGeom prst="rect">
            <a:avLst/>
          </a:prstGeom>
          <a:solidFill>
            <a:schemeClr val="accent1">
              <a:lumMod val="20000"/>
              <a:lumOff val="80000"/>
            </a:schemeClr>
          </a:solidFill>
        </p:spPr>
        <p:txBody>
          <a:bodyPr wrap="square" rtlCol="0">
            <a:spAutoFit/>
          </a:bodyPr>
          <a:lstStyle/>
          <a:p>
            <a:pPr>
              <a:lnSpc>
                <a:spcPts val="1400"/>
              </a:lnSpc>
            </a:pPr>
            <a:r>
              <a:rPr lang="en-GB" sz="1600" b="1" i="1" kern="0" dirty="0">
                <a:solidFill>
                  <a:schemeClr val="accent5">
                    <a:lumMod val="75000"/>
                  </a:schemeClr>
                </a:solidFill>
                <a:effectLst/>
                <a:latin typeface="+mn-lt"/>
                <a:ea typeface="宋体" panose="02010600030101010101" pitchFamily="2" charset="-122"/>
                <a:cs typeface="Times New Roman" panose="02020603050405020304" pitchFamily="18" charset="0"/>
              </a:rPr>
              <a:t>It is recommended to include both </a:t>
            </a:r>
            <a:r>
              <a:rPr lang="en-GB" sz="1600" b="1" i="1" kern="0" dirty="0" err="1">
                <a:solidFill>
                  <a:schemeClr val="accent5">
                    <a:lumMod val="75000"/>
                  </a:schemeClr>
                </a:solidFill>
                <a:effectLst/>
                <a:latin typeface="+mn-lt"/>
                <a:ea typeface="宋体" panose="02010600030101010101" pitchFamily="2" charset="-122"/>
                <a:cs typeface="Times New Roman" panose="02020603050405020304" pitchFamily="18" charset="0"/>
              </a:rPr>
              <a:t>gNB</a:t>
            </a:r>
            <a:r>
              <a:rPr lang="en-GB" sz="1600" b="1" i="1" kern="0" dirty="0">
                <a:solidFill>
                  <a:schemeClr val="accent5">
                    <a:lumMod val="75000"/>
                  </a:schemeClr>
                </a:solidFill>
                <a:effectLst/>
                <a:latin typeface="+mn-lt"/>
                <a:ea typeface="宋体" panose="02010600030101010101" pitchFamily="2" charset="-122"/>
                <a:cs typeface="Times New Roman" panose="02020603050405020304" pitchFamily="18" charset="0"/>
              </a:rPr>
              <a:t>-to-device communication and UE-to-device communication deployment modes in the RAN study to ensure efficient 5G coverage for </a:t>
            </a:r>
            <a:r>
              <a:rPr lang="en-GB" sz="1600" b="1" i="1" kern="0" dirty="0">
                <a:solidFill>
                  <a:schemeClr val="accent5">
                    <a:lumMod val="75000"/>
                  </a:schemeClr>
                </a:solidFill>
                <a:latin typeface="+mn-lt"/>
                <a:ea typeface="宋体" panose="02010600030101010101" pitchFamily="2" charset="-122"/>
                <a:cs typeface="Times New Roman" panose="02020603050405020304" pitchFamily="18" charset="0"/>
              </a:rPr>
              <a:t>Ambient Power-enabled IOT Services</a:t>
            </a:r>
            <a:r>
              <a:rPr lang="en-GB" sz="1600" b="1" i="1" kern="0" dirty="0">
                <a:solidFill>
                  <a:schemeClr val="accent5">
                    <a:lumMod val="75000"/>
                  </a:schemeClr>
                </a:solidFill>
                <a:effectLst/>
                <a:latin typeface="+mn-lt"/>
                <a:ea typeface="宋体" panose="02010600030101010101" pitchFamily="2" charset="-122"/>
                <a:cs typeface="Times New Roman" panose="02020603050405020304" pitchFamily="18" charset="0"/>
              </a:rPr>
              <a:t> </a:t>
            </a:r>
            <a:endParaRPr lang="en-US" sz="1600" b="1" i="1" dirty="0">
              <a:solidFill>
                <a:schemeClr val="accent5">
                  <a:lumMod val="75000"/>
                </a:schemeClr>
              </a:solidFill>
              <a:latin typeface="+mn-lt"/>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161" y="235847"/>
            <a:ext cx="11192639" cy="655031"/>
          </a:xfrm>
        </p:spPr>
        <p:txBody>
          <a:bodyPr/>
          <a:lstStyle/>
          <a:p>
            <a:r>
              <a:rPr lang="en-US" sz="4000" b="1" i="1" dirty="0"/>
              <a:t>Final Remarks </a:t>
            </a:r>
          </a:p>
        </p:txBody>
      </p:sp>
      <p:sp>
        <p:nvSpPr>
          <p:cNvPr id="5" name="内容占位符 2"/>
          <p:cNvSpPr txBox="1"/>
          <p:nvPr/>
        </p:nvSpPr>
        <p:spPr bwMode="auto">
          <a:xfrm>
            <a:off x="161161" y="1204754"/>
            <a:ext cx="11749187" cy="506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kern="100" dirty="0">
                <a:effectLst/>
                <a:latin typeface="Arial" panose="020B0604020202020204" pitchFamily="34" charset="0"/>
                <a:ea typeface="宋体" panose="02010600030101010101" pitchFamily="2" charset="-122"/>
                <a:cs typeface="Times New Roman" panose="02020603050405020304" pitchFamily="18" charset="0"/>
              </a:rPr>
              <a:t>A brief summary is present on the latest progress on the stage-1 study on Ambient power-enabled IoT devices during the past SA1#98 and SA1#99 meeting which </a:t>
            </a:r>
            <a:r>
              <a:rPr lang="en-GB" sz="1800" kern="100" dirty="0">
                <a:latin typeface="Arial" panose="020B0604020202020204" pitchFamily="34" charset="0"/>
                <a:ea typeface="宋体" panose="02010600030101010101" pitchFamily="2" charset="-122"/>
                <a:cs typeface="Times New Roman" panose="02020603050405020304" pitchFamily="18" charset="0"/>
              </a:rPr>
              <a:t>demonstrated significant </a:t>
            </a:r>
            <a:r>
              <a:rPr lang="en-GB" sz="1800" kern="100" dirty="0">
                <a:effectLst/>
                <a:latin typeface="Arial" panose="020B0604020202020204" pitchFamily="34" charset="0"/>
                <a:ea typeface="宋体" panose="02010600030101010101" pitchFamily="2" charset="-122"/>
                <a:cs typeface="Times New Roman" panose="02020603050405020304" pitchFamily="18" charset="0"/>
              </a:rPr>
              <a:t>good progress including the use cases and the KPIs. </a:t>
            </a:r>
          </a:p>
          <a:p>
            <a:r>
              <a:rPr lang="en-GB" sz="1800" kern="100" dirty="0">
                <a:latin typeface="Arial" panose="020B0604020202020204" pitchFamily="34" charset="0"/>
                <a:ea typeface="宋体" panose="02010600030101010101" pitchFamily="2" charset="-122"/>
                <a:cs typeface="Times New Roman" panose="02020603050405020304" pitchFamily="18" charset="0"/>
              </a:rPr>
              <a:t> High-level </a:t>
            </a:r>
            <a:r>
              <a:rPr lang="en-GB" sz="1800" kern="100" dirty="0">
                <a:effectLst/>
                <a:latin typeface="Arial" panose="020B0604020202020204" pitchFamily="34" charset="0"/>
                <a:ea typeface="宋体" panose="02010600030101010101" pitchFamily="2" charset="-122"/>
                <a:cs typeface="Times New Roman" panose="02020603050405020304" pitchFamily="18" charset="0"/>
              </a:rPr>
              <a:t>considerations on the 5G system impacts </a:t>
            </a:r>
            <a:r>
              <a:rPr lang="en-GB" sz="1800" kern="100" dirty="0">
                <a:latin typeface="Arial" panose="020B0604020202020204" pitchFamily="34" charset="0"/>
                <a:ea typeface="宋体" panose="02010600030101010101" pitchFamily="2" charset="-122"/>
                <a:cs typeface="Times New Roman" panose="02020603050405020304" pitchFamily="18" charset="0"/>
              </a:rPr>
              <a:t>are identified </a:t>
            </a:r>
            <a:r>
              <a:rPr lang="en-GB" sz="1800" kern="100" dirty="0">
                <a:effectLst/>
                <a:latin typeface="Arial" panose="020B0604020202020204" pitchFamily="34" charset="0"/>
                <a:ea typeface="宋体" panose="02010600030101010101" pitchFamily="2" charset="-122"/>
                <a:cs typeface="Times New Roman" panose="02020603050405020304" pitchFamily="18" charset="0"/>
              </a:rPr>
              <a:t>that need to be addressed by various 3GPP Working Groups. </a:t>
            </a:r>
          </a:p>
          <a:p>
            <a:r>
              <a:rPr lang="en-GB" sz="1800" kern="100" dirty="0">
                <a:effectLst/>
                <a:latin typeface="Arial" panose="020B0604020202020204" pitchFamily="34" charset="0"/>
                <a:ea typeface="宋体" panose="02010600030101010101" pitchFamily="2" charset="-122"/>
                <a:cs typeface="Times New Roman" panose="02020603050405020304" pitchFamily="18" charset="0"/>
              </a:rPr>
              <a:t> Ambient power-enabled IoT services over 5G system should be considered as an essential services to be supported  by 5G system which </a:t>
            </a:r>
            <a:r>
              <a:rPr lang="en-GB" sz="1800" kern="100">
                <a:effectLst/>
                <a:latin typeface="Arial" panose="020B0604020202020204" pitchFamily="34" charset="0"/>
                <a:ea typeface="宋体" panose="02010600030101010101" pitchFamily="2" charset="-122"/>
                <a:cs typeface="Times New Roman" panose="02020603050405020304" pitchFamily="18" charset="0"/>
              </a:rPr>
              <a:t>could leverage “</a:t>
            </a:r>
            <a:r>
              <a:rPr lang="en-GB" sz="1800" kern="100" dirty="0">
                <a:effectLst/>
                <a:latin typeface="Arial" panose="020B0604020202020204" pitchFamily="34" charset="0"/>
                <a:ea typeface="宋体" panose="02010600030101010101" pitchFamily="2" charset="-122"/>
                <a:cs typeface="Times New Roman" panose="02020603050405020304" pitchFamily="18" charset="0"/>
              </a:rPr>
              <a:t>both” </a:t>
            </a:r>
            <a:r>
              <a:rPr lang="en-GB" sz="1800" kern="100" dirty="0" err="1">
                <a:effectLst/>
                <a:latin typeface="Arial" panose="020B0604020202020204" pitchFamily="34" charset="0"/>
                <a:ea typeface="宋体" panose="02010600030101010101" pitchFamily="2" charset="-122"/>
                <a:cs typeface="Times New Roman" panose="02020603050405020304" pitchFamily="18" charset="0"/>
              </a:rPr>
              <a:t>gNB</a:t>
            </a:r>
            <a:r>
              <a:rPr lang="en-GB" sz="1800" kern="100" dirty="0">
                <a:effectLst/>
                <a:latin typeface="Arial" panose="020B0604020202020204" pitchFamily="34" charset="0"/>
                <a:ea typeface="宋体" panose="02010600030101010101" pitchFamily="2" charset="-122"/>
                <a:cs typeface="Times New Roman" panose="02020603050405020304" pitchFamily="18" charset="0"/>
              </a:rPr>
              <a:t>-to-device communication and the UE-to-device communication deployment modes. </a:t>
            </a:r>
          </a:p>
          <a:p>
            <a:r>
              <a:rPr lang="en-GB" sz="1800" kern="100" dirty="0">
                <a:latin typeface="Arial" panose="020B0604020202020204" pitchFamily="34" charset="0"/>
                <a:ea typeface="宋体" panose="02010600030101010101" pitchFamily="2" charset="-122"/>
                <a:cs typeface="Times New Roman" panose="02020603050405020304" pitchFamily="18" charset="0"/>
              </a:rPr>
              <a:t> OPPO welcomes collaboration with companies who are interested in advancing the progress of Ambient power-enabled IoT service over 5G system in Rel-19. </a:t>
            </a:r>
            <a:endParaRPr lang="en-US" sz="1800" kern="100" dirty="0">
              <a:effectLst/>
              <a:latin typeface="Arial" panose="020B0604020202020204" pitchFamily="34" charset="0"/>
              <a:ea typeface="等线" panose="02010600030101010101" pitchFamily="2" charset="-122"/>
              <a:cs typeface="Times New Roman" panose="02020603050405020304" pitchFamily="18" charset="0"/>
            </a:endParaRPr>
          </a:p>
          <a:p>
            <a:endParaRPr lang="en-US" sz="1800" b="1" kern="0" dirty="0">
              <a:effectLst/>
              <a:ea typeface="宋体" panose="02010600030101010101" pitchFamily="2" charset="-122"/>
              <a:cs typeface="Times New Roman" panose="02020603050405020304" pitchFamily="18" charset="0"/>
            </a:endParaRPr>
          </a:p>
          <a:p>
            <a:pPr marL="0" indent="0">
              <a:buNone/>
            </a:pPr>
            <a:endParaRPr lang="en-US" sz="1800" b="1" kern="0" dirty="0">
              <a:effectLst/>
              <a:ea typeface="宋体" panose="02010600030101010101" pitchFamily="2" charset="-122"/>
              <a:cs typeface="Times New Roman" panose="02020603050405020304" pitchFamily="18" charset="0"/>
            </a:endParaRPr>
          </a:p>
        </p:txBody>
      </p:sp>
      <p:pic>
        <p:nvPicPr>
          <p:cNvPr id="19" name="Picture 18" descr="A picture containing vector graphic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2603" y="3992682"/>
            <a:ext cx="3906012" cy="2099482"/>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chat or text message&#10;&#10;Description automatically gene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4965700"/>
            <a:ext cx="7041196" cy="1376032"/>
          </a:xfrm>
          <a:prstGeom prst="rect">
            <a:avLst/>
          </a:prstGeom>
        </p:spPr>
      </p:pic>
      <p:pic>
        <p:nvPicPr>
          <p:cNvPr id="8" name="Picture 7" descr="Engineering drawing&#10;&#10;Description automatically generated with medium confidenc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9500" y="1739900"/>
            <a:ext cx="4076700" cy="3093330"/>
          </a:xfrm>
          <a:prstGeom prst="rect">
            <a:avLst/>
          </a:prstGeom>
        </p:spPr>
      </p:pic>
      <p:sp>
        <p:nvSpPr>
          <p:cNvPr id="10" name="TextBox 9"/>
          <p:cNvSpPr txBox="1"/>
          <p:nvPr/>
        </p:nvSpPr>
        <p:spPr>
          <a:xfrm>
            <a:off x="3358253" y="1155125"/>
            <a:ext cx="4841390" cy="584775"/>
          </a:xfrm>
          <a:prstGeom prst="rect">
            <a:avLst/>
          </a:prstGeom>
          <a:noFill/>
        </p:spPr>
        <p:txBody>
          <a:bodyPr wrap="none" rtlCol="0">
            <a:spAutoFit/>
          </a:bodyPr>
          <a:lstStyle/>
          <a:p>
            <a:r>
              <a:rPr lang="en-US" sz="3200" b="1" i="1" dirty="0">
                <a:latin typeface="Cavolini" panose="03000502040302020204" pitchFamily="66" charset="0"/>
                <a:cs typeface="Cavolini" panose="03000502040302020204" pitchFamily="66" charset="0"/>
              </a:rPr>
              <a:t>Comments, Anyone?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TotalTime>
  <Words>999</Words>
  <Application>Microsoft Office PowerPoint</Application>
  <PresentationFormat>Widescreen</PresentationFormat>
  <Paragraphs>66</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Calibri Light</vt:lpstr>
      <vt:lpstr>Cavolini</vt:lpstr>
      <vt:lpstr>Comic Sans MS</vt:lpstr>
      <vt:lpstr>Times New Roman</vt:lpstr>
      <vt:lpstr>Wingdings</vt:lpstr>
      <vt:lpstr>Office Theme</vt:lpstr>
      <vt:lpstr>R19 Ambient Power-enabled IoT Services  Stage-1 Status &amp; System Impacts Observation towards 5G System </vt:lpstr>
      <vt:lpstr>Ambient Power-enabled IoT Presentation Highlights</vt:lpstr>
      <vt:lpstr>Ambient Power-enabled IoT - Motivations</vt:lpstr>
      <vt:lpstr>Latest Rel-19 SA1 Stage-1 Status on Ambient Power-Enabled IOT Services Study</vt:lpstr>
      <vt:lpstr>Network Architecture Impacts Considerations for supporting  Ambient Power-enabled  IoT Services over 5G system  </vt:lpstr>
      <vt:lpstr>Security Impacts Considerations for supporting Ambient Power-enabled IoT Services over 5G system  </vt:lpstr>
      <vt:lpstr>RAN Impacts Considerations for supporting Ambient Power-enabled IoT Services over 5G system  </vt:lpstr>
      <vt:lpstr>Final Remarks </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tso</cp:lastModifiedBy>
  <cp:revision>754</cp:revision>
  <cp:lastPrinted>2022-07-17T17:08:00Z</cp:lastPrinted>
  <dcterms:created xsi:type="dcterms:W3CDTF">2010-02-05T13:52:00Z</dcterms:created>
  <dcterms:modified xsi:type="dcterms:W3CDTF">2022-09-07T02:06:41Z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KSOProductBuildVer">
    <vt:lpwstr>2052-10.1.0.6395</vt:lpwstr>
  </property>
</Properties>
</file>