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0"/>
  </p:notesMasterIdLst>
  <p:handoutMasterIdLst>
    <p:handoutMasterId r:id="rId81"/>
  </p:handoutMasterIdLst>
  <p:sldIdLst>
    <p:sldId id="303" r:id="rId2"/>
    <p:sldId id="708" r:id="rId3"/>
    <p:sldId id="709" r:id="rId4"/>
    <p:sldId id="710" r:id="rId5"/>
    <p:sldId id="711" r:id="rId6"/>
    <p:sldId id="929" r:id="rId7"/>
    <p:sldId id="930" r:id="rId8"/>
    <p:sldId id="931" r:id="rId9"/>
    <p:sldId id="932" r:id="rId10"/>
    <p:sldId id="933" r:id="rId11"/>
    <p:sldId id="718" r:id="rId12"/>
    <p:sldId id="719" r:id="rId13"/>
    <p:sldId id="720" r:id="rId14"/>
    <p:sldId id="863" r:id="rId15"/>
    <p:sldId id="724" r:id="rId16"/>
    <p:sldId id="723" r:id="rId17"/>
    <p:sldId id="888" r:id="rId18"/>
    <p:sldId id="740" r:id="rId19"/>
    <p:sldId id="769" r:id="rId20"/>
    <p:sldId id="792" r:id="rId21"/>
    <p:sldId id="818" r:id="rId22"/>
    <p:sldId id="819" r:id="rId23"/>
    <p:sldId id="820" r:id="rId24"/>
    <p:sldId id="821" r:id="rId25"/>
    <p:sldId id="822" r:id="rId26"/>
    <p:sldId id="828" r:id="rId27"/>
    <p:sldId id="829" r:id="rId28"/>
    <p:sldId id="830" r:id="rId29"/>
    <p:sldId id="837" r:id="rId30"/>
    <p:sldId id="843" r:id="rId31"/>
    <p:sldId id="849" r:id="rId32"/>
    <p:sldId id="850" r:id="rId33"/>
    <p:sldId id="851" r:id="rId34"/>
    <p:sldId id="864" r:id="rId35"/>
    <p:sldId id="872" r:id="rId36"/>
    <p:sldId id="881" r:id="rId37"/>
    <p:sldId id="889" r:id="rId38"/>
    <p:sldId id="873" r:id="rId39"/>
    <p:sldId id="934" r:id="rId40"/>
    <p:sldId id="874" r:id="rId41"/>
    <p:sldId id="890" r:id="rId42"/>
    <p:sldId id="891" r:id="rId43"/>
    <p:sldId id="892" r:id="rId44"/>
    <p:sldId id="893" r:id="rId45"/>
    <p:sldId id="894" r:id="rId46"/>
    <p:sldId id="895" r:id="rId47"/>
    <p:sldId id="896" r:id="rId48"/>
    <p:sldId id="897" r:id="rId49"/>
    <p:sldId id="898" r:id="rId50"/>
    <p:sldId id="899" r:id="rId51"/>
    <p:sldId id="900" r:id="rId52"/>
    <p:sldId id="901" r:id="rId53"/>
    <p:sldId id="902" r:id="rId54"/>
    <p:sldId id="903" r:id="rId55"/>
    <p:sldId id="904" r:id="rId56"/>
    <p:sldId id="905" r:id="rId57"/>
    <p:sldId id="906" r:id="rId58"/>
    <p:sldId id="907" r:id="rId59"/>
    <p:sldId id="908" r:id="rId60"/>
    <p:sldId id="909" r:id="rId61"/>
    <p:sldId id="910" r:id="rId62"/>
    <p:sldId id="911" r:id="rId63"/>
    <p:sldId id="912" r:id="rId64"/>
    <p:sldId id="913" r:id="rId65"/>
    <p:sldId id="914" r:id="rId66"/>
    <p:sldId id="915" r:id="rId67"/>
    <p:sldId id="742" r:id="rId68"/>
    <p:sldId id="743" r:id="rId69"/>
    <p:sldId id="744" r:id="rId70"/>
    <p:sldId id="812" r:id="rId71"/>
    <p:sldId id="745" r:id="rId72"/>
    <p:sldId id="810" r:id="rId73"/>
    <p:sldId id="928" r:id="rId74"/>
    <p:sldId id="921" r:id="rId75"/>
    <p:sldId id="922" r:id="rId76"/>
    <p:sldId id="747" r:id="rId77"/>
    <p:sldId id="748" r:id="rId78"/>
    <p:sldId id="866" r:id="rId7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E9EDF4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60" autoAdjust="0"/>
    <p:restoredTop sz="94625" autoAdjust="0"/>
  </p:normalViewPr>
  <p:slideViewPr>
    <p:cSldViewPr snapToGrid="0">
      <p:cViewPr varScale="1">
        <p:scale>
          <a:sx n="107" d="100"/>
          <a:sy n="107" d="100"/>
        </p:scale>
        <p:origin x="126" y="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-2040"/>
    </p:cViewPr>
  </p:sorterViewPr>
  <p:notesViewPr>
    <p:cSldViewPr snapToGrid="0">
      <p:cViewPr varScale="1">
        <p:scale>
          <a:sx n="57" d="100"/>
          <a:sy n="57" d="100"/>
        </p:scale>
        <p:origin x="2640" y="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handoutMaster" Target="handoutMasters/handout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97e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Meetings\SAWG2\STATS\SA2_STATS_DATA_SP-97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97e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97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29199999999999998"/>
          <c:y val="2.5974025974025976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Attendance!$B$2:$BV$2</c:f>
              <c:strCache>
                <c:ptCount val="73"/>
                <c:pt idx="0">
                  <c:v>88</c:v>
                </c:pt>
                <c:pt idx="1">
                  <c:v>REL-11 FREEZE:  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REL-12 FREEZE:  100 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  <c:pt idx="17">
                  <c:v>105</c:v>
                </c:pt>
                <c:pt idx="18">
                  <c:v>106</c:v>
                </c:pt>
                <c:pt idx="19">
                  <c:v>107+E</c:v>
                </c:pt>
                <c:pt idx="20">
                  <c:v>108</c:v>
                </c:pt>
                <c:pt idx="21">
                  <c:v>REL-13 FREEZE:  109</c:v>
                </c:pt>
                <c:pt idx="22">
                  <c:v>110</c:v>
                </c:pt>
                <c:pt idx="23">
                  <c:v>111</c:v>
                </c:pt>
                <c:pt idx="24">
                  <c:v>112</c:v>
                </c:pt>
                <c:pt idx="25">
                  <c:v>113</c:v>
                </c:pt>
                <c:pt idx="26">
                  <c:v>113AH</c:v>
                </c:pt>
                <c:pt idx="27">
                  <c:v>114</c:v>
                </c:pt>
                <c:pt idx="28">
                  <c:v>115</c:v>
                </c:pt>
                <c:pt idx="29">
                  <c:v>116</c:v>
                </c:pt>
                <c:pt idx="30">
                  <c:v>REL-14 FREEZE:  116-bis</c:v>
                </c:pt>
                <c:pt idx="31">
                  <c:v>117</c:v>
                </c:pt>
                <c:pt idx="32">
                  <c:v>118</c:v>
                </c:pt>
                <c:pt idx="33">
                  <c:v>118bis</c:v>
                </c:pt>
                <c:pt idx="34">
                  <c:v>119</c:v>
                </c:pt>
                <c:pt idx="35">
                  <c:v>120</c:v>
                </c:pt>
                <c:pt idx="36">
                  <c:v>121</c:v>
                </c:pt>
                <c:pt idx="37">
                  <c:v>122</c:v>
                </c:pt>
                <c:pt idx="38">
                  <c:v>122bis</c:v>
                </c:pt>
                <c:pt idx="39">
                  <c:v>123</c:v>
                </c:pt>
                <c:pt idx="40">
                  <c:v>REL-15 FREEZE:  124</c:v>
                </c:pt>
                <c:pt idx="41">
                  <c:v>125</c:v>
                </c:pt>
                <c:pt idx="42">
                  <c:v>126</c:v>
                </c:pt>
                <c:pt idx="43">
                  <c:v>127</c:v>
                </c:pt>
                <c:pt idx="44">
                  <c:v>127bis</c:v>
                </c:pt>
                <c:pt idx="45">
                  <c:v>128</c:v>
                </c:pt>
                <c:pt idx="46">
                  <c:v>128bis</c:v>
                </c:pt>
                <c:pt idx="47">
                  <c:v>129</c:v>
                </c:pt>
                <c:pt idx="48">
                  <c:v>129bis</c:v>
                </c:pt>
                <c:pt idx="49">
                  <c:v>130</c:v>
                </c:pt>
                <c:pt idx="50">
                  <c:v>131</c:v>
                </c:pt>
                <c:pt idx="51">
                  <c:v>132</c:v>
                </c:pt>
                <c:pt idx="52">
                  <c:v>REL-16 FREEZE:  133 </c:v>
                </c:pt>
                <c:pt idx="53">
                  <c:v>134</c:v>
                </c:pt>
                <c:pt idx="54">
                  <c:v>135</c:v>
                </c:pt>
                <c:pt idx="55">
                  <c:v>136</c:v>
                </c:pt>
                <c:pt idx="56">
                  <c:v>136AH</c:v>
                </c:pt>
                <c:pt idx="57">
                  <c:v>137-e</c:v>
                </c:pt>
                <c:pt idx="58">
                  <c:v>138-e</c:v>
                </c:pt>
                <c:pt idx="59">
                  <c:v>139-e</c:v>
                </c:pt>
                <c:pt idx="60">
                  <c:v>140-e</c:v>
                </c:pt>
                <c:pt idx="61">
                  <c:v>141-e</c:v>
                </c:pt>
                <c:pt idx="62">
                  <c:v>142-e</c:v>
                </c:pt>
                <c:pt idx="63">
                  <c:v>143-e</c:v>
                </c:pt>
                <c:pt idx="64">
                  <c:v>144-e</c:v>
                </c:pt>
                <c:pt idx="65">
                  <c:v>REL-17 FREEZE:  145-e</c:v>
                </c:pt>
                <c:pt idx="66">
                  <c:v>146-e</c:v>
                </c:pt>
                <c:pt idx="67">
                  <c:v>147-e</c:v>
                </c:pt>
                <c:pt idx="68">
                  <c:v>148-e</c:v>
                </c:pt>
                <c:pt idx="69">
                  <c:v>149-e</c:v>
                </c:pt>
                <c:pt idx="70">
                  <c:v>150-e</c:v>
                </c:pt>
                <c:pt idx="71">
                  <c:v>151-e</c:v>
                </c:pt>
                <c:pt idx="72">
                  <c:v>152-e</c:v>
                </c:pt>
              </c:strCache>
            </c:strRef>
          </c:cat>
          <c:val>
            <c:numRef>
              <c:f>Attendance!$B$3:$BV$3</c:f>
              <c:numCache>
                <c:formatCode>General</c:formatCode>
                <c:ptCount val="73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  <c:pt idx="17">
                  <c:v>144</c:v>
                </c:pt>
                <c:pt idx="18">
                  <c:v>195</c:v>
                </c:pt>
                <c:pt idx="19">
                  <c:v>159</c:v>
                </c:pt>
                <c:pt idx="20">
                  <c:v>175</c:v>
                </c:pt>
                <c:pt idx="21">
                  <c:v>182</c:v>
                </c:pt>
                <c:pt idx="22">
                  <c:v>113</c:v>
                </c:pt>
                <c:pt idx="23">
                  <c:v>137</c:v>
                </c:pt>
                <c:pt idx="24">
                  <c:v>200</c:v>
                </c:pt>
                <c:pt idx="25">
                  <c:v>137</c:v>
                </c:pt>
                <c:pt idx="26">
                  <c:v>107</c:v>
                </c:pt>
                <c:pt idx="27">
                  <c:v>157</c:v>
                </c:pt>
                <c:pt idx="28">
                  <c:v>168</c:v>
                </c:pt>
                <c:pt idx="29">
                  <c:v>169</c:v>
                </c:pt>
                <c:pt idx="30">
                  <c:v>143</c:v>
                </c:pt>
                <c:pt idx="31">
                  <c:v>157</c:v>
                </c:pt>
                <c:pt idx="32">
                  <c:v>233</c:v>
                </c:pt>
                <c:pt idx="33">
                  <c:v>182</c:v>
                </c:pt>
                <c:pt idx="34">
                  <c:v>175</c:v>
                </c:pt>
                <c:pt idx="35">
                  <c:v>191</c:v>
                </c:pt>
                <c:pt idx="36">
                  <c:v>188</c:v>
                </c:pt>
                <c:pt idx="37">
                  <c:v>156</c:v>
                </c:pt>
                <c:pt idx="38">
                  <c:v>154</c:v>
                </c:pt>
                <c:pt idx="39">
                  <c:v>156</c:v>
                </c:pt>
                <c:pt idx="40">
                  <c:v>222</c:v>
                </c:pt>
                <c:pt idx="41">
                  <c:v>196</c:v>
                </c:pt>
                <c:pt idx="42">
                  <c:v>174</c:v>
                </c:pt>
                <c:pt idx="43">
                  <c:v>149</c:v>
                </c:pt>
                <c:pt idx="44">
                  <c:v>140</c:v>
                </c:pt>
                <c:pt idx="45">
                  <c:v>152</c:v>
                </c:pt>
                <c:pt idx="46">
                  <c:v>149</c:v>
                </c:pt>
                <c:pt idx="47">
                  <c:v>165</c:v>
                </c:pt>
                <c:pt idx="48">
                  <c:v>191</c:v>
                </c:pt>
                <c:pt idx="49">
                  <c:v>153</c:v>
                </c:pt>
                <c:pt idx="50">
                  <c:v>178</c:v>
                </c:pt>
                <c:pt idx="51">
                  <c:v>279</c:v>
                </c:pt>
                <c:pt idx="52">
                  <c:v>280</c:v>
                </c:pt>
                <c:pt idx="53">
                  <c:v>229</c:v>
                </c:pt>
                <c:pt idx="54">
                  <c:v>189</c:v>
                </c:pt>
                <c:pt idx="55">
                  <c:v>241</c:v>
                </c:pt>
                <c:pt idx="56">
                  <c:v>180</c:v>
                </c:pt>
                <c:pt idx="57">
                  <c:v>124</c:v>
                </c:pt>
                <c:pt idx="58">
                  <c:v>228</c:v>
                </c:pt>
                <c:pt idx="59">
                  <c:v>326</c:v>
                </c:pt>
                <c:pt idx="60">
                  <c:v>341</c:v>
                </c:pt>
                <c:pt idx="61">
                  <c:v>327</c:v>
                </c:pt>
                <c:pt idx="62">
                  <c:v>312</c:v>
                </c:pt>
                <c:pt idx="63">
                  <c:v>349</c:v>
                </c:pt>
                <c:pt idx="64">
                  <c:v>336</c:v>
                </c:pt>
                <c:pt idx="65">
                  <c:v>366</c:v>
                </c:pt>
                <c:pt idx="66">
                  <c:v>404</c:v>
                </c:pt>
                <c:pt idx="67">
                  <c:v>379</c:v>
                </c:pt>
                <c:pt idx="68">
                  <c:v>395</c:v>
                </c:pt>
                <c:pt idx="69">
                  <c:v>449</c:v>
                </c:pt>
                <c:pt idx="70">
                  <c:v>358</c:v>
                </c:pt>
                <c:pt idx="71">
                  <c:v>407</c:v>
                </c:pt>
                <c:pt idx="72">
                  <c:v>421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497-4B93-A135-61F197EAA0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066736"/>
        <c:axId val="201067296"/>
      </c:lineChart>
      <c:catAx>
        <c:axId val="20106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/>
        </c:spPr>
        <c:crossAx val="20106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067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1066736"/>
        <c:crosses val="autoZero"/>
        <c:crossBetween val="midCat"/>
      </c:valAx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584875808747568E-2"/>
          <c:y val="0.11795370812576944"/>
          <c:w val="0.95223389374948575"/>
          <c:h val="0.80283391456399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'Maintenance_Non Maintenance'!$B$15</c:f>
              <c:strCache>
                <c:ptCount val="1"/>
                <c:pt idx="0">
                  <c:v>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Maintenance'!$BU$5:$DJ$5</c:f>
              <c:strCache>
                <c:ptCount val="4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  <c:pt idx="32">
                  <c:v>143-e</c:v>
                </c:pt>
                <c:pt idx="33">
                  <c:v>144-e</c:v>
                </c:pt>
                <c:pt idx="34">
                  <c:v>REL-17 FREEZE:  145-e</c:v>
                </c:pt>
                <c:pt idx="35">
                  <c:v>146-e</c:v>
                </c:pt>
                <c:pt idx="36">
                  <c:v>147-e</c:v>
                </c:pt>
                <c:pt idx="37">
                  <c:v>148-e</c:v>
                </c:pt>
                <c:pt idx="38">
                  <c:v>149-e</c:v>
                </c:pt>
                <c:pt idx="39">
                  <c:v>150-e</c:v>
                </c:pt>
                <c:pt idx="40">
                  <c:v>151-e</c:v>
                </c:pt>
                <c:pt idx="41">
                  <c:v>152-e</c:v>
                </c:pt>
              </c:strCache>
            </c:strRef>
          </c:cat>
          <c:val>
            <c:numRef>
              <c:f>'Maintenance_Non Maintenance'!$BU$15:$DJ$15</c:f>
              <c:numCache>
                <c:formatCode>0.0</c:formatCode>
                <c:ptCount val="42"/>
                <c:pt idx="0">
                  <c:v>5</c:v>
                </c:pt>
                <c:pt idx="1">
                  <c:v>6</c:v>
                </c:pt>
                <c:pt idx="2">
                  <c:v>5</c:v>
                </c:pt>
                <c:pt idx="3">
                  <c:v>6</c:v>
                </c:pt>
                <c:pt idx="4">
                  <c:v>6.7</c:v>
                </c:pt>
                <c:pt idx="5">
                  <c:v>6.5</c:v>
                </c:pt>
                <c:pt idx="6">
                  <c:v>6</c:v>
                </c:pt>
                <c:pt idx="7">
                  <c:v>3.4</c:v>
                </c:pt>
                <c:pt idx="8">
                  <c:v>5</c:v>
                </c:pt>
                <c:pt idx="9">
                  <c:v>3</c:v>
                </c:pt>
                <c:pt idx="10">
                  <c:v>4.5</c:v>
                </c:pt>
                <c:pt idx="11">
                  <c:v>3.8</c:v>
                </c:pt>
                <c:pt idx="12">
                  <c:v>4</c:v>
                </c:pt>
                <c:pt idx="13">
                  <c:v>4</c:v>
                </c:pt>
                <c:pt idx="14">
                  <c:v>1.5</c:v>
                </c:pt>
                <c:pt idx="15">
                  <c:v>1.2</c:v>
                </c:pt>
                <c:pt idx="16">
                  <c:v>3</c:v>
                </c:pt>
                <c:pt idx="17">
                  <c:v>1.5</c:v>
                </c:pt>
                <c:pt idx="18">
                  <c:v>0.9</c:v>
                </c:pt>
                <c:pt idx="19">
                  <c:v>0.9</c:v>
                </c:pt>
                <c:pt idx="20">
                  <c:v>2</c:v>
                </c:pt>
                <c:pt idx="21">
                  <c:v>0.9</c:v>
                </c:pt>
                <c:pt idx="22">
                  <c:v>3.5</c:v>
                </c:pt>
                <c:pt idx="23">
                  <c:v>2.1</c:v>
                </c:pt>
                <c:pt idx="24">
                  <c:v>1.6</c:v>
                </c:pt>
                <c:pt idx="25">
                  <c:v>2</c:v>
                </c:pt>
                <c:pt idx="26">
                  <c:v>2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79F-4A5E-BE33-30651EC403A1}"/>
            </c:ext>
          </c:extLst>
        </c:ser>
        <c:ser>
          <c:idx val="2"/>
          <c:order val="1"/>
          <c:tx>
            <c:strRef>
              <c:f>'Maintenance_Non Maintenance'!$B$16</c:f>
              <c:strCache>
                <c:ptCount val="1"/>
                <c:pt idx="0">
                  <c:v>Rel-15 5GS / maintenance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E79F-4A5E-BE33-30651EC403A1}"/>
              </c:ext>
            </c:extLst>
          </c:dPt>
          <c:dPt>
            <c:idx val="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E79F-4A5E-BE33-30651EC403A1}"/>
              </c:ext>
            </c:extLst>
          </c:dPt>
          <c:dPt>
            <c:idx val="10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E79F-4A5E-BE33-30651EC403A1}"/>
              </c:ext>
            </c:extLst>
          </c:dPt>
          <c:dPt>
            <c:idx val="11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E79F-4A5E-BE33-30651EC403A1}"/>
              </c:ext>
            </c:extLst>
          </c:dPt>
          <c:dPt>
            <c:idx val="12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E79F-4A5E-BE33-30651EC403A1}"/>
              </c:ext>
            </c:extLst>
          </c:dPt>
          <c:dPt>
            <c:idx val="13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E79F-4A5E-BE33-30651EC403A1}"/>
              </c:ext>
            </c:extLst>
          </c:dPt>
          <c:dPt>
            <c:idx val="14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E79F-4A5E-BE33-30651EC403A1}"/>
              </c:ext>
            </c:extLst>
          </c:dPt>
          <c:dPt>
            <c:idx val="15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E79F-4A5E-BE33-30651EC403A1}"/>
              </c:ext>
            </c:extLst>
          </c:dPt>
          <c:dPt>
            <c:idx val="16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2-E79F-4A5E-BE33-30651EC403A1}"/>
              </c:ext>
            </c:extLst>
          </c:dPt>
          <c:dPt>
            <c:idx val="17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4-E79F-4A5E-BE33-30651EC403A1}"/>
              </c:ext>
            </c:extLst>
          </c:dPt>
          <c:dPt>
            <c:idx val="1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6-E79F-4A5E-BE33-30651EC403A1}"/>
              </c:ext>
            </c:extLst>
          </c:dPt>
          <c:dPt>
            <c:idx val="1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8-E79F-4A5E-BE33-30651EC403A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Maintenance'!$BU$5:$DJ$5</c:f>
              <c:strCache>
                <c:ptCount val="4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  <c:pt idx="32">
                  <c:v>143-e</c:v>
                </c:pt>
                <c:pt idx="33">
                  <c:v>144-e</c:v>
                </c:pt>
                <c:pt idx="34">
                  <c:v>REL-17 FREEZE:  145-e</c:v>
                </c:pt>
                <c:pt idx="35">
                  <c:v>146-e</c:v>
                </c:pt>
                <c:pt idx="36">
                  <c:v>147-e</c:v>
                </c:pt>
                <c:pt idx="37">
                  <c:v>148-e</c:v>
                </c:pt>
                <c:pt idx="38">
                  <c:v>149-e</c:v>
                </c:pt>
                <c:pt idx="39">
                  <c:v>150-e</c:v>
                </c:pt>
                <c:pt idx="40">
                  <c:v>151-e</c:v>
                </c:pt>
                <c:pt idx="41">
                  <c:v>152-e</c:v>
                </c:pt>
              </c:strCache>
            </c:strRef>
          </c:cat>
          <c:val>
            <c:numRef>
              <c:f>'Maintenance_Non Maintenance'!$BU$16:$DJ$16</c:f>
              <c:numCache>
                <c:formatCode>General</c:formatCode>
                <c:ptCount val="42"/>
                <c:pt idx="2" formatCode="0.0">
                  <c:v>18</c:v>
                </c:pt>
                <c:pt idx="3" formatCode="0.0">
                  <c:v>23</c:v>
                </c:pt>
                <c:pt idx="4" formatCode="0.0">
                  <c:v>24</c:v>
                </c:pt>
                <c:pt idx="5" formatCode="0.0">
                  <c:v>27</c:v>
                </c:pt>
                <c:pt idx="6" formatCode="0.0">
                  <c:v>31</c:v>
                </c:pt>
                <c:pt idx="7" formatCode="0.0">
                  <c:v>32.5</c:v>
                </c:pt>
                <c:pt idx="8" formatCode="0.0">
                  <c:v>36</c:v>
                </c:pt>
                <c:pt idx="9" formatCode="0.0">
                  <c:v>37</c:v>
                </c:pt>
                <c:pt idx="10" formatCode="0.0">
                  <c:v>24</c:v>
                </c:pt>
                <c:pt idx="11" formatCode="0.0">
                  <c:v>25</c:v>
                </c:pt>
                <c:pt idx="12" formatCode="0.0">
                  <c:v>19</c:v>
                </c:pt>
                <c:pt idx="13" formatCode="0.0">
                  <c:v>19</c:v>
                </c:pt>
                <c:pt idx="14" formatCode="0.0">
                  <c:v>15</c:v>
                </c:pt>
                <c:pt idx="15" formatCode="0.0">
                  <c:v>15</c:v>
                </c:pt>
                <c:pt idx="16" formatCode="0.0">
                  <c:v>13.7</c:v>
                </c:pt>
                <c:pt idx="17" formatCode="0.0">
                  <c:v>11.5</c:v>
                </c:pt>
                <c:pt idx="18" formatCode="0.0">
                  <c:v>9</c:v>
                </c:pt>
                <c:pt idx="19" formatCode="0.0">
                  <c:v>9.3000000000000007</c:v>
                </c:pt>
                <c:pt idx="20" formatCode="0.0">
                  <c:v>8.1999999999999993</c:v>
                </c:pt>
                <c:pt idx="21" formatCode="0.0">
                  <c:v>7.2</c:v>
                </c:pt>
                <c:pt idx="22" formatCode="0.0">
                  <c:v>6</c:v>
                </c:pt>
                <c:pt idx="23" formatCode="0.0">
                  <c:v>8.9</c:v>
                </c:pt>
                <c:pt idx="24" formatCode="0.0">
                  <c:v>7.7</c:v>
                </c:pt>
                <c:pt idx="25" formatCode="0.0">
                  <c:v>5</c:v>
                </c:pt>
                <c:pt idx="26" formatCode="0.0">
                  <c:v>6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0</c:v>
                </c:pt>
                <c:pt idx="31" formatCode="0.0">
                  <c:v>0</c:v>
                </c:pt>
                <c:pt idx="32" formatCode="0.0">
                  <c:v>0</c:v>
                </c:pt>
                <c:pt idx="33" formatCode="0.0">
                  <c:v>0</c:v>
                </c:pt>
                <c:pt idx="34" formatCode="0.0">
                  <c:v>0</c:v>
                </c:pt>
                <c:pt idx="35" formatCode="0.0">
                  <c:v>0</c:v>
                </c:pt>
                <c:pt idx="36" formatCode="0.0">
                  <c:v>0</c:v>
                </c:pt>
                <c:pt idx="37" formatCode="0.0">
                  <c:v>0</c:v>
                </c:pt>
                <c:pt idx="38" formatCode="0.0">
                  <c:v>0</c:v>
                </c:pt>
                <c:pt idx="39" formatCode="0.0">
                  <c:v>0</c:v>
                </c:pt>
                <c:pt idx="40" formatCode="0.0">
                  <c:v>0</c:v>
                </c:pt>
                <c:pt idx="41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E79F-4A5E-BE33-30651EC403A1}"/>
            </c:ext>
          </c:extLst>
        </c:ser>
        <c:ser>
          <c:idx val="3"/>
          <c:order val="2"/>
          <c:tx>
            <c:strRef>
              <c:f>'Maintenance_Non Maintenance'!$B$17</c:f>
              <c:strCache>
                <c:ptCount val="1"/>
                <c:pt idx="0">
                  <c:v>Rel-16 work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Maintenance'!$BU$5:$DJ$5</c:f>
              <c:strCache>
                <c:ptCount val="4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  <c:pt idx="32">
                  <c:v>143-e</c:v>
                </c:pt>
                <c:pt idx="33">
                  <c:v>144-e</c:v>
                </c:pt>
                <c:pt idx="34">
                  <c:v>REL-17 FREEZE:  145-e</c:v>
                </c:pt>
                <c:pt idx="35">
                  <c:v>146-e</c:v>
                </c:pt>
                <c:pt idx="36">
                  <c:v>147-e</c:v>
                </c:pt>
                <c:pt idx="37">
                  <c:v>148-e</c:v>
                </c:pt>
                <c:pt idx="38">
                  <c:v>149-e</c:v>
                </c:pt>
                <c:pt idx="39">
                  <c:v>150-e</c:v>
                </c:pt>
                <c:pt idx="40">
                  <c:v>151-e</c:v>
                </c:pt>
                <c:pt idx="41">
                  <c:v>152-e</c:v>
                </c:pt>
              </c:strCache>
            </c:strRef>
          </c:cat>
          <c:val>
            <c:numRef>
              <c:f>'Maintenance_Non Maintenance'!$BU$17:$DJ$17</c:f>
              <c:numCache>
                <c:formatCode>General</c:formatCode>
                <c:ptCount val="42"/>
                <c:pt idx="7" formatCode="0.0">
                  <c:v>3.7</c:v>
                </c:pt>
                <c:pt idx="10" formatCode="0.0">
                  <c:v>13.5</c:v>
                </c:pt>
                <c:pt idx="11" formatCode="0.0">
                  <c:v>12</c:v>
                </c:pt>
                <c:pt idx="12" formatCode="0.0">
                  <c:v>19.5</c:v>
                </c:pt>
                <c:pt idx="13" formatCode="0.0">
                  <c:v>20</c:v>
                </c:pt>
                <c:pt idx="14" formatCode="0.0">
                  <c:v>26.4</c:v>
                </c:pt>
                <c:pt idx="15" formatCode="0.0">
                  <c:v>28.6</c:v>
                </c:pt>
                <c:pt idx="16" formatCode="0.0">
                  <c:v>31.2</c:v>
                </c:pt>
                <c:pt idx="17" formatCode="0.0">
                  <c:v>34.9</c:v>
                </c:pt>
                <c:pt idx="18" formatCode="0.0">
                  <c:v>34.9</c:v>
                </c:pt>
                <c:pt idx="19" formatCode="0.0">
                  <c:v>34.4</c:v>
                </c:pt>
                <c:pt idx="20" formatCode="0.0">
                  <c:v>35.299999999999997</c:v>
                </c:pt>
                <c:pt idx="21" formatCode="0.0">
                  <c:v>37.700000000000003</c:v>
                </c:pt>
                <c:pt idx="22" formatCode="0.0">
                  <c:v>33</c:v>
                </c:pt>
                <c:pt idx="23" formatCode="0.0">
                  <c:v>21</c:v>
                </c:pt>
                <c:pt idx="24" formatCode="0.0">
                  <c:v>23.2</c:v>
                </c:pt>
                <c:pt idx="25" formatCode="0.0">
                  <c:v>14.5</c:v>
                </c:pt>
                <c:pt idx="26" formatCode="0.0">
                  <c:v>16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0</c:v>
                </c:pt>
                <c:pt idx="31" formatCode="0.0">
                  <c:v>0</c:v>
                </c:pt>
                <c:pt idx="32" formatCode="0.0">
                  <c:v>0</c:v>
                </c:pt>
                <c:pt idx="33" formatCode="0.0">
                  <c:v>0</c:v>
                </c:pt>
                <c:pt idx="34" formatCode="0.0">
                  <c:v>0</c:v>
                </c:pt>
                <c:pt idx="35" formatCode="0.0">
                  <c:v>0</c:v>
                </c:pt>
                <c:pt idx="36" formatCode="0.0">
                  <c:v>0</c:v>
                </c:pt>
                <c:pt idx="37" formatCode="0.0">
                  <c:v>0</c:v>
                </c:pt>
                <c:pt idx="38" formatCode="0.0">
                  <c:v>0</c:v>
                </c:pt>
                <c:pt idx="39" formatCode="0.0">
                  <c:v>0</c:v>
                </c:pt>
                <c:pt idx="40" formatCode="0.0">
                  <c:v>0</c:v>
                </c:pt>
                <c:pt idx="41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E79F-4A5E-BE33-30651EC403A1}"/>
            </c:ext>
          </c:extLst>
        </c:ser>
        <c:ser>
          <c:idx val="5"/>
          <c:order val="3"/>
          <c:tx>
            <c:strRef>
              <c:f>'Maintenance_Non Maintenance'!$B$18</c:f>
              <c:strCache>
                <c:ptCount val="1"/>
                <c:pt idx="0">
                  <c:v>Rel-17 work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Maintenance'!$BU$5:$DJ$5</c:f>
              <c:strCache>
                <c:ptCount val="4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  <c:pt idx="32">
                  <c:v>143-e</c:v>
                </c:pt>
                <c:pt idx="33">
                  <c:v>144-e</c:v>
                </c:pt>
                <c:pt idx="34">
                  <c:v>REL-17 FREEZE:  145-e</c:v>
                </c:pt>
                <c:pt idx="35">
                  <c:v>146-e</c:v>
                </c:pt>
                <c:pt idx="36">
                  <c:v>147-e</c:v>
                </c:pt>
                <c:pt idx="37">
                  <c:v>148-e</c:v>
                </c:pt>
                <c:pt idx="38">
                  <c:v>149-e</c:v>
                </c:pt>
                <c:pt idx="39">
                  <c:v>150-e</c:v>
                </c:pt>
                <c:pt idx="40">
                  <c:v>151-e</c:v>
                </c:pt>
                <c:pt idx="41">
                  <c:v>152-e</c:v>
                </c:pt>
              </c:strCache>
            </c:strRef>
          </c:cat>
          <c:val>
            <c:numRef>
              <c:f>'Maintenance_Non Maintenance'!$BU$18:$DJ$18</c:f>
              <c:numCache>
                <c:formatCode>General</c:formatCode>
                <c:ptCount val="42"/>
                <c:pt idx="23" formatCode="0.0">
                  <c:v>10.8</c:v>
                </c:pt>
                <c:pt idx="24" formatCode="0.0">
                  <c:v>11</c:v>
                </c:pt>
                <c:pt idx="25" formatCode="0.0">
                  <c:v>12.5</c:v>
                </c:pt>
                <c:pt idx="26" formatCode="0.0">
                  <c:v>0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0</c:v>
                </c:pt>
                <c:pt idx="31" formatCode="0.0">
                  <c:v>0</c:v>
                </c:pt>
                <c:pt idx="32" formatCode="0.0">
                  <c:v>0</c:v>
                </c:pt>
                <c:pt idx="33" formatCode="0.0">
                  <c:v>0</c:v>
                </c:pt>
                <c:pt idx="34" formatCode="0.0">
                  <c:v>0</c:v>
                </c:pt>
                <c:pt idx="35" formatCode="0.0">
                  <c:v>0</c:v>
                </c:pt>
                <c:pt idx="36" formatCode="0.0">
                  <c:v>0</c:v>
                </c:pt>
                <c:pt idx="37" formatCode="0.0">
                  <c:v>0</c:v>
                </c:pt>
                <c:pt idx="38" formatCode="0.0">
                  <c:v>0</c:v>
                </c:pt>
                <c:pt idx="39" formatCode="0.0">
                  <c:v>0</c:v>
                </c:pt>
                <c:pt idx="40" formatCode="0.0">
                  <c:v>0</c:v>
                </c:pt>
                <c:pt idx="41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E79F-4A5E-BE33-30651EC403A1}"/>
            </c:ext>
          </c:extLst>
        </c:ser>
        <c:ser>
          <c:idx val="1"/>
          <c:order val="4"/>
          <c:tx>
            <c:strRef>
              <c:f>'Maintenance_Non Maintenance'!$B$19</c:f>
              <c:strCache>
                <c:ptCount val="1"/>
                <c:pt idx="0">
                  <c:v>Rel-18 work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Maintenance'!$BU$5:$DJ$5</c:f>
              <c:strCache>
                <c:ptCount val="4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141-e</c:v>
                </c:pt>
                <c:pt idx="31">
                  <c:v>142-e</c:v>
                </c:pt>
                <c:pt idx="32">
                  <c:v>143-e</c:v>
                </c:pt>
                <c:pt idx="33">
                  <c:v>144-e</c:v>
                </c:pt>
                <c:pt idx="34">
                  <c:v>REL-17 FREEZE:  145-e</c:v>
                </c:pt>
                <c:pt idx="35">
                  <c:v>146-e</c:v>
                </c:pt>
                <c:pt idx="36">
                  <c:v>147-e</c:v>
                </c:pt>
                <c:pt idx="37">
                  <c:v>148-e</c:v>
                </c:pt>
                <c:pt idx="38">
                  <c:v>149-e</c:v>
                </c:pt>
                <c:pt idx="39">
                  <c:v>150-e</c:v>
                </c:pt>
                <c:pt idx="40">
                  <c:v>151-e</c:v>
                </c:pt>
                <c:pt idx="41">
                  <c:v>152-e</c:v>
                </c:pt>
              </c:strCache>
            </c:strRef>
          </c:cat>
          <c:val>
            <c:numRef>
              <c:f>'Maintenance_Non Maintenance'!$BU$19:$DJ$19</c:f>
              <c:numCache>
                <c:formatCode>General</c:formatCode>
                <c:ptCount val="42"/>
                <c:pt idx="35" formatCode="0.0">
                  <c:v>0</c:v>
                </c:pt>
                <c:pt idx="36" formatCode="0.0">
                  <c:v>0</c:v>
                </c:pt>
                <c:pt idx="37" formatCode="0.0">
                  <c:v>0</c:v>
                </c:pt>
                <c:pt idx="38" formatCode="0.0">
                  <c:v>0</c:v>
                </c:pt>
                <c:pt idx="39" formatCode="0.0">
                  <c:v>0</c:v>
                </c:pt>
                <c:pt idx="40" formatCode="0.0">
                  <c:v>0</c:v>
                </c:pt>
                <c:pt idx="41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E79F-4A5E-BE33-30651EC403A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333875328"/>
        <c:axId val="333875888"/>
      </c:barChart>
      <c:catAx>
        <c:axId val="3338753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875888"/>
        <c:crosses val="autoZero"/>
        <c:auto val="1"/>
        <c:lblAlgn val="ctr"/>
        <c:lblOffset val="100"/>
        <c:noMultiLvlLbl val="0"/>
      </c:catAx>
      <c:valAx>
        <c:axId val="333875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875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3876664348853"/>
          <c:y val="6.5854624086673086E-2"/>
          <c:w val="0.65292014943713694"/>
          <c:h val="4.19779057468562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'Results SA2#67_on'!$A$2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'Results SA2#67_on'!$AC$1:$CV$1</c:f>
              <c:strCache>
                <c:ptCount val="7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  <c:pt idx="63">
                  <c:v>144-e</c:v>
                </c:pt>
                <c:pt idx="64">
                  <c:v>REL-17 FREEZE:  145-e</c:v>
                </c:pt>
                <c:pt idx="65">
                  <c:v>146-e</c:v>
                </c:pt>
                <c:pt idx="66">
                  <c:v>147-e</c:v>
                </c:pt>
                <c:pt idx="67">
                  <c:v>148-e</c:v>
                </c:pt>
                <c:pt idx="68">
                  <c:v>149-e</c:v>
                </c:pt>
                <c:pt idx="69">
                  <c:v>150-e</c:v>
                </c:pt>
                <c:pt idx="70">
                  <c:v>151-e</c:v>
                </c:pt>
                <c:pt idx="71">
                  <c:v>152-e</c:v>
                </c:pt>
              </c:strCache>
            </c:strRef>
          </c:cat>
          <c:val>
            <c:numRef>
              <c:f>'Results SA2#67_on'!$AC$2:$CV$2</c:f>
              <c:numCache>
                <c:formatCode>0</c:formatCode>
                <c:ptCount val="72"/>
                <c:pt idx="0">
                  <c:v>108</c:v>
                </c:pt>
                <c:pt idx="1">
                  <c:v>117</c:v>
                </c:pt>
                <c:pt idx="2">
                  <c:v>115</c:v>
                </c:pt>
                <c:pt idx="3">
                  <c:v>134</c:v>
                </c:pt>
                <c:pt idx="4" formatCode="General">
                  <c:v>147</c:v>
                </c:pt>
                <c:pt idx="5" formatCode="General">
                  <c:v>170</c:v>
                </c:pt>
                <c:pt idx="6">
                  <c:v>168</c:v>
                </c:pt>
                <c:pt idx="7">
                  <c:v>165</c:v>
                </c:pt>
                <c:pt idx="8">
                  <c:v>134</c:v>
                </c:pt>
                <c:pt idx="9">
                  <c:v>123</c:v>
                </c:pt>
                <c:pt idx="10">
                  <c:v>56</c:v>
                </c:pt>
                <c:pt idx="11">
                  <c:v>145</c:v>
                </c:pt>
                <c:pt idx="12">
                  <c:v>150</c:v>
                </c:pt>
                <c:pt idx="13">
                  <c:v>130</c:v>
                </c:pt>
                <c:pt idx="14">
                  <c:v>212</c:v>
                </c:pt>
                <c:pt idx="15">
                  <c:v>198</c:v>
                </c:pt>
                <c:pt idx="16">
                  <c:v>162</c:v>
                </c:pt>
                <c:pt idx="17">
                  <c:v>162</c:v>
                </c:pt>
                <c:pt idx="18">
                  <c:v>168</c:v>
                </c:pt>
                <c:pt idx="19">
                  <c:v>161</c:v>
                </c:pt>
                <c:pt idx="20">
                  <c:v>61</c:v>
                </c:pt>
                <c:pt idx="21">
                  <c:v>151</c:v>
                </c:pt>
                <c:pt idx="22">
                  <c:v>175</c:v>
                </c:pt>
                <c:pt idx="23">
                  <c:v>180</c:v>
                </c:pt>
                <c:pt idx="24">
                  <c:v>87</c:v>
                </c:pt>
                <c:pt idx="25">
                  <c:v>86</c:v>
                </c:pt>
                <c:pt idx="26">
                  <c:v>224</c:v>
                </c:pt>
                <c:pt idx="27">
                  <c:v>278</c:v>
                </c:pt>
                <c:pt idx="28">
                  <c:v>317</c:v>
                </c:pt>
                <c:pt idx="29">
                  <c:v>158</c:v>
                </c:pt>
                <c:pt idx="30">
                  <c:v>210</c:v>
                </c:pt>
                <c:pt idx="31" formatCode="General">
                  <c:v>151</c:v>
                </c:pt>
                <c:pt idx="32" formatCode="General">
                  <c:v>224</c:v>
                </c:pt>
                <c:pt idx="33" formatCode="General">
                  <c:v>269</c:v>
                </c:pt>
                <c:pt idx="34" formatCode="General">
                  <c:v>264</c:v>
                </c:pt>
                <c:pt idx="35" formatCode="General">
                  <c:v>311</c:v>
                </c:pt>
                <c:pt idx="36" formatCode="General">
                  <c:v>368</c:v>
                </c:pt>
                <c:pt idx="37" formatCode="General">
                  <c:v>67</c:v>
                </c:pt>
                <c:pt idx="38" formatCode="General">
                  <c:v>414</c:v>
                </c:pt>
                <c:pt idx="39" formatCode="General">
                  <c:v>467</c:v>
                </c:pt>
                <c:pt idx="40" formatCode="General">
                  <c:v>399</c:v>
                </c:pt>
                <c:pt idx="41" formatCode="General">
                  <c:v>516</c:v>
                </c:pt>
                <c:pt idx="42" formatCode="General">
                  <c:v>483</c:v>
                </c:pt>
                <c:pt idx="43" formatCode="General">
                  <c:v>434</c:v>
                </c:pt>
                <c:pt idx="44" formatCode="General">
                  <c:v>364</c:v>
                </c:pt>
                <c:pt idx="45" formatCode="General">
                  <c:v>423</c:v>
                </c:pt>
                <c:pt idx="46" formatCode="General">
                  <c:v>427</c:v>
                </c:pt>
                <c:pt idx="47" formatCode="General">
                  <c:v>503</c:v>
                </c:pt>
                <c:pt idx="48" formatCode="General">
                  <c:v>407</c:v>
                </c:pt>
                <c:pt idx="49" formatCode="General">
                  <c:v>432</c:v>
                </c:pt>
                <c:pt idx="50" formatCode="General">
                  <c:v>417</c:v>
                </c:pt>
                <c:pt idx="51" formatCode="General">
                  <c:v>561</c:v>
                </c:pt>
                <c:pt idx="52" formatCode="General">
                  <c:v>446</c:v>
                </c:pt>
                <c:pt idx="53" formatCode="General">
                  <c:v>508</c:v>
                </c:pt>
                <c:pt idx="54" formatCode="General">
                  <c:v>480</c:v>
                </c:pt>
                <c:pt idx="55" formatCode="General">
                  <c:v>406</c:v>
                </c:pt>
                <c:pt idx="56" formatCode="General">
                  <c:v>237</c:v>
                </c:pt>
                <c:pt idx="57" formatCode="General">
                  <c:v>318</c:v>
                </c:pt>
                <c:pt idx="58" formatCode="General">
                  <c:v>529</c:v>
                </c:pt>
                <c:pt idx="59" formatCode="General">
                  <c:v>730</c:v>
                </c:pt>
                <c:pt idx="60" formatCode="General">
                  <c:v>679</c:v>
                </c:pt>
                <c:pt idx="61" formatCode="General">
                  <c:v>494</c:v>
                </c:pt>
                <c:pt idx="62" formatCode="General">
                  <c:v>591</c:v>
                </c:pt>
                <c:pt idx="63" formatCode="General">
                  <c:v>409</c:v>
                </c:pt>
                <c:pt idx="64" formatCode="General">
                  <c:v>598</c:v>
                </c:pt>
                <c:pt idx="65" formatCode="General">
                  <c:v>760</c:v>
                </c:pt>
                <c:pt idx="66" formatCode="General">
                  <c:v>322</c:v>
                </c:pt>
                <c:pt idx="67" formatCode="General">
                  <c:v>368</c:v>
                </c:pt>
                <c:pt idx="68" formatCode="General">
                  <c:v>805</c:v>
                </c:pt>
                <c:pt idx="69" formatCode="General">
                  <c:v>657</c:v>
                </c:pt>
                <c:pt idx="70" formatCode="General">
                  <c:v>753</c:v>
                </c:pt>
                <c:pt idx="71" formatCode="General">
                  <c:v>877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74-4E79-ACC4-1A2CD933D862}"/>
            </c:ext>
          </c:extLst>
        </c:ser>
        <c:ser>
          <c:idx val="1"/>
          <c:order val="1"/>
          <c:tx>
            <c:strRef>
              <c:f>'Results SA2#67_on'!$A$3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'Results SA2#67_on'!$AC$1:$CV$1</c:f>
              <c:strCache>
                <c:ptCount val="7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  <c:pt idx="63">
                  <c:v>144-e</c:v>
                </c:pt>
                <c:pt idx="64">
                  <c:v>REL-17 FREEZE:  145-e</c:v>
                </c:pt>
                <c:pt idx="65">
                  <c:v>146-e</c:v>
                </c:pt>
                <c:pt idx="66">
                  <c:v>147-e</c:v>
                </c:pt>
                <c:pt idx="67">
                  <c:v>148-e</c:v>
                </c:pt>
                <c:pt idx="68">
                  <c:v>149-e</c:v>
                </c:pt>
                <c:pt idx="69">
                  <c:v>150-e</c:v>
                </c:pt>
                <c:pt idx="70">
                  <c:v>151-e</c:v>
                </c:pt>
                <c:pt idx="71">
                  <c:v>152-e</c:v>
                </c:pt>
              </c:strCache>
            </c:strRef>
          </c:cat>
          <c:val>
            <c:numRef>
              <c:f>'Results SA2#67_on'!$AC$3:$CV$3</c:f>
              <c:numCache>
                <c:formatCode>0</c:formatCode>
                <c:ptCount val="72"/>
                <c:pt idx="0">
                  <c:v>77</c:v>
                </c:pt>
                <c:pt idx="1">
                  <c:v>149</c:v>
                </c:pt>
                <c:pt idx="2">
                  <c:v>91</c:v>
                </c:pt>
                <c:pt idx="3">
                  <c:v>138</c:v>
                </c:pt>
                <c:pt idx="4">
                  <c:v>144</c:v>
                </c:pt>
                <c:pt idx="5">
                  <c:v>124</c:v>
                </c:pt>
                <c:pt idx="6">
                  <c:v>101</c:v>
                </c:pt>
                <c:pt idx="7">
                  <c:v>131</c:v>
                </c:pt>
                <c:pt idx="8">
                  <c:v>117</c:v>
                </c:pt>
                <c:pt idx="9">
                  <c:v>23</c:v>
                </c:pt>
                <c:pt idx="10">
                  <c:v>3</c:v>
                </c:pt>
                <c:pt idx="11">
                  <c:v>49</c:v>
                </c:pt>
                <c:pt idx="12">
                  <c:v>63</c:v>
                </c:pt>
                <c:pt idx="13">
                  <c:v>72</c:v>
                </c:pt>
                <c:pt idx="14">
                  <c:v>70</c:v>
                </c:pt>
                <c:pt idx="15">
                  <c:v>66</c:v>
                </c:pt>
                <c:pt idx="16">
                  <c:v>73</c:v>
                </c:pt>
                <c:pt idx="17">
                  <c:v>74</c:v>
                </c:pt>
                <c:pt idx="18">
                  <c:v>65</c:v>
                </c:pt>
                <c:pt idx="19">
                  <c:v>27</c:v>
                </c:pt>
                <c:pt idx="20">
                  <c:v>34</c:v>
                </c:pt>
                <c:pt idx="21">
                  <c:v>145</c:v>
                </c:pt>
                <c:pt idx="22">
                  <c:v>112</c:v>
                </c:pt>
                <c:pt idx="23">
                  <c:v>120</c:v>
                </c:pt>
                <c:pt idx="24">
                  <c:v>35</c:v>
                </c:pt>
                <c:pt idx="25">
                  <c:v>120</c:v>
                </c:pt>
                <c:pt idx="26">
                  <c:v>90</c:v>
                </c:pt>
                <c:pt idx="27">
                  <c:v>53</c:v>
                </c:pt>
                <c:pt idx="28">
                  <c:v>52</c:v>
                </c:pt>
                <c:pt idx="29">
                  <c:v>166</c:v>
                </c:pt>
                <c:pt idx="30">
                  <c:v>108</c:v>
                </c:pt>
                <c:pt idx="31" formatCode="General">
                  <c:v>122</c:v>
                </c:pt>
                <c:pt idx="32" formatCode="General">
                  <c:v>178</c:v>
                </c:pt>
                <c:pt idx="33" formatCode="General">
                  <c:v>254</c:v>
                </c:pt>
                <c:pt idx="34" formatCode="General">
                  <c:v>254</c:v>
                </c:pt>
                <c:pt idx="35" formatCode="General">
                  <c:v>188</c:v>
                </c:pt>
                <c:pt idx="36" formatCode="General">
                  <c:v>200</c:v>
                </c:pt>
                <c:pt idx="37" formatCode="General">
                  <c:v>2</c:v>
                </c:pt>
                <c:pt idx="38" formatCode="General">
                  <c:v>148</c:v>
                </c:pt>
                <c:pt idx="39" formatCode="General">
                  <c:v>85</c:v>
                </c:pt>
                <c:pt idx="40" formatCode="General">
                  <c:v>176</c:v>
                </c:pt>
                <c:pt idx="41" formatCode="General">
                  <c:v>154</c:v>
                </c:pt>
                <c:pt idx="42" formatCode="General">
                  <c:v>186</c:v>
                </c:pt>
                <c:pt idx="43" formatCode="General">
                  <c:v>189</c:v>
                </c:pt>
                <c:pt idx="44" formatCode="General">
                  <c:v>170</c:v>
                </c:pt>
                <c:pt idx="45" formatCode="General">
                  <c:v>185</c:v>
                </c:pt>
                <c:pt idx="46" formatCode="General">
                  <c:v>188</c:v>
                </c:pt>
                <c:pt idx="47" formatCode="General">
                  <c:v>160</c:v>
                </c:pt>
                <c:pt idx="48" formatCode="General">
                  <c:v>133</c:v>
                </c:pt>
                <c:pt idx="49" formatCode="General">
                  <c:v>193</c:v>
                </c:pt>
                <c:pt idx="50" formatCode="General">
                  <c:v>274</c:v>
                </c:pt>
                <c:pt idx="51" formatCode="General">
                  <c:v>154</c:v>
                </c:pt>
                <c:pt idx="52" formatCode="General">
                  <c:v>265</c:v>
                </c:pt>
                <c:pt idx="53" formatCode="General">
                  <c:v>473</c:v>
                </c:pt>
                <c:pt idx="54" formatCode="General">
                  <c:v>351</c:v>
                </c:pt>
                <c:pt idx="55" formatCode="General">
                  <c:v>249</c:v>
                </c:pt>
                <c:pt idx="56" formatCode="General">
                  <c:v>71</c:v>
                </c:pt>
                <c:pt idx="57" formatCode="General">
                  <c:v>33</c:v>
                </c:pt>
                <c:pt idx="58" formatCode="General">
                  <c:v>43</c:v>
                </c:pt>
                <c:pt idx="59" formatCode="General">
                  <c:v>94</c:v>
                </c:pt>
                <c:pt idx="60" formatCode="General">
                  <c:v>66</c:v>
                </c:pt>
                <c:pt idx="61" formatCode="General">
                  <c:v>65</c:v>
                </c:pt>
                <c:pt idx="62" formatCode="General">
                  <c:v>119</c:v>
                </c:pt>
                <c:pt idx="63" formatCode="General">
                  <c:v>98</c:v>
                </c:pt>
                <c:pt idx="64" formatCode="General">
                  <c:v>105</c:v>
                </c:pt>
                <c:pt idx="65" formatCode="General">
                  <c:v>83</c:v>
                </c:pt>
                <c:pt idx="66" formatCode="General">
                  <c:v>102</c:v>
                </c:pt>
                <c:pt idx="67" formatCode="General">
                  <c:v>82</c:v>
                </c:pt>
                <c:pt idx="68" formatCode="General">
                  <c:v>175</c:v>
                </c:pt>
                <c:pt idx="69" formatCode="General">
                  <c:v>189</c:v>
                </c:pt>
                <c:pt idx="70" formatCode="General">
                  <c:v>148</c:v>
                </c:pt>
                <c:pt idx="71" formatCode="General">
                  <c:v>311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74-4E79-ACC4-1A2CD933D862}"/>
            </c:ext>
          </c:extLst>
        </c:ser>
        <c:ser>
          <c:idx val="2"/>
          <c:order val="2"/>
          <c:tx>
            <c:strRef>
              <c:f>'Results SA2#67_on'!$A$4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'Results SA2#67_on'!$AC$1:$CV$1</c:f>
              <c:strCache>
                <c:ptCount val="7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142-e</c:v>
                </c:pt>
                <c:pt idx="62">
                  <c:v>143-e</c:v>
                </c:pt>
                <c:pt idx="63">
                  <c:v>144-e</c:v>
                </c:pt>
                <c:pt idx="64">
                  <c:v>REL-17 FREEZE:  145-e</c:v>
                </c:pt>
                <c:pt idx="65">
                  <c:v>146-e</c:v>
                </c:pt>
                <c:pt idx="66">
                  <c:v>147-e</c:v>
                </c:pt>
                <c:pt idx="67">
                  <c:v>148-e</c:v>
                </c:pt>
                <c:pt idx="68">
                  <c:v>149-e</c:v>
                </c:pt>
                <c:pt idx="69">
                  <c:v>150-e</c:v>
                </c:pt>
                <c:pt idx="70">
                  <c:v>151-e</c:v>
                </c:pt>
                <c:pt idx="71">
                  <c:v>152-e</c:v>
                </c:pt>
              </c:strCache>
            </c:strRef>
          </c:cat>
          <c:val>
            <c:numRef>
              <c:f>'Results SA2#67_on'!$AC$4:$CV$4</c:f>
              <c:numCache>
                <c:formatCode>0</c:formatCode>
                <c:ptCount val="72"/>
                <c:pt idx="0">
                  <c:v>120</c:v>
                </c:pt>
                <c:pt idx="1">
                  <c:v>139</c:v>
                </c:pt>
                <c:pt idx="2">
                  <c:v>155</c:v>
                </c:pt>
                <c:pt idx="3">
                  <c:v>131</c:v>
                </c:pt>
                <c:pt idx="4">
                  <c:v>123</c:v>
                </c:pt>
                <c:pt idx="5">
                  <c:v>121</c:v>
                </c:pt>
                <c:pt idx="6">
                  <c:v>110</c:v>
                </c:pt>
                <c:pt idx="7">
                  <c:v>165</c:v>
                </c:pt>
                <c:pt idx="8">
                  <c:v>172</c:v>
                </c:pt>
                <c:pt idx="9">
                  <c:v>141</c:v>
                </c:pt>
                <c:pt idx="10">
                  <c:v>62</c:v>
                </c:pt>
                <c:pt idx="11">
                  <c:v>95</c:v>
                </c:pt>
                <c:pt idx="12">
                  <c:v>137</c:v>
                </c:pt>
                <c:pt idx="13">
                  <c:v>143</c:v>
                </c:pt>
                <c:pt idx="14">
                  <c:v>143</c:v>
                </c:pt>
                <c:pt idx="15">
                  <c:v>143</c:v>
                </c:pt>
                <c:pt idx="16">
                  <c:v>141</c:v>
                </c:pt>
                <c:pt idx="17">
                  <c:v>120</c:v>
                </c:pt>
                <c:pt idx="18">
                  <c:v>77</c:v>
                </c:pt>
                <c:pt idx="19">
                  <c:v>65</c:v>
                </c:pt>
                <c:pt idx="20">
                  <c:v>38</c:v>
                </c:pt>
                <c:pt idx="21">
                  <c:v>103</c:v>
                </c:pt>
                <c:pt idx="22">
                  <c:v>78</c:v>
                </c:pt>
                <c:pt idx="23">
                  <c:v>124</c:v>
                </c:pt>
                <c:pt idx="24">
                  <c:v>43</c:v>
                </c:pt>
                <c:pt idx="25">
                  <c:v>112</c:v>
                </c:pt>
                <c:pt idx="26">
                  <c:v>137</c:v>
                </c:pt>
                <c:pt idx="27">
                  <c:v>119</c:v>
                </c:pt>
                <c:pt idx="28">
                  <c:v>131</c:v>
                </c:pt>
                <c:pt idx="29">
                  <c:v>70</c:v>
                </c:pt>
                <c:pt idx="30">
                  <c:v>97</c:v>
                </c:pt>
                <c:pt idx="31" formatCode="General">
                  <c:v>95</c:v>
                </c:pt>
                <c:pt idx="32" formatCode="General">
                  <c:v>101</c:v>
                </c:pt>
                <c:pt idx="33" formatCode="General">
                  <c:v>138</c:v>
                </c:pt>
                <c:pt idx="34" formatCode="General">
                  <c:v>142</c:v>
                </c:pt>
                <c:pt idx="35" formatCode="General">
                  <c:v>119</c:v>
                </c:pt>
                <c:pt idx="36" formatCode="General">
                  <c:v>109</c:v>
                </c:pt>
                <c:pt idx="37" formatCode="General">
                  <c:v>7</c:v>
                </c:pt>
                <c:pt idx="38" formatCode="General">
                  <c:v>163</c:v>
                </c:pt>
                <c:pt idx="39" formatCode="General">
                  <c:v>137</c:v>
                </c:pt>
                <c:pt idx="40" formatCode="General">
                  <c:v>142</c:v>
                </c:pt>
                <c:pt idx="41" formatCode="General">
                  <c:v>137</c:v>
                </c:pt>
                <c:pt idx="42" formatCode="General">
                  <c:v>132</c:v>
                </c:pt>
                <c:pt idx="43" formatCode="General">
                  <c:v>183</c:v>
                </c:pt>
                <c:pt idx="44" formatCode="General">
                  <c:v>113</c:v>
                </c:pt>
                <c:pt idx="45" formatCode="General">
                  <c:v>90</c:v>
                </c:pt>
                <c:pt idx="46" formatCode="General">
                  <c:v>132</c:v>
                </c:pt>
                <c:pt idx="47" formatCode="General">
                  <c:v>158</c:v>
                </c:pt>
                <c:pt idx="48" formatCode="General">
                  <c:v>124</c:v>
                </c:pt>
                <c:pt idx="49" formatCode="General">
                  <c:v>138</c:v>
                </c:pt>
                <c:pt idx="50" formatCode="General">
                  <c:v>216</c:v>
                </c:pt>
                <c:pt idx="51" formatCode="General">
                  <c:v>198</c:v>
                </c:pt>
                <c:pt idx="52" formatCode="General">
                  <c:v>181</c:v>
                </c:pt>
                <c:pt idx="53" formatCode="General">
                  <c:v>177</c:v>
                </c:pt>
                <c:pt idx="54" formatCode="General">
                  <c:v>187</c:v>
                </c:pt>
                <c:pt idx="55" formatCode="General">
                  <c:v>169</c:v>
                </c:pt>
                <c:pt idx="56" formatCode="General">
                  <c:v>202</c:v>
                </c:pt>
                <c:pt idx="57" formatCode="General">
                  <c:v>196</c:v>
                </c:pt>
                <c:pt idx="58" formatCode="General">
                  <c:v>202</c:v>
                </c:pt>
                <c:pt idx="59" formatCode="General">
                  <c:v>255</c:v>
                </c:pt>
                <c:pt idx="60" formatCode="General">
                  <c:v>217</c:v>
                </c:pt>
                <c:pt idx="61" formatCode="General">
                  <c:v>213</c:v>
                </c:pt>
                <c:pt idx="62" formatCode="General">
                  <c:v>290</c:v>
                </c:pt>
                <c:pt idx="63" formatCode="General">
                  <c:v>235</c:v>
                </c:pt>
                <c:pt idx="64" formatCode="General">
                  <c:v>334</c:v>
                </c:pt>
                <c:pt idx="65" formatCode="General">
                  <c:v>398</c:v>
                </c:pt>
                <c:pt idx="66" formatCode="General">
                  <c:v>197</c:v>
                </c:pt>
                <c:pt idx="67" formatCode="General">
                  <c:v>295</c:v>
                </c:pt>
                <c:pt idx="68" formatCode="General">
                  <c:v>253</c:v>
                </c:pt>
                <c:pt idx="69" formatCode="General">
                  <c:v>180</c:v>
                </c:pt>
                <c:pt idx="70" formatCode="General">
                  <c:v>181</c:v>
                </c:pt>
                <c:pt idx="71" formatCode="General">
                  <c:v>370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674-4E79-ACC4-1A2CD933D8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7032816"/>
        <c:axId val="1"/>
      </c:barChart>
      <c:catAx>
        <c:axId val="63703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3703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976592723996641"/>
          <c:y val="9.5204606273530876E-2"/>
          <c:w val="0.34071900948619471"/>
          <c:h val="0.29472507717357249"/>
        </c:manualLayout>
      </c:layout>
      <c:overlay val="0"/>
      <c:txPr>
        <a:bodyPr/>
        <a:lstStyle/>
        <a:p>
          <a:pPr>
            <a:defRPr sz="13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263713453324143E-2"/>
          <c:y val="3.4878270958719787E-2"/>
          <c:w val="0.96805249343832023"/>
          <c:h val="0.7835282409425765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'Rel-10_Rel-16 CRs'!$A$2</c:f>
              <c:strCache>
                <c:ptCount val="1"/>
                <c:pt idx="0">
                  <c:v>Rel-13 CR</c:v>
                </c:pt>
              </c:strCache>
            </c:strRef>
          </c:tx>
          <c:invertIfNegative val="0"/>
          <c:cat>
            <c:strRef>
              <c:f>'Rel-10_Rel-16 CRs'!$B$1:$AS$1</c:f>
              <c:strCache>
                <c:ptCount val="44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</c:strCache>
            </c:strRef>
          </c:cat>
          <c:val>
            <c:numRef>
              <c:f>'Rel-10_Rel-16 CRs'!$B$2:$AS$2</c:f>
              <c:numCache>
                <c:formatCode>0</c:formatCode>
                <c:ptCount val="44"/>
                <c:pt idx="0">
                  <c:v>25</c:v>
                </c:pt>
                <c:pt idx="1">
                  <c:v>9</c:v>
                </c:pt>
                <c:pt idx="2">
                  <c:v>11</c:v>
                </c:pt>
                <c:pt idx="3">
                  <c:v>2</c:v>
                </c:pt>
                <c:pt idx="4">
                  <c:v>5</c:v>
                </c:pt>
                <c:pt idx="5">
                  <c:v>2</c:v>
                </c:pt>
                <c:pt idx="6">
                  <c:v>4</c:v>
                </c:pt>
                <c:pt idx="7">
                  <c:v>2</c:v>
                </c:pt>
                <c:pt idx="8">
                  <c:v>5</c:v>
                </c:pt>
                <c:pt idx="10">
                  <c:v>3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5">
                  <c:v>1</c:v>
                </c:pt>
                <c:pt idx="25" formatCode="General">
                  <c:v>0</c:v>
                </c:pt>
                <c:pt idx="26" formatCode="General">
                  <c:v>1</c:v>
                </c:pt>
                <c:pt idx="27" formatCode="General">
                  <c:v>0</c:v>
                </c:pt>
                <c:pt idx="28" formatCode="General">
                  <c:v>0</c:v>
                </c:pt>
                <c:pt idx="29" formatCode="General">
                  <c:v>0</c:v>
                </c:pt>
                <c:pt idx="30" formatCode="General">
                  <c:v>0</c:v>
                </c:pt>
                <c:pt idx="31" formatCode="General">
                  <c:v>0</c:v>
                </c:pt>
                <c:pt idx="32" formatCode="General">
                  <c:v>0</c:v>
                </c:pt>
                <c:pt idx="33" formatCode="General">
                  <c:v>0</c:v>
                </c:pt>
                <c:pt idx="34" formatCode="General">
                  <c:v>0</c:v>
                </c:pt>
                <c:pt idx="35" formatCode="General">
                  <c:v>0</c:v>
                </c:pt>
                <c:pt idx="36" formatCode="General">
                  <c:v>0</c:v>
                </c:pt>
                <c:pt idx="37" formatCode="General">
                  <c:v>0</c:v>
                </c:pt>
                <c:pt idx="38" formatCode="General">
                  <c:v>0</c:v>
                </c:pt>
                <c:pt idx="39" formatCode="General">
                  <c:v>0</c:v>
                </c:pt>
                <c:pt idx="40" formatCode="General">
                  <c:v>0</c:v>
                </c:pt>
                <c:pt idx="41" formatCode="General">
                  <c:v>0</c:v>
                </c:pt>
                <c:pt idx="42" formatCode="General">
                  <c:v>0</c:v>
                </c:pt>
                <c:pt idx="4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09-4567-8EFC-C5291AE13966}"/>
            </c:ext>
          </c:extLst>
        </c:ser>
        <c:ser>
          <c:idx val="1"/>
          <c:order val="1"/>
          <c:tx>
            <c:strRef>
              <c:f>'Rel-10_Rel-16 CRs'!$A$3</c:f>
              <c:strCache>
                <c:ptCount val="1"/>
                <c:pt idx="0">
                  <c:v>Rel-14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'Rel-10_Rel-16 CRs'!$B$1:$AS$1</c:f>
              <c:strCache>
                <c:ptCount val="44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</c:strCache>
            </c:strRef>
          </c:cat>
          <c:val>
            <c:numRef>
              <c:f>'Rel-10_Rel-16 CRs'!$B$3:$AS$3</c:f>
              <c:numCache>
                <c:formatCode>General</c:formatCode>
                <c:ptCount val="44"/>
                <c:pt idx="0">
                  <c:v>81</c:v>
                </c:pt>
                <c:pt idx="1">
                  <c:v>33</c:v>
                </c:pt>
                <c:pt idx="2">
                  <c:v>56</c:v>
                </c:pt>
                <c:pt idx="3">
                  <c:v>23</c:v>
                </c:pt>
                <c:pt idx="4">
                  <c:v>13</c:v>
                </c:pt>
                <c:pt idx="5">
                  <c:v>17</c:v>
                </c:pt>
                <c:pt idx="6">
                  <c:v>18</c:v>
                </c:pt>
                <c:pt idx="7">
                  <c:v>20</c:v>
                </c:pt>
                <c:pt idx="8">
                  <c:v>10</c:v>
                </c:pt>
                <c:pt idx="10">
                  <c:v>8</c:v>
                </c:pt>
                <c:pt idx="11">
                  <c:v>10</c:v>
                </c:pt>
                <c:pt idx="12">
                  <c:v>8</c:v>
                </c:pt>
                <c:pt idx="13">
                  <c:v>1</c:v>
                </c:pt>
                <c:pt idx="14">
                  <c:v>7</c:v>
                </c:pt>
                <c:pt idx="15">
                  <c:v>2</c:v>
                </c:pt>
                <c:pt idx="16">
                  <c:v>1</c:v>
                </c:pt>
                <c:pt idx="17">
                  <c:v>2</c:v>
                </c:pt>
                <c:pt idx="18">
                  <c:v>5</c:v>
                </c:pt>
                <c:pt idx="21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09-4567-8EFC-C5291AE13966}"/>
            </c:ext>
          </c:extLst>
        </c:ser>
        <c:ser>
          <c:idx val="2"/>
          <c:order val="2"/>
          <c:tx>
            <c:strRef>
              <c:f>'Rel-10_Rel-16 CRs'!$A$4</c:f>
              <c:strCache>
                <c:ptCount val="1"/>
                <c:pt idx="0">
                  <c:v>Rel-15 PCR/draftCR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'Rel-10_Rel-16 CRs'!$B$1:$AS$1</c:f>
              <c:strCache>
                <c:ptCount val="44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</c:strCache>
            </c:strRef>
          </c:cat>
          <c:val>
            <c:numRef>
              <c:f>'Rel-10_Rel-16 CRs'!$B$4:$AS$4</c:f>
              <c:numCache>
                <c:formatCode>General</c:formatCode>
                <c:ptCount val="44"/>
                <c:pt idx="3">
                  <c:v>63</c:v>
                </c:pt>
                <c:pt idx="4">
                  <c:v>126</c:v>
                </c:pt>
                <c:pt idx="5">
                  <c:v>117</c:v>
                </c:pt>
                <c:pt idx="6">
                  <c:v>121</c:v>
                </c:pt>
                <c:pt idx="7">
                  <c:v>171</c:v>
                </c:pt>
                <c:pt idx="8">
                  <c:v>214</c:v>
                </c:pt>
                <c:pt idx="9">
                  <c:v>62</c:v>
                </c:pt>
                <c:pt idx="10">
                  <c:v>287</c:v>
                </c:pt>
                <c:pt idx="11">
                  <c:v>328</c:v>
                </c:pt>
                <c:pt idx="12">
                  <c:v>182</c:v>
                </c:pt>
                <c:pt idx="13">
                  <c:v>4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309-4567-8EFC-C5291AE13966}"/>
            </c:ext>
          </c:extLst>
        </c:ser>
        <c:ser>
          <c:idx val="3"/>
          <c:order val="3"/>
          <c:tx>
            <c:strRef>
              <c:f>'Rel-10_Rel-16 CRs'!$A$5</c:f>
              <c:strCache>
                <c:ptCount val="1"/>
                <c:pt idx="0">
                  <c:v>Rel-15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'Rel-10_Rel-16 CRs'!$B$1:$AS$1</c:f>
              <c:strCache>
                <c:ptCount val="44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</c:strCache>
            </c:strRef>
          </c:cat>
          <c:val>
            <c:numRef>
              <c:f>'Rel-10_Rel-16 CRs'!$B$5:$AS$5</c:f>
              <c:numCache>
                <c:formatCode>General</c:formatCode>
                <c:ptCount val="44"/>
                <c:pt idx="7">
                  <c:v>19</c:v>
                </c:pt>
                <c:pt idx="8">
                  <c:v>19</c:v>
                </c:pt>
                <c:pt idx="10">
                  <c:v>27</c:v>
                </c:pt>
                <c:pt idx="11">
                  <c:v>27</c:v>
                </c:pt>
                <c:pt idx="12">
                  <c:v>12</c:v>
                </c:pt>
                <c:pt idx="13">
                  <c:v>351</c:v>
                </c:pt>
                <c:pt idx="14">
                  <c:v>201</c:v>
                </c:pt>
                <c:pt idx="15">
                  <c:v>213</c:v>
                </c:pt>
                <c:pt idx="16">
                  <c:v>119</c:v>
                </c:pt>
                <c:pt idx="17">
                  <c:v>159</c:v>
                </c:pt>
                <c:pt idx="18">
                  <c:v>100</c:v>
                </c:pt>
                <c:pt idx="19">
                  <c:v>102</c:v>
                </c:pt>
                <c:pt idx="20">
                  <c:v>78</c:v>
                </c:pt>
                <c:pt idx="21">
                  <c:v>74</c:v>
                </c:pt>
                <c:pt idx="22">
                  <c:v>50</c:v>
                </c:pt>
                <c:pt idx="23">
                  <c:v>40</c:v>
                </c:pt>
                <c:pt idx="24">
                  <c:v>17</c:v>
                </c:pt>
                <c:pt idx="25">
                  <c:v>6</c:v>
                </c:pt>
                <c:pt idx="26">
                  <c:v>10</c:v>
                </c:pt>
                <c:pt idx="27">
                  <c:v>3</c:v>
                </c:pt>
                <c:pt idx="28">
                  <c:v>4</c:v>
                </c:pt>
                <c:pt idx="29">
                  <c:v>6</c:v>
                </c:pt>
                <c:pt idx="30">
                  <c:v>2</c:v>
                </c:pt>
                <c:pt idx="31">
                  <c:v>5</c:v>
                </c:pt>
                <c:pt idx="32">
                  <c:v>6</c:v>
                </c:pt>
                <c:pt idx="33">
                  <c:v>0</c:v>
                </c:pt>
                <c:pt idx="34">
                  <c:v>3</c:v>
                </c:pt>
                <c:pt idx="35">
                  <c:v>2</c:v>
                </c:pt>
                <c:pt idx="36">
                  <c:v>1</c:v>
                </c:pt>
                <c:pt idx="37">
                  <c:v>2</c:v>
                </c:pt>
                <c:pt idx="38">
                  <c:v>0</c:v>
                </c:pt>
                <c:pt idx="39">
                  <c:v>0</c:v>
                </c:pt>
                <c:pt idx="40">
                  <c:v>1</c:v>
                </c:pt>
                <c:pt idx="41">
                  <c:v>0</c:v>
                </c:pt>
                <c:pt idx="42">
                  <c:v>1</c:v>
                </c:pt>
                <c:pt idx="4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309-4567-8EFC-C5291AE13966}"/>
            </c:ext>
          </c:extLst>
        </c:ser>
        <c:ser>
          <c:idx val="4"/>
          <c:order val="4"/>
          <c:tx>
            <c:strRef>
              <c:f>'Rel-10_Rel-16 CRs'!$A$6</c:f>
              <c:strCache>
                <c:ptCount val="1"/>
                <c:pt idx="0">
                  <c:v>Rel-16 PCR/draftCR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'Rel-10_Rel-16 CRs'!$B$1:$AS$1</c:f>
              <c:strCache>
                <c:ptCount val="44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</c:strCache>
            </c:strRef>
          </c:cat>
          <c:val>
            <c:numRef>
              <c:f>'Rel-10_Rel-16 CRs'!$B$6:$AS$6</c:f>
              <c:numCache>
                <c:formatCode>General</c:formatCode>
                <c:ptCount val="44"/>
                <c:pt idx="12">
                  <c:v>43</c:v>
                </c:pt>
                <c:pt idx="13">
                  <c:v>80</c:v>
                </c:pt>
                <c:pt idx="14">
                  <c:v>170</c:v>
                </c:pt>
                <c:pt idx="15">
                  <c:v>147</c:v>
                </c:pt>
                <c:pt idx="16">
                  <c:v>181</c:v>
                </c:pt>
                <c:pt idx="17">
                  <c:v>171</c:v>
                </c:pt>
                <c:pt idx="18">
                  <c:v>207</c:v>
                </c:pt>
                <c:pt idx="19">
                  <c:v>250</c:v>
                </c:pt>
                <c:pt idx="20">
                  <c:v>88</c:v>
                </c:pt>
                <c:pt idx="21">
                  <c:v>87</c:v>
                </c:pt>
                <c:pt idx="22">
                  <c:v>71</c:v>
                </c:pt>
                <c:pt idx="23">
                  <c:v>103</c:v>
                </c:pt>
                <c:pt idx="24">
                  <c:v>26</c:v>
                </c:pt>
                <c:pt idx="25">
                  <c:v>39</c:v>
                </c:pt>
                <c:pt idx="26">
                  <c:v>30</c:v>
                </c:pt>
                <c:pt idx="27">
                  <c:v>21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309-4567-8EFC-C5291AE13966}"/>
            </c:ext>
          </c:extLst>
        </c:ser>
        <c:ser>
          <c:idx val="5"/>
          <c:order val="5"/>
          <c:tx>
            <c:strRef>
              <c:f>'Rel-10_Rel-16 CRs'!$A$7</c:f>
              <c:strCache>
                <c:ptCount val="1"/>
                <c:pt idx="0">
                  <c:v>Rel-16 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'Rel-10_Rel-16 CRs'!$B$1:$AS$1</c:f>
              <c:strCache>
                <c:ptCount val="44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</c:strCache>
            </c:strRef>
          </c:cat>
          <c:val>
            <c:numRef>
              <c:f>'Rel-10_Rel-16 CRs'!$B$7:$AS$7</c:f>
              <c:numCache>
                <c:formatCode>General</c:formatCode>
                <c:ptCount val="44"/>
                <c:pt idx="17">
                  <c:v>2</c:v>
                </c:pt>
                <c:pt idx="19">
                  <c:v>3</c:v>
                </c:pt>
                <c:pt idx="20">
                  <c:v>66</c:v>
                </c:pt>
                <c:pt idx="21">
                  <c:v>133</c:v>
                </c:pt>
                <c:pt idx="22">
                  <c:v>117</c:v>
                </c:pt>
                <c:pt idx="23">
                  <c:v>233</c:v>
                </c:pt>
                <c:pt idx="24">
                  <c:v>279</c:v>
                </c:pt>
                <c:pt idx="25">
                  <c:v>205</c:v>
                </c:pt>
                <c:pt idx="26">
                  <c:v>260</c:v>
                </c:pt>
                <c:pt idx="27">
                  <c:v>174</c:v>
                </c:pt>
                <c:pt idx="28">
                  <c:v>197</c:v>
                </c:pt>
                <c:pt idx="29">
                  <c:v>248</c:v>
                </c:pt>
                <c:pt idx="30">
                  <c:v>31</c:v>
                </c:pt>
                <c:pt idx="31">
                  <c:v>123</c:v>
                </c:pt>
                <c:pt idx="32">
                  <c:v>79</c:v>
                </c:pt>
                <c:pt idx="33">
                  <c:v>9</c:v>
                </c:pt>
                <c:pt idx="34">
                  <c:v>74</c:v>
                </c:pt>
                <c:pt idx="35">
                  <c:v>8</c:v>
                </c:pt>
                <c:pt idx="36">
                  <c:v>29</c:v>
                </c:pt>
                <c:pt idx="37">
                  <c:v>38</c:v>
                </c:pt>
                <c:pt idx="38">
                  <c:v>0</c:v>
                </c:pt>
                <c:pt idx="39">
                  <c:v>31</c:v>
                </c:pt>
                <c:pt idx="40">
                  <c:v>17</c:v>
                </c:pt>
                <c:pt idx="41">
                  <c:v>1</c:v>
                </c:pt>
                <c:pt idx="42">
                  <c:v>13</c:v>
                </c:pt>
                <c:pt idx="4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309-4567-8EFC-C5291AE13966}"/>
            </c:ext>
          </c:extLst>
        </c:ser>
        <c:ser>
          <c:idx val="8"/>
          <c:order val="6"/>
          <c:tx>
            <c:strRef>
              <c:f>'Rel-10_Rel-16 CRs'!$A$8</c:f>
              <c:strCache>
                <c:ptCount val="1"/>
                <c:pt idx="0">
                  <c:v>Rel-17 PCR/draftCR</c:v>
                </c:pt>
              </c:strCache>
            </c:strRef>
          </c:tx>
          <c:invertIfNegative val="0"/>
          <c:cat>
            <c:strRef>
              <c:f>'Rel-10_Rel-16 CRs'!$B$1:$AS$1</c:f>
              <c:strCache>
                <c:ptCount val="44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</c:strCache>
            </c:strRef>
          </c:cat>
          <c:val>
            <c:numRef>
              <c:f>'Rel-10_Rel-16 CRs'!$B$8:$AS$8</c:f>
              <c:numCache>
                <c:formatCode>General</c:formatCode>
                <c:ptCount val="44"/>
                <c:pt idx="25">
                  <c:v>48</c:v>
                </c:pt>
                <c:pt idx="26">
                  <c:v>55</c:v>
                </c:pt>
                <c:pt idx="27">
                  <c:v>91</c:v>
                </c:pt>
                <c:pt idx="28">
                  <c:v>0</c:v>
                </c:pt>
                <c:pt idx="29">
                  <c:v>0</c:v>
                </c:pt>
                <c:pt idx="30">
                  <c:v>348</c:v>
                </c:pt>
                <c:pt idx="31">
                  <c:v>407</c:v>
                </c:pt>
                <c:pt idx="32">
                  <c:v>356</c:v>
                </c:pt>
                <c:pt idx="33">
                  <c:v>276</c:v>
                </c:pt>
                <c:pt idx="34">
                  <c:v>158</c:v>
                </c:pt>
                <c:pt idx="35">
                  <c:v>113</c:v>
                </c:pt>
                <c:pt idx="36">
                  <c:v>146</c:v>
                </c:pt>
                <c:pt idx="37">
                  <c:v>144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1</c:v>
                </c:pt>
                <c:pt idx="42">
                  <c:v>0</c:v>
                </c:pt>
                <c:pt idx="4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309-4567-8EFC-C5291AE13966}"/>
            </c:ext>
          </c:extLst>
        </c:ser>
        <c:ser>
          <c:idx val="6"/>
          <c:order val="7"/>
          <c:tx>
            <c:strRef>
              <c:f>'Rel-10_Rel-16 CRs'!$A$9</c:f>
              <c:strCache>
                <c:ptCount val="1"/>
                <c:pt idx="0">
                  <c:v>Rel-17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'Rel-10_Rel-16 CRs'!$B$1:$AS$1</c:f>
              <c:strCache>
                <c:ptCount val="44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</c:strCache>
            </c:strRef>
          </c:cat>
          <c:val>
            <c:numRef>
              <c:f>'Rel-10_Rel-16 CRs'!$B$9:$AS$9</c:f>
              <c:numCache>
                <c:formatCode>General</c:formatCode>
                <c:ptCount val="44"/>
                <c:pt idx="30">
                  <c:v>12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209</c:v>
                </c:pt>
                <c:pt idx="35">
                  <c:v>135</c:v>
                </c:pt>
                <c:pt idx="36">
                  <c:v>262</c:v>
                </c:pt>
                <c:pt idx="37">
                  <c:v>314</c:v>
                </c:pt>
                <c:pt idx="38">
                  <c:v>189</c:v>
                </c:pt>
                <c:pt idx="39">
                  <c:v>236</c:v>
                </c:pt>
                <c:pt idx="40">
                  <c:v>202</c:v>
                </c:pt>
                <c:pt idx="41">
                  <c:v>107</c:v>
                </c:pt>
                <c:pt idx="42">
                  <c:v>57</c:v>
                </c:pt>
                <c:pt idx="43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309-4567-8EFC-C5291AE13966}"/>
            </c:ext>
          </c:extLst>
        </c:ser>
        <c:ser>
          <c:idx val="7"/>
          <c:order val="8"/>
          <c:tx>
            <c:strRef>
              <c:f>'Rel-10_Rel-16 CRs'!$A$10</c:f>
              <c:strCache>
                <c:ptCount val="1"/>
                <c:pt idx="0">
                  <c:v>Rel-18 PCR/draftCR</c:v>
                </c:pt>
              </c:strCache>
            </c:strRef>
          </c:tx>
          <c:invertIfNegative val="0"/>
          <c:cat>
            <c:strRef>
              <c:f>'Rel-10_Rel-16 CRs'!$B$1:$AS$1</c:f>
              <c:strCache>
                <c:ptCount val="44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</c:strCache>
            </c:strRef>
          </c:cat>
          <c:val>
            <c:numRef>
              <c:f>'Rel-10_Rel-16 CRs'!$B$10:$AS$10</c:f>
              <c:numCache>
                <c:formatCode>General</c:formatCode>
                <c:ptCount val="44"/>
                <c:pt idx="40">
                  <c:v>245</c:v>
                </c:pt>
                <c:pt idx="41">
                  <c:v>440</c:v>
                </c:pt>
                <c:pt idx="42">
                  <c:v>599</c:v>
                </c:pt>
                <c:pt idx="43">
                  <c:v>535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309-4567-8EFC-C5291AE13966}"/>
            </c:ext>
          </c:extLst>
        </c:ser>
        <c:ser>
          <c:idx val="9"/>
          <c:order val="9"/>
          <c:tx>
            <c:strRef>
              <c:f>'Rel-10_Rel-16 CRs'!$A$11</c:f>
              <c:strCache>
                <c:ptCount val="1"/>
                <c:pt idx="0">
                  <c:v>Rel-18 CR</c:v>
                </c:pt>
              </c:strCache>
            </c:strRef>
          </c:tx>
          <c:invertIfNegative val="0"/>
          <c:cat>
            <c:strRef>
              <c:f>'Rel-10_Rel-16 CRs'!$B$1:$AS$1</c:f>
              <c:strCache>
                <c:ptCount val="44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</c:strCache>
            </c:strRef>
          </c:cat>
          <c:val>
            <c:numRef>
              <c:f>'Rel-10_Rel-16 CRs'!$B$11:$AS$11</c:f>
              <c:numCache>
                <c:formatCode>General</c:formatCode>
                <c:ptCount val="44"/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3309-4567-8EFC-C5291AE139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177373600"/>
        <c:axId val="177374160"/>
        <c:axId val="0"/>
      </c:bar3DChart>
      <c:catAx>
        <c:axId val="1773736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4160"/>
        <c:crosses val="autoZero"/>
        <c:auto val="0"/>
        <c:lblAlgn val="ctr"/>
        <c:lblOffset val="100"/>
        <c:tickLblSkip val="1"/>
        <c:noMultiLvlLbl val="0"/>
      </c:catAx>
      <c:valAx>
        <c:axId val="177374160"/>
        <c:scaling>
          <c:orientation val="minMax"/>
        </c:scaling>
        <c:delete val="0"/>
        <c:axPos val="l"/>
        <c:majorGridlines/>
        <c:min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3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6.6031092267312727E-2"/>
          <c:y val="0.10934083874997352"/>
          <c:w val="0.13280510358649347"/>
          <c:h val="0.4367853474837384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9/6/2022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9/6/2022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13019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1062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6264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8416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5643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72713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33036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0670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F3E72B-AC6E-41A0-AAB5-625C4A3D5719}" type="slidenum">
              <a:rPr lang="en-GB" altLang="de-DE" sz="1200">
                <a:latin typeface="Times New Roman" panose="02020603050405020304" pitchFamily="18" charset="0"/>
              </a:rPr>
              <a:pPr eaLnBrk="1" hangingPunct="1"/>
              <a:t>6</a:t>
            </a:fld>
            <a:endParaRPr lang="en-GB" altLang="de-DE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550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16147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49531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89514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77172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78170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41098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29309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335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5230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7827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1220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0907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#97-e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 – 19 Sep 2022, e-meeting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SP-220767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SP-220767</a:t>
            </a:r>
            <a:r>
              <a:rPr lang="en-GB" altLang="de-DE" sz="1200" dirty="0">
                <a:solidFill>
                  <a:schemeClr val="bg1"/>
                </a:solidFill>
              </a:rPr>
              <a:t>: TSG SA#97-e, </a:t>
            </a:r>
            <a:r>
              <a:rPr lang="en-US" altLang="de-DE" sz="1200" dirty="0">
                <a:solidFill>
                  <a:schemeClr val="bg1"/>
                </a:solidFill>
              </a:rPr>
              <a:t>13 – 19 Sep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11653.zip" TargetMode="External"/><Relationship Id="rId13" Type="http://schemas.openxmlformats.org/officeDocument/2006/relationships/hyperlink" Target="https://www.3gpp.org/ftp/Information/WI_Sheet/SP-220705.zip" TargetMode="External"/><Relationship Id="rId18" Type="http://schemas.openxmlformats.org/officeDocument/2006/relationships/hyperlink" Target="https://www.3gpp.org/ftp/Information/WI_Sheet/SP-220352.zip" TargetMode="External"/><Relationship Id="rId26" Type="http://schemas.openxmlformats.org/officeDocument/2006/relationships/hyperlink" Target="https://www.3gpp.org/ftp/Information/WI_Sheet/SP-211649.zip" TargetMode="External"/><Relationship Id="rId3" Type="http://schemas.openxmlformats.org/officeDocument/2006/relationships/hyperlink" Target="https://www.3gpp.org/ftp/Information/WI_Sheet/SP-211651.zip" TargetMode="External"/><Relationship Id="rId21" Type="http://schemas.openxmlformats.org/officeDocument/2006/relationships/hyperlink" Target="https://www.3gpp.org/ftp/Information/WI_Sheet/SP-220419.zip" TargetMode="External"/><Relationship Id="rId7" Type="http://schemas.openxmlformats.org/officeDocument/2006/relationships/hyperlink" Target="https://www.3gpp.org/ftp/Information/WI_Sheet/SP-220069.zip" TargetMode="External"/><Relationship Id="rId12" Type="http://schemas.openxmlformats.org/officeDocument/2006/relationships/hyperlink" Target="https://www.3gpp.org/ftp/Information/WI_Sheet/SP-220073.zip" TargetMode="External"/><Relationship Id="rId17" Type="http://schemas.openxmlformats.org/officeDocument/2006/relationships/hyperlink" Target="https://www.3gpp.org/ftp/Information/WI_Sheet/SP-220417.zip" TargetMode="External"/><Relationship Id="rId25" Type="http://schemas.openxmlformats.org/officeDocument/2006/relationships/hyperlink" Target="https://www.3gpp.org/ftp/Information/WI_Sheet/SP-220418.zip" TargetMode="External"/><Relationship Id="rId2" Type="http://schemas.openxmlformats.org/officeDocument/2006/relationships/hyperlink" Target="https://www.3gpp.org/ftp/Information/WI_Sheet/SP-211639.zip" TargetMode="External"/><Relationship Id="rId16" Type="http://schemas.openxmlformats.org/officeDocument/2006/relationships/hyperlink" Target="https://www.3gpp.org/ftp/Information/WI_Sheet/SP-211612.zip" TargetMode="External"/><Relationship Id="rId20" Type="http://schemas.openxmlformats.org/officeDocument/2006/relationships/hyperlink" Target="https://www.3gpp.org/ftp/Information/WI_Sheet/SP-211636.zip" TargetMode="External"/><Relationship Id="rId29" Type="http://schemas.openxmlformats.org/officeDocument/2006/relationships/hyperlink" Target="https://www.3gpp.org/ftp/Information/WI_Sheet/SP-211654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11647.zip" TargetMode="External"/><Relationship Id="rId11" Type="http://schemas.openxmlformats.org/officeDocument/2006/relationships/hyperlink" Target="https://www.3gpp.org/ftp/Information/WI_Sheet/SP-220072.zip" TargetMode="External"/><Relationship Id="rId24" Type="http://schemas.openxmlformats.org/officeDocument/2006/relationships/hyperlink" Target="https://www.3gpp.org/ftp/Information/WI_Sheet/SP-220678.zip" TargetMode="External"/><Relationship Id="rId5" Type="http://schemas.openxmlformats.org/officeDocument/2006/relationships/hyperlink" Target="https://www.3gpp.org/ftp/Information/WI_Sheet/SP-211632.zip" TargetMode="External"/><Relationship Id="rId15" Type="http://schemas.openxmlformats.org/officeDocument/2006/relationships/hyperlink" Target="https://www.3gpp.org/ftp/Information/WI_Sheet/SP-220288.zip" TargetMode="External"/><Relationship Id="rId23" Type="http://schemas.openxmlformats.org/officeDocument/2006/relationships/hyperlink" Target="https://www.3gpp.org/ftp/Information/WI_Sheet/SP-220647.zip" TargetMode="External"/><Relationship Id="rId28" Type="http://schemas.openxmlformats.org/officeDocument/2006/relationships/hyperlink" Target="https://www.3gpp.org/ftp/Information/WI_Sheet/SP-211633.zip" TargetMode="External"/><Relationship Id="rId10" Type="http://schemas.openxmlformats.org/officeDocument/2006/relationships/hyperlink" Target="https://www.3gpp.org/ftp/Information/WI_Sheet/SP-220071.zip" TargetMode="External"/><Relationship Id="rId19" Type="http://schemas.openxmlformats.org/officeDocument/2006/relationships/hyperlink" Target="https://www.3gpp.org/ftp/Information/WI_Sheet/SP-211634.zip" TargetMode="External"/><Relationship Id="rId4" Type="http://schemas.openxmlformats.org/officeDocument/2006/relationships/hyperlink" Target="https://www.3gpp.org/ftp/Information/WI_Sheet/SP-211643.zip" TargetMode="External"/><Relationship Id="rId9" Type="http://schemas.openxmlformats.org/officeDocument/2006/relationships/hyperlink" Target="https://www.3gpp.org/ftp/Information/WI_Sheet/SP-211603.zip" TargetMode="External"/><Relationship Id="rId14" Type="http://schemas.openxmlformats.org/officeDocument/2006/relationships/hyperlink" Target="https://www.3gpp.org/ftp/Information/WI_Sheet/SP-220074.zip" TargetMode="External"/><Relationship Id="rId22" Type="http://schemas.openxmlformats.org/officeDocument/2006/relationships/hyperlink" Target="https://www.3gpp.org/ftp/Information/WI_Sheet/SP-211595.zip" TargetMode="External"/><Relationship Id="rId27" Type="http://schemas.openxmlformats.org/officeDocument/2006/relationships/hyperlink" Target="https://www.3gpp.org/ftp/Information/WI_Sheet/SP-220415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52E_Electronic_2022-08/Docs/S2-220545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WG2_Arch/TSGS2_152E_Electronic_2022-08/Docs/S2-2205455.zip" TargetMode="Externa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hyperlink" Target="http://www.3gpp.org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431309"/>
            <a:ext cx="6400800" cy="257831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Chair, Intel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Support, MCC</a:t>
            </a:r>
            <a:endParaRPr lang="de-DE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60727" y="1575654"/>
            <a:ext cx="6022546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Status Report to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SA#97-e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(7/7)</a:t>
            </a:r>
            <a:br>
              <a:rPr lang="de-DE" altLang="de-DE" b="1" dirty="0"/>
            </a:br>
            <a:r>
              <a:rPr lang="de-DE" altLang="de-DE" b="1" dirty="0"/>
              <a:t>SA2 Agreed CRs by Release / Meeting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475290" y="5699046"/>
            <a:ext cx="1212191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100" b="1" dirty="0">
                <a:latin typeface="Arial" panose="020B0604020202020204" pitchFamily="34" charset="0"/>
              </a:rPr>
              <a:t>Number of CRs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7167792-B933-4FD9-B1DA-A4A5D376338B}"/>
              </a:ext>
            </a:extLst>
          </p:cNvPr>
          <p:cNvGraphicFramePr>
            <a:graphicFrameLocks/>
          </p:cNvGraphicFramePr>
          <p:nvPr/>
        </p:nvGraphicFramePr>
        <p:xfrm>
          <a:off x="1" y="1143000"/>
          <a:ext cx="9144000" cy="51996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SA#96,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b="1" i="1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468557" y="210942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2.1) Rel-14 and before  Maintenance (1/1)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/>
              <a:t> Work Progress on Corrections </a:t>
            </a:r>
            <a:r>
              <a:rPr lang="de-DE" altLang="de-DE" sz="2000" dirty="0"/>
              <a:t>(</a:t>
            </a:r>
            <a:r>
              <a:rPr lang="en-US" altLang="de-DE" sz="2000" dirty="0"/>
              <a:t>Category A CRs are not counted)</a:t>
            </a:r>
            <a:endParaRPr lang="de-DE" altLang="de-DE" sz="2000" dirty="0"/>
          </a:p>
          <a:p>
            <a:pPr lvl="1" eaLnBrk="1" hangingPunct="1"/>
            <a:endParaRPr lang="de-DE" altLang="de-DE" sz="2000" dirty="0"/>
          </a:p>
          <a:p>
            <a:pPr lvl="1" eaLnBrk="1" hangingPunct="1"/>
            <a:r>
              <a:rPr lang="de-DE" altLang="de-DE" sz="2000" dirty="0"/>
              <a:t>R12:           none</a:t>
            </a:r>
          </a:p>
          <a:p>
            <a:pPr lvl="1" eaLnBrk="1" hangingPunct="1"/>
            <a:r>
              <a:rPr lang="en-GB" altLang="de-DE" sz="2000" dirty="0"/>
              <a:t>R13: 	none</a:t>
            </a:r>
          </a:p>
          <a:p>
            <a:pPr lvl="1" eaLnBrk="1" hangingPunct="1"/>
            <a:r>
              <a:rPr lang="de-DE" altLang="de-DE" sz="2000" dirty="0"/>
              <a:t>R14:  	</a:t>
            </a:r>
            <a:r>
              <a:rPr lang="en-US" altLang="de-DE" sz="2000" dirty="0"/>
              <a:t>none</a:t>
            </a:r>
            <a:endParaRPr lang="en-GB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SA#96, statistics, next meetings)</a:t>
            </a:r>
          </a:p>
          <a:p>
            <a:pPr eaLnBrk="1" hangingPunct="1">
              <a:defRPr/>
            </a:pPr>
            <a:r>
              <a:rPr lang="en-GB" sz="2000" b="1" i="1" dirty="0"/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b="1" i="1" dirty="0"/>
              <a:t>2.2  Rel-15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460741" y="241519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>
          <a:xfrm>
            <a:off x="147205" y="176305"/>
            <a:ext cx="6827838" cy="815109"/>
          </a:xfrm>
        </p:spPr>
        <p:txBody>
          <a:bodyPr/>
          <a:lstStyle/>
          <a:p>
            <a:r>
              <a:rPr lang="en-US" altLang="de-DE" sz="2800" b="1" dirty="0"/>
              <a:t>2.2) Rel-15 Work and Maintenance (1/2)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C9605F4-7AD6-4B72-BA61-4ABC17FCE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/>
              <a:t> Work Progress on Corrections, excluding 5GS_Ph1 </a:t>
            </a:r>
            <a:r>
              <a:rPr lang="de-DE" altLang="de-DE" sz="2000" dirty="0"/>
              <a:t>(</a:t>
            </a:r>
            <a:r>
              <a:rPr lang="en-US" altLang="de-DE" sz="2000" dirty="0"/>
              <a:t>Category A CRs are not counted)</a:t>
            </a:r>
            <a:endParaRPr lang="de-DE" altLang="de-DE" sz="2000" dirty="0"/>
          </a:p>
          <a:p>
            <a:pPr lvl="1" eaLnBrk="1" hangingPunct="1"/>
            <a:endParaRPr lang="de-DE" altLang="de-DE" sz="2000" dirty="0"/>
          </a:p>
          <a:p>
            <a:pPr lvl="1" eaLnBrk="1" hangingPunct="1"/>
            <a:r>
              <a:rPr lang="de-DE" altLang="de-DE" sz="2000" dirty="0"/>
              <a:t>R15:           </a:t>
            </a:r>
            <a:r>
              <a:rPr lang="en-US" altLang="de-DE" sz="2000" dirty="0"/>
              <a:t>1 CR to TS 23.401. </a:t>
            </a:r>
            <a:endParaRPr lang="en-US" altLang="zh-CN" sz="1400" dirty="0"/>
          </a:p>
          <a:p>
            <a:pPr lvl="1" eaLnBrk="1" hangingPunct="1"/>
            <a:endParaRPr lang="en-US" altLang="zh-CN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5"/>
          <p:cNvSpPr>
            <a:spLocks noGrp="1"/>
          </p:cNvSpPr>
          <p:nvPr>
            <p:ph type="title"/>
          </p:nvPr>
        </p:nvSpPr>
        <p:spPr>
          <a:xfrm>
            <a:off x="105497" y="156875"/>
            <a:ext cx="6827838" cy="925512"/>
          </a:xfrm>
        </p:spPr>
        <p:txBody>
          <a:bodyPr/>
          <a:lstStyle/>
          <a:p>
            <a:r>
              <a:rPr lang="en-US" altLang="de-DE" sz="2800" b="1" dirty="0"/>
              <a:t>2.2) Rel-15 Work and Maintenance (2/2)</a:t>
            </a:r>
            <a:endParaRPr lang="de-DE" altLang="de-DE" sz="2800" b="1" dirty="0"/>
          </a:p>
        </p:txBody>
      </p:sp>
      <p:sp>
        <p:nvSpPr>
          <p:cNvPr id="23555" name="Content Placeholder 7"/>
          <p:cNvSpPr>
            <a:spLocks noGrp="1"/>
          </p:cNvSpPr>
          <p:nvPr>
            <p:ph sz="half" idx="2"/>
          </p:nvPr>
        </p:nvSpPr>
        <p:spPr>
          <a:xfrm>
            <a:off x="444501" y="2829610"/>
            <a:ext cx="8288020" cy="3609289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200"/>
              </a:spcAft>
            </a:pPr>
            <a:r>
              <a:rPr lang="de-DE" altLang="de-DE" sz="2000" dirty="0"/>
              <a:t>Progress since SA#96 (</a:t>
            </a:r>
            <a:r>
              <a:rPr lang="en-US" altLang="de-DE" sz="2000" dirty="0"/>
              <a:t>Category A CRs are not counted)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Rel-15: None.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Rel-16 (TEI16): 1 CR to TS 23.502 was agreed.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Rel-17 (TEI17): 8 CRs (4 CRs to TS 23.501, 3 CRs to TS 23.502, 1 CR to TS 23.503) were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 marL="0" lvl="0" indent="0">
              <a:buNone/>
            </a:pPr>
            <a:endParaRPr lang="de-DE" sz="2000" dirty="0"/>
          </a:p>
          <a:p>
            <a:pPr lvl="0"/>
            <a:r>
              <a:rPr lang="de-DE" sz="2000" dirty="0"/>
              <a:t>Next steps: </a:t>
            </a:r>
          </a:p>
          <a:p>
            <a:pPr lvl="1"/>
            <a:r>
              <a:rPr lang="en-US" sz="1600" dirty="0"/>
              <a:t>FASMO corrections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31EE5F7-1C8A-4E00-AA0B-81807A082A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104808"/>
              </p:ext>
            </p:extLst>
          </p:nvPr>
        </p:nvGraphicFramePr>
        <p:xfrm>
          <a:off x="191572" y="15056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– Phase 1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SP-160958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SA#96,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Work and Maintenance</a:t>
            </a:r>
          </a:p>
          <a:p>
            <a:pPr lvl="1" eaLnBrk="1" hangingPunct="1">
              <a:defRPr/>
            </a:pPr>
            <a:r>
              <a:rPr lang="en-GB" sz="1800" b="1" i="1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  <a:endParaRPr lang="en-GB" sz="18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374773" y="275553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2.3) </a:t>
            </a:r>
            <a:r>
              <a:rPr lang="en-US" altLang="de-DE" sz="3200" b="1" dirty="0"/>
              <a:t>Rel-16 Work and Maintenance</a:t>
            </a:r>
            <a:endParaRPr lang="de-DE" altLang="de-DE" b="1" dirty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81263" y="1580733"/>
            <a:ext cx="8864755" cy="4558810"/>
          </a:xfrm>
        </p:spPr>
        <p:txBody>
          <a:bodyPr/>
          <a:lstStyle/>
          <a:p>
            <a:pPr eaLnBrk="1" hangingPunct="1"/>
            <a:r>
              <a:rPr lang="de-DE" altLang="de-DE" dirty="0"/>
              <a:t> </a:t>
            </a:r>
            <a:r>
              <a:rPr lang="de-DE" altLang="de-DE" sz="2400" dirty="0"/>
              <a:t>Work Progress on Corrections </a:t>
            </a:r>
            <a:r>
              <a:rPr lang="de-DE" altLang="de-DE" sz="1800" dirty="0"/>
              <a:t>(</a:t>
            </a:r>
            <a:r>
              <a:rPr lang="en-US" altLang="de-DE" sz="1800" dirty="0"/>
              <a:t>Category A CRs are not counted)</a:t>
            </a:r>
            <a:endParaRPr lang="de-DE" altLang="de-DE" sz="1800" dirty="0"/>
          </a:p>
          <a:p>
            <a:pPr lvl="1" eaLnBrk="1" hangingPunct="1"/>
            <a:r>
              <a:rPr lang="en-GB" altLang="de-DE" sz="1800" b="1" dirty="0" err="1"/>
              <a:t>Vertical_LAN</a:t>
            </a:r>
            <a:r>
              <a:rPr lang="en-GB" altLang="de-DE" sz="1800" dirty="0"/>
              <a:t>:	4 CRs (2 CRs to TS 23.501, 2 CRs to TS 23.502). </a:t>
            </a:r>
          </a:p>
          <a:p>
            <a:pPr lvl="1" eaLnBrk="1" hangingPunct="1"/>
            <a:r>
              <a:rPr lang="de-DE" altLang="de-DE" sz="1800" b="1" dirty="0"/>
              <a:t>5WWC</a:t>
            </a:r>
            <a:r>
              <a:rPr lang="de-DE" altLang="de-DE" sz="1800" dirty="0"/>
              <a:t>:		1 CR to TS 23.502</a:t>
            </a:r>
          </a:p>
          <a:p>
            <a:pPr lvl="1" eaLnBrk="1" hangingPunct="1"/>
            <a:r>
              <a:rPr lang="de-DE" altLang="de-DE" sz="1800" b="1" dirty="0"/>
              <a:t>eNA</a:t>
            </a:r>
            <a:r>
              <a:rPr lang="de-DE" altLang="de-DE" sz="1800" dirty="0"/>
              <a:t>:		</a:t>
            </a:r>
            <a:r>
              <a:rPr lang="en-US" altLang="de-DE" sz="1800" dirty="0"/>
              <a:t>1 CR to TS 23.288</a:t>
            </a:r>
          </a:p>
          <a:p>
            <a:pPr lvl="1" eaLnBrk="1" hangingPunct="1"/>
            <a:endParaRPr lang="en-US" altLang="de-DE" sz="1800" dirty="0"/>
          </a:p>
        </p:txBody>
      </p:sp>
    </p:spTree>
    <p:extLst>
      <p:ext uri="{BB962C8B-B14F-4D97-AF65-F5344CB8AC3E}">
        <p14:creationId xmlns:p14="http://schemas.microsoft.com/office/powerpoint/2010/main" val="2552844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SA#96,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Work and Maintenance 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Work and Maintenance </a:t>
            </a:r>
          </a:p>
          <a:p>
            <a:pPr lvl="1" eaLnBrk="1" hangingPunct="1">
              <a:defRPr/>
            </a:pPr>
            <a:r>
              <a:rPr lang="en-GB" sz="1800" b="1" i="1" dirty="0"/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413850" y="309867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en-US" altLang="de-DE" sz="20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CRs (1 CR to TS 23.501, 1 CR to TS 23.502) were approved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r>
              <a:rPr lang="en-US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RAN impacts as per agreed CRs: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 new Impacts identified for R17</a:t>
            </a:r>
            <a:endParaRPr lang="en-US" sz="1200" strike="sngStrike" kern="0" dirty="0"/>
          </a:p>
          <a:p>
            <a:pPr marL="457200" lvl="1" indent="0">
              <a:buNone/>
            </a:pPr>
            <a:endParaRPr lang="en-US" sz="14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Maintenance</a:t>
            </a:r>
          </a:p>
          <a:p>
            <a:pPr marL="457200" lvl="1" indent="0">
              <a:buNone/>
            </a:pPr>
            <a:r>
              <a:rPr lang="en-US" sz="1400" dirty="0"/>
              <a:t> </a:t>
            </a:r>
          </a:p>
          <a:p>
            <a:pPr marL="0" indent="0">
              <a:buNone/>
            </a:pPr>
            <a:r>
              <a:rPr lang="en-GB" altLang="zh-CN" sz="800" dirty="0"/>
              <a:t>  </a:t>
            </a:r>
            <a:endParaRPr lang="de-DE" altLang="de-DE" sz="1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(1/19)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7368835"/>
              </p:ext>
            </p:extLst>
          </p:nvPr>
        </p:nvGraphicFramePr>
        <p:xfrm>
          <a:off x="179388" y="1376363"/>
          <a:ext cx="881006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GSAT_ARCH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aspects for using satellite access in 5G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SP-200445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13428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1"/>
            <a:ext cx="8229600" cy="4826976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/>
              <a:t> 1) General aspects (events since SA#96, statistics, next meetings)</a:t>
            </a:r>
          </a:p>
          <a:p>
            <a:pPr eaLnBrk="1" hangingPunct="1">
              <a:defRPr/>
            </a:pPr>
            <a:r>
              <a:rPr lang="en-GB" sz="2000" dirty="0"/>
              <a:t> 2) SA Work Report</a:t>
            </a:r>
          </a:p>
          <a:p>
            <a:pPr lvl="1" eaLnBrk="1" hangingPunct="1">
              <a:defRPr/>
            </a:pPr>
            <a:r>
              <a:rPr lang="en-GB" sz="1800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/>
              <a:t>2.2) Rel-15 Work and Maintenance </a:t>
            </a:r>
          </a:p>
          <a:p>
            <a:pPr lvl="1" eaLnBrk="1" hangingPunct="1">
              <a:defRPr/>
            </a:pPr>
            <a:r>
              <a:rPr lang="en-GB" sz="1800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1800" dirty="0"/>
              <a:t>2.4) Rel-17 Study/Work</a:t>
            </a:r>
          </a:p>
          <a:p>
            <a:pPr lvl="1" eaLnBrk="1" hangingPunct="1">
              <a:defRPr/>
            </a:pPr>
            <a:r>
              <a:rPr lang="en-GB" sz="1800" dirty="0"/>
              <a:t>2.5) Rel-18 Study/Work</a:t>
            </a:r>
          </a:p>
          <a:p>
            <a:pPr lvl="1" eaLnBrk="1" hangingPunct="1">
              <a:defRPr/>
            </a:pPr>
            <a:r>
              <a:rPr lang="en-GB" sz="1800" dirty="0"/>
              <a:t>2.6) IETF Dependency Update</a:t>
            </a:r>
          </a:p>
          <a:p>
            <a:pPr eaLnBrk="1" hangingPunct="1">
              <a:defRPr/>
            </a:pPr>
            <a:r>
              <a:rPr lang="en-GB" sz="2000" dirty="0"/>
              <a:t> 3) SA2 Work Planning</a:t>
            </a:r>
          </a:p>
          <a:p>
            <a:pPr eaLnBrk="1" hangingPunct="1">
              <a:defRPr/>
            </a:pPr>
            <a:r>
              <a:rPr lang="en-GB" sz="20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15199372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CRs (2 CRs to TS 23.502, 1 CR to TS 23.548) were approved.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Maintenance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(2/19)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751961909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732315"/>
            <a:ext cx="8554480" cy="3549732"/>
          </a:xfrm>
        </p:spPr>
        <p:txBody>
          <a:bodyPr/>
          <a:lstStyle/>
          <a:p>
            <a:r>
              <a:rPr lang="en-US" altLang="de-DE" sz="18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6 CRs (1 CR to TS 23.501, 3 CRs to TS 23.502, 1 CR to TS 23.503) were agreed.</a:t>
            </a:r>
            <a:endParaRPr lang="en-US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r>
              <a:rPr lang="en-US" altLang="de-DE" sz="18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Based on agreed CRs.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r>
              <a:rPr lang="en-US" altLang="de-DE" sz="18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(3/19)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7448376"/>
              </p:ext>
            </p:extLst>
          </p:nvPr>
        </p:nvGraphicFramePr>
        <p:xfrm>
          <a:off x="179388" y="1376363"/>
          <a:ext cx="8810067" cy="118317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91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1595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939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IoT - TSC/URLLC enhancements</a:t>
                      </a:r>
                      <a:endParaRPr lang="en-US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SP-200298</a:t>
                      </a:r>
                      <a:endParaRPr lang="en-US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11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333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27667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(4/19)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06040"/>
            <a:ext cx="8464029" cy="374619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5 CRs agreed to TS 23.304.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CRs.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via coordination with SA3 and RAN2.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1185906"/>
              </p:ext>
            </p:extLst>
          </p:nvPr>
        </p:nvGraphicFramePr>
        <p:xfrm>
          <a:off x="271598" y="1312354"/>
          <a:ext cx="8634196" cy="120164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0790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428">
                <a:tc>
                  <a:txBody>
                    <a:bodyPr/>
                    <a:lstStyle/>
                    <a:p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428">
                <a:tc>
                  <a:txBody>
                    <a:bodyPr/>
                    <a:lstStyle/>
                    <a:p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SP-201132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357033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(5/19)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02932839"/>
              </p:ext>
            </p:extLst>
          </p:nvPr>
        </p:nvGraphicFramePr>
        <p:xfrm>
          <a:off x="179388" y="1376363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SP-200978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6055237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515278"/>
            <a:ext cx="8554480" cy="378666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1 CR to  TS 23.501 was agreed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Maintenance.</a:t>
            </a:r>
          </a:p>
        </p:txBody>
      </p:sp>
    </p:spTree>
    <p:extLst>
      <p:ext uri="{BB962C8B-B14F-4D97-AF65-F5344CB8AC3E}">
        <p14:creationId xmlns:p14="http://schemas.microsoft.com/office/powerpoint/2010/main" val="2894641529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(6/19)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61160463"/>
              </p:ext>
            </p:extLst>
          </p:nvPr>
        </p:nvGraphicFramePr>
        <p:xfrm>
          <a:off x="179388" y="1284923"/>
          <a:ext cx="8810067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93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SP-200690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93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593752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60" y="2880360"/>
            <a:ext cx="8554480" cy="346611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7 CRs agreed to TS 23.247.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b="1" dirty="0">
                <a:solidFill>
                  <a:srgbClr val="FF0000"/>
                </a:solidFill>
              </a:rPr>
              <a:t>Contentious Issue</a:t>
            </a:r>
            <a:r>
              <a:rPr lang="en-US" altLang="ko-KR" sz="1400" dirty="0"/>
              <a:t>: Deadlock on the UE pre-configuration issue, No options can be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err="1"/>
              <a:t>pCRs</a:t>
            </a:r>
            <a:r>
              <a:rPr lang="en-GB" altLang="zh-CN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400" dirty="0"/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(7/19)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85288914"/>
              </p:ext>
            </p:extLst>
          </p:nvPr>
        </p:nvGraphicFramePr>
        <p:xfrm>
          <a:off x="179388" y="1367219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SP-190931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077590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CRs (1 CR to TS 23.501, 2 CRs to TS 23.502)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614103775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755392"/>
            <a:ext cx="8554480" cy="3447298"/>
          </a:xfrm>
        </p:spPr>
        <p:txBody>
          <a:bodyPr/>
          <a:lstStyle/>
          <a:p>
            <a:r>
              <a:rPr lang="en-US" altLang="de-DE" sz="2000" dirty="0"/>
              <a:t>Progress since SA#96: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400" dirty="0"/>
              <a:t>7</a:t>
            </a:r>
            <a:r>
              <a:rPr lang="en-US" altLang="zh-CN" sz="1400" kern="0" dirty="0"/>
              <a:t> CRs to TS 23.288</a:t>
            </a:r>
            <a:r>
              <a:rPr lang="en-US" altLang="zh-CN" sz="1400" dirty="0"/>
              <a:t> were agreed</a:t>
            </a:r>
            <a:r>
              <a:rPr lang="en-US" altLang="zh-CN" sz="1400" kern="0" dirty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None</a:t>
            </a:r>
          </a:p>
          <a:p>
            <a:pPr marL="457200" lvl="1" indent="0">
              <a:buNone/>
            </a:pPr>
            <a:endParaRPr lang="en-US" altLang="de-DE" sz="14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Maintenance. Alignment with other WGs.</a:t>
            </a:r>
          </a:p>
          <a:p>
            <a:pPr marL="457200" lvl="1" indent="0">
              <a:buNone/>
            </a:pPr>
            <a:endParaRPr lang="en-GB" altLang="zh-CN" sz="8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(8/19)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4527587"/>
              </p:ext>
            </p:extLst>
          </p:nvPr>
        </p:nvGraphicFramePr>
        <p:xfrm>
          <a:off x="179388" y="1376363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0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74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8345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1074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2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074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2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0322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008254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(9/19)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7118460"/>
              </p:ext>
            </p:extLst>
          </p:nvPr>
        </p:nvGraphicFramePr>
        <p:xfrm>
          <a:off x="179388" y="1376363"/>
          <a:ext cx="8810067" cy="110855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7533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241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934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895768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74379"/>
            <a:ext cx="8554480" cy="360079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</a:t>
            </a:r>
            <a:r>
              <a:rPr lang="en-US" altLang="de-DE" sz="1400" kern="0" dirty="0"/>
              <a:t> CRs (1 to TS 23.501, 1 CR to TS 23.502) were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 new RAN impacts or dependencies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Maintenance, and alignments with other WGs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  <a:p>
            <a:pPr marL="457200" lvl="1" indent="0">
              <a:buNone/>
            </a:pPr>
            <a:r>
              <a:rPr lang="en-US" altLang="zh-CN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3567084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(10/19)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916936"/>
            <a:ext cx="8364642" cy="331114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</a:t>
            </a:r>
            <a:r>
              <a:rPr lang="en-US" altLang="de-DE" sz="1400" kern="0" dirty="0"/>
              <a:t> CRs to TS 23.256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20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Maintenance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192580"/>
              </p:ext>
            </p:extLst>
          </p:nvPr>
        </p:nvGraphicFramePr>
        <p:xfrm>
          <a:off x="179388" y="1376363"/>
          <a:ext cx="8810067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0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7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576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23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92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ID_UAS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Unmanned Aerial Systems Connectivity, Identification, and Tracking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2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SP-200979</a:t>
                      </a:r>
                      <a:endParaRPr lang="en-US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901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463115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(11/19)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3032449"/>
            <a:ext cx="8404754" cy="332085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ko-KR" sz="1400" dirty="0"/>
              <a:t>1 CR to TS 23.287 was agreed.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Maintenance and alignment regarding </a:t>
            </a:r>
            <a:r>
              <a:rPr lang="en-US" sz="1400" dirty="0" err="1"/>
              <a:t>Sidelink</a:t>
            </a:r>
            <a:r>
              <a:rPr lang="en-US" sz="1400" dirty="0"/>
              <a:t> DRX.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</a:t>
            </a:r>
            <a:r>
              <a:rPr lang="en-GB" altLang="ko-KR" sz="1400" dirty="0"/>
              <a:t>with RAN2 work</a:t>
            </a:r>
            <a:r>
              <a:rPr lang="en-US" altLang="zh-CN" sz="1400" dirty="0"/>
              <a:t>. 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1082151"/>
              </p:ext>
            </p:extLst>
          </p:nvPr>
        </p:nvGraphicFramePr>
        <p:xfrm>
          <a:off x="271598" y="1376362"/>
          <a:ext cx="8634196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4333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961">
                <a:tc>
                  <a:txBody>
                    <a:bodyPr/>
                    <a:lstStyle/>
                    <a:p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5961">
                <a:tc>
                  <a:txBody>
                    <a:bodyPr/>
                    <a:lstStyle/>
                    <a:p>
                      <a:r>
                        <a:rPr lang="en-US" altLang="ko-KR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ko-KR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990368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b="1" i="1" dirty="0"/>
              <a:t> 1) General aspects (events since SA#96,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(12/19)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953511"/>
            <a:ext cx="8404754" cy="339978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CR to 23.501 was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Maintenance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400" dirty="0">
              <a:solidFill>
                <a:srgbClr val="00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3039734"/>
              </p:ext>
            </p:extLst>
          </p:nvPr>
        </p:nvGraphicFramePr>
        <p:xfrm>
          <a:off x="271598" y="1376362"/>
          <a:ext cx="8634196" cy="13660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24947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50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2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50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 Phase 2</a:t>
                      </a:r>
                      <a:r>
                        <a:rPr lang="en-GB" sz="12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99339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4899653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(13/19)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No Change.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Maintenance.</a:t>
            </a:r>
            <a:endParaRPr lang="en-GB" altLang="zh-CN" sz="140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355315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 for Advanced Interactive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SP-190564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000715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(14/19)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SA#96: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2 CRs to TS 23.273 were agreed.</a:t>
            </a:r>
            <a:endParaRPr lang="en-GB" altLang="zh-CN" sz="1400" dirty="0"/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/>
              <a:t>None.</a:t>
            </a:r>
            <a:endParaRPr lang="en-US" altLang="zh-CN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endParaRPr lang="de-DE" altLang="de-DE" sz="20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Maintenance and alignment </a:t>
            </a:r>
            <a:r>
              <a:rPr lang="en-GB" altLang="ko-KR" sz="1400" dirty="0"/>
              <a:t>with RAN WGs</a:t>
            </a:r>
            <a:r>
              <a:rPr lang="en-US" sz="1400" dirty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973925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 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2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ko-KR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SP-200082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635284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(15/19)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</a:t>
            </a:r>
            <a:r>
              <a:rPr lang="en-US" altLang="de-DE" sz="1400" kern="0" dirty="0"/>
              <a:t> CRs (1 to TS 23.501, 1 CR to TS 23.502) were agreed. </a:t>
            </a:r>
          </a:p>
          <a:p>
            <a:pPr marL="457200" lvl="1" indent="0">
              <a:spcBef>
                <a:spcPts val="0"/>
              </a:spcBef>
              <a:buNone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Maintenance.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9777275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Multimedia Priority Service (MPS) Phase 2 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70771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(16/19)</a:t>
            </a:r>
            <a:endParaRPr lang="de-DE" altLang="de-DE" b="1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82C107C-12A4-4A8A-BD3E-D650C60CEF82}"/>
              </a:ext>
            </a:extLst>
          </p:cNvPr>
          <p:cNvSpPr txBox="1">
            <a:spLocks/>
          </p:cNvSpPr>
          <p:nvPr/>
        </p:nvSpPr>
        <p:spPr bwMode="auto">
          <a:xfrm>
            <a:off x="143582" y="1536192"/>
            <a:ext cx="8404754" cy="5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Alignment work on SMS_SBI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600" dirty="0"/>
              <a:t>2</a:t>
            </a:r>
            <a:r>
              <a:rPr lang="en-US" altLang="de-DE" sz="1600" kern="0" dirty="0"/>
              <a:t> CRs (1 CR to TS 23.501, 1 CR to TS 23.502) were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de-DE" sz="1600" kern="0" dirty="0"/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3"/>
              </a:buBlip>
            </a:pPr>
            <a:r>
              <a:rPr lang="it-IT" altLang="zh-CN" sz="2000" kern="0" dirty="0">
                <a:cs typeface="+mn-cs"/>
              </a:rPr>
              <a:t>Alignment work related to NR_Slice_Core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/>
              <a:t>TSG SA#96 asks SA WG2 to work on clarifying </a:t>
            </a:r>
            <a:r>
              <a:rPr lang="en-US" altLang="zh-CN" sz="1600" dirty="0" err="1"/>
              <a:t>NR_Slice_Core</a:t>
            </a:r>
            <a:r>
              <a:rPr lang="en-US" altLang="zh-CN" sz="1600" dirty="0"/>
              <a:t> in Q3.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600" dirty="0"/>
              <a:t>SA2 has discussed the aspects related to </a:t>
            </a:r>
            <a:r>
              <a:rPr lang="en-GB" altLang="zh-CN" sz="1600" dirty="0" err="1"/>
              <a:t>NR_Slice_Core</a:t>
            </a:r>
            <a:r>
              <a:rPr lang="en-GB" altLang="zh-CN" sz="1600" dirty="0"/>
              <a:t> and agreed </a:t>
            </a:r>
            <a:r>
              <a:rPr lang="en-US" altLang="zh-CN" sz="1600" dirty="0"/>
              <a:t>TS23.501CR#3676 (in CR pack </a:t>
            </a:r>
            <a:r>
              <a:rPr lang="en-US" altLang="zh-CN" sz="1600" dirty="0">
                <a:solidFill>
                  <a:srgbClr val="FF0000"/>
                </a:solidFill>
              </a:rPr>
              <a:t>SP-220789</a:t>
            </a:r>
            <a:r>
              <a:rPr lang="en-US" altLang="zh-CN" sz="1600" dirty="0"/>
              <a:t>).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/>
              <a:t>SA2 sends LS(S2-2208089) to</a:t>
            </a:r>
            <a:r>
              <a:rPr lang="zh-CN" altLang="zh-CN" sz="1600" dirty="0"/>
              <a:t> </a:t>
            </a:r>
            <a:r>
              <a:rPr lang="en-GB" altLang="zh-CN" sz="1600" dirty="0"/>
              <a:t>CT1 to do alignment, and to SA, CT, RAN, RAN2 and RAN3 to take the CR into account.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170586600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(17/19)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3 CRs (2 CRs to TS 23.501, 1 CR to TS 23.502) were agreed. 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fr-FR" altLang="ko-KR" sz="1400" dirty="0"/>
              <a:t> </a:t>
            </a:r>
            <a:r>
              <a:rPr lang="en-US" altLang="ko-KR" sz="1400" dirty="0"/>
              <a:t>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400"/>
              </a:spcAft>
              <a:buFont typeface="Calibri" panose="020F0502020204030204" pitchFamily="34" charset="0"/>
              <a:buChar char="­"/>
            </a:pPr>
            <a:endParaRPr lang="en-US" altLang="ko-KR" sz="125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No new RAN impacts identified</a:t>
            </a:r>
            <a:endParaRPr lang="en-GB" altLang="ko-KR" sz="1400" dirty="0"/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(if necessary) alignment with other WGs</a:t>
            </a: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1081187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1728263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(18/19)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No Change.</a:t>
            </a:r>
          </a:p>
          <a:p>
            <a:pPr lvl="1">
              <a:spcBef>
                <a:spcPts val="300"/>
              </a:spcBef>
              <a:defRPr/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None</a:t>
            </a:r>
            <a:r>
              <a:rPr lang="en-GB" altLang="ko-KR" sz="1400" dirty="0"/>
              <a:t>. 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  <a:r>
              <a:rPr lang="en-US" sz="1400" dirty="0"/>
              <a:t>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288751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ARCH_NR_REDCAP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 for NR Reduced Capability Devices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  <a:endParaRPr kumimoji="0" lang="en-US" altLang="zh-CN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SP-211100</a:t>
                      </a:r>
                      <a:endParaRPr kumimoji="0" lang="en-US" altLang="zh-CN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0728266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(19/19)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2 CRs to TS 23.401 were agreed.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GB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ko-KR" sz="1400" dirty="0"/>
              <a:t>Based on agreed CRs.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GB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  <a:r>
              <a:rPr lang="en-US" sz="1400" dirty="0"/>
              <a:t>. </a:t>
            </a: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5117608"/>
              </p:ext>
            </p:extLst>
          </p:nvPr>
        </p:nvGraphicFramePr>
        <p:xfrm>
          <a:off x="271598" y="1376362"/>
          <a:ext cx="8634196" cy="87772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NB-IoT/</a:t>
                      </a:r>
                      <a:r>
                        <a:rPr kumimoji="0" lang="en-US" altLang="zh-CN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kumimoji="0" lang="en-US" altLang="zh-CN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  <a:endParaRPr kumimoji="0" lang="en-US" altLang="zh-CN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</a:t>
                      </a:r>
                      <a:r>
                        <a:rPr kumimoji="0" lang="en-US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200" b="1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SP-211306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7629081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SA#96,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Work and Maintenance 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Work and Maintenance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1800" b="1" i="1" dirty="0"/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437296" y="341911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71638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3F52A-3621-4544-9570-67A180D25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Rel-18 Study/Work: Summary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67DC7A1-6DA2-4BEB-A9C9-BE5C747BEB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518598"/>
              </p:ext>
            </p:extLst>
          </p:nvPr>
        </p:nvGraphicFramePr>
        <p:xfrm>
          <a:off x="297517" y="1538309"/>
          <a:ext cx="8398247" cy="4602276"/>
        </p:xfrm>
        <a:graphic>
          <a:graphicData uri="http://schemas.openxmlformats.org/drawingml/2006/table">
            <a:tbl>
              <a:tblPr/>
              <a:tblGrid>
                <a:gridCol w="517478">
                  <a:extLst>
                    <a:ext uri="{9D8B030D-6E8A-4147-A177-3AD203B41FA5}">
                      <a16:colId xmlns:a16="http://schemas.microsoft.com/office/drawing/2014/main" val="3461735876"/>
                    </a:ext>
                  </a:extLst>
                </a:gridCol>
                <a:gridCol w="4487510">
                  <a:extLst>
                    <a:ext uri="{9D8B030D-6E8A-4147-A177-3AD203B41FA5}">
                      <a16:colId xmlns:a16="http://schemas.microsoft.com/office/drawing/2014/main" val="3321141895"/>
                    </a:ext>
                  </a:extLst>
                </a:gridCol>
                <a:gridCol w="990719">
                  <a:extLst>
                    <a:ext uri="{9D8B030D-6E8A-4147-A177-3AD203B41FA5}">
                      <a16:colId xmlns:a16="http://schemas.microsoft.com/office/drawing/2014/main" val="512443004"/>
                    </a:ext>
                  </a:extLst>
                </a:gridCol>
                <a:gridCol w="739600">
                  <a:extLst>
                    <a:ext uri="{9D8B030D-6E8A-4147-A177-3AD203B41FA5}">
                      <a16:colId xmlns:a16="http://schemas.microsoft.com/office/drawing/2014/main" val="808614549"/>
                    </a:ext>
                  </a:extLst>
                </a:gridCol>
                <a:gridCol w="463575">
                  <a:extLst>
                    <a:ext uri="{9D8B030D-6E8A-4147-A177-3AD203B41FA5}">
                      <a16:colId xmlns:a16="http://schemas.microsoft.com/office/drawing/2014/main" val="2767877990"/>
                    </a:ext>
                  </a:extLst>
                </a:gridCol>
                <a:gridCol w="463575">
                  <a:extLst>
                    <a:ext uri="{9D8B030D-6E8A-4147-A177-3AD203B41FA5}">
                      <a16:colId xmlns:a16="http://schemas.microsoft.com/office/drawing/2014/main" val="309003410"/>
                    </a:ext>
                  </a:extLst>
                </a:gridCol>
                <a:gridCol w="735790">
                  <a:extLst>
                    <a:ext uri="{9D8B030D-6E8A-4147-A177-3AD203B41FA5}">
                      <a16:colId xmlns:a16="http://schemas.microsoft.com/office/drawing/2014/main" val="2530573816"/>
                    </a:ext>
                  </a:extLst>
                </a:gridCol>
              </a:tblGrid>
              <a:tr h="154387"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UID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Acronym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Target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Old 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389758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940060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Support of Satellite Backhauling in 5GS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FS_5GSATB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3/10/2023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SP-211639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026805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940074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5GC enhancement for satellite access Phase 2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SP-211651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04253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940065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FS_PIN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SP-211643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3811834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940051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Phase 2 of UAS, UAV and UAM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FS_UAS_Ph2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SP-211632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6731369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940069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positioning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FS_Ranging_SL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SP-211647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7270011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940058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Enhancement to the 5GC </a:t>
                      </a:r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Services-Phase 3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FS_eLCS_Ph3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SP-220069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8287845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940077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Stage 2 for Proximity based Services Phase 2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FS_5G_ProSe_Ph2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SP-211653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7140013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940061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generic group management, exposure and communication enhancements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FS_GMEC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SP-211603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788142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940071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 System Support for AI/ML-based Services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FS_AIMLsys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SP-220071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3355472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940067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FS_5MBS_Ph2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SP-220072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751266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Enhancement of Network Slicing Phase 3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FS_eNS_Ph3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SP-220073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370574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940068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architecture enhancement for XR and media services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FS_XRM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SP-220705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4808023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940056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RedCap Phase 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FS_REDCAP_Ph2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SP-220074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4293542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940066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system architecture for next generation real time communication services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FS_NG_RTC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SP-220288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9356584"/>
                  </a:ext>
                </a:extLst>
              </a:tr>
              <a:tr h="279440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940070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Access Traffic Steering, Switching and Splitting support in the 5G system architecture; Phase 3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FS_ATSSS_Ph3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SP-211612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3883510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940076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UPF enhancement for Exposure And SBA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SP-220417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932827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940059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Stage 2 of Edge Computing phase 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FS_EDGE_Ph2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SP-220352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2173809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940055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 Timing Resiliency and TSC&amp;URLLC enhancements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FS_5TRS_URLLC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9"/>
                        </a:rPr>
                        <a:t>SP-211634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9813967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940057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Architecture Enhancements for Vehicle Mounted Relays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0"/>
                        </a:rPr>
                        <a:t>SP-211636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154947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840085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enhancement of support for 5WWC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FS_5WWC_Ph2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1"/>
                        </a:rPr>
                        <a:t>SP-220419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9139160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2 of MPS_WLAN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MPS_WLAN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2"/>
                        </a:rPr>
                        <a:t>SP-211595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1387203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940064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 AM Policy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FS_AMP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3"/>
                        </a:rPr>
                        <a:t>SP-220647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959857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940073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Enablers for Network Automation for 5G - phase 3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FS_eNA_Ph3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4"/>
                        </a:rPr>
                        <a:t>SP-220678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5662543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940075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enhanced support of Non-Public Networks phase 2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FS_eNPN_Ph2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5"/>
                        </a:rPr>
                        <a:t>SP-220418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141414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840020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enhancement of 5G UE Policy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FS_eUEPO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6"/>
                        </a:rPr>
                        <a:t>SP-211649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199342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System Enabler for Service Function Chaining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FS_SFC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7"/>
                        </a:rPr>
                        <a:t>SP-220415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3699650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940054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Extensions to the TSC Framework to support </a:t>
                      </a:r>
                      <a:r>
                        <a:rPr lang="en-US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DetNet</a:t>
                      </a: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FS_DetNet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8"/>
                        </a:rPr>
                        <a:t>SP-211633</a:t>
                      </a:r>
                      <a:endParaRPr lang="en-US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095026"/>
                  </a:ext>
                </a:extLst>
              </a:tr>
              <a:tr h="15438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940079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Seamless UE context recovery 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FS_SUECR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9/12/2022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9"/>
                        </a:rPr>
                        <a:t>SP-211654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719" marR="7719" marT="7719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0632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480257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1) General Aspects (1/7)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/>
              <a:t> </a:t>
            </a:r>
            <a:r>
              <a:rPr lang="de-DE" altLang="de-DE" sz="3200" dirty="0">
                <a:latin typeface="Arial" panose="020B0604020202020204" pitchFamily="34" charset="0"/>
                <a:cs typeface="Arial" panose="020B0604020202020204" pitchFamily="34" charset="0"/>
              </a:rPr>
              <a:t>SA2 meetings held since SA#96</a:t>
            </a:r>
          </a:p>
          <a:p>
            <a:pPr lvl="1" eaLnBrk="1" hangingPunct="1">
              <a:defRPr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SA2#152E: 17 Aug – 26 Aug 2022, E-meeting</a:t>
            </a:r>
          </a:p>
          <a:p>
            <a:pPr lvl="1" eaLnBrk="1" hangingPunct="1">
              <a:defRPr/>
            </a:pPr>
            <a:endParaRPr lang="en-GB" altLang="ko-KR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de-DE" sz="3200" dirty="0">
                <a:latin typeface="Arial" panose="020B0604020202020204" pitchFamily="34" charset="0"/>
                <a:cs typeface="Arial" panose="020B0604020202020204" pitchFamily="34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SA2#153E: 10 Oct – 17 Oct 2022, E-meeting</a:t>
            </a:r>
          </a:p>
          <a:p>
            <a:pPr lvl="1" eaLnBrk="1" hangingPunct="1">
              <a:defRPr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SA2#154	: 14 Nov – 18 Nov 2022, Toulouse, FR</a:t>
            </a:r>
          </a:p>
          <a:p>
            <a:pPr lvl="1" eaLnBrk="1" hangingPunct="1">
              <a:defRPr/>
            </a:pPr>
            <a:endParaRPr lang="en-GB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  <a:defRPr/>
            </a:pP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de-DE" altLang="de-DE" sz="1800" b="1" kern="0" dirty="0">
                <a:ea typeface="+mn-ea"/>
                <a:cs typeface="+mn-cs"/>
              </a:rPr>
              <a:t>Progress since SA#96: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 P-CR agreed for KI#2 (no conclusions yet)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Evaluation and conclusions agreed for KI#3 (some EN remain)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Evaluation and conclusions agreed for KI#5 (some EN remain)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Evaluation and conclusions agreed for KI#6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SID updated to move TR completion to Dec. 2022 (from Sep. 2022)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TR 23.700-53 is provided for Information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b="1" kern="0" dirty="0">
                <a:ea typeface="+mn-ea"/>
                <a:cs typeface="+mn-cs"/>
              </a:rPr>
              <a:t>RAN impacts and dependencies:</a:t>
            </a:r>
            <a:endParaRPr lang="de-DE" sz="1800" b="1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/>
              <a:t>1 issue identified for SA3: “Whether and how encryption in the QUIC layer can be omitted is FFS and need to be verified by SA3.”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  <a:endParaRPr lang="en-US" altLang="zh-CN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Finalize conclusions for all KIs and complete the study.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501164"/>
              </p:ext>
            </p:extLst>
          </p:nvPr>
        </p:nvGraphicFramePr>
        <p:xfrm>
          <a:off x="138173" y="1312781"/>
          <a:ext cx="8810067" cy="97434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2181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9007">
                <a:tc>
                  <a:txBody>
                    <a:bodyPr/>
                    <a:lstStyle/>
                    <a:p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de-DE" altLang="de-DE" sz="1800" b="1" kern="0" dirty="0">
                <a:ea typeface="+mn-ea"/>
                <a:cs typeface="+mn-cs"/>
              </a:rPr>
              <a:t>Progress since SA#96: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Solution updates to KIs have been documents in the TR 23.700-46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Conclusions have been documented in the TR 23.700-46.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An LS is sent to IETF (in S2-2207432) with questions on reporting of information to the </a:t>
            </a:r>
            <a:r>
              <a:rPr lang="en-US" altLang="de-DE" sz="1200" dirty="0" err="1"/>
              <a:t>DetNet</a:t>
            </a:r>
            <a:r>
              <a:rPr lang="en-US" altLang="de-DE" sz="1200" dirty="0"/>
              <a:t> controller, and on how to define a node specific delay requirement in the configuration.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New WID submitted for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dirty="0"/>
              <a:t>TR 23.700-46 submitted to SA#97-e for Information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b="1" kern="0" dirty="0">
                <a:ea typeface="+mn-ea"/>
                <a:cs typeface="+mn-cs"/>
              </a:rPr>
              <a:t>RAN impacts and dependencies:</a:t>
            </a:r>
            <a:endParaRPr lang="de-DE" sz="1800" b="1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/>
              <a:t>None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  <a:endParaRPr lang="en-US" altLang="zh-CN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Conclude open issue in the TR:  The TR leaves it open whether to optionally allow to insert a NEF in the </a:t>
            </a:r>
            <a:r>
              <a:rPr lang="en-US" sz="1200" kern="0" dirty="0" err="1"/>
              <a:t>signalling</a:t>
            </a:r>
            <a:r>
              <a:rPr lang="en-US" sz="1200" kern="0" dirty="0"/>
              <a:t> path, and on whether to define mechanisms to expose the N6 uplink routing table to the </a:t>
            </a:r>
            <a:r>
              <a:rPr lang="en-US" sz="1200" kern="0" dirty="0" err="1"/>
              <a:t>DetNet</a:t>
            </a:r>
            <a:r>
              <a:rPr lang="en-US" sz="1200" kern="0" dirty="0"/>
              <a:t> controller.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9603572"/>
              </p:ext>
            </p:extLst>
          </p:nvPr>
        </p:nvGraphicFramePr>
        <p:xfrm>
          <a:off x="138173" y="1312781"/>
          <a:ext cx="8810067" cy="78071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491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5797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FS_DetNet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Study on 5GS </a:t>
                      </a:r>
                      <a:r>
                        <a:rPr lang="en-US" sz="12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DetNet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interworking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90 %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SP-211633</a:t>
                      </a:r>
                      <a:endParaRPr lang="en-US" sz="12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82222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(3/27)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SA#96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2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are agreed, including 1 evaluation paper and 1 conclusion paper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TR 23.700-68 submitted to SA#97-e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b="1" kern="0" dirty="0"/>
              <a:t>Outstanding Issue: </a:t>
            </a:r>
            <a:r>
              <a:rPr lang="en-US" altLang="de-DE" sz="1400" kern="0" dirty="0"/>
              <a:t>Resolving an EN related to conditions for </a:t>
            </a:r>
            <a:r>
              <a:rPr lang="en-US" altLang="de-DE" sz="1400" kern="0" dirty="0" err="1"/>
              <a:t>gNB</a:t>
            </a:r>
            <a:r>
              <a:rPr lang="en-US" altLang="de-DE" sz="1400" kern="0" dirty="0"/>
              <a:t> to trigger the request for CN-based MT data/signaling handling. This EN will be addressed as part of normative work (in alignment with RAN) with Rel-18 CR.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New WID submitted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Conclusions need response from RAN WGs.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sz="1800" b="1" dirty="0">
                <a:ea typeface="+mn-ea"/>
                <a:cs typeface="+mn-cs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Start normative work according to the TR conclusions as described in the WID.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800" b="1" dirty="0">
              <a:ea typeface="+mn-ea"/>
              <a:cs typeface="+mn-cs"/>
            </a:endParaRP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9719409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51981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(4/27)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One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for overall evaluation and interim conclusion for KI#2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Five</a:t>
            </a:r>
            <a:r>
              <a:rPr lang="de-DE" altLang="de-DE" sz="1400" kern="0" dirty="0"/>
              <a:t> solution updates for KI#1 and KI#2 are agreed.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TR 23.700-18 submitted to SA#97-e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New WID for normative work is agreed with the objectives set based on TR conclusion for KI#2.</a:t>
            </a:r>
            <a:endParaRPr lang="en-US" altLang="zh-CN" sz="1400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on KI#1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326838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SP-220415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320589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(5/27)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Completed all KI2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concluded on KI 2 (slicing for Non 3GPP)/N3IWF case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Agreed on a WID targeting KI2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TR 23.700-17 submitted to SA#97-e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New WID for normative work is agreed with the objectives set based on TR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open issues in the TR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5727223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27438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(6/27)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47006" y="2703510"/>
            <a:ext cx="8554481" cy="354828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KI update and 16 solution update agreed for existing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Overall evaluation and (interim) conclusions agreed for KI#1, #2, #3, #4, #5.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23.700-33 submitted to SA#97-e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SID updated to move TR completion to Dec. 2022 (from Sep. 2022)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New WID for normative work is agreed with the objectives set based on TR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or dependencies identified for Key Issue #1, #2, #4, #5, #6 and #7.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1 LS to RAN WGs (S2-2207518) agreed.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SA5 and Security support is expected to be handled by SA3, and cooperation with SA5 and SA3 may be required.</a:t>
            </a:r>
            <a:endParaRPr lang="en-US" altLang="zh-CN" sz="1200" strike="sngStrike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Conclude open issues in the TR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6068329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-&gt;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54113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(7/27)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28 P-CRs agreed; 8 new solutions added; the TR now includes 47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LS out to SA3 sent on “Questions for SUCI protection requirements for non-3GPP (WLAN) access to SNPN”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KI#1 evaluations and conclusions finalized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 evaluations and conclusions been agreed, but 4 open issues been identified whereas at least 1 requires progress by SA3.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Evaluations started for KI#3-6, minor interim conclusions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New WID for normative work is agreed with the objectives set based on TR conclusion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 new RAN impact identified (key issues 1, 2 and 4 have potential RAN impact)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SA3 dependencies related to key issue 2, 3, 4, 5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SA5 dependencies related to key issue 3 and 5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Conclude the remaining key issues and complete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978439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SP-220418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14574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(8/27)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 LS was sent to RAN WGs to seek RAN WG feedback.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5 new solutions were approved since SA#96e, and totally 31 solutions have been approved for all KIs.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Evaluation of all the KIs were added, and 3 KIs have received partial conclusions.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TR 23.700-47 submitted to SA#97-e for Information.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3 KIs (KI#1, KI#2 and KI#6) have RAN WGs coordination requirement as per agreed </a:t>
            </a:r>
            <a:r>
              <a:rPr lang="en-US" altLang="zh-CN" sz="1400" dirty="0" err="1"/>
              <a:t>pCR</a:t>
            </a:r>
            <a:r>
              <a:rPr lang="en-GB" altLang="zh-CN" sz="1400" dirty="0"/>
              <a:t>.</a:t>
            </a:r>
            <a:r>
              <a:rPr lang="en-US" altLang="zh-CN" sz="1400" dirty="0"/>
              <a:t> The on time RAN feedback is necessary for completing final conclusion.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It is requested related RAN WG prioritize the related LS handling.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KIs have potential SA6 (KI#6)/SA4 (KI#3-5)/SA3 (KI#2) coordination requirements accordingly as per agreed </a:t>
            </a:r>
            <a:r>
              <a:rPr lang="en-US" altLang="zh-CN" sz="1400" dirty="0" err="1"/>
              <a:t>pCR</a:t>
            </a:r>
            <a:r>
              <a:rPr lang="en-GB" altLang="zh-CN" sz="1400" dirty="0"/>
              <a:t>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5041702"/>
              </p:ext>
            </p:extLst>
          </p:nvPr>
        </p:nvGraphicFramePr>
        <p:xfrm>
          <a:off x="138173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-&gt; 7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45826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(9/27)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/>
            <a:r>
              <a:rPr lang="en-US" altLang="de-DE" sz="1400" dirty="0"/>
              <a:t>5 PCR agreed for KI#1/#2/#3/#5 evaluations and conclusions, 13 PCRs for solution update.</a:t>
            </a:r>
          </a:p>
          <a:p>
            <a:pPr lvl="1"/>
            <a:r>
              <a:rPr lang="en-US" altLang="ko-KR" sz="1400" dirty="0"/>
              <a:t>TR 23.700-74 submitted to SA#97-e for Information.</a:t>
            </a:r>
            <a:endParaRPr lang="en-US" altLang="de-DE" sz="1400" dirty="0"/>
          </a:p>
          <a:p>
            <a:pPr lvl="1"/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en-US" sz="1400" dirty="0"/>
              <a:t>Conclusions on key issue #3 may have potential impacts on RAN.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685005"/>
              </p:ext>
            </p:extLst>
          </p:nvPr>
        </p:nvGraphicFramePr>
        <p:xfrm>
          <a:off x="138173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307975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(10/27)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55 solutions have been approved for all 7 KIs (+3 solutions since SA#96e).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4 KIs have received partial or complete conclusions.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TR 23.700-48 submitted to SA#97-e for Information.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dirty="0"/>
              <a:t>New WID for normative work is agreed with the objectives set based on TR conclusion.</a:t>
            </a:r>
          </a:p>
          <a:p>
            <a:pPr marL="457200" lvl="1" indent="0">
              <a:buNone/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depending on the study outcome</a:t>
            </a:r>
            <a:r>
              <a:rPr lang="en-GB" altLang="zh-CN" sz="1400" dirty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280360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-&gt; 83%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88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1) General Aspects (2/7)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507611" y="1433082"/>
            <a:ext cx="8119533" cy="4659807"/>
          </a:xfrm>
        </p:spPr>
        <p:txBody>
          <a:bodyPr/>
          <a:lstStyle/>
          <a:p>
            <a:pPr eaLnBrk="1" hangingPunct="1"/>
            <a:r>
              <a:rPr lang="en-GB" altLang="ko-KR" dirty="0">
                <a:ea typeface="Gulim" panose="020B0600000101010101" pitchFamily="34" charset="-127"/>
                <a:cs typeface="Arial" panose="020B0604020202020204" pitchFamily="34" charset="0"/>
              </a:rPr>
              <a:t>SA2 WG leadership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Puneet Jain (Intel)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Tao Sun (CMCC), Andrew Bennett (Samsung)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Maurice Pope (MCC)</a:t>
            </a:r>
          </a:p>
          <a:p>
            <a:pPr marL="457200" lvl="1" indent="0" eaLnBrk="1" hangingPunct="1">
              <a:buNone/>
            </a:pPr>
            <a:endParaRPr lang="en-GB" altLang="de-DE" sz="2000" b="1" dirty="0">
              <a:solidFill>
                <a:srgbClr val="7030A0"/>
              </a:solidFill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</a:pPr>
            <a:endParaRPr lang="en-GB" altLang="de-DE" sz="20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4163" indent="0" eaLnBrk="1" hangingPunct="1">
              <a:buNone/>
            </a:pPr>
            <a:r>
              <a:rPr lang="en-GB" altLang="de-DE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to Maurice Pope and vice chairs, Andrew Bennett and Tao Sun for their outstanding support!</a:t>
            </a:r>
          </a:p>
          <a:p>
            <a:pPr marL="284163" indent="0" eaLnBrk="1" hangingPunct="1">
              <a:buNone/>
            </a:pPr>
            <a:endParaRPr lang="en-GB" altLang="de-DE" sz="16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(11/27)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400" dirty="0"/>
              <a:t>100% coverage of all Key Issues during SA2#152E with solution updates and new solution proposals.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400" dirty="0"/>
              <a:t>2 LS were received from SA3 and SA4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Abadi" panose="020B0604020104020204" pitchFamily="34" charset="0"/>
              <a:buChar char="-"/>
            </a:pPr>
            <a:r>
              <a:rPr lang="en-US" sz="1400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3"/>
              </a:rPr>
              <a:t>S2-2205451</a:t>
            </a:r>
            <a:r>
              <a:rPr lang="en-GB" sz="14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1400" dirty="0">
                <a:effectLst/>
                <a:latin typeface="+mj-lt"/>
                <a:ea typeface="Times New Roman" panose="02020603050405020304" pitchFamily="18" charset="0"/>
              </a:rPr>
              <a:t>LS from SA WG4: LS on User plane solution for 5GC information exposure to UE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Abadi" panose="020B0604020104020204" pitchFamily="34" charset="0"/>
              <a:buChar char="-"/>
            </a:pPr>
            <a:r>
              <a:rPr lang="en-US" sz="1400" u="sng" dirty="0">
                <a:solidFill>
                  <a:srgbClr val="0000FF"/>
                </a:solidFill>
                <a:effectLst/>
                <a:latin typeface="+mj-lt"/>
                <a:ea typeface="Times New Roman" panose="02020603050405020304" pitchFamily="18" charset="0"/>
                <a:hlinkClick r:id="rId4"/>
              </a:rPr>
              <a:t>S2-2205455</a:t>
            </a:r>
            <a:r>
              <a:rPr lang="en-GB" sz="1400" dirty="0">
                <a:effectLst/>
                <a:latin typeface="+mj-lt"/>
                <a:ea typeface="Times New Roman" panose="02020603050405020304" pitchFamily="18" charset="0"/>
              </a:rPr>
              <a:t>: </a:t>
            </a:r>
            <a:r>
              <a:rPr lang="en-US" sz="1400" dirty="0">
                <a:effectLst/>
                <a:latin typeface="+mj-lt"/>
                <a:ea typeface="Times New Roman" panose="02020603050405020304" pitchFamily="18" charset="0"/>
              </a:rPr>
              <a:t>LS from SA WG3: LS reply on 5GC information exposure to UE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400" dirty="0"/>
              <a:t>TR 23.700-80 submitted to SA#97-e for Information.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Abadi" panose="020B0604020104020204" pitchFamily="34" charset="0"/>
              <a:buChar char="-"/>
            </a:pPr>
            <a:endParaRPr lang="en-US" altLang="de-DE" sz="1200" dirty="0">
              <a:latin typeface="+mj-lt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sz="1400" dirty="0"/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ClrTx/>
            </a:pPr>
            <a:r>
              <a:rPr lang="en-US" altLang="zh-CN" sz="1400" dirty="0"/>
              <a:t>SA WG1 (KI#2), SA WG3 (KI#2, 3, 4, 5), SA WG4 (KI#2), and SA WG5 (KI#5)</a:t>
            </a: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7669713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62141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(12/27)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6 key issues are agreed. Totally </a:t>
            </a:r>
            <a:r>
              <a:rPr lang="en-US" altLang="zh-CN" sz="1400" dirty="0"/>
              <a:t>46 solutions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SA2 will not further work on support for scenario 2a and 2c as part of the study. 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TR 23.700-41 submitted to SA#97-e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New WID for normative work is agreed</a:t>
            </a:r>
            <a:r>
              <a:rPr lang="en-US" altLang="zh-CN" sz="1400" dirty="0"/>
              <a:t>. </a:t>
            </a:r>
            <a:r>
              <a:rPr lang="en-US" altLang="zh-CN" sz="1400" b="1" dirty="0">
                <a:solidFill>
                  <a:srgbClr val="FF0000"/>
                </a:solidFill>
              </a:rPr>
              <a:t>The only objective is to specify one requirement from GSMA which is not within the study scope.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LS sent to RAN2 and RAN3 requesting feedback on KI#3 solutions impacting RAN</a:t>
            </a:r>
            <a:r>
              <a:rPr lang="en-GB" altLang="zh-CN" sz="1400" dirty="0"/>
              <a:t>.</a:t>
            </a: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normative work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0546189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Network Slicing Phase</a:t>
                      </a:r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SP-220073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993193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(13/27)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Terminologies are updated for RAN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5 new solutions added, 6 solutions updated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related to terminology alignments sent to RAN1, RAN2, RAN3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TR 23.700-86 submitted to SA#97-e for Information.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Terminologies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#4, #5 and #8 and their corresponding solutions, i.e. Solution #3, #4, #5, #6, #7, #8, #14, #19, #26, #28, #31 and #32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400" b="1" dirty="0"/>
              <a:t>SA3 dependencies</a:t>
            </a:r>
            <a:r>
              <a:rPr lang="en-GB" altLang="zh-CN" sz="1400" dirty="0"/>
              <a:t>: Privacy protection and other security aspects identified in Solution #6, #9, #11, #13, #17, #18, #19, #20, #21, #24, #25, #31 and #33</a:t>
            </a:r>
            <a:endParaRPr 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9925545"/>
              </p:ext>
            </p:extLst>
          </p:nvPr>
        </p:nvGraphicFramePr>
        <p:xfrm>
          <a:off x="138173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FS_Ranging_SL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Ranging based services and </a:t>
                      </a:r>
                      <a:r>
                        <a:rPr lang="en-GB" altLang="zh-CN" sz="12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603049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(14/27)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New WID for normative work is agreed with the objectives set based on TR 23.700-61 conclusion. 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  <a:endParaRPr lang="en-US" sz="1400" strike="sngStrike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7728640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Seamless UE context recovery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681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(15/27)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(no new solutions, no new key issues).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Existing solutions were updated, ENs removed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submitted to SA#97-e for Information.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Results of study to impact RAN will be decided based on progress of work on PC5.</a:t>
            </a:r>
            <a:endParaRPr lang="en-US" sz="1100" strike="sngStrike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6178734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410186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(16/27)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18 P-CRs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New conclusions agreed for KI#5, KI#6. KI#2 conclusion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LS out to ITU-T agreed to obtain feedback related to parameters for timing resiliency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TR 23.700-25 submitted to SA#97-e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New WID for normative work is agreed with the objectives set based on TR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S2-2201767 - LS out sent to RAN2 (with RAN1, RAN3 in CC) to obtain feedback related to problem statements for KI#6 “</a:t>
            </a:r>
            <a:r>
              <a:rPr lang="en-GB" sz="1400" dirty="0"/>
              <a:t>LS on RAN feedback for low latency”</a:t>
            </a:r>
            <a:r>
              <a:rPr lang="en-US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Coordination needed with RAN WGs for KI#1 related to timing resiliency.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0798624"/>
              </p:ext>
            </p:extLst>
          </p:nvPr>
        </p:nvGraphicFramePr>
        <p:xfrm>
          <a:off x="138173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FS_5TRS_URLLC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 Timing Resiliency and TSC &amp; URLLC enhancements</a:t>
                      </a:r>
                      <a:endParaRPr lang="en-US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-&gt; 83%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effectLst/>
                        </a:rPr>
                        <a:t>SP-211634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67573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(17/27)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 new solutions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Solution evaluation and interim conclusions for KI#1, KI#4, KI#5, and KI#6 agreed.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TR 23.700-05 submitted to SA#97-e for Information.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1 LS (S2-2207070) was sent to RAN2 and RAN3 for feedbacks on solutions and assumptions.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2446603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55805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(18/27)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9 P-CRs proposing new solutions have been approved;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14 P-CRs proposing updates to existing solutions have been approved;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10 P-CRs propose evolutions &amp; conclusions have been approved:  3 Key issues have been concluded.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TR 23.700-71 submitted to SA#97-e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New WID for normative work is agreed with the objectives set based on TR conclusion.</a:t>
            </a:r>
          </a:p>
          <a:p>
            <a:pPr lvl="1">
              <a:spcBef>
                <a:spcPts val="0"/>
              </a:spcBef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lnSpc>
                <a:spcPts val="1600"/>
              </a:lnSpc>
            </a:pPr>
            <a:r>
              <a:rPr lang="en-US" altLang="zh-CN" sz="1400" dirty="0"/>
              <a:t>Some Key Issues and solutions have RAN impacts or dependencies.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2859570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kumimoji="0" lang="en-US" sz="12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_Ph3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the 5GC </a:t>
                      </a:r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Services-Phase 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-&gt;80%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lang="en-US" altLang="ko-KR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SP-220069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69041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(19/27)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7 solution updates and 3 per KI evaluation and conclusion are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TR 23.700-27 submitted to SA#97-e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New WID for normative work is agreed with the objectives set based on TR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3843616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478846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(20/27)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22 solutions with self evaluation provided, good progress on sharing overall evaluation process during the meeting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RAN impacts or dependencies identified for Key Issue #1 and 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400" dirty="0"/>
              <a:t>Solution#13: the Steering of Roaming aspects need to be evaluated by CT1.</a:t>
            </a:r>
            <a:endParaRPr lang="en-US" sz="1400" strike="sngStrike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9040315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200" b="1" i="0" u="none" strike="noStrike" kern="1200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94075"/>
            <a:ext cx="6827838" cy="1143000"/>
          </a:xfrm>
        </p:spPr>
        <p:txBody>
          <a:bodyPr/>
          <a:lstStyle/>
          <a:p>
            <a:r>
              <a:rPr lang="de-DE" altLang="de-DE" b="1" dirty="0"/>
              <a:t>1) General Aspects (3/7)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82600" y="1745673"/>
            <a:ext cx="8229600" cy="3956626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ko-KR" sz="32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3200" u="sng" dirty="0">
                <a:latin typeface="Arial" panose="020B0604020202020204" pitchFamily="34" charset="0"/>
              </a:rPr>
              <a:t> at SA WG2 #152-e </a:t>
            </a:r>
            <a:r>
              <a:rPr lang="en-US" altLang="de-DE" sz="2000" u="sng" dirty="0">
                <a:latin typeface="Arial" panose="020B0604020202020204" pitchFamily="34" charset="0"/>
              </a:rPr>
              <a:t>(17– 26 August 2022)</a:t>
            </a:r>
            <a:r>
              <a:rPr lang="en-US" altLang="de-DE" sz="24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2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421</a:t>
            </a:r>
            <a:r>
              <a:rPr lang="en-GB" altLang="ko-KR" sz="2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24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checked-in</a:t>
            </a:r>
            <a:r>
              <a:rPr lang="en-GB" altLang="ko-KR" sz="2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for </a:t>
            </a:r>
            <a:r>
              <a:rPr lang="en-GB" altLang="ko-KR" sz="2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#152-e</a:t>
            </a:r>
          </a:p>
          <a:p>
            <a:pPr lvl="1">
              <a:lnSpc>
                <a:spcPct val="80000"/>
              </a:lnSpc>
            </a:pPr>
            <a:r>
              <a:rPr lang="en-US" altLang="ko-KR" sz="18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~</a:t>
            </a:r>
            <a:r>
              <a:rPr lang="en-US" altLang="ko-KR" sz="1800" b="1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9900</a:t>
            </a:r>
            <a:r>
              <a:rPr lang="en-US" altLang="ko-KR" sz="18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800" dirty="0"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e-mails were sent to the list during the e-meeting</a:t>
            </a:r>
            <a:endParaRPr lang="en-GB" altLang="ko-KR" sz="1800" dirty="0">
              <a:highlight>
                <a:srgbClr val="FFFF00"/>
              </a:highlight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2125</a:t>
            </a: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 </a:t>
            </a: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(including revisions)</a:t>
            </a: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, </a:t>
            </a: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1872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handled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245</a:t>
            </a: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83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17</a:t>
            </a:r>
            <a:r>
              <a:rPr lang="en-GB" altLang="ko-KR" sz="16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6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40</a:t>
            </a:r>
            <a:r>
              <a:rPr lang="de-DE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41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other </a:t>
            </a: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postponed </a:t>
            </a:r>
          </a:p>
          <a:p>
            <a:pPr>
              <a:lnSpc>
                <a:spcPct val="80000"/>
              </a:lnSpc>
            </a:pPr>
            <a:r>
              <a:rPr lang="en-US" altLang="ko-KR" sz="24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2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86</a:t>
            </a:r>
            <a:endParaRPr lang="de-DE" altLang="ko-KR" sz="18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16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de-DE" altLang="ko-KR" sz="18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de-DE" altLang="ko-KR" sz="18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400" b="1" dirty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2A06F2A-2309-4E45-AF45-1C342A48BB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886103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ea typeface="Gulim" panose="020B0600000101010101" pitchFamily="34" charset="-127"/>
              </a:rPr>
              <a:t>848</a:t>
            </a:r>
            <a:r>
              <a:rPr lang="en-GB" altLang="ko-KR" sz="1800" dirty="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 dirty="0"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e-mail reflector</a:t>
            </a:r>
            <a:r>
              <a:rPr lang="en-US" altLang="de-DE" sz="1800" dirty="0">
                <a:ea typeface="Gulim" panose="020B0600000101010101" pitchFamily="34" charset="-127"/>
              </a:rPr>
              <a:t> on 05 September 2022</a:t>
            </a:r>
          </a:p>
        </p:txBody>
      </p:sp>
    </p:spTree>
    <p:extLst>
      <p:ext uri="{BB962C8B-B14F-4D97-AF65-F5344CB8AC3E}">
        <p14:creationId xmlns:p14="http://schemas.microsoft.com/office/powerpoint/2010/main" val="292338362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(21/27)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Evaluation and conclusion are documented. Study phase completed.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TR 23.700-89 submitted to SA#97-e for Approval.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New WID for normative work is agreed with the objectives set based on TR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8667381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FS_AMP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 AM Policy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SP-220647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918166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(22/27)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new key issue agreed (total 7 key issues)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33 </a:t>
            </a:r>
            <a:r>
              <a:rPr lang="en-US" altLang="zh-CN" sz="1400" kern="0" dirty="0"/>
              <a:t>solutions captured,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including 5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architecture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alternatives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b="1" kern="0" dirty="0">
                <a:ea typeface="+mn-ea"/>
                <a:cs typeface="+mn-cs"/>
              </a:rPr>
              <a:t>Contentious Issue</a:t>
            </a:r>
            <a:r>
              <a:rPr lang="en-US" sz="1400" kern="0" dirty="0">
                <a:ea typeface="+mn-ea"/>
                <a:cs typeface="+mn-cs"/>
              </a:rPr>
              <a:t>: For the architecture, whether AF for PIN service is needed or not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TR 23.700-88 submitted to SA#97-e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Potential SA6 coordination, Potential SA3 coordination for PINE authentication</a:t>
            </a:r>
            <a:r>
              <a:rPr lang="en-GB" altLang="zh-CN" sz="1400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8920738"/>
              </p:ext>
            </p:extLst>
          </p:nvPr>
        </p:nvGraphicFramePr>
        <p:xfrm>
          <a:off x="138173" y="1312782"/>
          <a:ext cx="8810067" cy="87891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2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80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FS_PIN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75%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832977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(23/27)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There are 4 KIs and 22 solutions currently captured in the TR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KI#1 (IMS Data Channel): 12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KI#2 (</a:t>
            </a:r>
            <a:r>
              <a:rPr lang="en-GB" altLang="zh-CN" sz="1200" dirty="0"/>
              <a:t>AR Telephony Communication): 2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KI#3 (third party specific user identities): 5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KI#4 (SBA for media control): 3 solutions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TR 23.700-87 submitted to SA#97-e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New WID for normative work is agreed with the objectives set based on TR conclusion.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Coordination with SA3 on security aspects of third party specific ID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Coordination with SA4 on media negotiation</a:t>
            </a:r>
            <a:endParaRPr lang="en-US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6888970"/>
              </p:ext>
            </p:extLst>
          </p:nvPr>
        </p:nvGraphicFramePr>
        <p:xfrm>
          <a:off x="138173" y="1312782"/>
          <a:ext cx="8810067" cy="96118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5786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540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-&gt; 79%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SP-220288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112611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(23/27)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39 p-CRs are approved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The TR now includes 75 solutions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TR 23.700-60 submitted to SA#97-e for Information.</a:t>
            </a:r>
          </a:p>
          <a:p>
            <a:pPr marL="895350" lvl="2" indent="-176213">
              <a:spcBef>
                <a:spcPts val="200"/>
              </a:spcBef>
              <a:spcAft>
                <a:spcPts val="2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Most key issues need coordinates with RAN WGs. LS exchanging with RAN WGs continues.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1 LS sent to SA4 for coordination</a:t>
            </a:r>
            <a:endParaRPr lang="de-DE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414905"/>
              </p:ext>
            </p:extLst>
          </p:nvPr>
        </p:nvGraphicFramePr>
        <p:xfrm>
          <a:off x="138173" y="1312782"/>
          <a:ext cx="8810067" cy="96118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5786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5400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FS_XRM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altLang="zh-CN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-&gt;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SP-220705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589892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(25/27)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46 papers were submitted including one LS OUT, 19 papers were approved, 9 papers was merged, 3 paper was noted, 0 paper was postponed, 15 papers were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OUT to SA3 is approved in S2-2207501.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kern="0" dirty="0"/>
              <a:t>Contentious Issue: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KI #1 conclusion on whether and how to provide VPLMN ID to UE by H-PCF.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KI #2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23.700-85 submitted to SA#97-e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SID updated to move TR completion to Dec. 2022 (from Sep. 2022)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New WID for normative work is agreed with the objectives set based on TR conclusion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</a:t>
            </a:r>
            <a:endParaRPr lang="en-US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1570696"/>
              </p:ext>
            </p:extLst>
          </p:nvPr>
        </p:nvGraphicFramePr>
        <p:xfrm>
          <a:off x="138173" y="1312782"/>
          <a:ext cx="8810067" cy="87111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915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777"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SP-211649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938631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(26/27)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1 LS out to SA3/GSMA and 1 LS out to SA3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14 P-CRs proposing new solutions 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27 P-CRs proposing updates to existing solutions 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14 P-CRs propose evolutions &amp; conclusions have been agreed:  8 Key issues are being concluded.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1200" dirty="0">
                <a:ea typeface="+mn-ea"/>
                <a:cs typeface="Arial" panose="020B0604020202020204" pitchFamily="34" charset="0"/>
              </a:rPr>
              <a:t>TR 23.700-81 submitted to SA#97-e for Information.</a:t>
            </a:r>
          </a:p>
          <a:p>
            <a:pPr marL="895350" lvl="2" indent="-176213">
              <a:spcBef>
                <a:spcPts val="200"/>
              </a:spcBef>
              <a:spcAft>
                <a:spcPts val="200"/>
              </a:spcAft>
            </a:pPr>
            <a:endParaRPr lang="en-US" sz="14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cs typeface="+mn-ea"/>
                <a:sym typeface="+mn-ea"/>
              </a:rPr>
              <a:t>No RAN impact.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2275528"/>
              </p:ext>
            </p:extLst>
          </p:nvPr>
        </p:nvGraphicFramePr>
        <p:xfrm>
          <a:off x="138173" y="1312782"/>
          <a:ext cx="8810067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915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777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2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Study on Enablers for Network Automation for 5G - phase </a:t>
                      </a:r>
                      <a:r>
                        <a:rPr lang="en-US" altLang="en-GB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808894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</a:t>
            </a:r>
            <a:r>
              <a:rPr lang="en-GB" altLang="en-US" b="1" dirty="0"/>
              <a:t>Rel-18 Study/Work (27/27)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511006"/>
            <a:ext cx="8554481" cy="370932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3 new solutions and 10 solution update are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TR 23.700-62 submitted to SA#97-e for Information.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dirty="0"/>
              <a:t>New WID for normative work is agreed with the objectives set based on TR conclusion.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endParaRPr lang="en-US" sz="18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cs typeface="+mn-ea"/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Conclude the remaining key issues and complete the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Start normative work according to the TR conclusions as described in the WID.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3121561"/>
              </p:ext>
            </p:extLst>
          </p:nvPr>
        </p:nvGraphicFramePr>
        <p:xfrm>
          <a:off x="138173" y="1312782"/>
          <a:ext cx="8810067" cy="87111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915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5777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SP-220417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136812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1) General aspects (events since SA#96,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b="1" i="1" dirty="0"/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  <a:endParaRPr lang="en-GB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445111" y="380792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2.6) IETF </a:t>
            </a:r>
            <a:r>
              <a:rPr lang="en-GB" altLang="de-DE" b="1" dirty="0"/>
              <a:t>and External SDO Normative Reference Update (1/1)</a:t>
            </a:r>
            <a:endParaRPr lang="de-DE" altLang="de-DE" b="1" dirty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2400" dirty="0"/>
          </a:p>
          <a:p>
            <a:pPr eaLnBrk="1" hangingPunct="1"/>
            <a:endParaRPr lang="en-US" altLang="de-DE" sz="2400" dirty="0"/>
          </a:p>
          <a:p>
            <a:pPr>
              <a:buFontTx/>
              <a:buNone/>
            </a:pPr>
            <a:endParaRPr lang="en-US" altLang="de-DE" dirty="0"/>
          </a:p>
          <a:p>
            <a:pPr eaLnBrk="1" hangingPunct="1">
              <a:buFontTx/>
              <a:buNone/>
            </a:pPr>
            <a:endParaRPr lang="en-US" altLang="de-DE" dirty="0"/>
          </a:p>
          <a:p>
            <a:pPr eaLnBrk="1" hangingPunct="1"/>
            <a:endParaRPr lang="en-GB" alt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457200" y="1634836"/>
            <a:ext cx="8229600" cy="4300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sz="2400" kern="0" dirty="0"/>
              <a:t>None. </a:t>
            </a:r>
          </a:p>
          <a:p>
            <a:pPr eaLnBrk="1" hangingPunct="1">
              <a:defRPr/>
            </a:pPr>
            <a:endParaRPr lang="en-GB" sz="1600" kern="0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SA#96,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2.4)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3) SA2 Work Planning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69973" y="409111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425155" y="0"/>
            <a:ext cx="6827838" cy="1143000"/>
          </a:xfrm>
        </p:spPr>
        <p:txBody>
          <a:bodyPr/>
          <a:lstStyle/>
          <a:p>
            <a:r>
              <a:rPr lang="de-DE" altLang="de-DE" b="1" dirty="0"/>
              <a:t>1) General Aspects (4/7)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E2593CF7-796D-464F-671E-8975DA932E13}"/>
              </a:ext>
            </a:extLst>
          </p:cNvPr>
          <p:cNvGraphicFramePr>
            <a:graphicFrameLocks/>
          </p:cNvGraphicFramePr>
          <p:nvPr/>
        </p:nvGraphicFramePr>
        <p:xfrm>
          <a:off x="84112" y="593914"/>
          <a:ext cx="8975776" cy="5806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b="1" dirty="0"/>
              <a:t>3) SA2 Work Planning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863509"/>
          </a:xfrm>
        </p:spPr>
        <p:txBody>
          <a:bodyPr/>
          <a:lstStyle/>
          <a:p>
            <a:pPr eaLnBrk="1" hangingPunct="1">
              <a:spcBef>
                <a:spcPts val="1200"/>
              </a:spcBef>
              <a:defRPr/>
            </a:pPr>
            <a:r>
              <a:rPr lang="en-GB" sz="1600" dirty="0"/>
              <a:t>Rel-17 work items are 100% complete. Please see slide#19 - #37 for more details. 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en-GB" sz="1600" dirty="0"/>
              <a:t>Rel-17 alignment work with other WGs (where SA2 doesn’t have dedicated WID) is also complete. </a:t>
            </a:r>
          </a:p>
          <a:p>
            <a:pPr lvl="1" eaLnBrk="1" hangingPunct="1">
              <a:spcBef>
                <a:spcPts val="600"/>
              </a:spcBef>
              <a:defRPr/>
            </a:pPr>
            <a:r>
              <a:rPr lang="en-GB" sz="1200" dirty="0"/>
              <a:t>SA2 did additional alignment work on SMS_SBI &amp; </a:t>
            </a:r>
            <a:r>
              <a:rPr lang="en-GB" sz="1200" dirty="0" err="1"/>
              <a:t>NR_Slice_Core</a:t>
            </a:r>
            <a:r>
              <a:rPr lang="en-GB" sz="1200" dirty="0"/>
              <a:t>. </a:t>
            </a:r>
            <a:r>
              <a:rPr lang="en-US" sz="1200" dirty="0"/>
              <a:t>Please see slide#34 for more details.</a:t>
            </a:r>
            <a:endParaRPr lang="nn-NO" sz="1200" dirty="0"/>
          </a:p>
          <a:p>
            <a:pPr eaLnBrk="1" hangingPunct="1">
              <a:spcBef>
                <a:spcPts val="1200"/>
              </a:spcBef>
              <a:defRPr/>
            </a:pPr>
            <a:r>
              <a:rPr lang="en-US" sz="1600" dirty="0"/>
              <a:t>SA2 work plan was endorsed in </a:t>
            </a:r>
            <a:r>
              <a:rPr lang="en-US" sz="1600" b="1" dirty="0"/>
              <a:t>S2-2205668</a:t>
            </a:r>
            <a:r>
              <a:rPr lang="en-US" sz="1600" dirty="0"/>
              <a:t>.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en-US" sz="1600" dirty="0"/>
              <a:t>SA2 work sheet on TU allocation was endorsed in </a:t>
            </a:r>
            <a:r>
              <a:rPr lang="en-US" sz="1600" b="1" dirty="0"/>
              <a:t>S2-2207837</a:t>
            </a:r>
            <a:r>
              <a:rPr lang="en-US" sz="1600" dirty="0"/>
              <a:t>. TUs allocation for smaller SIDs were adjusted (by pushing out to later SA2 meetings) to accommodate challenge of organizing parallel physical session at Nov F2F. 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en-US" sz="1600" dirty="0"/>
              <a:t>Rel-18 SIDs were progressed on solutions update, solution evaluation and conclusions. </a:t>
            </a:r>
            <a:r>
              <a:rPr lang="en-GB" sz="1600" dirty="0"/>
              <a:t>Please see slide#39 - #66 for more details. </a:t>
            </a:r>
          </a:p>
          <a:p>
            <a:pPr eaLnBrk="1" hangingPunct="1">
              <a:spcBef>
                <a:spcPts val="1200"/>
              </a:spcBef>
              <a:defRPr/>
            </a:pPr>
            <a:r>
              <a:rPr lang="en-US" sz="1600" dirty="0"/>
              <a:t>TEI18 mini WIDs were on schedule at SA2#152E for the second time.</a:t>
            </a:r>
          </a:p>
          <a:p>
            <a:pPr lvl="1" eaLnBrk="1" hangingPunct="1">
              <a:defRPr/>
            </a:pPr>
            <a:r>
              <a:rPr lang="en-US" sz="1200" dirty="0"/>
              <a:t>30 new/updated TEI18 proposals were discussed. </a:t>
            </a:r>
          </a:p>
          <a:p>
            <a:pPr lvl="1" eaLnBrk="1" hangingPunct="1">
              <a:defRPr/>
            </a:pPr>
            <a:r>
              <a:rPr lang="en-US" sz="1200" dirty="0"/>
              <a:t>7 TEI18 mini WIDs were agreed. </a:t>
            </a:r>
          </a:p>
          <a:p>
            <a:pPr lvl="1" eaLnBrk="1" hangingPunct="1">
              <a:defRPr/>
            </a:pPr>
            <a:r>
              <a:rPr lang="en-US" sz="1200" dirty="0"/>
              <a:t>Agreed TEI18 WIDs are within available TU budget and therefore no prioritization exercise is required. </a:t>
            </a:r>
          </a:p>
          <a:p>
            <a:pPr lvl="1" eaLnBrk="1" hangingPunct="1">
              <a:defRPr/>
            </a:pPr>
            <a:r>
              <a:rPr lang="en-US" sz="1200" dirty="0"/>
              <a:t>It was agreed to close the gate for any new TEI18 mini WIDs. </a:t>
            </a:r>
            <a:endParaRPr lang="en-GB" sz="1200" dirty="0"/>
          </a:p>
          <a:p>
            <a:pPr eaLnBrk="1" hangingPunct="1">
              <a:defRPr/>
            </a:pPr>
            <a:endParaRPr lang="en-US" sz="1600" dirty="0"/>
          </a:p>
          <a:p>
            <a:pPr marL="457200" lvl="1" indent="0" eaLnBrk="1" hangingPunct="1">
              <a:buNone/>
              <a:defRPr/>
            </a:pPr>
            <a:endParaRPr lang="en-GB" sz="1600" dirty="0">
              <a:solidFill>
                <a:srgbClr val="FF0000"/>
              </a:solidFill>
            </a:endParaRPr>
          </a:p>
          <a:p>
            <a:pPr lvl="1" eaLnBrk="1" hangingPunct="1"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6741635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SA#96,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84504" y="447296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(1/4)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Rel-18 SID(s) revised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EDC4EE3-08A3-4DA0-B034-E78751B225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984249"/>
              </p:ext>
            </p:extLst>
          </p:nvPr>
        </p:nvGraphicFramePr>
        <p:xfrm>
          <a:off x="656272" y="2370296"/>
          <a:ext cx="7468235" cy="1905000"/>
        </p:xfrm>
        <a:graphic>
          <a:graphicData uri="http://schemas.openxmlformats.org/drawingml/2006/table">
            <a:tbl>
              <a:tblPr firstRow="1" firstCol="1" bandRow="1"/>
              <a:tblGrid>
                <a:gridCol w="927100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957580">
                  <a:extLst>
                    <a:ext uri="{9D8B030D-6E8A-4147-A177-3AD203B41FA5}">
                      <a16:colId xmlns:a16="http://schemas.microsoft.com/office/drawing/2014/main" val="3022404077"/>
                    </a:ext>
                  </a:extLst>
                </a:gridCol>
                <a:gridCol w="3510280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260475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SA-TD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Type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effectLst/>
                        </a:rPr>
                        <a:t>FOR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Title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WI Code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SP-220790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Revised SID on Study on Proximity-based Services in 5GS Phase 2 .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FS_5G_ProSe_Ph2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SP-220791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9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9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Revised SID: Study on enhancement of 5G UE Policy (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FS_eUEPO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FS_eUEPO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5728089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SP-220792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9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Revised SID on Access Traffic Steering, Switching and Splitting support in the 5G system architecture; Phase 3.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FS_ATSSS_Ph3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1156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396912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(2/4)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Rel-18 New WID(s) for </a:t>
            </a:r>
            <a:r>
              <a:rPr lang="de-DE" altLang="de-DE" sz="2400" dirty="0">
                <a:solidFill>
                  <a:srgbClr val="FF0000"/>
                </a:solidFill>
              </a:rPr>
              <a:t>Approval </a:t>
            </a:r>
            <a:r>
              <a:rPr lang="de-DE" altLang="de-DE" sz="2400" dirty="0"/>
              <a:t>(including TEI18 mini WID)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7470A70-5127-4E87-8A88-3552EE6A2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2813"/>
              </p:ext>
            </p:extLst>
          </p:nvPr>
        </p:nvGraphicFramePr>
        <p:xfrm>
          <a:off x="708660" y="2087880"/>
          <a:ext cx="7620000" cy="4251799"/>
        </p:xfrm>
        <a:graphic>
          <a:graphicData uri="http://schemas.openxmlformats.org/drawingml/2006/table">
            <a:tbl>
              <a:tblPr firstRow="1" firstCol="1" bandRow="1"/>
              <a:tblGrid>
                <a:gridCol w="754380">
                  <a:extLst>
                    <a:ext uri="{9D8B030D-6E8A-4147-A177-3AD203B41FA5}">
                      <a16:colId xmlns:a16="http://schemas.microsoft.com/office/drawing/2014/main" val="137867219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977446841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050063000"/>
                    </a:ext>
                  </a:extLst>
                </a:gridCol>
                <a:gridCol w="4518660">
                  <a:extLst>
                    <a:ext uri="{9D8B030D-6E8A-4147-A177-3AD203B41FA5}">
                      <a16:colId xmlns:a16="http://schemas.microsoft.com/office/drawing/2014/main" val="1437391134"/>
                    </a:ext>
                  </a:extLst>
                </a:gridCol>
                <a:gridCol w="1059180">
                  <a:extLst>
                    <a:ext uri="{9D8B030D-6E8A-4147-A177-3AD203B41FA5}">
                      <a16:colId xmlns:a16="http://schemas.microsoft.com/office/drawing/2014/main" val="757372260"/>
                    </a:ext>
                  </a:extLst>
                </a:gridCol>
              </a:tblGrid>
              <a:tr h="1678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TSSG SA #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TYPE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 CODE</a:t>
                      </a:r>
                      <a:endParaRPr lang="en-US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5548658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SP-220793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WID: MBS support for V2X services (TEI18_MBS4V2X)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4852975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SP-220794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WID: TEI18_SLAMUP Spending Limits for AM and UE Policies in the 5GC (TEI18_SLAMUP)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TEI18_SLAMUP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0771848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SP-220795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Multiple location report for MT-LR Immediate Location Request for the regulatory service (TEI18_MLR)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TEI18_MLR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1588880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SP-220796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 on enhancement of application detection event exposure (TEI18_ADEE)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TEI18_ADEE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96536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SP-220797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General Support of IPv6 Prefix Delegation (TEI18_IPv6PD)</a:t>
                      </a:r>
                      <a:endParaRPr lang="en-US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TEI18_IPv6PD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1823077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SP-220798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Secondary DN Authentication and authorization in EPC IWK cases (TEI18_SDNAEPC)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TEI18_SDNAEPC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087635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SP-220799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Dynamically Changing AM Policies in the 5GC Phase 2 (TEI18_DCAMP_Ph2).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TEI18_DCAMP_Ph2</a:t>
                      </a:r>
                      <a:endParaRPr lang="en-US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028743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SP-220800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WID: support for 5WWC, Phase 2 (5WWC_Ph2)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5WWC_Ph2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6650464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SP-220801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Extensions to the TSC Framework to support DetNet . (DetNet)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DetNet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572951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SP-220802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WID: 5G System Enabler for Service Function Chaining (SFC)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SFC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759567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SP-220803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5GS support of NR </a:t>
                      </a:r>
                      <a:r>
                        <a:rPr lang="en-GB" sz="7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RedCap</a:t>
                      </a:r>
                      <a:r>
                        <a:rPr lang="en-GB" sz="7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UE with long </a:t>
                      </a:r>
                      <a:r>
                        <a:rPr lang="en-GB" sz="7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eDRX</a:t>
                      </a:r>
                      <a:r>
                        <a:rPr lang="en-GB" sz="7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for RRC_INACTIVE State. (NR_REDCAP_Ph2)</a:t>
                      </a:r>
                      <a:endParaRPr lang="en-US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NR_REDCAP_Ph2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4618548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SP-220804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WID: System architecture for Next Generation Real time Communication services (NG_RTC)</a:t>
                      </a:r>
                      <a:endParaRPr lang="en-US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082903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SP-220805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WID: Enhanced support of Non-Public Networks Phase 2 (ENPN_Ph2)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ENPN_Ph2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3795413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SP-220806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Proximity-based Services in 5GS Phase 2 . (5G_ProSe_Ph2)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615690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SP-220807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5G AM Policy (AMP)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AMP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0069168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SP-220808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WID: 5G System with Satellite Backhaul. (5GSATB)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5GSATB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88097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SP-220809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WID: UPF enhancement for Exposure and SBA (UPEAS)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UPEAS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644273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SP-220810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WID: Seamless UE context recovery. (SUECR)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SUECR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9543962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SP-220811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Enhancement to the 5GC LoCation Services Phase 3. (5G_eLCS_Ph3)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5G_eLCS_Ph3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377761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SP-220812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WID: Enhancement of Network Slicing Phase 3. (eNS_Ph3)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eNS_Ph3</a:t>
                      </a:r>
                      <a:endParaRPr lang="en-US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9753314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SP-220813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Access Traffic Steering, Switching and Splitting support in the 5G system architecture; Phase 3. (ATSSS_Ph3)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ATSSS_Ph3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6445484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SP-220814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5G Timing Resiliency and TSC &amp; URLLC enhancements (TRS_URLLC)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TRS_URLLC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9917157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SP-220815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for FS_eUEPO (eUEPO)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eUEPO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6367495"/>
                  </a:ext>
                </a:extLst>
              </a:tr>
              <a:tr h="16788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SP-220816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Enhancement of support for Edge Computing in 5G Core Network phase 2 (EDGE_Ph2)</a:t>
                      </a:r>
                      <a:endParaRPr lang="en-US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EDGE_Ph2</a:t>
                      </a:r>
                      <a:endParaRPr lang="en-US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98932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590894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(3/4)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414194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Rel-18 TSs/TRs for </a:t>
            </a:r>
            <a:r>
              <a:rPr lang="de-DE" altLang="de-DE" sz="2400" dirty="0">
                <a:solidFill>
                  <a:srgbClr val="FF0000"/>
                </a:solidFill>
              </a:rPr>
              <a:t>Information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5B36AF1-0946-4663-87DC-5BF5C5C2B4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376864"/>
              </p:ext>
            </p:extLst>
          </p:nvPr>
        </p:nvGraphicFramePr>
        <p:xfrm>
          <a:off x="998220" y="1888866"/>
          <a:ext cx="6949441" cy="4317767"/>
        </p:xfrm>
        <a:graphic>
          <a:graphicData uri="http://schemas.openxmlformats.org/drawingml/2006/table">
            <a:tbl>
              <a:tblPr firstRow="1" firstCol="1" bandRow="1"/>
              <a:tblGrid>
                <a:gridCol w="859263">
                  <a:extLst>
                    <a:ext uri="{9D8B030D-6E8A-4147-A177-3AD203B41FA5}">
                      <a16:colId xmlns:a16="http://schemas.microsoft.com/office/drawing/2014/main" val="822558187"/>
                    </a:ext>
                  </a:extLst>
                </a:gridCol>
                <a:gridCol w="750974">
                  <a:extLst>
                    <a:ext uri="{9D8B030D-6E8A-4147-A177-3AD203B41FA5}">
                      <a16:colId xmlns:a16="http://schemas.microsoft.com/office/drawing/2014/main" val="1399595198"/>
                    </a:ext>
                  </a:extLst>
                </a:gridCol>
                <a:gridCol w="833957">
                  <a:extLst>
                    <a:ext uri="{9D8B030D-6E8A-4147-A177-3AD203B41FA5}">
                      <a16:colId xmlns:a16="http://schemas.microsoft.com/office/drawing/2014/main" val="3812675134"/>
                    </a:ext>
                  </a:extLst>
                </a:gridCol>
                <a:gridCol w="3254018">
                  <a:extLst>
                    <a:ext uri="{9D8B030D-6E8A-4147-A177-3AD203B41FA5}">
                      <a16:colId xmlns:a16="http://schemas.microsoft.com/office/drawing/2014/main" val="2600359783"/>
                    </a:ext>
                  </a:extLst>
                </a:gridCol>
                <a:gridCol w="1251229">
                  <a:extLst>
                    <a:ext uri="{9D8B030D-6E8A-4147-A177-3AD203B41FA5}">
                      <a16:colId xmlns:a16="http://schemas.microsoft.com/office/drawing/2014/main" val="4070781320"/>
                    </a:ext>
                  </a:extLst>
                </a:gridCol>
              </a:tblGrid>
              <a:tr h="1877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TSG SA #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 Code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1760346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SP-220817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23.700-05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23.700-05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FS_VMR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905221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SP-220818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23.700-25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23.700-25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FS_5TRS_URLLC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230604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SP-220819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23.700-27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23.700-27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FS_5GSATB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3160043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SP-220820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23.700-33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23.700-33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FS_5G_ProSe_Ph2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551222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SP-220821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23.700-41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23.700-41 to TSG SA#97 for information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FS_eNS_Ph3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034829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SP-220822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23.700-47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23.700-47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FS_5MBS_Ph2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5510665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SP-220823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23.700-48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23.700-48 to TSG SA#97 for information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FS_EDGE_Ph2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7925833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SP-220824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23.700-53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23.700-53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FS_ATSSS_Ph3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288715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SP-220826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23.700-60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23.700-60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FS_XRM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727098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SP-220827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23.700-62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23.700-62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FS_UPEAS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50480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SP-220828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23.700-71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23.700-71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FS_eLCS_Ph3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8788443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SP-220829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23.700-74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23.700-74 to TSG SA#97 for information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FS_GMEC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0994697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SP-220830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23.700-80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23.700-80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FS_AIMLsys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3937366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SP-220831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23.700-81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23.700-81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FS_eNA_Ph3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7299542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SP-220832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23.700-85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23.700-85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FS_eUEPO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029145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SP-220833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23.700-86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23.700-86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FS_Ranging_SL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924450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SP-220834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23.700-87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23.700-87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FS_NG_RTC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138531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SP-220835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23.700-88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23.700-88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FS_PIN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6404361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SP-220836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23.700-17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23.700-17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FS_5WWC_Ph2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2039173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SP-220837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23.700-18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23.700-18 to TSG SA#97 for information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FS_SFC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743024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SP-220838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23.700-46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23.700-46 to TSG SA#97 for information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FS_DetNet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2347170"/>
                  </a:ext>
                </a:extLst>
              </a:tr>
              <a:tr h="18772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SP-220825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23.700-58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Information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23.700-58 to TSG SA#97 for information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FS_UAS_Ph2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7350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224241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(4/4)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Rel-18 TSs/TRs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2F9F069-7221-4B56-94C3-0B0C138E55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315043"/>
              </p:ext>
            </p:extLst>
          </p:nvPr>
        </p:nvGraphicFramePr>
        <p:xfrm>
          <a:off x="1043941" y="2301240"/>
          <a:ext cx="6606540" cy="748665"/>
        </p:xfrm>
        <a:graphic>
          <a:graphicData uri="http://schemas.openxmlformats.org/drawingml/2006/table">
            <a:tbl>
              <a:tblPr firstRow="1" firstCol="1" bandRow="1"/>
              <a:tblGrid>
                <a:gridCol w="816865">
                  <a:extLst>
                    <a:ext uri="{9D8B030D-6E8A-4147-A177-3AD203B41FA5}">
                      <a16:colId xmlns:a16="http://schemas.microsoft.com/office/drawing/2014/main" val="822558187"/>
                    </a:ext>
                  </a:extLst>
                </a:gridCol>
                <a:gridCol w="713919">
                  <a:extLst>
                    <a:ext uri="{9D8B030D-6E8A-4147-A177-3AD203B41FA5}">
                      <a16:colId xmlns:a16="http://schemas.microsoft.com/office/drawing/2014/main" val="1399595198"/>
                    </a:ext>
                  </a:extLst>
                </a:gridCol>
                <a:gridCol w="792808">
                  <a:extLst>
                    <a:ext uri="{9D8B030D-6E8A-4147-A177-3AD203B41FA5}">
                      <a16:colId xmlns:a16="http://schemas.microsoft.com/office/drawing/2014/main" val="3812675134"/>
                    </a:ext>
                  </a:extLst>
                </a:gridCol>
                <a:gridCol w="3093458">
                  <a:extLst>
                    <a:ext uri="{9D8B030D-6E8A-4147-A177-3AD203B41FA5}">
                      <a16:colId xmlns:a16="http://schemas.microsoft.com/office/drawing/2014/main" val="2600359783"/>
                    </a:ext>
                  </a:extLst>
                </a:gridCol>
                <a:gridCol w="1189490">
                  <a:extLst>
                    <a:ext uri="{9D8B030D-6E8A-4147-A177-3AD203B41FA5}">
                      <a16:colId xmlns:a16="http://schemas.microsoft.com/office/drawing/2014/main" val="4070781320"/>
                    </a:ext>
                  </a:extLst>
                </a:gridCol>
              </a:tblGrid>
              <a:tr h="2495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TSG SA #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 Code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1760346"/>
                  </a:ext>
                </a:extLst>
              </a:tr>
              <a:tr h="2495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SP-220839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23.700-68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23.700-68 to TSG SA#97 for approval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FS_REDCAP_Ph2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3446628"/>
                  </a:ext>
                </a:extLst>
              </a:tr>
              <a:tr h="2495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SP-220840</a:t>
                      </a:r>
                      <a:endParaRPr lang="en-US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23.700-89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Presentation of TR 23.700-89 to TSG SA#97 for approval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FS_AMP</a:t>
                      </a:r>
                      <a:endParaRPr lang="en-US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825" marR="278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154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106770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1) General aspects (events since SA#96, statistics, next meetings)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2.5) Rel-18 Study/Work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chemeClr val="bg1">
                    <a:lumMod val="65000"/>
                  </a:schemeClr>
                </a:solidFill>
              </a:rPr>
              <a:t>2.6) IETF Dependency Update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000" b="1" i="1" dirty="0"/>
              <a:t>5) Collected Items requiring action from SA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93418" y="483699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 dirty="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5) Collected Items requiring action </a:t>
            </a:r>
            <a:br>
              <a:rPr lang="en-GB" altLang="de-DE" b="1" dirty="0"/>
            </a:br>
            <a:r>
              <a:rPr lang="en-GB" altLang="de-DE" b="1" dirty="0"/>
              <a:t>from SA</a:t>
            </a:r>
            <a:endParaRPr lang="de-DE" altLang="de-DE" b="1" dirty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457200" y="1743740"/>
            <a:ext cx="8048847" cy="4382423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>
                <a:solidFill>
                  <a:srgbClr val="FF0000"/>
                </a:solidFill>
              </a:rPr>
              <a:t>1) Approval of revised Rel-18 SIDs </a:t>
            </a:r>
            <a:r>
              <a:rPr lang="en-US" sz="2000" i="1" dirty="0">
                <a:solidFill>
                  <a:srgbClr val="FF0000"/>
                </a:solidFill>
              </a:rPr>
              <a:t>(Please see slide #72)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000" dirty="0">
                <a:solidFill>
                  <a:srgbClr val="FF0000"/>
                </a:solidFill>
              </a:rPr>
              <a:t>2) Approval of new Rel-18 WIDs </a:t>
            </a:r>
            <a:r>
              <a:rPr lang="en-US" sz="2000" i="1" dirty="0">
                <a:solidFill>
                  <a:srgbClr val="FF0000"/>
                </a:solidFill>
              </a:rPr>
              <a:t>(Please see slide #73)</a:t>
            </a:r>
          </a:p>
          <a:p>
            <a:pPr lvl="1"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1600" i="1" dirty="0">
                <a:solidFill>
                  <a:srgbClr val="FF0000"/>
                </a:solidFill>
              </a:rPr>
              <a:t>eNS_Ph3 (SP-220812) objective is not in scope of the FS_eNS_Ph3 study item. It is based on one requirement from GSMA. SA#97-e is requested to discuss and decide if it can be agreed as part of the new Rel-18 WID, or if this should be agreed as a separate TEI18 mini WID.</a:t>
            </a:r>
          </a:p>
          <a:p>
            <a:pPr marL="457200" lvl="1" indent="-457200" eaLnBrk="1" hangingPunct="1">
              <a:spcBef>
                <a:spcPts val="600"/>
              </a:spcBef>
              <a:spcAft>
                <a:spcPts val="1200"/>
              </a:spcAft>
              <a:buBlip>
                <a:blip r:embed="rId2"/>
              </a:buBlip>
              <a:defRPr/>
            </a:pPr>
            <a:r>
              <a:rPr lang="en-US" sz="2000" dirty="0">
                <a:solidFill>
                  <a:srgbClr val="FF0000"/>
                </a:solidFill>
              </a:rPr>
              <a:t>3) Approval of TR </a:t>
            </a:r>
            <a:r>
              <a:rPr lang="en-US" sz="2000" i="1" dirty="0">
                <a:solidFill>
                  <a:srgbClr val="FF0000"/>
                </a:solidFill>
              </a:rPr>
              <a:t>(Please see slide #75)</a:t>
            </a:r>
          </a:p>
          <a:p>
            <a:pPr marL="457200" lvl="1" indent="-457200" eaLnBrk="1" hangingPunct="1">
              <a:spcBef>
                <a:spcPts val="600"/>
              </a:spcBef>
              <a:spcAft>
                <a:spcPts val="1200"/>
              </a:spcAft>
              <a:buBlip>
                <a:blip r:embed="rId2"/>
              </a:buBlip>
              <a:defRPr/>
            </a:pPr>
            <a:endParaRPr lang="en-GB" sz="2000" dirty="0">
              <a:solidFill>
                <a:srgbClr val="FF0000"/>
              </a:solidFill>
              <a:ea typeface="+mn-ea"/>
              <a:cs typeface="+mn-cs"/>
            </a:endParaRP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endParaRPr lang="en-US" sz="2000" i="1" dirty="0">
              <a:solidFill>
                <a:srgbClr val="FF0000"/>
              </a:solidFill>
            </a:endParaRPr>
          </a:p>
          <a:p>
            <a:pPr marL="0" indent="0" eaLnBrk="1" hangingPunct="1">
              <a:spcBef>
                <a:spcPts val="600"/>
              </a:spcBef>
              <a:spcAft>
                <a:spcPts val="1200"/>
              </a:spcAft>
              <a:buNone/>
              <a:defRPr/>
            </a:pPr>
            <a:endParaRPr lang="en-US" sz="20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63" y="2928939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5475" y="4514850"/>
            <a:ext cx="14606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 u="sng" dirty="0">
                <a:latin typeface="Arial" panose="020B0604020202020204" pitchFamily="34" charset="0"/>
              </a:rPr>
              <a:t>Puneet Jain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Chair of 3GPP SA2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3"/>
              </a:rPr>
              <a:t>puneet.jain@intel.com</a:t>
            </a:r>
            <a:endParaRPr lang="en-US" altLang="en-US" sz="1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4"/>
              </a:rPr>
              <a:t>www.3gpp.org</a:t>
            </a:r>
            <a:endParaRPr lang="en-US" altLang="en-US" sz="1000" dirty="0">
              <a:latin typeface="Arial" panose="020B0604020202020204" pitchFamily="34" charset="0"/>
            </a:endParaRP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64" y="2444750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(5/7)</a:t>
            </a:r>
            <a:br>
              <a:rPr lang="de-DE" altLang="de-DE" b="1" dirty="0"/>
            </a:br>
            <a:r>
              <a:rPr lang="de-DE" altLang="de-DE" sz="2800" b="1" dirty="0"/>
              <a:t>Resource usage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3549737" y="5903509"/>
            <a:ext cx="1711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SA2 meetings</a:t>
            </a:r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68A5B159-0055-44CA-BBE4-DEAC7A5B4DF1}"/>
              </a:ext>
            </a:extLst>
          </p:cNvPr>
          <p:cNvGraphicFramePr>
            <a:graphicFrameLocks/>
          </p:cNvGraphicFramePr>
          <p:nvPr/>
        </p:nvGraphicFramePr>
        <p:xfrm>
          <a:off x="581891" y="876299"/>
          <a:ext cx="7895359" cy="5216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1190171"/>
          </a:xfrm>
        </p:spPr>
        <p:txBody>
          <a:bodyPr/>
          <a:lstStyle/>
          <a:p>
            <a:r>
              <a:rPr lang="de-DE" altLang="de-DE" b="1" dirty="0"/>
              <a:t>1) General Aspects (6/7)</a:t>
            </a:r>
            <a:br>
              <a:rPr lang="de-DE" altLang="de-DE" b="1" dirty="0"/>
            </a:br>
            <a:r>
              <a:rPr lang="de-DE" altLang="de-DE" sz="2800" b="1" dirty="0"/>
              <a:t>Document Handling / Meeting</a:t>
            </a:r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542569" y="4758319"/>
            <a:ext cx="14510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200" b="1" dirty="0">
                <a:latin typeface="Arial" panose="020B0604020202020204" pitchFamily="34" charset="0"/>
              </a:rPr>
              <a:t>Number of Tdocs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6C5960D-783D-49E4-9DE8-3F256BED0767}"/>
              </a:ext>
            </a:extLst>
          </p:cNvPr>
          <p:cNvGraphicFramePr>
            <a:graphicFrameLocks/>
          </p:cNvGraphicFramePr>
          <p:nvPr/>
        </p:nvGraphicFramePr>
        <p:xfrm>
          <a:off x="44450" y="1404851"/>
          <a:ext cx="9055100" cy="44790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11291</TotalTime>
  <Words>9258</Words>
  <Application>Microsoft Office PowerPoint</Application>
  <PresentationFormat>On-screen Show (4:3)</PresentationFormat>
  <Paragraphs>1807</Paragraphs>
  <Slides>78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5" baseType="lpstr">
      <vt:lpstr>Abadi</vt:lpstr>
      <vt:lpstr>Arial</vt:lpstr>
      <vt:lpstr>Arial </vt:lpstr>
      <vt:lpstr>Calibri</vt:lpstr>
      <vt:lpstr>Times New Roman</vt:lpstr>
      <vt:lpstr>Wingdings</vt:lpstr>
      <vt:lpstr>Office Theme</vt:lpstr>
      <vt:lpstr>PowerPoint Presentation</vt:lpstr>
      <vt:lpstr>Contents</vt:lpstr>
      <vt:lpstr>Contents</vt:lpstr>
      <vt:lpstr>1) General Aspects (1/7)</vt:lpstr>
      <vt:lpstr>1) General Aspects (2/7)</vt:lpstr>
      <vt:lpstr>1) General Aspects (3/7)</vt:lpstr>
      <vt:lpstr>1) General Aspects (4/7)</vt:lpstr>
      <vt:lpstr>1) General Aspects (5/7) Resource usage</vt:lpstr>
      <vt:lpstr>1) General Aspects (6/7) Document Handling / Meeting</vt:lpstr>
      <vt:lpstr>1) General Aspects (7/7) SA2 Agreed CRs by Release / Meeting</vt:lpstr>
      <vt:lpstr>Contents</vt:lpstr>
      <vt:lpstr>2.1) Rel-14 and before  Maintenance (1/1)</vt:lpstr>
      <vt:lpstr>Contents</vt:lpstr>
      <vt:lpstr>2.2) Rel-15 Work and Maintenance (1/2)</vt:lpstr>
      <vt:lpstr>2.2) Rel-15 Work and Maintenance (2/2)</vt:lpstr>
      <vt:lpstr>Contents</vt:lpstr>
      <vt:lpstr>2.3) Rel-16 Work and Maintenance</vt:lpstr>
      <vt:lpstr>Contents</vt:lpstr>
      <vt:lpstr>2.4) Rel-17 Study/Work (1/19)</vt:lpstr>
      <vt:lpstr>PowerPoint Presentation</vt:lpstr>
      <vt:lpstr>2.4) Rel-17 Study/Work (3/19)</vt:lpstr>
      <vt:lpstr>2.4) Rel-17 Study/Work (4/19)</vt:lpstr>
      <vt:lpstr>2.4) Rel-17 Study/Work (5/19)</vt:lpstr>
      <vt:lpstr>2.4) Rel-17 Study/Work (6/19)</vt:lpstr>
      <vt:lpstr>2.4) Rel-17 Study/Work (7/19)</vt:lpstr>
      <vt:lpstr>2.4) Rel-17 Study/Work (8/19)</vt:lpstr>
      <vt:lpstr>2.4) Rel-17 Study/Work (9/19)</vt:lpstr>
      <vt:lpstr>2.4) Rel-17 Study/Work (10/19)</vt:lpstr>
      <vt:lpstr>2.4) Rel-17 Study/Work (11/19)</vt:lpstr>
      <vt:lpstr>2.4) Rel-17 Study/Work (12/19)</vt:lpstr>
      <vt:lpstr>2.4) Rel-17 Study/Work (13/19)</vt:lpstr>
      <vt:lpstr>2.4) Rel-17 Study/Work (14/19)</vt:lpstr>
      <vt:lpstr>2.4) Rel-17 Study/Work (15/19)</vt:lpstr>
      <vt:lpstr>2.4) Rel-17 Study/Work (16/19)</vt:lpstr>
      <vt:lpstr>2.4) Rel-17 Study/Work (17/19)</vt:lpstr>
      <vt:lpstr>2.4) Rel-17 Study/Work (18/19)</vt:lpstr>
      <vt:lpstr>2.4) Rel-17 Study/Work (19/19)</vt:lpstr>
      <vt:lpstr>Contents</vt:lpstr>
      <vt:lpstr>Rel-18 Study/Work: Summary</vt:lpstr>
      <vt:lpstr>2.5) Rel-18 Study/Work (1/27)</vt:lpstr>
      <vt:lpstr>2.5) Rel-18 Study/Work (2/27)</vt:lpstr>
      <vt:lpstr>2.5) Rel-18 Study/Work (3/27)</vt:lpstr>
      <vt:lpstr>2.5) Rel-18 Study/Work (4/27)</vt:lpstr>
      <vt:lpstr>2.5) Rel-18 Study/Work (5/27)</vt:lpstr>
      <vt:lpstr>2.5) Rel-18 Study/Work (6/27)</vt:lpstr>
      <vt:lpstr>2.5) Rel-18 Study/Work (7/27)</vt:lpstr>
      <vt:lpstr>2.5) Rel-18 Study/Work (8/27)</vt:lpstr>
      <vt:lpstr>2.5) Rel-18 Study/Work (9/27)</vt:lpstr>
      <vt:lpstr>2.5) Rel-18 Study/Work (10/27)</vt:lpstr>
      <vt:lpstr>2.5) Rel-18 Study/Work (11/27)</vt:lpstr>
      <vt:lpstr>2.5) Rel-18 Study/Work (12/27)</vt:lpstr>
      <vt:lpstr>2.5) Rel-18 Study/Work (13/27)</vt:lpstr>
      <vt:lpstr>2.5) Rel-18 Study/Work (14/27)</vt:lpstr>
      <vt:lpstr>2.5) Rel-18 Study/Work (15/27)</vt:lpstr>
      <vt:lpstr>2.5) Rel-18 Study/Work (16/27)</vt:lpstr>
      <vt:lpstr>2.5) Rel-18 Study/Work (17/27)</vt:lpstr>
      <vt:lpstr>2.5) Rel-18 Study/Work (18/27)</vt:lpstr>
      <vt:lpstr>2.5) Rel-18 Study/Work (19/27)</vt:lpstr>
      <vt:lpstr>2.5) Rel-18 Study/Work (20/27)</vt:lpstr>
      <vt:lpstr>2.5) Rel-18 Study/Work (21/27)</vt:lpstr>
      <vt:lpstr>2.5) Rel-18 Study/Work (22/27)</vt:lpstr>
      <vt:lpstr>2.5) Rel-18 Study/Work (23/27)</vt:lpstr>
      <vt:lpstr>2.5) Rel-18 Study/Work (23/27)</vt:lpstr>
      <vt:lpstr>2.5) Rel-18 Study/Work (25/27)</vt:lpstr>
      <vt:lpstr>2.5) Rel-18 Study/Work (26/27)</vt:lpstr>
      <vt:lpstr>2.5) Rel-18 Study/Work (27/27)</vt:lpstr>
      <vt:lpstr>Contents</vt:lpstr>
      <vt:lpstr>2.6) IETF and External SDO Normative Reference Update (1/1)</vt:lpstr>
      <vt:lpstr>Contents</vt:lpstr>
      <vt:lpstr>3) SA2 Work Planning</vt:lpstr>
      <vt:lpstr>Contents</vt:lpstr>
      <vt:lpstr>4) Documents for Information and Approval (1/4)</vt:lpstr>
      <vt:lpstr>4) Documents for Information and Approval (2/4)</vt:lpstr>
      <vt:lpstr>4) Documents for Information and Approval (3/4)</vt:lpstr>
      <vt:lpstr>4) Documents for Information and Approval (4/4)</vt:lpstr>
      <vt:lpstr>Contents</vt:lpstr>
      <vt:lpstr>5) Collected Items requiring action  from SA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Puneet Jain</cp:lastModifiedBy>
  <cp:revision>1902</cp:revision>
  <dcterms:created xsi:type="dcterms:W3CDTF">2008-08-30T09:32:10Z</dcterms:created>
  <dcterms:modified xsi:type="dcterms:W3CDTF">2022-09-06T23:07:48Z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