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78" r:id="rId4"/>
    <p:sldId id="269" r:id="rId5"/>
    <p:sldId id="266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89" autoAdjust="0"/>
  </p:normalViewPr>
  <p:slideViewPr>
    <p:cSldViewPr snapToGrid="0">
      <p:cViewPr varScale="1">
        <p:scale>
          <a:sx n="56" d="100"/>
          <a:sy n="56" d="100"/>
        </p:scale>
        <p:origin x="-948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B950F-847A-43C2-8CFB-80BDD1513A0E}" type="datetimeFigureOut">
              <a:rPr lang="zh-CN" altLang="en-US" smtClean="0"/>
              <a:pPr/>
              <a:t>2022-06-01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021FC-A316-41B3-BBFB-5639F29D0F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021FC-A316-41B3-BBFB-5639F29D0FD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Narrow</a:t>
            </a:r>
            <a:r>
              <a:rPr lang="en-US" altLang="zh-CN" baseline="0" smtClean="0"/>
              <a:t> down the scope to control plane only.</a:t>
            </a:r>
          </a:p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021FC-A316-41B3-BBFB-5639F29D0FD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7126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021FC-A316-41B3-BBFB-5639F29D0FD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021FC-A316-41B3-BBFB-5639F29D0FD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CB679F-0721-4D46-B877-14D7307F32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EE331C8-6C12-4972-9EFE-7FA233661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B590344-66A1-450D-B470-3D8025835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582629-37B6-4ABA-8866-FBCE19EA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2303610-64A7-4F8D-B0D9-CA44435F4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1602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CA3DEB-F23B-457F-B86F-CEF83868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E70FE99-C80D-4B18-BB28-972574D2D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A7B9C7E-0E36-43A2-A98D-95EDDDE1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8B7E45-6281-4051-B0BA-1D1E39A94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56AC79-2729-43C5-B0CB-6A16091D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5208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1A6FEB0-3918-4C73-9926-35D5D78B51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6CC8A2E-D339-4DAB-95B1-3DE99CEC5E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896105-041D-4480-A43C-DD5418797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64F0F8-F0F4-4089-9DED-023C24B35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6669C8E-ED22-4706-83E3-34D52C9A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465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B256E2-D380-47DB-BE9D-D9C01AEC6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AEB8565-69E1-4FA8-A706-538A0586F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02D2A-4B71-46BF-9A61-777374CDA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E745119-F36E-4742-9ABF-43DED0266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F5F9A87-162C-46B2-A6E3-A974BE7DB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929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1AE68F-3314-4F4D-BBD0-A60FD159A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3AC60AB-D65A-4AF1-AA37-7541770BA4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97F040-D8FC-4915-96ED-3D2EDB51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230AF68-6601-44C0-8C28-AB310C56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F046134-B1D6-40C5-942F-5DBB1DD07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896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5535E0D-47C8-4260-A0B3-7FEC0968C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B21E4AE-97A9-4742-9D48-E1DCDFA8D3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65F4068-05ED-4143-A63B-F8D8C6E20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14FA7D5-CA27-4840-BE0D-61854CB42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62A5F57-8235-48F1-9B2C-662627DDF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BA5843A-A1D1-4ED7-9A4B-1077DA7D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82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C181C9-207F-47E3-A94B-CED44E388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4D1F0A-5F86-4215-9C7C-430FC1818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18BB6E7-BC9B-4F2E-9B49-B4EAF73A5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11EDE40-34CC-4088-9250-75FB4242CC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010D261-59F3-4A74-92D8-3023D97897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93E0800-EE49-48F8-A11B-F72B13D10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1395F85-EB1C-4F50-A102-B4EBFA040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33ADAB9-A1C9-4B3C-91C4-FB8EA83C9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37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A3D07E-B8BB-47A3-9CD5-28A8016A8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C8774ED-C0DB-4AB1-8BD4-9304B232D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750FC3C-51EC-4D3A-80F3-5A533461A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42A26F-BE6C-4506-AFBA-931171EDC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28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ACD82A7-A7FD-4E06-9456-032752198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9B0A222-90F7-45D1-BDFF-82FBA13FC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1095917-21C0-4E5D-B2EF-787AB005F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91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1C916C-15EA-4382-871E-010317016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10BB1E2-40A8-4A7F-9E5C-ACF4519A2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BA696E5-7C69-4DCA-8456-4D50A27DC0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404D57E-835F-4159-BA06-F04A1951D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4F2E71B-7695-4675-B994-033B3962A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6F463BA-8759-4009-B96B-B926606C8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1380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8F427A-A356-4E6B-A55C-683D52E3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5F54466-848A-4A7A-BFBF-425313179D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500A6A0-0784-487E-BEE8-E1BB2CD68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1852376-E028-48DA-82E2-E65C66DC5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23694B9-ADFB-4D3E-9A43-EB3970799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71D7878-6406-413C-BC5F-36E299DBA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2333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A0ECB86-09A1-46D5-AB50-62491F322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7D7E99E-F2F2-4718-9694-96E61456C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58306-C90A-4EF9-88D9-E990F450BE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CD82D-CE2C-407F-A54E-ACBCA3441521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737763-8215-4BD0-9285-8BF4EA11C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83714-AB62-471A-B7E2-542324BEC9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6FA39-8582-4968-92D7-A1202D622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73259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1E_Electronic_2022-05/INBOX/S2-2205378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7B82F-955B-4B21-898B-8C7EE6C8D8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85335"/>
            <a:ext cx="12192000" cy="1424565"/>
          </a:xfrm>
        </p:spPr>
        <p:txBody>
          <a:bodyPr>
            <a:normAutofit/>
          </a:bodyPr>
          <a:lstStyle/>
          <a:p>
            <a:r>
              <a:rPr lang="en-US" sz="4400" b="1" smtClean="0">
                <a:latin typeface="+mn-lt"/>
                <a:ea typeface="+mn-ea"/>
                <a:cs typeface="+mn-cs"/>
              </a:rPr>
              <a:t>SA2 FS_XRM SID revised for WT#1</a:t>
            </a:r>
            <a:endParaRPr lang="en-US" sz="4400" b="1" dirty="0">
              <a:latin typeface="+mn-lt"/>
              <a:ea typeface="+mn-ea"/>
              <a:cs typeface="+mn-cs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7FE206F1-EABA-4A86-B434-4B456CE8454E}"/>
              </a:ext>
            </a:extLst>
          </p:cNvPr>
          <p:cNvSpPr>
            <a:spLocks noGrp="1"/>
          </p:cNvSpPr>
          <p:nvPr/>
        </p:nvSpPr>
        <p:spPr>
          <a:xfrm>
            <a:off x="1438939" y="370544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92583" y="4426528"/>
            <a:ext cx="5293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/>
              <a:t>Rapporteur</a:t>
            </a:r>
            <a:r>
              <a:rPr lang="en-US" altLang="zh-CN" sz="3200" b="1" smtClean="0"/>
              <a:t>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77800"/>
            <a:ext cx="1109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/>
              <a:t>3GPP TSG-SA Meeting #96</a:t>
            </a:r>
          </a:p>
          <a:p>
            <a:r>
              <a:rPr lang="en-US" sz="3200" b="1" smtClean="0"/>
              <a:t>7 – 10 June 2022</a:t>
            </a:r>
          </a:p>
        </p:txBody>
      </p:sp>
      <p:sp>
        <p:nvSpPr>
          <p:cNvPr id="7" name="矩形 6"/>
          <p:cNvSpPr/>
          <p:nvPr/>
        </p:nvSpPr>
        <p:spPr>
          <a:xfrm>
            <a:off x="9819125" y="158234"/>
            <a:ext cx="21932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smtClean="0"/>
              <a:t>SP-220581</a:t>
            </a:r>
            <a:endParaRPr lang="en-US" sz="3600"/>
          </a:p>
        </p:txBody>
      </p:sp>
    </p:spTree>
    <p:extLst>
      <p:ext uri="{BB962C8B-B14F-4D97-AF65-F5344CB8AC3E}">
        <p14:creationId xmlns="" xmlns:p14="http://schemas.microsoft.com/office/powerpoint/2010/main" val="730918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92100"/>
            <a:ext cx="38570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Discussion Status</a:t>
            </a:r>
            <a:endParaRPr 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8296" y="1172321"/>
            <a:ext cx="1202112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In SA#94, the </a:t>
            </a:r>
            <a:r>
              <a:rPr lang="en-US" altLang="zh-CN" sz="2400" dirty="0" smtClean="0">
                <a:solidFill>
                  <a:srgbClr val="0000FF"/>
                </a:solidFill>
              </a:rPr>
              <a:t>SID Scope(WTs) and TUs (9+5)</a:t>
            </a:r>
            <a:r>
              <a:rPr lang="en-US" altLang="zh-CN" sz="2400" dirty="0" smtClean="0"/>
              <a:t> </a:t>
            </a:r>
            <a:r>
              <a:rPr lang="en-US" altLang="zh-CN" sz="2400" smtClean="0"/>
              <a:t>for </a:t>
            </a:r>
            <a:r>
              <a:rPr lang="en-US" altLang="zh-CN" sz="2400" smtClean="0"/>
              <a:t>FS_XRM(SP-211646</a:t>
            </a:r>
            <a:r>
              <a:rPr lang="en-US" altLang="zh-CN" sz="2400" dirty="0" smtClean="0"/>
              <a:t>) have been approved, with large support companies.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In SA2#150e, #151e, 12 p-CRs(solutions) are objected by </a:t>
            </a:r>
            <a:r>
              <a:rPr lang="en-US" sz="2400" dirty="0" smtClean="0"/>
              <a:t>one or two companies with the same comment: solutions are </a:t>
            </a:r>
            <a:r>
              <a:rPr lang="en-US" sz="2400" dirty="0" smtClean="0">
                <a:solidFill>
                  <a:srgbClr val="0000FF"/>
                </a:solidFill>
              </a:rPr>
              <a:t>out of scope for WT#1</a:t>
            </a:r>
            <a:r>
              <a:rPr lang="en-US" sz="2400" dirty="0" smtClean="0"/>
              <a:t>.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The WT clarifications are extensively discussed </a:t>
            </a:r>
            <a:r>
              <a:rPr lang="en-US" altLang="zh-CN" sz="2400" dirty="0"/>
              <a:t>in </a:t>
            </a:r>
            <a:r>
              <a:rPr lang="en-US" altLang="zh-CN" sz="2400" dirty="0" smtClean="0"/>
              <a:t>SA2#150e, 151e. The </a:t>
            </a:r>
            <a:r>
              <a:rPr lang="en-US" altLang="zh-CN" sz="2400" dirty="0"/>
              <a:t>SID </a:t>
            </a:r>
            <a:r>
              <a:rPr lang="en-US" altLang="zh-CN" sz="2400" dirty="0" smtClean="0"/>
              <a:t>update with clarified WT#1 was endorsed by SA2#151e(</a:t>
            </a:r>
            <a:r>
              <a:rPr lang="en-US" altLang="zh-CN" sz="2400" dirty="0" smtClean="0">
                <a:hlinkClick r:id="rId3"/>
              </a:rPr>
              <a:t>S2-2205378</a:t>
            </a:r>
            <a:r>
              <a:rPr lang="en-US" altLang="zh-CN" sz="2400" dirty="0" smtClean="0"/>
              <a:t>) </a:t>
            </a:r>
            <a:r>
              <a:rPr lang="en-US" altLang="zh-CN" sz="2800" dirty="0" smtClean="0">
                <a:solidFill>
                  <a:srgbClr val="0000FF"/>
                </a:solidFill>
              </a:rPr>
              <a:t>with 24 support, two objections</a:t>
            </a:r>
            <a:r>
              <a:rPr lang="en-US" altLang="zh-CN" sz="2800" dirty="0" smtClean="0"/>
              <a:t>.</a:t>
            </a:r>
            <a:endParaRPr lang="en-US" altLang="zh-CN" sz="2400" dirty="0" smtClean="0"/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SP-220579/S2-2205378 is submitted to SA#96 as company contribution followed by SA2 leadership guideline, co-sourced by 30 companies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009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Discussion On the Scope of WT1</a:t>
            </a:r>
            <a:endParaRPr 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5195" y="2311490"/>
            <a:ext cx="1202112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interpretation of the sentence</a:t>
            </a:r>
          </a:p>
          <a:p>
            <a:pPr marL="715963" lvl="1" indent="-2587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options are discussed on the scope limitation</a:t>
            </a:r>
          </a:p>
          <a:p>
            <a:pPr marL="715963" lvl="1" indent="-2587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two CCs and large email online offline discussion. SA2 endorse that: </a:t>
            </a:r>
            <a:r>
              <a:rPr lang="en-US" altLang="zh-CN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plane enhancements, </a:t>
            </a:r>
            <a:r>
              <a:rPr lang="en-GB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GB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Plane specification </a:t>
            </a:r>
            <a:r>
              <a:rPr lang="en-GB" sz="2400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</a:t>
            </a:r>
            <a:r>
              <a:rPr lang="en-US" altLang="zh-CN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zh-CN" sz="2800" dirty="0" smtClean="0"/>
          </a:p>
          <a:p>
            <a:pPr marL="457200" indent="-457200">
              <a:buFont typeface="+mj-lt"/>
              <a:buAutoNum type="arabicParenR"/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TUs or not?</a:t>
            </a:r>
          </a:p>
          <a:p>
            <a:pPr marL="715963" lvl="1" indent="-2587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 were determined in down scope and prioritization process in SA#94, Dec. 2021</a:t>
            </a:r>
          </a:p>
          <a:p>
            <a:pPr marL="715963" lvl="1" indent="-2587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Rapporteur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observation: 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TUs are enough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view the input received/forecast so far (Annex 1), with further clarified &amp; limited scope the TUs are even more adequate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14" y="955690"/>
            <a:ext cx="12041530" cy="11079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GB" altLang="zh-CN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Original description of FS_XRM SID</a:t>
            </a:r>
            <a:r>
              <a:rPr lang="en-GB" altLang="zh-CN" dirty="0" smtClean="0"/>
              <a:t> (</a:t>
            </a:r>
            <a:r>
              <a:rPr lang="en-US" altLang="zh-CN" dirty="0" smtClean="0"/>
              <a:t>SP-211646</a:t>
            </a:r>
            <a:r>
              <a:rPr lang="en-GB" altLang="zh-CN" dirty="0" smtClean="0"/>
              <a:t>) </a:t>
            </a:r>
            <a:r>
              <a:rPr lang="en-GB" altLang="zh-CN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en-GB" altLang="zh-CN" sz="1600" i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WT#1: Enhancements for supporting multi-modality service:</a:t>
            </a:r>
            <a:endParaRPr lang="en-GB" altLang="zh-CN" sz="1600" i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269875" lvl="0" indent="-93663" eaLnBrk="0" fontAlgn="base" hangingPunct="0">
              <a:spcAft>
                <a:spcPct val="0"/>
              </a:spcAft>
            </a:pPr>
            <a:r>
              <a:rPr lang="en-GB" altLang="zh-CN" sz="1600" i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-Study whether and how to enable delivery of related tactile and multi-modal data (e.g., audio, video and haptic data related to a specific time) with an application to the user at a similar time, </a:t>
            </a:r>
            <a:r>
              <a:rPr lang="en-GB" altLang="zh-CN" sz="1600" b="1" i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focusing on the need for policy control enhancements (e.g. </a:t>
            </a:r>
            <a:r>
              <a:rPr lang="en-GB" altLang="zh-CN" sz="1600" b="1" i="1" dirty="0" err="1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QoS</a:t>
            </a:r>
            <a:r>
              <a:rPr lang="en-GB" altLang="zh-CN" sz="1600" b="1" i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policy coordination)</a:t>
            </a:r>
            <a:r>
              <a:rPr lang="en-GB" altLang="zh-CN" sz="1600" b="1" i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720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018" y="2236110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WT#1: Enhancements for supporting multi-modality service:</a:t>
            </a:r>
            <a:endParaRPr lang="en-US" sz="2000" dirty="0" smtClean="0"/>
          </a:p>
          <a:p>
            <a:r>
              <a:rPr lang="en-GB" sz="2000" dirty="0" smtClean="0"/>
              <a:t>-	Study whether and how to enable delivery of related tactile and multi-modal data (e.g., audio, video and haptic data related to a specific time) with an application to the user at a similar time, </a:t>
            </a:r>
            <a:r>
              <a:rPr lang="en-GB" sz="2000" u="sng" dirty="0" smtClean="0">
                <a:solidFill>
                  <a:srgbClr val="FF0000"/>
                </a:solidFill>
              </a:rPr>
              <a:t>using only control plane </a:t>
            </a:r>
            <a:r>
              <a:rPr lang="en-GB" sz="2000" strike="sngStrike" dirty="0" smtClean="0">
                <a:solidFill>
                  <a:srgbClr val="FF0000"/>
                </a:solidFill>
              </a:rPr>
              <a:t>focusing on the need for policy control </a:t>
            </a:r>
            <a:r>
              <a:rPr lang="en-GB" sz="2000" dirty="0" smtClean="0"/>
              <a:t>enhancements (</a:t>
            </a:r>
            <a:r>
              <a:rPr lang="en-GB" sz="2000" strike="sngStrike" dirty="0" err="1" smtClean="0">
                <a:solidFill>
                  <a:srgbClr val="FF0000"/>
                </a:solidFill>
              </a:rPr>
              <a:t>e.g</a:t>
            </a:r>
            <a:r>
              <a:rPr lang="en-GB" sz="2000" u="sng" dirty="0" err="1" smtClean="0">
                <a:solidFill>
                  <a:srgbClr val="FF0000"/>
                </a:solidFill>
              </a:rPr>
              <a:t>i.e</a:t>
            </a:r>
            <a:r>
              <a:rPr lang="en-GB" sz="2000" dirty="0" smtClean="0">
                <a:solidFill>
                  <a:srgbClr val="FF0000"/>
                </a:solidFill>
              </a:rPr>
              <a:t>. </a:t>
            </a:r>
            <a:r>
              <a:rPr lang="en-GB" sz="2000" dirty="0" err="1" smtClean="0"/>
              <a:t>QoS</a:t>
            </a:r>
            <a:r>
              <a:rPr lang="en-GB" sz="2000" dirty="0" smtClean="0"/>
              <a:t> policy coordination</a:t>
            </a:r>
            <a:r>
              <a:rPr lang="en-GB" sz="2000" u="sng" dirty="0" smtClean="0">
                <a:solidFill>
                  <a:srgbClr val="FF0000"/>
                </a:solidFill>
              </a:rPr>
              <a:t>, PCC enhancement for the 5GS</a:t>
            </a:r>
            <a:r>
              <a:rPr lang="en-GB" sz="2000" dirty="0" smtClean="0">
                <a:solidFill>
                  <a:srgbClr val="FF0000"/>
                </a:solidFill>
              </a:rPr>
              <a:t>)</a:t>
            </a:r>
            <a:r>
              <a:rPr lang="en-GB" sz="2000" u="sng" dirty="0" smtClean="0">
                <a:solidFill>
                  <a:srgbClr val="FF0000"/>
                </a:solidFill>
              </a:rPr>
              <a:t>. No User Plane specification impact</a:t>
            </a:r>
            <a:r>
              <a:rPr lang="en-GB" sz="2000" dirty="0" smtClean="0">
                <a:solidFill>
                  <a:srgbClr val="FF0000"/>
                </a:solidFill>
              </a:rPr>
              <a:t>. </a:t>
            </a:r>
            <a:r>
              <a:rPr lang="en-US" altLang="zh-CN" sz="2000" dirty="0" smtClean="0"/>
              <a:t>——</a:t>
            </a:r>
            <a:r>
              <a:rPr lang="en-GB" sz="2000" dirty="0"/>
              <a:t> </a:t>
            </a:r>
            <a:r>
              <a:rPr lang="en-GB" sz="2000" dirty="0" smtClean="0"/>
              <a:t>S2-2205378/SP-220579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1008588"/>
            <a:ext cx="10664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35100" indent="-1435100">
              <a:lnSpc>
                <a:spcPct val="150000"/>
              </a:lnSpc>
            </a:pPr>
            <a:r>
              <a:rPr lang="en-US" sz="3200" b="1" dirty="0" smtClean="0"/>
              <a:t>Proposal </a:t>
            </a:r>
            <a:r>
              <a:rPr lang="en-US" sz="3200" b="1" dirty="0"/>
              <a:t>: </a:t>
            </a:r>
            <a:r>
              <a:rPr lang="en-US" sz="3200" b="1" dirty="0" smtClean="0"/>
              <a:t>Approve the SA2 endorsed S2-2205378/SP-220579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76646"/>
            <a:ext cx="12032673" cy="1325563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Annex 1: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TU Analysis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6646" y="2549435"/>
          <a:ext cx="11710553" cy="625871"/>
        </p:xfrm>
        <a:graphic>
          <a:graphicData uri="http://schemas.openxmlformats.org/drawingml/2006/table">
            <a:tbl>
              <a:tblPr/>
              <a:tblGrid>
                <a:gridCol w="17664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33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2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09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319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77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0606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0416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SA2#149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SA2#150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SA2#151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SA2#152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SA2#153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Sum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5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latin typeface="Calibri"/>
                        </a:rPr>
                        <a:t>WT#1&amp;2.1(KI1&amp;2)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latin typeface="Calibri"/>
                        </a:rPr>
                        <a:t>2TU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latin typeface="Calibri"/>
                        </a:rPr>
                        <a:t>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latin typeface="Calibri"/>
                        </a:rPr>
                        <a:t>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latin typeface="Calibri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800" smtClean="0">
                          <a:solidFill>
                            <a:schemeClr val="bg1"/>
                          </a:solidFill>
                          <a:latin typeface="Calibri"/>
                        </a:rPr>
                        <a:t>14</a:t>
                      </a:r>
                      <a:endParaRPr lang="en-US" sz="180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 dirty="0" smtClean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+mn-cs"/>
                        </a:rPr>
                        <a:t>14</a:t>
                      </a:r>
                      <a:r>
                        <a:rPr lang="en-US" sz="1800" kern="1200" dirty="0">
                          <a:solidFill>
                            <a:srgbClr val="7030A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 smtClean="0">
                          <a:latin typeface="Calibri"/>
                        </a:rPr>
                        <a:t>31(already submitted)/</a:t>
                      </a:r>
                      <a:r>
                        <a:rPr lang="en-US" sz="1800" dirty="0">
                          <a:latin typeface="Calibri"/>
                        </a:rPr>
                        <a:t>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177801" y="1160321"/>
          <a:ext cx="8623298" cy="807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1760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88672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927973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842037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628100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</a:tblGrid>
              <a:tr h="366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SID/WID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Study  TU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Normative TU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Total TU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#149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#150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#151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#152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#153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#154AH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#155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380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</a:rPr>
                        <a:t>FS_XRM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</a:rPr>
                        <a:t>1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685801"/>
            <a:ext cx="2527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TU usage plan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098966"/>
            <a:ext cx="4027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tdocs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handling 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forcast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646" y="3415800"/>
            <a:ext cx="121920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/>
              <a:t>WT#1&amp;2.1 planned 2 TUs, implies 60 </a:t>
            </a:r>
            <a:r>
              <a:rPr lang="en-US" sz="2000" dirty="0" err="1" smtClean="0"/>
              <a:t>tdoc</a:t>
            </a:r>
            <a:r>
              <a:rPr lang="en-US" sz="2000" dirty="0" smtClean="0"/>
              <a:t> discussion (1TU=30 </a:t>
            </a:r>
            <a:r>
              <a:rPr lang="en-US" sz="2000" dirty="0" err="1" smtClean="0"/>
              <a:t>tdoc</a:t>
            </a:r>
            <a:r>
              <a:rPr lang="en-US" sz="2000" dirty="0" smtClean="0"/>
              <a:t> handling by SA2 guideline)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69875" indent="-2698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SA2 149-151 handled 31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tdocs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en-US" sz="2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tdcs</a:t>
            </a:r>
            <a:r>
              <a:rPr lang="en-US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handling budget left </a:t>
            </a:r>
          </a:p>
          <a:p>
            <a:pPr marL="269875" indent="-2698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Rapporteur observation</a:t>
            </a:r>
          </a:p>
          <a:p>
            <a:pPr marL="727075" lvl="1" indent="-2698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After 3 meetings, the WT discussion progressed. 9 solutions documented in TR (from 5 companies). 12 P-CRs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(from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 companies) are discussed/handled twice, although NOTED. </a:t>
            </a:r>
          </a:p>
          <a:p>
            <a:pPr marL="727075" lvl="1" indent="-2698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SA2#152e last meeting for new/update solution, SA2#153e update and conclude the WT</a:t>
            </a:r>
          </a:p>
          <a:p>
            <a:pPr marL="727075" lvl="1" indent="-2698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5 update and 6 solutions submission are expected. Considering merged solutions and evaluations. The total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handling less than (5+6)*2 required, much less than 29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handling budget.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991600" y="1117599"/>
          <a:ext cx="3060700" cy="845820"/>
        </p:xfrm>
        <a:graphic>
          <a:graphicData uri="http://schemas.openxmlformats.org/drawingml/2006/table">
            <a:tbl>
              <a:tblPr/>
              <a:tblGrid>
                <a:gridCol w="8419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446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40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96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Work Task ID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TU Estimate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(Study)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TU Estimate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(Normative)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75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0.5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75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WT#2.1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0.5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9382" y="3086100"/>
            <a:ext cx="2441863" cy="21820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3373" y="2795154"/>
            <a:ext cx="5496791" cy="25977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60783"/>
            <a:ext cx="12046528" cy="483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11426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4	Objective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 study item aims at 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dentify the system architecture aspects related to better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support advanced media services, e.g., High Data Rate Low Latency (HDRLL) services, AR/VR/XR services, and tactile/multi-modality communication services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including the following working tasks(WT):</a:t>
            </a:r>
            <a:endParaRPr kumimoji="0" lang="en-GB" altLang="zh-CN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WT#1: Enhancements for supporting multi-modality service:</a:t>
            </a:r>
            <a:endParaRPr kumimoji="0" lang="en-GB" altLang="zh-CN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269875" marR="0" lvl="0" indent="-93663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-Study whether and how to enable delivery of related tactile and multi-modal data (e.g., audio, video and haptic data related to a specific time) with an application to the user at a similar time, 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focusing on the need for policy control enhancements (e.g. QoS policy coordination).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GB" altLang="zh-CN" sz="1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WT#2: Enhancements of network exposure to support interaction between 5GS and application</a:t>
            </a:r>
            <a:r>
              <a:rPr kumimoji="0" lang="zh-CN" altLang="en-GB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endParaRPr kumimoji="0" lang="zh-CN" alt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WT#2.1: Study whether and how interaction between AF and 5GS is needed for application synchronization and QoS policy coordination among multiple UEs or between multiple QoS flows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per UE.</a:t>
            </a:r>
            <a:endParaRPr kumimoji="0" lang="en-GB" altLang="zh-CN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WT#2.2:  S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tudy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e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xpos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ure of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5GS QoS information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e.g., QoS capabilities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network conditions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to the Application to enable quick 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codec/rate 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adaptation help to provide desired QoE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(e.g. such as assist in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alleviating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5GS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congestion</a:t>
            </a: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en-GB" altLang="ja-JP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</a:t>
            </a:r>
            <a:endParaRPr kumimoji="0" lang="en-GB" altLang="zh-CN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NOTE1: Parameters for exposure may coordinate with RAN and SA4.</a:t>
            </a:r>
            <a:r>
              <a:rPr kumimoji="0" lang="en-GB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GB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473" y="155864"/>
            <a:ext cx="7091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Annex 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altLang="zh-CN" sz="3600" dirty="0" smtClean="0"/>
              <a:t>SID of FS_XMR(SP-211646)</a:t>
            </a:r>
            <a:endParaRPr lang="zh-CN" altLang="en-US" sz="3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73036" y="5646420"/>
          <a:ext cx="8873836" cy="1211580"/>
        </p:xfrm>
        <a:graphic>
          <a:graphicData uri="http://schemas.openxmlformats.org/drawingml/2006/table">
            <a:tbl>
              <a:tblPr/>
              <a:tblGrid>
                <a:gridCol w="124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385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292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292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365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Work Task ID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TU Estimate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(Study)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TU Estimate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(Normative)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RAN Dependency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(Yes/No/Maybe) 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Inter Work Tasks Dependency 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1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0.5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Maybe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FF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WT#1 is self-contained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2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GB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FF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 is self-contained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WT#2.1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0.5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Maybe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FF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WT#2.1 is self-contained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WT#2.2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1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0.5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Maybe</a:t>
                      </a:r>
                      <a:endParaRPr lang="zh-CN" sz="1200" kern="10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rgbClr val="FF0000"/>
                          </a:solidFill>
                          <a:latin typeface="Times New Roman"/>
                          <a:ea typeface="等线"/>
                          <a:cs typeface="Times New Roman"/>
                        </a:rPr>
                        <a:t>WT#2.2 is self-contained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70164" y="5857799"/>
            <a:ext cx="1859973" cy="100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14264" rIns="91440" bIns="11426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TU estimates and dependencies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</TotalTime>
  <Words>574</Words>
  <Application>Microsoft Office PowerPoint</Application>
  <PresentationFormat>自定义</PresentationFormat>
  <Paragraphs>125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SA2 FS_XRM SID revised for WT#1</vt:lpstr>
      <vt:lpstr>幻灯片 2</vt:lpstr>
      <vt:lpstr>幻灯片 3</vt:lpstr>
      <vt:lpstr>幻灯片 4</vt:lpstr>
      <vt:lpstr>Annex 1: TU Analysis 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Rel-18 Solutions that have URSP Impact</dc:title>
  <dc:creator>Michael Starsinic</dc:creator>
  <cp:lastModifiedBy>cmcc</cp:lastModifiedBy>
  <cp:revision>270</cp:revision>
  <dcterms:created xsi:type="dcterms:W3CDTF">2022-04-08T15:30:22Z</dcterms:created>
  <dcterms:modified xsi:type="dcterms:W3CDTF">2022-06-01T14:37:30Z</dcterms:modified>
</cp:coreProperties>
</file>