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8"/>
  </p:notesMasterIdLst>
  <p:handoutMasterIdLst>
    <p:handoutMasterId r:id="rId79"/>
  </p:handoutMasterIdLst>
  <p:sldIdLst>
    <p:sldId id="303" r:id="rId2"/>
    <p:sldId id="708" r:id="rId3"/>
    <p:sldId id="709" r:id="rId4"/>
    <p:sldId id="710" r:id="rId5"/>
    <p:sldId id="711" r:id="rId6"/>
    <p:sldId id="923" r:id="rId7"/>
    <p:sldId id="924" r:id="rId8"/>
    <p:sldId id="925" r:id="rId9"/>
    <p:sldId id="926" r:id="rId10"/>
    <p:sldId id="927" r:id="rId11"/>
    <p:sldId id="718" r:id="rId12"/>
    <p:sldId id="719" r:id="rId13"/>
    <p:sldId id="720" r:id="rId14"/>
    <p:sldId id="863" r:id="rId15"/>
    <p:sldId id="724" r:id="rId16"/>
    <p:sldId id="723" r:id="rId17"/>
    <p:sldId id="888" r:id="rId18"/>
    <p:sldId id="740" r:id="rId19"/>
    <p:sldId id="769" r:id="rId20"/>
    <p:sldId id="792" r:id="rId21"/>
    <p:sldId id="818" r:id="rId22"/>
    <p:sldId id="819" r:id="rId23"/>
    <p:sldId id="820" r:id="rId24"/>
    <p:sldId id="821" r:id="rId25"/>
    <p:sldId id="822" r:id="rId26"/>
    <p:sldId id="828" r:id="rId27"/>
    <p:sldId id="829" r:id="rId28"/>
    <p:sldId id="830" r:id="rId29"/>
    <p:sldId id="837" r:id="rId30"/>
    <p:sldId id="843" r:id="rId31"/>
    <p:sldId id="849" r:id="rId32"/>
    <p:sldId id="850" r:id="rId33"/>
    <p:sldId id="851" r:id="rId34"/>
    <p:sldId id="864" r:id="rId35"/>
    <p:sldId id="872" r:id="rId36"/>
    <p:sldId id="881" r:id="rId37"/>
    <p:sldId id="889" r:id="rId38"/>
    <p:sldId id="873" r:id="rId39"/>
    <p:sldId id="874" r:id="rId40"/>
    <p:sldId id="890" r:id="rId41"/>
    <p:sldId id="891" r:id="rId42"/>
    <p:sldId id="892" r:id="rId43"/>
    <p:sldId id="893" r:id="rId44"/>
    <p:sldId id="894" r:id="rId45"/>
    <p:sldId id="895" r:id="rId46"/>
    <p:sldId id="896" r:id="rId47"/>
    <p:sldId id="897" r:id="rId48"/>
    <p:sldId id="898" r:id="rId49"/>
    <p:sldId id="899" r:id="rId50"/>
    <p:sldId id="900" r:id="rId51"/>
    <p:sldId id="901" r:id="rId52"/>
    <p:sldId id="902" r:id="rId53"/>
    <p:sldId id="903" r:id="rId54"/>
    <p:sldId id="904" r:id="rId55"/>
    <p:sldId id="905" r:id="rId56"/>
    <p:sldId id="906" r:id="rId57"/>
    <p:sldId id="907" r:id="rId58"/>
    <p:sldId id="908" r:id="rId59"/>
    <p:sldId id="909" r:id="rId60"/>
    <p:sldId id="910" r:id="rId61"/>
    <p:sldId id="911" r:id="rId62"/>
    <p:sldId id="912" r:id="rId63"/>
    <p:sldId id="913" r:id="rId64"/>
    <p:sldId id="914" r:id="rId65"/>
    <p:sldId id="915" r:id="rId66"/>
    <p:sldId id="742" r:id="rId67"/>
    <p:sldId id="743" r:id="rId68"/>
    <p:sldId id="744" r:id="rId69"/>
    <p:sldId id="812" r:id="rId70"/>
    <p:sldId id="745" r:id="rId71"/>
    <p:sldId id="810" r:id="rId72"/>
    <p:sldId id="921" r:id="rId73"/>
    <p:sldId id="922" r:id="rId74"/>
    <p:sldId id="747" r:id="rId75"/>
    <p:sldId id="748" r:id="rId76"/>
    <p:sldId id="866" r:id="rId7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E9EDF4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60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69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-6918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6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9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6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Attendance!$B$2:$BU$2</c:f>
              <c:strCache>
                <c:ptCount val="72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  <c:pt idx="61">
                  <c:v>141-e</c:v>
                </c:pt>
                <c:pt idx="62">
                  <c:v>142-e</c:v>
                </c:pt>
                <c:pt idx="63">
                  <c:v>143-e</c:v>
                </c:pt>
                <c:pt idx="64">
                  <c:v>144-e</c:v>
                </c:pt>
                <c:pt idx="65">
                  <c:v>REL-17 FREEZE:  145-e</c:v>
                </c:pt>
                <c:pt idx="66">
                  <c:v>146-e</c:v>
                </c:pt>
                <c:pt idx="67">
                  <c:v>147-e</c:v>
                </c:pt>
                <c:pt idx="68">
                  <c:v>148-e</c:v>
                </c:pt>
                <c:pt idx="69">
                  <c:v>149-e</c:v>
                </c:pt>
                <c:pt idx="70">
                  <c:v>150-e</c:v>
                </c:pt>
                <c:pt idx="71">
                  <c:v>151-e</c:v>
                </c:pt>
              </c:strCache>
            </c:strRef>
          </c:cat>
          <c:val>
            <c:numRef>
              <c:f>Attendance!$B$3:$BU$3</c:f>
              <c:numCache>
                <c:formatCode>General</c:formatCode>
                <c:ptCount val="72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  <c:pt idx="61">
                  <c:v>327</c:v>
                </c:pt>
                <c:pt idx="62">
                  <c:v>312</c:v>
                </c:pt>
                <c:pt idx="63">
                  <c:v>349</c:v>
                </c:pt>
                <c:pt idx="64">
                  <c:v>336</c:v>
                </c:pt>
                <c:pt idx="65">
                  <c:v>366</c:v>
                </c:pt>
                <c:pt idx="66">
                  <c:v>404</c:v>
                </c:pt>
                <c:pt idx="67">
                  <c:v>379</c:v>
                </c:pt>
                <c:pt idx="68">
                  <c:v>395</c:v>
                </c:pt>
                <c:pt idx="69">
                  <c:v>449</c:v>
                </c:pt>
                <c:pt idx="70">
                  <c:v>358</c:v>
                </c:pt>
                <c:pt idx="71">
                  <c:v>407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728-4AD6-9CF8-6CE95D4086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Maintenance'!$BU$5:$DI$5</c:f>
              <c:strCache>
                <c:ptCount val="4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</c:strCache>
            </c:strRef>
          </c:cat>
          <c:val>
            <c:numRef>
              <c:f>'Maintenance_Non Maintenance'!$BU$15:$DI$15</c:f>
              <c:numCache>
                <c:formatCode>0.0</c:formatCode>
                <c:ptCount val="41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75-4897-B016-AFFB8A2C3891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075-4897-B016-AFFB8A2C3891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E075-4897-B016-AFFB8A2C3891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E075-4897-B016-AFFB8A2C3891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E075-4897-B016-AFFB8A2C3891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E075-4897-B016-AFFB8A2C3891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E075-4897-B016-AFFB8A2C3891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E075-4897-B016-AFFB8A2C3891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E075-4897-B016-AFFB8A2C3891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E075-4897-B016-AFFB8A2C3891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E075-4897-B016-AFFB8A2C3891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E075-4897-B016-AFFB8A2C3891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E075-4897-B016-AFFB8A2C38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Maintenance'!$BU$5:$DI$5</c:f>
              <c:strCache>
                <c:ptCount val="4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</c:strCache>
            </c:strRef>
          </c:cat>
          <c:val>
            <c:numRef>
              <c:f>'Maintenance_Non Maintenance'!$BU$16:$DI$16</c:f>
              <c:numCache>
                <c:formatCode>General</c:formatCode>
                <c:ptCount val="41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075-4897-B016-AFFB8A2C3891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Maintenance'!$BU$5:$DI$5</c:f>
              <c:strCache>
                <c:ptCount val="4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</c:strCache>
            </c:strRef>
          </c:cat>
          <c:val>
            <c:numRef>
              <c:f>'Maintenance_Non Maintenance'!$BU$17:$DI$17</c:f>
              <c:numCache>
                <c:formatCode>General</c:formatCode>
                <c:ptCount val="41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E075-4897-B016-AFFB8A2C3891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Maintenance'!$BU$5:$DI$5</c:f>
              <c:strCache>
                <c:ptCount val="4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</c:strCache>
            </c:strRef>
          </c:cat>
          <c:val>
            <c:numRef>
              <c:f>'Maintenance_Non Maintenance'!$BU$18:$DI$18</c:f>
              <c:numCache>
                <c:formatCode>General</c:formatCode>
                <c:ptCount val="41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E075-4897-B016-AFFB8A2C3891}"/>
            </c:ext>
          </c:extLst>
        </c:ser>
        <c:ser>
          <c:idx val="1"/>
          <c:order val="4"/>
          <c:tx>
            <c:strRef>
              <c:f>'Maintenance_Non Maintenance'!$B$19</c:f>
              <c:strCache>
                <c:ptCount val="1"/>
                <c:pt idx="0">
                  <c:v>Rel-18 work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Maintenance'!$BU$5:$DI$5</c:f>
              <c:strCache>
                <c:ptCount val="41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</c:strCache>
            </c:strRef>
          </c:cat>
          <c:val>
            <c:numRef>
              <c:f>'Maintenance_Non Maintenance'!$BU$19:$DI$19</c:f>
              <c:numCache>
                <c:formatCode>General</c:formatCode>
                <c:ptCount val="41"/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E075-4897-B016-AFFB8A2C389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65292014943713694"/>
          <c:h val="4.19779057468562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SA2#67_on'!$AC$1:$CU$1</c:f>
              <c:strCache>
                <c:ptCount val="7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</c:strCache>
            </c:strRef>
          </c:cat>
          <c:val>
            <c:numRef>
              <c:f>'Results SA2#67_on'!$AC$2:$CU$2</c:f>
              <c:numCache>
                <c:formatCode>0</c:formatCode>
                <c:ptCount val="71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591</c:v>
                </c:pt>
                <c:pt idx="63" formatCode="General">
                  <c:v>409</c:v>
                </c:pt>
                <c:pt idx="64" formatCode="General">
                  <c:v>598</c:v>
                </c:pt>
                <c:pt idx="65" formatCode="General">
                  <c:v>760</c:v>
                </c:pt>
                <c:pt idx="66" formatCode="General">
                  <c:v>322</c:v>
                </c:pt>
                <c:pt idx="67" formatCode="General">
                  <c:v>368</c:v>
                </c:pt>
                <c:pt idx="68" formatCode="General">
                  <c:v>805</c:v>
                </c:pt>
                <c:pt idx="69" formatCode="General">
                  <c:v>657</c:v>
                </c:pt>
                <c:pt idx="70" formatCode="General">
                  <c:v>753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AD-4842-9C89-833CED9FD78B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SA2#67_on'!$AC$1:$CU$1</c:f>
              <c:strCache>
                <c:ptCount val="7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</c:strCache>
            </c:strRef>
          </c:cat>
          <c:val>
            <c:numRef>
              <c:f>'Results SA2#67_on'!$AC$3:$CU$3</c:f>
              <c:numCache>
                <c:formatCode>0</c:formatCode>
                <c:ptCount val="71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  <c:pt idx="63" formatCode="General">
                  <c:v>98</c:v>
                </c:pt>
                <c:pt idx="64" formatCode="General">
                  <c:v>105</c:v>
                </c:pt>
                <c:pt idx="65" formatCode="General">
                  <c:v>83</c:v>
                </c:pt>
                <c:pt idx="66" formatCode="General">
                  <c:v>102</c:v>
                </c:pt>
                <c:pt idx="67" formatCode="General">
                  <c:v>82</c:v>
                </c:pt>
                <c:pt idx="68" formatCode="General">
                  <c:v>175</c:v>
                </c:pt>
                <c:pt idx="69" formatCode="General">
                  <c:v>189</c:v>
                </c:pt>
                <c:pt idx="70" formatCode="General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AD-4842-9C89-833CED9FD78B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SA2#67_on'!$AC$1:$CU$1</c:f>
              <c:strCache>
                <c:ptCount val="7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</c:strCache>
            </c:strRef>
          </c:cat>
          <c:val>
            <c:numRef>
              <c:f>'Results SA2#67_on'!$AC$4:$CU$4</c:f>
              <c:numCache>
                <c:formatCode>0</c:formatCode>
                <c:ptCount val="71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  <c:pt idx="63" formatCode="General">
                  <c:v>235</c:v>
                </c:pt>
                <c:pt idx="64" formatCode="General">
                  <c:v>334</c:v>
                </c:pt>
                <c:pt idx="65" formatCode="General">
                  <c:v>398</c:v>
                </c:pt>
                <c:pt idx="66" formatCode="General">
                  <c:v>197</c:v>
                </c:pt>
                <c:pt idx="67" formatCode="General">
                  <c:v>295</c:v>
                </c:pt>
                <c:pt idx="68" formatCode="General">
                  <c:v>253</c:v>
                </c:pt>
                <c:pt idx="69" formatCode="General">
                  <c:v>180</c:v>
                </c:pt>
                <c:pt idx="70" formatCode="General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AD-4842-9C89-833CED9FD7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67934900707032E-2"/>
          <c:y val="4.6955570771044924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CRs'!$A$2</c:f>
              <c:strCache>
                <c:ptCount val="1"/>
                <c:pt idx="0">
                  <c:v>Rel-13 CR</c:v>
                </c:pt>
              </c:strCache>
            </c:strRef>
          </c:tx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CRs'!$B$2:$AR$2</c:f>
              <c:numCache>
                <c:formatCode>0</c:formatCode>
                <c:ptCount val="43"/>
                <c:pt idx="0">
                  <c:v>25</c:v>
                </c:pt>
                <c:pt idx="1">
                  <c:v>9</c:v>
                </c:pt>
                <c:pt idx="2">
                  <c:v>11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4</c:v>
                </c:pt>
                <c:pt idx="7">
                  <c:v>2</c:v>
                </c:pt>
                <c:pt idx="8">
                  <c:v>5</c:v>
                </c:pt>
                <c:pt idx="10">
                  <c:v>3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5">
                  <c:v>1</c:v>
                </c:pt>
                <c:pt idx="25" formatCode="General">
                  <c:v>0</c:v>
                </c:pt>
                <c:pt idx="26" formatCode="General">
                  <c:v>1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  <c:pt idx="31" formatCode="General">
                  <c:v>0</c:v>
                </c:pt>
                <c:pt idx="32" formatCode="General">
                  <c:v>0</c:v>
                </c:pt>
                <c:pt idx="33" formatCode="General">
                  <c:v>0</c:v>
                </c:pt>
                <c:pt idx="34" formatCode="General">
                  <c:v>0</c:v>
                </c:pt>
                <c:pt idx="35" formatCode="General">
                  <c:v>0</c:v>
                </c:pt>
                <c:pt idx="36" formatCode="General">
                  <c:v>0</c:v>
                </c:pt>
                <c:pt idx="37" formatCode="General">
                  <c:v>0</c:v>
                </c:pt>
                <c:pt idx="38" formatCode="General">
                  <c:v>0</c:v>
                </c:pt>
                <c:pt idx="39" formatCode="General">
                  <c:v>0</c:v>
                </c:pt>
                <c:pt idx="40" formatCode="General">
                  <c:v>0</c:v>
                </c:pt>
                <c:pt idx="41" formatCode="General">
                  <c:v>0</c:v>
                </c:pt>
                <c:pt idx="42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E9-4C89-8DC1-FF8BFD0486D2}"/>
            </c:ext>
          </c:extLst>
        </c:ser>
        <c:ser>
          <c:idx val="1"/>
          <c:order val="1"/>
          <c:tx>
            <c:strRef>
              <c:f>'Rel-10_Rel-16 CRs'!$A$3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CRs'!$B$3:$AR$3</c:f>
              <c:numCache>
                <c:formatCode>General</c:formatCode>
                <c:ptCount val="43"/>
                <c:pt idx="0">
                  <c:v>81</c:v>
                </c:pt>
                <c:pt idx="1">
                  <c:v>33</c:v>
                </c:pt>
                <c:pt idx="2">
                  <c:v>56</c:v>
                </c:pt>
                <c:pt idx="3">
                  <c:v>23</c:v>
                </c:pt>
                <c:pt idx="4">
                  <c:v>13</c:v>
                </c:pt>
                <c:pt idx="5">
                  <c:v>17</c:v>
                </c:pt>
                <c:pt idx="6">
                  <c:v>18</c:v>
                </c:pt>
                <c:pt idx="7">
                  <c:v>20</c:v>
                </c:pt>
                <c:pt idx="8">
                  <c:v>10</c:v>
                </c:pt>
                <c:pt idx="10">
                  <c:v>8</c:v>
                </c:pt>
                <c:pt idx="11">
                  <c:v>10</c:v>
                </c:pt>
                <c:pt idx="12">
                  <c:v>8</c:v>
                </c:pt>
                <c:pt idx="13">
                  <c:v>1</c:v>
                </c:pt>
                <c:pt idx="14">
                  <c:v>7</c:v>
                </c:pt>
                <c:pt idx="15">
                  <c:v>2</c:v>
                </c:pt>
                <c:pt idx="16">
                  <c:v>1</c:v>
                </c:pt>
                <c:pt idx="17">
                  <c:v>2</c:v>
                </c:pt>
                <c:pt idx="18">
                  <c:v>5</c:v>
                </c:pt>
                <c:pt idx="21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E9-4C89-8DC1-FF8BFD0486D2}"/>
            </c:ext>
          </c:extLst>
        </c:ser>
        <c:ser>
          <c:idx val="2"/>
          <c:order val="2"/>
          <c:tx>
            <c:strRef>
              <c:f>'Rel-10_Rel-16 CRs'!$A$4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CRs'!$B$4:$AR$4</c:f>
              <c:numCache>
                <c:formatCode>General</c:formatCode>
                <c:ptCount val="43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E9-4C89-8DC1-FF8BFD0486D2}"/>
            </c:ext>
          </c:extLst>
        </c:ser>
        <c:ser>
          <c:idx val="3"/>
          <c:order val="3"/>
          <c:tx>
            <c:strRef>
              <c:f>'Rel-10_Rel-16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CRs'!$B$5:$AR$5</c:f>
              <c:numCache>
                <c:formatCode>General</c:formatCode>
                <c:ptCount val="43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4E9-4C89-8DC1-FF8BFD0486D2}"/>
            </c:ext>
          </c:extLst>
        </c:ser>
        <c:ser>
          <c:idx val="4"/>
          <c:order val="4"/>
          <c:tx>
            <c:strRef>
              <c:f>'Rel-10_Rel-16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CRs'!$B$6:$AR$6</c:f>
              <c:numCache>
                <c:formatCode>General</c:formatCode>
                <c:ptCount val="43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4E9-4C89-8DC1-FF8BFD0486D2}"/>
            </c:ext>
          </c:extLst>
        </c:ser>
        <c:ser>
          <c:idx val="5"/>
          <c:order val="5"/>
          <c:tx>
            <c:strRef>
              <c:f>'Rel-10_Rel-16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CRs'!$B$7:$AR$7</c:f>
              <c:numCache>
                <c:formatCode>General</c:formatCode>
                <c:ptCount val="43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4E9-4C89-8DC1-FF8BFD0486D2}"/>
            </c:ext>
          </c:extLst>
        </c:ser>
        <c:ser>
          <c:idx val="8"/>
          <c:order val="6"/>
          <c:tx>
            <c:strRef>
              <c:f>'Rel-10_Rel-16 CRs'!$A$8</c:f>
              <c:strCache>
                <c:ptCount val="1"/>
                <c:pt idx="0">
                  <c:v>Rel-17 PCR/draftCR</c:v>
                </c:pt>
              </c:strCache>
            </c:strRef>
          </c:tx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CRs'!$B$8:$AR$8</c:f>
              <c:numCache>
                <c:formatCode>General</c:formatCode>
                <c:ptCount val="43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4E9-4C89-8DC1-FF8BFD0486D2}"/>
            </c:ext>
          </c:extLst>
        </c:ser>
        <c:ser>
          <c:idx val="6"/>
          <c:order val="7"/>
          <c:tx>
            <c:strRef>
              <c:f>'Rel-10_Rel-16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CRs'!$B$9:$AR$9</c:f>
              <c:numCache>
                <c:formatCode>General</c:formatCode>
                <c:ptCount val="43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4E9-4C89-8DC1-FF8BFD0486D2}"/>
            </c:ext>
          </c:extLst>
        </c:ser>
        <c:ser>
          <c:idx val="7"/>
          <c:order val="8"/>
          <c:tx>
            <c:strRef>
              <c:f>'Rel-10_Rel-16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CRs'!$B$10:$AR$10</c:f>
              <c:numCache>
                <c:formatCode>General</c:formatCode>
                <c:ptCount val="43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4E9-4C89-8DC1-FF8BFD0486D2}"/>
            </c:ext>
          </c:extLst>
        </c:ser>
        <c:ser>
          <c:idx val="9"/>
          <c:order val="9"/>
          <c:tx>
            <c:strRef>
              <c:f>'Rel-10_Rel-16 CRs'!$A$11</c:f>
              <c:strCache>
                <c:ptCount val="1"/>
                <c:pt idx="0">
                  <c:v>Rel-18 CR</c:v>
                </c:pt>
              </c:strCache>
            </c:strRef>
          </c:tx>
          <c:invertIfNegative val="0"/>
          <c:cat>
            <c:strRef>
              <c:f>'Rel-10_Rel-16 CRs'!$B$1:$AR$1</c:f>
              <c:strCache>
                <c:ptCount val="43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</c:strCache>
            </c:strRef>
          </c:cat>
          <c:val>
            <c:numRef>
              <c:f>'Rel-10_Rel-16 CRs'!$B$11:$AR$11</c:f>
              <c:numCache>
                <c:formatCode>General</c:formatCode>
                <c:ptCount val="43"/>
                <c:pt idx="40">
                  <c:v>0</c:v>
                </c:pt>
                <c:pt idx="41">
                  <c:v>0</c:v>
                </c:pt>
                <c:pt idx="4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4E9-4C89-8DC1-FF8BFD048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0670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1614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4953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951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1098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930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07 – 10 June 2022, Budapest, Hungary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SP-220388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SP-220388</a:t>
            </a:r>
            <a:r>
              <a:rPr lang="en-GB" altLang="de-DE" sz="1200" dirty="0">
                <a:solidFill>
                  <a:schemeClr val="bg1"/>
                </a:solidFill>
              </a:rPr>
              <a:t>: TSG SA#96, </a:t>
            </a:r>
            <a:r>
              <a:rPr lang="en-US" altLang="de-DE" sz="1200" dirty="0">
                <a:solidFill>
                  <a:schemeClr val="bg1"/>
                </a:solidFill>
              </a:rPr>
              <a:t>07 – 10 June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://www.3gpp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SA#96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475290" y="5699046"/>
            <a:ext cx="12121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0" y="1041400"/>
          <a:ext cx="9144001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68557" y="21094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60741" y="2415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Corrections, excluding 5GS_Ph1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None. </a:t>
            </a:r>
            <a:endParaRPr lang="en-US" altLang="zh-CN" sz="1400" dirty="0"/>
          </a:p>
          <a:p>
            <a:pPr lvl="1" eaLnBrk="1" hangingPunct="1"/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SA#95-e 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Rel-15: 1 CR to TS 23.502.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 (TEI16): 2 CRs (1 CR to TS 23.501, 1 CR to TS 23.502) were agreed. Also applied to ETSUN WI code.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Rel-17 (TEI17): 19 CRs (5 CRs to TS 23.501, 10 CRs to TS 23.502, 4 CRs to TS 23.503) were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marL="0" lvl="0" indent="0">
              <a:buNone/>
            </a:pPr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374773" y="27555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2.3) </a:t>
            </a:r>
            <a:r>
              <a:rPr lang="en-US" altLang="de-DE" sz="3200" b="1" dirty="0"/>
              <a:t>Rel-16 Work and Maintenance</a:t>
            </a:r>
            <a:endParaRPr lang="de-DE" altLang="de-DE" b="1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1263" y="1580733"/>
            <a:ext cx="8864755" cy="4558810"/>
          </a:xfrm>
        </p:spPr>
        <p:txBody>
          <a:bodyPr/>
          <a:lstStyle/>
          <a:p>
            <a:pPr eaLnBrk="1" hangingPunct="1"/>
            <a:r>
              <a:rPr lang="de-DE" altLang="de-DE" dirty="0"/>
              <a:t> </a:t>
            </a:r>
            <a:r>
              <a:rPr lang="de-DE" altLang="de-DE" sz="2400" dirty="0"/>
              <a:t>Work Progress on Corrections </a:t>
            </a:r>
            <a:r>
              <a:rPr lang="de-DE" altLang="de-DE" sz="1800" dirty="0"/>
              <a:t>(</a:t>
            </a:r>
            <a:r>
              <a:rPr lang="en-US" altLang="de-DE" sz="1800" dirty="0"/>
              <a:t>Category A CRs are not counted)</a:t>
            </a:r>
            <a:endParaRPr lang="de-DE" altLang="de-DE" sz="1800" dirty="0"/>
          </a:p>
          <a:p>
            <a:pPr lvl="1" eaLnBrk="1" hangingPunct="1"/>
            <a:r>
              <a:rPr lang="de-DE" altLang="de-DE" sz="1800" b="1" dirty="0"/>
              <a:t>ETSUN</a:t>
            </a:r>
            <a:r>
              <a:rPr lang="de-DE" altLang="de-DE" sz="1800" dirty="0"/>
              <a:t>:		2 CRs (1 CR to TS 23.501 and 1 CR to TS 23.502)</a:t>
            </a:r>
          </a:p>
          <a:p>
            <a:pPr marL="3143250" lvl="7" indent="0" eaLnBrk="1" hangingPunct="1">
              <a:buNone/>
            </a:pPr>
            <a:r>
              <a:rPr lang="de-DE" altLang="de-DE" dirty="0"/>
              <a:t>(also applied to 5GS_Ph1)</a:t>
            </a:r>
          </a:p>
          <a:p>
            <a:pPr lvl="1" eaLnBrk="1" hangingPunct="1"/>
            <a:r>
              <a:rPr lang="en-GB" altLang="de-DE" sz="1800" b="1" dirty="0" err="1"/>
              <a:t>Vertical_LAN</a:t>
            </a:r>
            <a:r>
              <a:rPr lang="en-GB" altLang="de-DE" sz="1800" dirty="0"/>
              <a:t>:	2 CRs (2 CRs to TS 23.501). </a:t>
            </a:r>
          </a:p>
          <a:p>
            <a:pPr lvl="1" eaLnBrk="1" hangingPunct="1"/>
            <a:r>
              <a:rPr lang="de-DE" altLang="de-DE" sz="1800" b="1" dirty="0"/>
              <a:t>5G_CIoT</a:t>
            </a:r>
            <a:r>
              <a:rPr lang="de-DE" altLang="de-DE" sz="1800" dirty="0"/>
              <a:t>:		</a:t>
            </a:r>
            <a:r>
              <a:rPr lang="en-US" altLang="de-DE" sz="1800" dirty="0"/>
              <a:t>1 CR to TS 23.502</a:t>
            </a:r>
          </a:p>
          <a:p>
            <a:pPr lvl="1" eaLnBrk="1" hangingPunct="1"/>
            <a:r>
              <a:rPr lang="en-US" altLang="de-DE" sz="1800" b="1" dirty="0"/>
              <a:t>eV2XARC:</a:t>
            </a:r>
            <a:r>
              <a:rPr lang="en-US" altLang="de-DE" sz="1800" dirty="0"/>
              <a:t>		</a:t>
            </a:r>
            <a:r>
              <a:rPr lang="en-GB" altLang="de-DE" sz="1800" dirty="0"/>
              <a:t>2 CRs (1 CR to TS 23.287, 1 CR to 23.503). </a:t>
            </a:r>
          </a:p>
          <a:p>
            <a:pPr lvl="1" eaLnBrk="1" hangingPunct="1"/>
            <a:r>
              <a:rPr lang="de-DE" altLang="de-DE" sz="1800" b="1" dirty="0"/>
              <a:t>5G_eLCS</a:t>
            </a:r>
            <a:r>
              <a:rPr lang="de-DE" altLang="de-DE" sz="1800" dirty="0"/>
              <a:t>:		</a:t>
            </a:r>
            <a:r>
              <a:rPr lang="en-US" altLang="de-DE" sz="1800" dirty="0"/>
              <a:t>1 CR to TS 23.273</a:t>
            </a:r>
          </a:p>
          <a:p>
            <a:pPr lvl="1" eaLnBrk="1" hangingPunct="1"/>
            <a:r>
              <a:rPr lang="de-DE" altLang="de-DE" sz="1800" b="1" dirty="0"/>
              <a:t>5G_SRVCC</a:t>
            </a:r>
            <a:r>
              <a:rPr lang="de-DE" altLang="de-DE" sz="1800" dirty="0"/>
              <a:t>:		2 CRs (</a:t>
            </a:r>
            <a:r>
              <a:rPr lang="en-US" altLang="de-DE" sz="1800" dirty="0"/>
              <a:t>1 CR to TS 23.216, 1 CR to 23.502)</a:t>
            </a:r>
          </a:p>
          <a:p>
            <a:pPr lvl="1" eaLnBrk="1" hangingPunct="1"/>
            <a:r>
              <a:rPr lang="de-DE" altLang="de-DE" sz="1800" b="1" dirty="0"/>
              <a:t>5WWC</a:t>
            </a:r>
            <a:r>
              <a:rPr lang="de-DE" altLang="de-DE" sz="1800" dirty="0"/>
              <a:t>:		2 CRs (2</a:t>
            </a:r>
            <a:r>
              <a:rPr lang="en-US" altLang="de-DE" sz="1800" dirty="0"/>
              <a:t> CRs to TS 23.316)</a:t>
            </a:r>
          </a:p>
          <a:p>
            <a:pPr lvl="1" eaLnBrk="1" hangingPunct="1"/>
            <a:r>
              <a:rPr lang="de-DE" altLang="de-DE" sz="1800" b="1" dirty="0"/>
              <a:t>eNA</a:t>
            </a:r>
            <a:r>
              <a:rPr lang="de-DE" altLang="de-DE" sz="1800" dirty="0"/>
              <a:t>:		</a:t>
            </a:r>
            <a:r>
              <a:rPr lang="en-US" altLang="de-DE" sz="1800" dirty="0"/>
              <a:t>1 CR to TS 23.288</a:t>
            </a:r>
          </a:p>
          <a:p>
            <a:pPr lvl="1" eaLnBrk="1" hangingPunct="1"/>
            <a:endParaRPr lang="en-US" altLang="de-DE" sz="1800" dirty="0"/>
          </a:p>
        </p:txBody>
      </p:sp>
    </p:spTree>
    <p:extLst>
      <p:ext uri="{BB962C8B-B14F-4D97-AF65-F5344CB8AC3E}">
        <p14:creationId xmlns:p14="http://schemas.microsoft.com/office/powerpoint/2010/main" val="255284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18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13850" y="30986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CRs (4 CRs to TS 23.501, 4 CRs to TS 23.502) were approved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Impacts identified for R17</a:t>
            </a:r>
            <a:endParaRPr lang="en-US" sz="1200" strike="sngStrike" kern="0" dirty="0"/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(1/19)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368835"/>
              </p:ext>
            </p:extLst>
          </p:nvPr>
        </p:nvGraphicFramePr>
        <p:xfrm>
          <a:off x="179388" y="1376363"/>
          <a:ext cx="881006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/>
              <a:t>2.4) Rel-17 Study/Work</a:t>
            </a:r>
          </a:p>
          <a:p>
            <a:pPr lvl="1" eaLnBrk="1" hangingPunct="1">
              <a:defRPr/>
            </a:pPr>
            <a:r>
              <a:rPr lang="en-GB" sz="1800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/>
              <a:t> 3) SA2 Work Planning</a:t>
            </a:r>
          </a:p>
          <a:p>
            <a:pPr eaLnBrk="1" hangingPunct="1">
              <a:defRPr/>
            </a:pPr>
            <a:r>
              <a:rPr lang="en-GB" sz="20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5199372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10 CRs (4 CRs t TS 23.502, 1 CR to TS 23.503, 5 CRs to TS 23.548)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LSs are sent to CT3/SA6/CT1.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(2/19)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32315"/>
            <a:ext cx="8554480" cy="3549732"/>
          </a:xfrm>
        </p:spPr>
        <p:txBody>
          <a:bodyPr/>
          <a:lstStyle/>
          <a:p>
            <a:r>
              <a:rPr lang="en-US" altLang="de-DE" sz="18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16 normative CRs approved for stage 2 specifications - TS 23.501/23.502/503.  </a:t>
            </a:r>
            <a:r>
              <a:rPr lang="en-US" sz="1400" dirty="0"/>
              <a:t>Agreed CRs for TS 23.501/2/3 mainly focused on correction and alignment across specifications, consistency between feature description, procedures and service operations.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LS was sent to RAN3 during SA2#150E, response was received during SA2#151E and corresponding alignment CRs were agreed for TS 23.501/2 during SA2#151E.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r>
              <a:rPr lang="en-US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7448376"/>
              </p:ext>
            </p:extLst>
          </p:nvPr>
        </p:nvGraphicFramePr>
        <p:xfrm>
          <a:off x="179388" y="1376363"/>
          <a:ext cx="8810067" cy="1183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91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59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939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1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33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06040"/>
            <a:ext cx="8464029" cy="37461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9 CRs agreed to TS 23.304.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b="1" dirty="0"/>
              <a:t>Progress on Exception from SA#95-e (SP-220349)</a:t>
            </a:r>
            <a:r>
              <a:rPr lang="en-US" altLang="ko-KR" sz="1400" dirty="0"/>
              <a:t>: LS to SA3 and SA agreed to inform that SA2 didn’t reach consensus at SA2#151E and SA2#150E on the procedural impact either on Control Plane based authentication or Secondary Authentication / Authorization of UE-to-Network Relay.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CRs.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SA3 and RAN2.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185906"/>
              </p:ext>
            </p:extLst>
          </p:nvPr>
        </p:nvGraphicFramePr>
        <p:xfrm>
          <a:off x="271598" y="1312354"/>
          <a:ext cx="8634196" cy="1201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5703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2932839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055237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2 CRs on 23.401/23.501 were approved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1160463"/>
              </p:ext>
            </p:extLst>
          </p:nvPr>
        </p:nvGraphicFramePr>
        <p:xfrm>
          <a:off x="179388" y="128492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3752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880360"/>
            <a:ext cx="8554480" cy="34661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16 CRs agreed to TS 23.247.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 </a:t>
            </a:r>
            <a:r>
              <a:rPr lang="en-US" altLang="zh-CN" sz="1400" dirty="0"/>
              <a:t>LSs exchanged with </a:t>
            </a:r>
            <a:r>
              <a:rPr lang="en-US" altLang="ko-KR" sz="1400" dirty="0"/>
              <a:t>RAN2/CT1/CT4/SA3/SA4/SA5/SA6.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b="1" dirty="0">
                <a:solidFill>
                  <a:srgbClr val="FF0000"/>
                </a:solidFill>
              </a:rPr>
              <a:t>Contentious Issue</a:t>
            </a:r>
            <a:r>
              <a:rPr lang="en-US" altLang="ko-KR" sz="1400" dirty="0"/>
              <a:t>: Deadlock on the UE pre-configuration issue, LS and CRs postponed for the next SA2 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err="1"/>
              <a:t>pCRs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528891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6 CRs (3 CRs to TS 23.501, 2 CRs to TS 23.502, 1 CR to TS 23.503) were approved. </a:t>
            </a:r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SA#95-e: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kern="0" dirty="0"/>
              <a:t>14 CRs agreed for 23.288, 2 CRs agreed for 23.502 and 1 LS Response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Reply LS sent to CT3 </a:t>
            </a:r>
            <a:r>
              <a:rPr lang="en-US" sz="1400" kern="0" dirty="0"/>
              <a:t>on </a:t>
            </a:r>
            <a:r>
              <a:rPr lang="en-GB" sz="1400" kern="0" dirty="0"/>
              <a:t>issues on Slice Load Level Analytics and DN Performance Analytics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20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Maintenance. Alignment with other WGs.</a:t>
            </a:r>
          </a:p>
          <a:p>
            <a:pPr marL="457200" lvl="1" indent="0">
              <a:buNone/>
            </a:pPr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527587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7118460"/>
              </p:ext>
            </p:extLst>
          </p:nvPr>
        </p:nvGraphicFramePr>
        <p:xfrm>
          <a:off x="179388" y="1376363"/>
          <a:ext cx="8810067" cy="11085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7533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4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934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895768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Reply LS to CT1 on the scope of applying Network Slicing feature in Rel-17 and Rel-16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Reply LS to SA4 on Media Production over 5G 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CRs agreed (4 related to KI#1 or general for NPN, and 5 related to KI#4)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Postponed 2 CRs related to DN-AAA server selection during UE onboarding as to wait for SA3 outcome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new RAN impacts or dependencies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Maintenance, and alignments with other WGs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(10/19)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16936"/>
            <a:ext cx="8364642" cy="331114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CRs to TS 23.256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Reply LS to CT4 on SMF initiated reauthorization, to clarify open aspects on NEF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Reply LS to CT3 on SMF initiated reauthorization, to clarify open aspects on NEF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92580"/>
              </p:ext>
            </p:extLst>
          </p:nvPr>
        </p:nvGraphicFramePr>
        <p:xfrm>
          <a:off x="179388" y="137636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76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0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3032449"/>
            <a:ext cx="8404754" cy="33208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Two TS 23.287 CRs and one TS 23.285 CR agreed regarding NR 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One TS 23.304 CR with WI code ‘5G_ProSe’ agreed regarding NR PC5 DRX operations.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Reply LS on Tx Profile sent to RAN2 at SA2#150E.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 and alignment regarding </a:t>
            </a:r>
            <a:r>
              <a:rPr lang="en-US" sz="1400" dirty="0" err="1"/>
              <a:t>Sidelink</a:t>
            </a:r>
            <a:r>
              <a:rPr lang="en-US" sz="1400" dirty="0"/>
              <a:t> DRX.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RAN2 work</a:t>
            </a:r>
            <a:r>
              <a:rPr lang="en-US" altLang="zh-CN" sz="1400" dirty="0"/>
              <a:t>. 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082151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333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9036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953511"/>
            <a:ext cx="8404754" cy="33997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039734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4947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9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(13/19)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5531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 CR have been approved, “23.273 CR0228 (Rel-17, 'B'): Periodic and Triggered 5GC-MT-LR Procedure in RRC INACTIVE state”</a:t>
            </a:r>
            <a:r>
              <a:rPr lang="en-GB" altLang="zh-CN" sz="1400" dirty="0"/>
              <a:t>.</a:t>
            </a:r>
          </a:p>
          <a:p>
            <a:pPr lvl="1">
              <a:spcBef>
                <a:spcPts val="0"/>
              </a:spcBef>
            </a:pPr>
            <a:r>
              <a:rPr lang="en-GB" altLang="zh-CN" sz="1400" dirty="0"/>
              <a:t>1 LS sent to CT4  and SA3, “</a:t>
            </a:r>
            <a:r>
              <a:rPr lang="en-GB" sz="1400" dirty="0"/>
              <a:t>LS OUT on Indication of Network Assisted Positioning method”, this LS related to </a:t>
            </a:r>
            <a:r>
              <a:rPr lang="en-GB" altLang="zh-CN" sz="1400" dirty="0"/>
              <a:t>both ID_UAS and 5G_eLCS _Ph2</a:t>
            </a:r>
            <a:r>
              <a:rPr lang="en-US" altLang="zh-CN" sz="1400" dirty="0"/>
              <a:t>.</a:t>
            </a:r>
            <a:endParaRPr lang="en-GB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1 LS will be sent to </a:t>
            </a:r>
            <a:r>
              <a:rPr lang="en-GB" altLang="zh-CN" sz="1400" i="1" dirty="0"/>
              <a:t>RAN2/ccRAN3</a:t>
            </a:r>
            <a:r>
              <a:rPr lang="en-US" altLang="zh-CN" sz="1400" i="1" dirty="0"/>
              <a:t>,</a:t>
            </a:r>
            <a:r>
              <a:rPr lang="en-GB" sz="1400" i="1" dirty="0"/>
              <a:t> “Reply LS on Positioning in RRC_INACTIVE State”.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 WGs</a:t>
            </a:r>
            <a:r>
              <a:rPr lang="en-US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97392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(15/19)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77727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(16/19)</a:t>
            </a:r>
            <a:endParaRPr lang="de-DE" altLang="de-DE" b="1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646527"/>
              </p:ext>
            </p:extLst>
          </p:nvPr>
        </p:nvGraphicFramePr>
        <p:xfrm>
          <a:off x="262454" y="2007298"/>
          <a:ext cx="8634197" cy="102257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6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9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6163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TEI17_DCAMP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Dynamically Changing AM Policies in the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SP-201032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 was approved.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82C107C-12A4-4A8A-BD3E-D650C60CEF82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Maintenance work on TEI17 mini WIDs. </a:t>
            </a:r>
          </a:p>
        </p:txBody>
      </p:sp>
    </p:spTree>
    <p:extLst>
      <p:ext uri="{BB962C8B-B14F-4D97-AF65-F5344CB8AC3E}">
        <p14:creationId xmlns:p14="http://schemas.microsoft.com/office/powerpoint/2010/main" val="417058660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(17/19)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11 CRs agreed to TS 23.501 and TS 23.502.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Maintenance and clarification</a:t>
            </a:r>
            <a:endParaRPr lang="en-US" altLang="ko-KR" sz="105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r>
              <a:rPr lang="en-US" altLang="ko-KR" sz="1250" dirty="0"/>
              <a:t>Alignment with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Reply LS sent on UE capabilities indication in UPU (To: </a:t>
            </a:r>
            <a:r>
              <a:rPr lang="fr-FR" altLang="ko-KR" sz="1400" dirty="0"/>
              <a:t>CT1, CT4, Cc: SA3) </a:t>
            </a:r>
            <a:r>
              <a:rPr lang="en-US" altLang="ko-KR" sz="1400" dirty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endParaRPr lang="en-US" altLang="ko-KR" sz="12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identified</a:t>
            </a:r>
            <a:endParaRPr lang="en-GB" altLang="ko-KR" sz="1400" dirty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(if necessary) alignment with other WGs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35776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2826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(18/19)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1 CR to TS 23.501 agreed.</a:t>
            </a:r>
          </a:p>
          <a:p>
            <a:pPr lvl="1">
              <a:spcBef>
                <a:spcPts val="300"/>
              </a:spcBef>
              <a:defRPr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</a:t>
            </a:r>
            <a:r>
              <a:rPr lang="en-GB" altLang="ko-KR" sz="1400" dirty="0"/>
              <a:t>.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88751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72826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(19/19)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Alignment with 5GSAT_ARCH: Removal of “country” terminology: CR 23.401 S2-2204750 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Indicated country of UE location (contentious issue from SA2#149E)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SA2#151e: LS from CT1 received confirming to remove the indication. CR 23.401 S2-2204750 approved </a:t>
            </a:r>
            <a:br>
              <a:rPr lang="en-GB" altLang="ko-KR" sz="1400" dirty="0"/>
            </a:br>
            <a:r>
              <a:rPr lang="en-GB" altLang="ko-KR" sz="1400" dirty="0"/>
              <a:t>[Reply] LS OUT: S2-2201844 approved (</a:t>
            </a:r>
            <a:r>
              <a:rPr lang="en-GB" altLang="ko-KR" sz="1400" dirty="0" err="1"/>
              <a:t>IoT_SAT_ARCH_EPS</a:t>
            </a:r>
            <a:r>
              <a:rPr lang="en-GB" altLang="ko-KR" sz="1400" dirty="0"/>
              <a:t> and 5GSAT_ARCH)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Discontinuous coverage, WUS [depending on Q1’22 progress in RAN WGs]</a:t>
            </a:r>
            <a:r>
              <a:rPr lang="en-GB" altLang="ko-KR" sz="1400" dirty="0"/>
              <a:t>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117608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NB-IoT/</a:t>
                      </a:r>
                      <a:r>
                        <a:rPr kumimoji="0" lang="en-US" altLang="zh-CN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SP-211306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62908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37296" y="3419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163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Solutions for all KIs have been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 solutions agreed for KI#2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 solutions agreed for KI#3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 solutions agreed for KI#5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solution agreed for KI#6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501949"/>
              </p:ext>
            </p:extLst>
          </p:nvPr>
        </p:nvGraphicFramePr>
        <p:xfrm>
          <a:off x="138173" y="1312781"/>
          <a:ext cx="8810067" cy="97434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18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007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SA#95-e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SA2#150E: 06 April – 12 April 2022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SA2#151E: 16 May – 20 May 2022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SA2#152E: 17 Aug – 26 Aug 2022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SA#95-e: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8789677"/>
              </p:ext>
            </p:extLst>
          </p:nvPr>
        </p:nvGraphicFramePr>
        <p:xfrm>
          <a:off x="138173" y="1312781"/>
          <a:ext cx="8810067" cy="7807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9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 on 5GS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22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SA#95-e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12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 solutions related papers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evaluation related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to RAN2/RAN3 is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Conclusions need responses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656147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981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(4/27)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1 KI update is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1 Annex update is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8 new solutions are agreed, 6 solution updates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23.700-18 v0.3.0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 </a:t>
            </a:r>
            <a:r>
              <a:rPr lang="en-US" altLang="de-DE" sz="1400" kern="0" dirty="0"/>
              <a:t>Revised SID (</a:t>
            </a:r>
            <a:r>
              <a:rPr lang="en-US" altLang="de-DE" sz="1400" b="1" kern="0" dirty="0">
                <a:solidFill>
                  <a:srgbClr val="FF0000"/>
                </a:solidFill>
              </a:rPr>
              <a:t>SP-220415</a:t>
            </a:r>
            <a:r>
              <a:rPr lang="en-US" altLang="de-DE" sz="1400" kern="0" dirty="0"/>
              <a:t>) submitted with new Rapporteur name.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311926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058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New solutions added in Q2.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New solutions are not expected anymore.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update (</a:t>
            </a:r>
            <a:r>
              <a:rPr lang="en-US" altLang="de-DE" sz="1400" b="1" kern="0" dirty="0">
                <a:solidFill>
                  <a:srgbClr val="FF0000"/>
                </a:solidFill>
              </a:rPr>
              <a:t>SP-220419</a:t>
            </a:r>
            <a:r>
              <a:rPr lang="en-US" altLang="de-DE" sz="1400" kern="0" dirty="0"/>
              <a:t>) submitted.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Complete all solutions in August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3592925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38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new key issue and 41 solutions agreed to be documented in the TR 23.700-33.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23.700-33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or dependencies identified for Key Issue #1, #2, #4, #5, #6 and #7.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5343297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4113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60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includes now key issues related to all prioritized work tasks i.e.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 key issue related to WT#2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 key issue related to WT#5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36 new solutions added; the TR now includes 39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Revised SID (</a:t>
            </a:r>
            <a:r>
              <a:rPr lang="en-US" altLang="de-DE" sz="1400" b="1" kern="0" dirty="0">
                <a:solidFill>
                  <a:srgbClr val="FF0000"/>
                </a:solidFill>
              </a:rPr>
              <a:t>SP-220418</a:t>
            </a:r>
            <a:r>
              <a:rPr lang="en-US" altLang="de-DE" sz="1400" kern="0" dirty="0"/>
              <a:t>) submitted with updated timelines.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Potential RAN impacts identified for key issue 1, 2 and 4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435302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2022 -&gt;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4574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(8/27)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additional KI was agreed, and architectural requirement was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LS was sent to RAN WGs.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24 new solutions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3 KIs (KI#1, KI#2 and KI#6) have RAN WGs coordination requirement as per agreed </a:t>
            </a:r>
            <a:r>
              <a:rPr lang="en-US" altLang="zh-CN" sz="1400" dirty="0" err="1"/>
              <a:t>pCR</a:t>
            </a:r>
            <a:r>
              <a:rPr lang="en-GB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KIs have potential SA6 (KI#6)/SA4 (KI#3-5)/SA3 (KI#2) coordination requirements accordingly as per agreed </a:t>
            </a:r>
            <a:r>
              <a:rPr lang="en-US" altLang="zh-CN" sz="1400" dirty="0" err="1"/>
              <a:t>pCR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3757011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-&gt; 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582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(9/27)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/>
            <a:r>
              <a:rPr lang="en-US" altLang="de-DE" sz="1400" dirty="0"/>
              <a:t>1 PCR for Architecture Requirements update was agreed</a:t>
            </a:r>
          </a:p>
          <a:p>
            <a:pPr lvl="1"/>
            <a:r>
              <a:rPr lang="en-US" altLang="zh-CN" sz="1400" dirty="0"/>
              <a:t>1 PCR agreed for KI#1/#2/#5 </a:t>
            </a:r>
            <a:r>
              <a:rPr lang="en-US" altLang="de-DE" sz="1400" dirty="0"/>
              <a:t>initial evaluation</a:t>
            </a:r>
          </a:p>
          <a:p>
            <a:pPr lvl="1"/>
            <a:r>
              <a:rPr lang="en-US" altLang="de-DE" sz="1400" dirty="0"/>
              <a:t>2 PCRs agreed for key issue </a:t>
            </a:r>
            <a:r>
              <a:rPr lang="en-US" altLang="zh-CN" sz="1400" dirty="0"/>
              <a:t>#4 </a:t>
            </a:r>
            <a:r>
              <a:rPr lang="en-US" altLang="de-DE" sz="1400" dirty="0"/>
              <a:t>update</a:t>
            </a:r>
          </a:p>
          <a:p>
            <a:pPr lvl="1"/>
            <a:r>
              <a:rPr lang="en-US" altLang="de-DE" sz="1400" dirty="0"/>
              <a:t>14 PCRs agreed for new solution</a:t>
            </a:r>
          </a:p>
          <a:p>
            <a:pPr lvl="1"/>
            <a:r>
              <a:rPr lang="en-US" altLang="de-DE" sz="1400" dirty="0"/>
              <a:t>23 PCRs agreed for solution update</a:t>
            </a:r>
            <a:endParaRPr lang="de-DE" altLang="de-DE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</a:t>
            </a:r>
            <a:r>
              <a:rPr lang="en-GB" altLang="zh-CN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7336010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97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(10/27)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52 solutions have been approved for all 7 KIs.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KIs are stable.</a:t>
            </a:r>
          </a:p>
          <a:p>
            <a:pPr marL="457200" lvl="1" indent="0"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depending on the study outcome</a:t>
            </a:r>
            <a:r>
              <a:rPr lang="en-GB" altLang="zh-CN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537666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82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100% coverage of all Key Issues during SA2#151E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2 LS were sent to SA1,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400" dirty="0">
                <a:effectLst/>
                <a:ea typeface="Times New Roman" panose="02020603050405020304" pitchFamily="18" charset="0"/>
              </a:rPr>
              <a:t>S2-2205286: LS on 5GC information exposure to UE (to SA1 and SA3)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GB" sz="1400" dirty="0">
                <a:effectLst/>
                <a:ea typeface="Times New Roman" panose="02020603050405020304" pitchFamily="18" charset="0"/>
              </a:rPr>
              <a:t>S2-2205287: LS on 5G Core Information Exposure to UE via DCAF Solution Considerations (to SA4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)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4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400" dirty="0"/>
              <a:t>SA WG1 (KI#2), SA WG3 (KI#2, 3, 4, 5), SA WG4 (KI#2) and  SA WG5 (KI#5)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497847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214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507611" y="1433082"/>
            <a:ext cx="8119533" cy="4659807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  <a:p>
            <a:pPr marL="284163" indent="0" eaLnBrk="1" hangingPunct="1">
              <a:buNone/>
            </a:pPr>
            <a:endParaRPr lang="en-GB" altLang="de-DE" sz="16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6 key issues are agreed. Totally </a:t>
            </a:r>
            <a:r>
              <a:rPr lang="en-US" altLang="zh-CN" sz="1400" dirty="0"/>
              <a:t>37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v0.3.0 generated based on the agreed contributions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KI#1, KI#3 and KI#5 may need to coordinate with RAN working groups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162390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Network Slicing Phase</a:t>
                      </a:r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 -&gt; 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SP-220073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319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Several new terms, the general reference architecture, </a:t>
            </a:r>
            <a:r>
              <a:rPr lang="en-US" altLang="de-DE" sz="1400" dirty="0"/>
              <a:t>1 new Key Issue and 28 new Solutions were agreed and documented in TR 23.700-86 v0.3.0.</a:t>
            </a:r>
            <a:endParaRPr lang="en-US" altLang="de-DE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#4, #5 and #8 and their corresponding solutions, i.e. Solution #3, #4, #5, #6, #7, #8, #14, #19, #26 and #28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b="1" dirty="0"/>
              <a:t>SA3 dependencies</a:t>
            </a:r>
            <a:r>
              <a:rPr lang="en-GB" altLang="zh-CN" sz="1400" dirty="0"/>
              <a:t>: Privacy protection and other security aspects identified in Solution #6, #9, #11, #13, #17, #18, #19, #20, #21, #24, #25.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8613385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0304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(14/27)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Solutions, evaluations and conclusions are defined.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en-US" sz="1400" strike="sngStrike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Propose WID based on conclusions of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852586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Seamless UE context recovery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81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Results of study to impact RAN will be decided based on progress of work on PC5.</a:t>
            </a:r>
            <a:endParaRPr lang="en-US" sz="1100" strike="sngStrike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112474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1018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44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6 solutions agreed for KI#1.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solutions and </a:t>
            </a:r>
            <a:r>
              <a:rPr lang="en-US" altLang="zh-CN" sz="1400" b="1" dirty="0"/>
              <a:t>conclusion principles agreed</a:t>
            </a:r>
            <a:r>
              <a:rPr lang="en-US" altLang="zh-CN" sz="1400" dirty="0"/>
              <a:t> </a:t>
            </a:r>
            <a:r>
              <a:rPr lang="en-US" altLang="zh-CN" sz="1400" b="1" dirty="0"/>
              <a:t>for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solutions agreed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solution and</a:t>
            </a:r>
            <a:r>
              <a:rPr lang="en-US" altLang="zh-CN" sz="1400" b="1" dirty="0"/>
              <a:t> conclusion agreed for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 solutions agreed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6 solutions agreed for KI#6.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S2-2201767 - LS out sent to RAN2 (with RAN1, RAN3 in CC) to obtain feedback related to problem statements for one of the KI “</a:t>
            </a:r>
            <a:r>
              <a:rPr lang="en-GB" sz="1400" dirty="0"/>
              <a:t>LS on RAN feedback for low latency”</a:t>
            </a:r>
            <a:r>
              <a:rPr lang="en-US" sz="1400" dirty="0"/>
              <a:t>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2970668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SP-211634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573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Architecture assumption updated to clarify NR satellite access does not apply to mobile base station relay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new key issue and 15 solutions agreed to be documented in the TR.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TR 23.700-05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Handled 1 incoming LS from RAN plenary regarding the IAB support of NR satellite access.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2755573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80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(18/27)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 P-CR each updates section 3 &amp; 4 has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3 P-CRs on new Key issues have been approved, 3 P-CR updates existing one KI has been approved;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26 P-CRs proposing new solutions which cover 12 existing Key Issues have been approved 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10 P-CRs proposing updates to existing solutions have been approved;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Some Key Issues and solutions have RAN impacts or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93232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ko-KR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904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(19/27)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21 contributions agreed, including 1 architectural assumption, 1 KI update, 9 new solutions and 10 updated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23.700-27 v.0.3.0 is created.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 depends on the conclusions of the solutions for KI#1.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2198438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7884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(20/27)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 , scope, Architecture Assumptions and Key Issues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solutions are updated, 10 new solutions are added.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on KI#1 &amp;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53140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12.5%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TR23.700-89 skeleton , scope, Architecture Assumptions are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KI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10 Solutions agreed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0695136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1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2600" y="1237074"/>
            <a:ext cx="8229600" cy="44652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#150-e </a:t>
            </a:r>
            <a:r>
              <a:rPr lang="en-US" altLang="de-DE" sz="1600" u="sng" dirty="0">
                <a:latin typeface="Arial" panose="020B0604020202020204" pitchFamily="34" charset="0"/>
              </a:rPr>
              <a:t>(06 April – 12 April 2022)</a:t>
            </a:r>
            <a:r>
              <a:rPr lang="en-US" altLang="de-DE" sz="18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358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#150-e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</a:t>
            </a:r>
            <a:r>
              <a:rPr lang="en-US" altLang="ko-KR" sz="14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7650</a:t>
            </a: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1609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1488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285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82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31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111 (3 of which were revised and agreed at S2#151-e)</a:t>
            </a: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2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#151-e </a:t>
            </a:r>
            <a:r>
              <a:rPr lang="en-US" altLang="de-DE" sz="1600" u="sng" dirty="0">
                <a:latin typeface="Arial" panose="020B0604020202020204" pitchFamily="34" charset="0"/>
              </a:rPr>
              <a:t>(</a:t>
            </a:r>
            <a:r>
              <a:rPr lang="en-GB" altLang="de-DE" sz="1600" u="sng" dirty="0">
                <a:latin typeface="Arial" panose="020B0604020202020204" pitchFamily="34" charset="0"/>
              </a:rPr>
              <a:t>16 May – 20 May 2022</a:t>
            </a:r>
            <a:r>
              <a:rPr lang="en-US" altLang="de-DE" sz="1600" u="sng" dirty="0">
                <a:latin typeface="Arial" panose="020B0604020202020204" pitchFamily="34" charset="0"/>
              </a:rPr>
              <a:t>)</a:t>
            </a:r>
            <a:r>
              <a:rPr lang="en-US" altLang="de-DE" sz="18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407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#151-e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</a:t>
            </a:r>
            <a:r>
              <a:rPr lang="en-US" altLang="ko-KR" sz="14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7800</a:t>
            </a: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1759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1632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212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46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10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21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71</a:t>
            </a: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4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1056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28 May 2022</a:t>
            </a:r>
          </a:p>
        </p:txBody>
      </p:sp>
    </p:spTree>
    <p:extLst>
      <p:ext uri="{BB962C8B-B14F-4D97-AF65-F5344CB8AC3E}">
        <p14:creationId xmlns:p14="http://schemas.microsoft.com/office/powerpoint/2010/main" val="23911858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new key issue agreed (total 7 key issues)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32 </a:t>
            </a:r>
            <a:r>
              <a:rPr lang="en-US" altLang="zh-CN" sz="1400" kern="0" dirty="0"/>
              <a:t>solutions captured,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including 4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architecture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alternatives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TR 23.700-88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2040974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3297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4 KIs and 19 solutions currently captured in the TR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KI#1 (IMS Data Channel): 9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KI#2 (</a:t>
            </a:r>
            <a:r>
              <a:rPr lang="en-GB" altLang="zh-CN" sz="1200" dirty="0"/>
              <a:t>AR Telephony Communication):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KI#3 (third party specific user identities): 5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KI#4 (SBA for media control): 3 solutions</a:t>
            </a:r>
            <a:endParaRPr lang="en-US" altLang="zh-CN" sz="1200" dirty="0"/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Coordination with SA5 on data channel charging aspect may be required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Coordination with SA3 on security aspects of third party specific ID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562877"/>
              </p:ext>
            </p:extLst>
          </p:nvPr>
        </p:nvGraphicFramePr>
        <p:xfrm>
          <a:off x="138173" y="1312782"/>
          <a:ext cx="8810067" cy="9611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SP-211644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1261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86 p-CRs are 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The TR now including 62 solutions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>
                <a:solidFill>
                  <a:srgbClr val="FF3300"/>
                </a:solidFill>
              </a:rPr>
              <a:t>Contentious Issue</a:t>
            </a:r>
            <a:r>
              <a:rPr lang="en-US" altLang="zh-CN" sz="1400" dirty="0"/>
              <a:t>: SID update for Scope of WT#1 (related with KI#1 &amp; KI#2). Revised SID (</a:t>
            </a:r>
            <a:r>
              <a:rPr lang="en-US" altLang="zh-CN" sz="1400" b="1" dirty="0"/>
              <a:t>S2-2205378) </a:t>
            </a:r>
            <a:r>
              <a:rPr lang="en-US" altLang="zh-CN" sz="1400" dirty="0"/>
              <a:t>endorsed with objection from 2 companies. 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1 LS to RAN1 &amp; RAN2 for power saving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LSs are sent to SA4 for coordination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1129750"/>
              </p:ext>
            </p:extLst>
          </p:nvPr>
        </p:nvGraphicFramePr>
        <p:xfrm>
          <a:off x="138173" y="1312782"/>
          <a:ext cx="8810067" cy="9611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989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In total, 60 P-CRs were submitted and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Architectural assumption and key issue #4 were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35 solutions were approved and documented in TR 23.700-85-030.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LS OUT to GSMA is approved in S2-2204838.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is updated in </a:t>
            </a:r>
            <a:r>
              <a:rPr lang="en-US" altLang="de-DE" sz="1400" b="1" kern="0" dirty="0">
                <a:solidFill>
                  <a:srgbClr val="FF0000"/>
                </a:solidFill>
              </a:rPr>
              <a:t>SP-220416</a:t>
            </a:r>
            <a:r>
              <a:rPr lang="en-US" altLang="de-DE" sz="1400" kern="0" dirty="0"/>
              <a:t>, TR for TSG approval date is changed to Dec. 2022 to align with SA2 work plan.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608931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3863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83 </a:t>
            </a:r>
            <a:r>
              <a:rPr lang="en-US" altLang="zh-CN" sz="1400" kern="1200" dirty="0">
                <a:ea typeface="+mn-ea"/>
                <a:cs typeface="Arial" panose="020B0604020202020204" pitchFamily="34" charset="0"/>
              </a:rPr>
              <a:t>PCRs 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are agreed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  <a:sym typeface="+mn-ea"/>
              </a:rPr>
              <a:t> and 1 LS out to 5GAA is APPROVED </a:t>
            </a:r>
            <a:endParaRPr lang="en-US" altLang="de-DE" sz="1400" kern="1200" dirty="0"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  <a:sym typeface="+mn-ea"/>
              </a:rPr>
              <a:t>60 solutions and 1 key issue(interactions with MDAS/MDAF) are documented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  <a:sym typeface="+mn-ea"/>
              </a:rPr>
              <a:t>TR 23.700-</a:t>
            </a:r>
            <a:r>
              <a:rPr lang="en-US" sz="1400" kern="1200" dirty="0">
                <a:ea typeface="+mn-ea"/>
                <a:cs typeface="Arial" panose="020B0604020202020204" pitchFamily="34" charset="0"/>
                <a:sym typeface="+mn-ea"/>
              </a:rPr>
              <a:t>81</a:t>
            </a:r>
            <a:r>
              <a:rPr lang="en-US" altLang="de-DE" sz="1400" kern="1200" dirty="0">
                <a:ea typeface="+mn-ea"/>
                <a:cs typeface="Arial" panose="020B0604020202020204" pitchFamily="34" charset="0"/>
                <a:sym typeface="+mn-ea"/>
              </a:rPr>
              <a:t> v0.3.0 is generated based on the agreed contributions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713540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0889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Key Issues are updated</a:t>
            </a:r>
            <a:r>
              <a:rPr lang="en-US" altLang="ko-KR" sz="14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18 new solutions and 1 solution update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Annex update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v0.3.0 generated based on the agreed contributions.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SID is updated in </a:t>
            </a:r>
            <a:r>
              <a:rPr lang="en-US" altLang="de-DE" sz="1400" b="1" kern="0" dirty="0">
                <a:solidFill>
                  <a:srgbClr val="FF0000"/>
                </a:solidFill>
              </a:rPr>
              <a:t>SP-220417</a:t>
            </a:r>
            <a:r>
              <a:rPr lang="en-US" altLang="de-DE" sz="1400" kern="0" dirty="0"/>
              <a:t>, TR for TSG approval date is changed to Dec. 2022 to align with SA2 work plan.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0572075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2022 -&gt;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681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  <a:endParaRPr lang="en-GB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45111" y="380792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2.6)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9973" y="4091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spcBef>
                <a:spcPts val="1200"/>
              </a:spcBef>
              <a:defRPr/>
            </a:pPr>
            <a:r>
              <a:rPr lang="en-GB" sz="1600" dirty="0"/>
              <a:t>Rel-17 work items is 100% complete. Please see slide#19 - #37 for more details.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GB" sz="1600" dirty="0"/>
              <a:t>Rel-17 alignment work with other WGs (where SA2 doesn’t have dedicated WID) is also complete. </a:t>
            </a:r>
            <a:endParaRPr lang="nn-NO" sz="1600" dirty="0"/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SA2 meeting calendar for 2024 in </a:t>
            </a:r>
            <a:r>
              <a:rPr lang="en-US" sz="1600" b="1" dirty="0"/>
              <a:t>S2-2203617</a:t>
            </a:r>
            <a:r>
              <a:rPr lang="en-US" sz="1600" dirty="0"/>
              <a:t> was endorsed.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Rel-18 SIDs were on schedule at SA2#150E &amp; SA2#151E. Rel-18 SIDs were progressed on key issue, solutions, solution evaluation and conclusions. </a:t>
            </a:r>
            <a:r>
              <a:rPr lang="en-GB" sz="1600" dirty="0"/>
              <a:t>Please see slide#39 - #65 for more details. </a:t>
            </a:r>
          </a:p>
          <a:p>
            <a:pPr lvl="1" eaLnBrk="1" hangingPunct="1">
              <a:spcBef>
                <a:spcPts val="1200"/>
              </a:spcBef>
              <a:defRPr/>
            </a:pPr>
            <a:r>
              <a:rPr lang="en-GB" sz="1400" b="1" dirty="0"/>
              <a:t>Controversial Issue on FS_XRM</a:t>
            </a:r>
            <a:r>
              <a:rPr lang="en-GB" sz="1400" dirty="0"/>
              <a:t>: </a:t>
            </a:r>
            <a:r>
              <a:rPr lang="en-US" altLang="zh-CN" sz="1400" dirty="0"/>
              <a:t>Scope of WT#1 (related with KI#1 &amp; KI#2). Revised SID (</a:t>
            </a:r>
            <a:r>
              <a:rPr lang="en-US" altLang="zh-CN" sz="1400" b="1" dirty="0"/>
              <a:t>S2-2205378) </a:t>
            </a:r>
            <a:r>
              <a:rPr lang="en-US" altLang="zh-CN" sz="1400" dirty="0"/>
              <a:t>endorsed with objection from 2 companies. </a:t>
            </a:r>
          </a:p>
          <a:p>
            <a:pPr eaLnBrk="1" hangingPunct="1">
              <a:defRPr/>
            </a:pPr>
            <a:endParaRPr lang="en-US" sz="1600" dirty="0"/>
          </a:p>
          <a:p>
            <a:pPr eaLnBrk="1" hangingPunct="1">
              <a:defRPr/>
            </a:pPr>
            <a:r>
              <a:rPr lang="en-US" sz="1600" dirty="0"/>
              <a:t>TEI18 mini WIDs were on schedule at SA2#151E for the first time. TEI18 min WIDs will be approved at SA2#152E considering available TEI18 TU budget. </a:t>
            </a:r>
            <a:endParaRPr lang="en-GB" sz="1600" dirty="0"/>
          </a:p>
          <a:p>
            <a:pPr eaLnBrk="1" hangingPunct="1">
              <a:defRPr/>
            </a:pPr>
            <a:endParaRPr lang="en-US" sz="1600" dirty="0"/>
          </a:p>
          <a:p>
            <a:pPr marL="457200" lvl="1" indent="0" eaLnBrk="1" hangingPunct="1">
              <a:buNone/>
              <a:defRPr/>
            </a:pPr>
            <a:endParaRPr lang="en-GB" sz="16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/>
        </p:nvGraphicFramePr>
        <p:xfrm>
          <a:off x="0" y="584200"/>
          <a:ext cx="9017000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4504" y="44729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SID(s) revised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66518"/>
              </p:ext>
            </p:extLst>
          </p:nvPr>
        </p:nvGraphicFramePr>
        <p:xfrm>
          <a:off x="488949" y="2185605"/>
          <a:ext cx="8390355" cy="29007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4787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077726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18684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729158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SP-220415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FS_SFC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System Enabler for Service Function Chaining (FS_SFC)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02687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SP-220416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FS_eUEPO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enhancement of 5G UE Policy (FS_eUEPO)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90857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SP-220417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FS_UPEAS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UPF enhancement for Exposure And SBA (FS_UPEAS)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6372173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SP-220418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FS_eNPN_Ph2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enhanced support of Non-Public Networks Phase 2 (FS_eNPN_Ph2)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196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SP-220419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FS_5WWC_Ph2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the support for 5WWC, Phase 2 (FS_5WWC_Ph2)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25684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SP-220420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FS_XRM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architecture enhancement for XR and media services (FS_XRM)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809455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TSs/TRs for </a:t>
            </a:r>
            <a:r>
              <a:rPr lang="de-DE" altLang="de-DE" sz="2400" dirty="0">
                <a:solidFill>
                  <a:srgbClr val="FF0000"/>
                </a:solidFill>
              </a:rPr>
              <a:t>Information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393085"/>
              </p:ext>
            </p:extLst>
          </p:nvPr>
        </p:nvGraphicFramePr>
        <p:xfrm>
          <a:off x="488949" y="2185605"/>
          <a:ext cx="8390355" cy="17013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4787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077726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18684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729158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SP-220421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OR TR COVER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FS_eNPN_Ph2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23.700-08 to TSG SA#96 for information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02687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SP-220422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OR TR COVER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FS_DetNet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23.700-46 to TSG SA#96 for information</a:t>
                      </a:r>
                      <a:endParaRPr lang="en-US" sz="1400" kern="120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90857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SP-220423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OR TR COVER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FS_REDCAP_Ph2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23.700-68 to TSG SA#96 for information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637217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24241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(3/3)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TSs/TRs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099050"/>
              </p:ext>
            </p:extLst>
          </p:nvPr>
        </p:nvGraphicFramePr>
        <p:xfrm>
          <a:off x="488949" y="2185605"/>
          <a:ext cx="8390355" cy="7512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4787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077726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18684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729158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SP-220424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OR TR COVER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23.700-61 to TSG SA#96 for approval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026871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677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SA#95-e,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93418" y="483699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372764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1) Approval of revised Rel-18 SIDs </a:t>
            </a:r>
            <a:r>
              <a:rPr lang="en-US" sz="2000" i="1" dirty="0">
                <a:solidFill>
                  <a:srgbClr val="FF0000"/>
                </a:solidFill>
              </a:rPr>
              <a:t>(Please see slide #71)</a:t>
            </a: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r>
              <a:rPr lang="en-US" sz="2000" dirty="0">
                <a:solidFill>
                  <a:srgbClr val="FF0000"/>
                </a:solidFill>
              </a:rPr>
              <a:t>2) Approval of TR 23.700-61 </a:t>
            </a:r>
            <a:r>
              <a:rPr lang="en-US" sz="2000" i="1" dirty="0">
                <a:solidFill>
                  <a:srgbClr val="FF0000"/>
                </a:solidFill>
              </a:rPr>
              <a:t>(Please see slide #73)</a:t>
            </a: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endParaRPr lang="en-GB" sz="2000" dirty="0">
              <a:solidFill>
                <a:srgbClr val="FF0000"/>
              </a:solidFill>
              <a:ea typeface="+mn-ea"/>
              <a:cs typeface="+mn-cs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endParaRPr lang="en-US" sz="2000" i="1" dirty="0">
              <a:solidFill>
                <a:srgbClr val="FF0000"/>
              </a:solidFill>
            </a:endParaRPr>
          </a:p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endParaRPr lang="en-US" sz="2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928939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4514850"/>
            <a:ext cx="14606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Puneet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4" y="244475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488951" y="876300"/>
          <a:ext cx="8596312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542569" y="4758319"/>
            <a:ext cx="1451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44450" y="974070"/>
          <a:ext cx="9099550" cy="5299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10808</TotalTime>
  <Words>7171</Words>
  <Application>Microsoft Office PowerPoint</Application>
  <PresentationFormat>On-screen Show (4:3)</PresentationFormat>
  <Paragraphs>1366</Paragraphs>
  <Slides>76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3" baseType="lpstr">
      <vt:lpstr>Abadi</vt:lpstr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</vt:lpstr>
      <vt:lpstr>Contents</vt:lpstr>
      <vt:lpstr>2.4) Rel-17 Study/Work (1/19)</vt:lpstr>
      <vt:lpstr>PowerPoint Presentation</vt:lpstr>
      <vt:lpstr>2.4) Rel-17 Study/Work (3/19)</vt:lpstr>
      <vt:lpstr>2.4) Rel-17 Study/Work (4/19)</vt:lpstr>
      <vt:lpstr>2.4) Rel-17 Study/Work (5/19)</vt:lpstr>
      <vt:lpstr>2.4) Rel-17 Study/Work (6/19)</vt:lpstr>
      <vt:lpstr>2.4) Rel-17 Study/Work (7/19)</vt:lpstr>
      <vt:lpstr>2.4) Rel-17 Study/Work (8/19)</vt:lpstr>
      <vt:lpstr>2.4) Rel-17 Study/Work (9/19)</vt:lpstr>
      <vt:lpstr>2.4) Rel-17 Study/Work (10/19)</vt:lpstr>
      <vt:lpstr>2.4) Rel-17 Study/Work (11/19)</vt:lpstr>
      <vt:lpstr>2.4) Rel-17 Study/Work (12/19)</vt:lpstr>
      <vt:lpstr>2.4) Rel-17 Study/Work (13/19)</vt:lpstr>
      <vt:lpstr>2.4) Rel-17 Study/Work (14/19)</vt:lpstr>
      <vt:lpstr>2.4) Rel-17 Study/Work (15/19)</vt:lpstr>
      <vt:lpstr>2.4) Rel-17 Study/Work (16/19)</vt:lpstr>
      <vt:lpstr>2.4) Rel-17 Study/Work (17/19)</vt:lpstr>
      <vt:lpstr>2.4) Rel-17 Study/Work (18/19)</vt:lpstr>
      <vt:lpstr>2.4) Rel-17 Study/Work (19/19)</vt:lpstr>
      <vt:lpstr>Contents</vt:lpstr>
      <vt:lpstr>2.5) Rel-18 Study/Work (1/27)</vt:lpstr>
      <vt:lpstr>2.5) Rel-18 Study/Work (2/27)</vt:lpstr>
      <vt:lpstr>2.5) Rel-18 Study/Work (3/27)</vt:lpstr>
      <vt:lpstr>2.5) Rel-18 Study/Work (4/27)</vt:lpstr>
      <vt:lpstr>2.5) Rel-18 Study/Work (5/27)</vt:lpstr>
      <vt:lpstr>2.5) Rel-18 Study/Work (6/27)</vt:lpstr>
      <vt:lpstr>2.5) Rel-18 Study/Work (7/27)</vt:lpstr>
      <vt:lpstr>2.5) Rel-18 Study/Work (8/27)</vt:lpstr>
      <vt:lpstr>2.5) Rel-18 Study/Work (9/27)</vt:lpstr>
      <vt:lpstr>2.5) Rel-18 Study/Work (10/27)</vt:lpstr>
      <vt:lpstr>2.5) Rel-18 Study/Work (11/27)</vt:lpstr>
      <vt:lpstr>2.5) Rel-18 Study/Work (12/27)</vt:lpstr>
      <vt:lpstr>2.5) Rel-18 Study/Work (13/27)</vt:lpstr>
      <vt:lpstr>2.5) Rel-18 Study/Work (14/27)</vt:lpstr>
      <vt:lpstr>2.5) Rel-18 Study/Work (15/27)</vt:lpstr>
      <vt:lpstr>2.5) Rel-18 Study/Work (16/27)</vt:lpstr>
      <vt:lpstr>2.5) Rel-18 Study/Work (17/27)</vt:lpstr>
      <vt:lpstr>2.5) Rel-18 Study/Work (18/27)</vt:lpstr>
      <vt:lpstr>2.5) Rel-18 Study/Work (19/27)</vt:lpstr>
      <vt:lpstr>2.5) Rel-18 Study/Work (20/27)</vt:lpstr>
      <vt:lpstr>2.5) Rel-18 Study/Work (21/27)</vt:lpstr>
      <vt:lpstr>2.5) Rel-18 Study/Work (22/27)</vt:lpstr>
      <vt:lpstr>2.5) Rel-18 Study/Work (23/27)</vt:lpstr>
      <vt:lpstr>2.5) Rel-18 Study/Work (23/27)</vt:lpstr>
      <vt:lpstr>2.5) Rel-18 Study/Work (25/27)</vt:lpstr>
      <vt:lpstr>2.5) Rel-18 Study/Work (26/27)</vt:lpstr>
      <vt:lpstr>2.5) Rel-18 Study/Work (27/27)</vt:lpstr>
      <vt:lpstr>Contents</vt:lpstr>
      <vt:lpstr>2.6) IETF and External SDO Normative Reference Update (1/1)</vt:lpstr>
      <vt:lpstr>Contents</vt:lpstr>
      <vt:lpstr>3) SA2 Work Planning</vt:lpstr>
      <vt:lpstr>Contents</vt:lpstr>
      <vt:lpstr>4) Documents for Information and Approval (1/3)</vt:lpstr>
      <vt:lpstr>4) Documents for Information and Approval (2/3)</vt:lpstr>
      <vt:lpstr>4) Documents for Information and Approval (3/3)</vt:lpstr>
      <vt:lpstr>Contents</vt:lpstr>
      <vt:lpstr>5) Collected Items requiring action 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Puneet Jain</cp:lastModifiedBy>
  <cp:revision>1840</cp:revision>
  <dcterms:created xsi:type="dcterms:W3CDTF">2008-08-30T09:32:10Z</dcterms:created>
  <dcterms:modified xsi:type="dcterms:W3CDTF">2022-06-01T19:08:21Z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