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1" r:id="rId3"/>
    <p:sldId id="274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B3A7"/>
    <a:srgbClr val="E76A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396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65" y="3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005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372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434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679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064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198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62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835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24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995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556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8D8DCD-2C51-4443-8E47-04EFEF13733C}" type="datetimeFigureOut">
              <a:rPr lang="en-US" smtClean="0"/>
              <a:t>3/17/2022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834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meet.goto.com/694268101" TargetMode="External"/><Relationship Id="rId3" Type="http://schemas.openxmlformats.org/officeDocument/2006/relationships/hyperlink" Target="https://portal.3gpp.org/#/registration?MtgId=60289" TargetMode="External"/><Relationship Id="rId7" Type="http://schemas.openxmlformats.org/officeDocument/2006/relationships/hyperlink" Target="https://meet.goto.com/899013125" TargetMode="External"/><Relationship Id="rId2" Type="http://schemas.openxmlformats.org/officeDocument/2006/relationships/hyperlink" Target="https://tohru.raisingthefloor.org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meet.goto.com/999896429" TargetMode="External"/><Relationship Id="rId5" Type="http://schemas.openxmlformats.org/officeDocument/2006/relationships/hyperlink" Target="https://www.3gpp.org/ftp/tsg_sa/TSG_SA/TSGS_95E_Electronic_2022_03" TargetMode="External"/><Relationship Id="rId10" Type="http://schemas.openxmlformats.org/officeDocument/2006/relationships/hyperlink" Target="https://meet.goto.com/440063637" TargetMode="External"/><Relationship Id="rId4" Type="http://schemas.openxmlformats.org/officeDocument/2006/relationships/hyperlink" Target="https://portal.3gpp.org/MtgPresence/registerPresence.aspx" TargetMode="External"/><Relationship Id="rId9" Type="http://schemas.openxmlformats.org/officeDocument/2006/relationships/hyperlink" Target="https://meet.goto.com/907201093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tohru.raisingthefloor.org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SA#95-e </a:t>
            </a:r>
            <a:br>
              <a:rPr lang="en-US" dirty="0" smtClean="0"/>
            </a:br>
            <a:r>
              <a:rPr lang="en-US" dirty="0" smtClean="0"/>
              <a:t>GTM Agenda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Georg Mayer, 3GPP TSG SA Chair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8363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567" y="0"/>
            <a:ext cx="10515600" cy="1325563"/>
          </a:xfrm>
        </p:spPr>
        <p:txBody>
          <a:bodyPr/>
          <a:lstStyle/>
          <a:p>
            <a:r>
              <a:rPr lang="en-US" dirty="0" smtClean="0"/>
              <a:t>SA#95-e GTM Cheat Sheet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6567" y="974459"/>
            <a:ext cx="11863137" cy="5500837"/>
          </a:xfrm>
        </p:spPr>
        <p:txBody>
          <a:bodyPr>
            <a:normAutofit/>
          </a:bodyPr>
          <a:lstStyle/>
          <a:p>
            <a:pPr marL="0" lvl="0" indent="0">
              <a:buNone/>
              <a:tabLst>
                <a:tab pos="1257300" algn="l"/>
              </a:tabLst>
            </a:pPr>
            <a:endParaRPr lang="en-US" sz="1700" b="1" u="sng" dirty="0" smtClean="0"/>
          </a:p>
          <a:p>
            <a:pPr marL="0" lvl="0" indent="0">
              <a:buNone/>
              <a:tabLst>
                <a:tab pos="1257300" algn="l"/>
              </a:tabLst>
            </a:pPr>
            <a:r>
              <a:rPr lang="en-US" sz="1700" b="1" u="sng" dirty="0" err="1" smtClean="0"/>
              <a:t>Tohru</a:t>
            </a:r>
            <a:r>
              <a:rPr lang="en-US" sz="1700" dirty="0" smtClean="0"/>
              <a:t>:	</a:t>
            </a:r>
            <a:r>
              <a:rPr lang="en-GB" sz="1700" u="sng" dirty="0"/>
              <a:t> </a:t>
            </a:r>
            <a:r>
              <a:rPr lang="en-GB" sz="1700" u="sng" dirty="0">
                <a:hlinkClick r:id="rId2"/>
              </a:rPr>
              <a:t>https://tohru.raisingthefloor.org</a:t>
            </a:r>
            <a:r>
              <a:rPr lang="en-GB" sz="1700" u="sng" dirty="0" smtClean="0">
                <a:hlinkClick r:id="rId2"/>
              </a:rPr>
              <a:t>/</a:t>
            </a:r>
            <a:r>
              <a:rPr lang="en-GB" sz="1700" u="sng" dirty="0" smtClean="0"/>
              <a:t> </a:t>
            </a:r>
            <a:r>
              <a:rPr lang="en-GB" sz="1700" dirty="0" smtClean="0"/>
              <a:t/>
            </a:r>
            <a:br>
              <a:rPr lang="en-GB" sz="1700" dirty="0" smtClean="0"/>
            </a:br>
            <a:r>
              <a:rPr lang="en-GB" sz="1700" dirty="0" smtClean="0"/>
              <a:t>Meeting ID: 	SA_CC</a:t>
            </a:r>
            <a:endParaRPr lang="en-US" sz="1700" dirty="0" smtClean="0"/>
          </a:p>
          <a:p>
            <a:pPr marL="0" lvl="0" indent="0">
              <a:buNone/>
              <a:tabLst>
                <a:tab pos="1790700" algn="l"/>
                <a:tab pos="3495675" algn="l"/>
                <a:tab pos="5829300" algn="l"/>
              </a:tabLst>
            </a:pPr>
            <a:endParaRPr lang="en-US" sz="1700" dirty="0"/>
          </a:p>
          <a:p>
            <a:pPr marL="0" indent="0">
              <a:buFont typeface="Arial" panose="020B0604020202020204" pitchFamily="34" charset="0"/>
              <a:buNone/>
              <a:tabLst>
                <a:tab pos="1790700" algn="l"/>
                <a:tab pos="3495675" algn="l"/>
                <a:tab pos="5829300" algn="l"/>
              </a:tabLst>
            </a:pPr>
            <a:r>
              <a:rPr lang="en-US" sz="1700" b="1" u="sng" dirty="0" smtClean="0"/>
              <a:t>SA#95-e</a:t>
            </a:r>
          </a:p>
          <a:p>
            <a:pPr>
              <a:tabLst>
                <a:tab pos="1790700" algn="l"/>
                <a:tab pos="3495675" algn="l"/>
                <a:tab pos="5829300" algn="l"/>
              </a:tabLst>
            </a:pPr>
            <a:r>
              <a:rPr lang="en-US" sz="1700" b="1" dirty="0">
                <a:solidFill>
                  <a:srgbClr val="FF0000"/>
                </a:solidFill>
              </a:rPr>
              <a:t>register</a:t>
            </a:r>
            <a:r>
              <a:rPr lang="en-US" sz="1700" dirty="0"/>
              <a:t>: </a:t>
            </a:r>
            <a:r>
              <a:rPr lang="en-US" sz="1400" dirty="0">
                <a:hlinkClick r:id="rId3"/>
              </a:rPr>
              <a:t>https://portal.3gpp.org/#/</a:t>
            </a:r>
            <a:r>
              <a:rPr lang="en-US" sz="1400" dirty="0" smtClean="0">
                <a:hlinkClick r:id="rId3"/>
              </a:rPr>
              <a:t>registration?MtgId=60289</a:t>
            </a:r>
            <a:r>
              <a:rPr lang="en-US" sz="1400" dirty="0" smtClean="0"/>
              <a:t> </a:t>
            </a:r>
          </a:p>
          <a:p>
            <a:pPr>
              <a:tabLst>
                <a:tab pos="1790700" algn="l"/>
                <a:tab pos="3495675" algn="l"/>
                <a:tab pos="5829300" algn="l"/>
              </a:tabLst>
            </a:pPr>
            <a:r>
              <a:rPr lang="en-US" sz="1400" dirty="0" smtClean="0"/>
              <a:t>Sign-in (with token from registration mail): </a:t>
            </a:r>
            <a:r>
              <a:rPr lang="en-GB" sz="1400" u="sng" dirty="0">
                <a:hlinkClick r:id="rId4"/>
              </a:rPr>
              <a:t>https://</a:t>
            </a:r>
            <a:r>
              <a:rPr lang="en-GB" sz="1400" u="sng" dirty="0" smtClean="0">
                <a:hlinkClick r:id="rId4"/>
              </a:rPr>
              <a:t>portal.3gpp.org/MtgPresence/registerPresence.aspx</a:t>
            </a:r>
            <a:r>
              <a:rPr lang="en-US" sz="1400" dirty="0" smtClean="0"/>
              <a:t> </a:t>
            </a:r>
            <a:r>
              <a:rPr lang="en-US" sz="1700" dirty="0"/>
              <a:t>	</a:t>
            </a:r>
          </a:p>
          <a:p>
            <a:pPr>
              <a:tabLst>
                <a:tab pos="1790700" algn="l"/>
                <a:tab pos="3495675" algn="l"/>
                <a:tab pos="5829300" algn="l"/>
              </a:tabLst>
            </a:pPr>
            <a:r>
              <a:rPr lang="en-US" sz="1700" dirty="0" smtClean="0"/>
              <a:t>Directory: </a:t>
            </a:r>
            <a:r>
              <a:rPr lang="en-US" sz="1400" dirty="0">
                <a:hlinkClick r:id="rId5"/>
              </a:rPr>
              <a:t>https://www.3gpp.org/ftp/tsg_sa/TSG_SA/TSGS_95E_Electronic_2022_03</a:t>
            </a:r>
            <a:endParaRPr lang="en-US" sz="1400" dirty="0"/>
          </a:p>
          <a:p>
            <a:pPr>
              <a:tabLst>
                <a:tab pos="1885950" algn="l"/>
                <a:tab pos="3944938" algn="l"/>
                <a:tab pos="5921375" algn="l"/>
                <a:tab pos="6902450" algn="l"/>
              </a:tabLst>
            </a:pPr>
            <a:r>
              <a:rPr lang="en-US" sz="1700" dirty="0" smtClean="0"/>
              <a:t>2022-03-15 </a:t>
            </a:r>
            <a:r>
              <a:rPr lang="en-US" sz="1700" dirty="0"/>
              <a:t>Tue	</a:t>
            </a:r>
            <a:r>
              <a:rPr lang="en-US" sz="1700" dirty="0" smtClean="0"/>
              <a:t>13:00 </a:t>
            </a:r>
            <a:r>
              <a:rPr lang="en-US" sz="1700" dirty="0"/>
              <a:t>– 16:00 </a:t>
            </a:r>
            <a:r>
              <a:rPr lang="en-US" sz="1700" dirty="0" smtClean="0"/>
              <a:t>UTC	technical meeting 	</a:t>
            </a:r>
            <a:r>
              <a:rPr lang="en-GB" sz="1400" dirty="0" smtClean="0">
                <a:hlinkClick r:id="rId6"/>
              </a:rPr>
              <a:t>https</a:t>
            </a:r>
            <a:r>
              <a:rPr lang="en-GB" sz="1400" dirty="0">
                <a:hlinkClick r:id="rId6"/>
              </a:rPr>
              <a:t>://meet.goto.com/999896429</a:t>
            </a:r>
            <a:endParaRPr lang="en-GB" sz="1400" dirty="0"/>
          </a:p>
          <a:p>
            <a:pPr>
              <a:tabLst>
                <a:tab pos="1885950" algn="l"/>
                <a:tab pos="3944938" algn="l"/>
                <a:tab pos="5921375" algn="l"/>
                <a:tab pos="6902450" algn="l"/>
              </a:tabLst>
            </a:pPr>
            <a:r>
              <a:rPr lang="en-US" sz="1700" dirty="0" smtClean="0"/>
              <a:t>2022-03-16 Wed	13:00 </a:t>
            </a:r>
            <a:r>
              <a:rPr lang="en-US" sz="1700" dirty="0"/>
              <a:t>– </a:t>
            </a:r>
            <a:r>
              <a:rPr lang="en-US" sz="1700" dirty="0" smtClean="0"/>
              <a:t>15:00 UTC	technical meeting	</a:t>
            </a:r>
            <a:r>
              <a:rPr lang="en-GB" sz="1400" u="sng" dirty="0" smtClean="0">
                <a:hlinkClick r:id="rId7"/>
              </a:rPr>
              <a:t>https</a:t>
            </a:r>
            <a:r>
              <a:rPr lang="en-GB" sz="1400" u="sng" dirty="0">
                <a:hlinkClick r:id="rId7"/>
              </a:rPr>
              <a:t>://</a:t>
            </a:r>
            <a:r>
              <a:rPr lang="en-GB" sz="1400" u="sng" dirty="0" smtClean="0">
                <a:hlinkClick r:id="rId7"/>
              </a:rPr>
              <a:t>meet.goto.com/899013125</a:t>
            </a:r>
            <a:endParaRPr lang="en-GB" sz="1300" u="sng" dirty="0" smtClean="0"/>
          </a:p>
          <a:p>
            <a:pPr>
              <a:tabLst>
                <a:tab pos="1885950" algn="l"/>
                <a:tab pos="3944938" algn="l"/>
                <a:tab pos="5921375" algn="l"/>
                <a:tab pos="6902450" algn="l"/>
              </a:tabLst>
            </a:pPr>
            <a:r>
              <a:rPr lang="en-US" sz="1700" dirty="0" smtClean="0"/>
              <a:t>2022-03-17 </a:t>
            </a:r>
            <a:r>
              <a:rPr lang="en-US" sz="1700" dirty="0"/>
              <a:t>Thu	13:00 – </a:t>
            </a:r>
            <a:r>
              <a:rPr lang="en-US" sz="1700" dirty="0" smtClean="0"/>
              <a:t>15:00 UTC  	technical meeting</a:t>
            </a:r>
            <a:r>
              <a:rPr lang="en-GB" sz="1700" dirty="0" smtClean="0"/>
              <a:t>	</a:t>
            </a:r>
            <a:r>
              <a:rPr lang="en-GB" sz="1400" dirty="0" smtClean="0">
                <a:hlinkClick r:id="rId8"/>
              </a:rPr>
              <a:t>https</a:t>
            </a:r>
            <a:r>
              <a:rPr lang="en-GB" sz="1400" dirty="0">
                <a:hlinkClick r:id="rId8"/>
              </a:rPr>
              <a:t>://meet.goto.com/694268101</a:t>
            </a:r>
            <a:endParaRPr lang="en-GB" sz="1400" dirty="0"/>
          </a:p>
          <a:p>
            <a:pPr>
              <a:tabLst>
                <a:tab pos="1885950" algn="l"/>
                <a:tab pos="3944938" algn="l"/>
                <a:tab pos="5921375" algn="l"/>
                <a:tab pos="6902450" algn="l"/>
              </a:tabLst>
            </a:pPr>
            <a:r>
              <a:rPr lang="en-US" sz="1700" dirty="0" smtClean="0"/>
              <a:t>2022-03-18 </a:t>
            </a:r>
            <a:r>
              <a:rPr lang="en-US" sz="1700" dirty="0"/>
              <a:t>Fri	13:00 – </a:t>
            </a:r>
            <a:r>
              <a:rPr lang="en-US" sz="1700" dirty="0" smtClean="0"/>
              <a:t>15:00 UTC  	technical meeting	</a:t>
            </a:r>
            <a:r>
              <a:rPr lang="en-GB" sz="1400" dirty="0" smtClean="0">
                <a:hlinkClick r:id="rId9"/>
              </a:rPr>
              <a:t>https</a:t>
            </a:r>
            <a:r>
              <a:rPr lang="en-GB" sz="1400" dirty="0">
                <a:hlinkClick r:id="rId9"/>
              </a:rPr>
              <a:t>://meet.goto.com/907201093</a:t>
            </a:r>
            <a:endParaRPr lang="en-US" sz="1400" dirty="0"/>
          </a:p>
          <a:p>
            <a:pPr>
              <a:tabLst>
                <a:tab pos="1885950" algn="l"/>
                <a:tab pos="3944938" algn="l"/>
                <a:tab pos="5921375" algn="l"/>
                <a:tab pos="6902450" algn="l"/>
              </a:tabLst>
            </a:pPr>
            <a:r>
              <a:rPr lang="en-US" sz="1700" dirty="0" smtClean="0"/>
              <a:t>2022-03-24 Thu</a:t>
            </a:r>
            <a:r>
              <a:rPr lang="en-US" sz="1700" dirty="0"/>
              <a:t>	</a:t>
            </a:r>
            <a:r>
              <a:rPr lang="en-US" sz="1700" dirty="0" smtClean="0"/>
              <a:t>13:00 </a:t>
            </a:r>
            <a:r>
              <a:rPr lang="en-US" sz="1700" dirty="0"/>
              <a:t>– </a:t>
            </a:r>
            <a:r>
              <a:rPr lang="en-US" sz="1700" dirty="0" smtClean="0"/>
              <a:t>15:00 </a:t>
            </a:r>
            <a:r>
              <a:rPr lang="en-US" sz="1700" dirty="0"/>
              <a:t>UTC	</a:t>
            </a:r>
            <a:r>
              <a:rPr lang="en-US" sz="1700" dirty="0" smtClean="0"/>
              <a:t>reporting (RAN, CT, MCC, …)	</a:t>
            </a:r>
            <a:r>
              <a:rPr lang="en-GB" sz="1400" u="sng" dirty="0" smtClean="0">
                <a:hlinkClick r:id="rId10"/>
              </a:rPr>
              <a:t>https</a:t>
            </a:r>
            <a:r>
              <a:rPr lang="en-GB" sz="1400" u="sng" dirty="0">
                <a:hlinkClick r:id="rId10"/>
              </a:rPr>
              <a:t>://meet.goto.com/440063637</a:t>
            </a:r>
            <a:endParaRPr lang="en-GB" sz="1700" dirty="0"/>
          </a:p>
          <a:p>
            <a:pPr marL="0" indent="0">
              <a:buNone/>
            </a:pPr>
            <a:endParaRPr lang="en-US" sz="1700" dirty="0"/>
          </a:p>
          <a:p>
            <a:endParaRPr lang="en-US" sz="1800" dirty="0" smtClean="0"/>
          </a:p>
          <a:p>
            <a:pPr marL="0" indent="0">
              <a:buNone/>
            </a:pPr>
            <a:endParaRPr lang="en-US" sz="1800" dirty="0"/>
          </a:p>
          <a:p>
            <a:endParaRPr lang="en-US" sz="1800" dirty="0" smtClean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4303681"/>
              </p:ext>
            </p:extLst>
          </p:nvPr>
        </p:nvGraphicFramePr>
        <p:xfrm>
          <a:off x="9609856" y="314140"/>
          <a:ext cx="2545617" cy="1395304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097174"/>
                <a:gridCol w="599904"/>
                <a:gridCol w="848539"/>
              </a:tblGrid>
              <a:tr h="1608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06:00 - 09:00      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Vancouver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09:00 - 12:00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New York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13:00 - 16:00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14:00 - 17:00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CET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Vienna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18:30 - 21:30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Calcutta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21:00 - 00:00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Shanghai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22:00 - 01:00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JST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Tokyo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22:00 - 01:00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KST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Seoul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00:00 - 03:00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Sydney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9467440" y="75613"/>
            <a:ext cx="2688034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Times for GTM sessions</a:t>
            </a:r>
            <a:r>
              <a:rPr kumimoji="0" lang="en-US" altLang="en-US" sz="9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on  March, 15</a:t>
            </a:r>
            <a:endParaRPr kumimoji="0" lang="en-US" alt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4463730"/>
              </p:ext>
            </p:extLst>
          </p:nvPr>
        </p:nvGraphicFramePr>
        <p:xfrm>
          <a:off x="9597247" y="2104208"/>
          <a:ext cx="2545617" cy="137160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097174"/>
                <a:gridCol w="599904"/>
                <a:gridCol w="848539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06:00 - 08:00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Vancouver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09:00 - 11:00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New York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13:00 - 15:00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074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14:00 - 16:00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CET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Vienna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18:30 - 20:30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Calcutta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21:00 - 23:00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Shanghai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22:00 - 00:00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JST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Tokyo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22:00 - 00:00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KST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Seoul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00:00 - 02:00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Sydney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9454831" y="1865082"/>
            <a:ext cx="2617194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Times for GTM session on March 16-18 &amp;</a:t>
            </a:r>
            <a:r>
              <a:rPr kumimoji="0" lang="en-US" altLang="en-US" sz="9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24</a:t>
            </a:r>
            <a:endParaRPr kumimoji="0" lang="en-US" alt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2215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856" y="0"/>
            <a:ext cx="5292411" cy="1043341"/>
          </a:xfrm>
        </p:spPr>
        <p:txBody>
          <a:bodyPr numCol="1">
            <a:normAutofit/>
          </a:bodyPr>
          <a:lstStyle/>
          <a:p>
            <a:r>
              <a:rPr lang="en-US" dirty="0" smtClean="0"/>
              <a:t>Agenda </a:t>
            </a:r>
            <a:r>
              <a:rPr lang="en-US" smtClean="0"/>
              <a:t>for </a:t>
            </a:r>
            <a:r>
              <a:rPr lang="en-US" smtClean="0"/>
              <a:t>Friday</a:t>
            </a:r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/>
          </p:nvPr>
        </p:nvSpPr>
        <p:spPr>
          <a:xfrm>
            <a:off x="290363" y="986026"/>
            <a:ext cx="5949377" cy="58719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400" b="1" dirty="0" smtClean="0"/>
              <a:t>~</a:t>
            </a:r>
            <a:r>
              <a:rPr lang="en-US" sz="1400" b="1" u="sng" dirty="0" smtClean="0"/>
              <a:t>Time	Item				Agenda</a:t>
            </a:r>
          </a:p>
          <a:p>
            <a:pPr marL="0" indent="0">
              <a:buNone/>
            </a:pPr>
            <a:r>
              <a:rPr lang="en-US" sz="1400" dirty="0"/>
              <a:t>	339 – </a:t>
            </a:r>
            <a:r>
              <a:rPr lang="en-US" sz="1400" dirty="0" err="1"/>
              <a:t>LSout</a:t>
            </a:r>
            <a:r>
              <a:rPr lang="en-US" sz="1400" dirty="0"/>
              <a:t> to 5GAA			2.2</a:t>
            </a:r>
          </a:p>
          <a:p>
            <a:pPr marL="0" indent="0">
              <a:buNone/>
            </a:pPr>
            <a:r>
              <a:rPr lang="en-US" sz="1400" dirty="0"/>
              <a:t>	292 – </a:t>
            </a:r>
            <a:r>
              <a:rPr lang="en-US" sz="1400" dirty="0" err="1"/>
              <a:t>GeoFencing</a:t>
            </a:r>
            <a:r>
              <a:rPr lang="en-US" sz="1400" dirty="0"/>
              <a:t> CR, TNO		18.1</a:t>
            </a:r>
          </a:p>
          <a:p>
            <a:pPr marL="0" indent="0">
              <a:buNone/>
            </a:pPr>
            <a:r>
              <a:rPr lang="en-US" sz="1400" dirty="0"/>
              <a:t>	279 – SMS Emergency Service		3.6</a:t>
            </a:r>
          </a:p>
          <a:p>
            <a:pPr marL="0" indent="0">
              <a:buNone/>
            </a:pPr>
            <a:r>
              <a:rPr lang="en-US" sz="1400" dirty="0"/>
              <a:t>	191_rev2 – </a:t>
            </a:r>
            <a:r>
              <a:rPr lang="en-US" sz="1400" dirty="0" err="1"/>
              <a:t>ProSe</a:t>
            </a:r>
            <a:r>
              <a:rPr lang="en-US" sz="1400" dirty="0"/>
              <a:t>-Sec SA3 Exception		6.3</a:t>
            </a:r>
          </a:p>
          <a:p>
            <a:pPr marL="0" indent="0">
              <a:buNone/>
            </a:pPr>
            <a:r>
              <a:rPr lang="en-US" sz="1400" dirty="0"/>
              <a:t>	0249_rev1(?) – SA5 NRM WID, changed dates	6.5</a:t>
            </a:r>
          </a:p>
          <a:p>
            <a:pPr marL="0" indent="0">
              <a:buNone/>
            </a:pPr>
            <a:r>
              <a:rPr lang="en-US" sz="1400" dirty="0"/>
              <a:t>	299_rev2 – 	EN resolve			17.2</a:t>
            </a:r>
            <a:br>
              <a:rPr lang="en-US" sz="1400" dirty="0"/>
            </a:br>
            <a:r>
              <a:rPr lang="en-US" sz="1400" dirty="0"/>
              <a:t>	050 – related CR pack	</a:t>
            </a:r>
            <a:br>
              <a:rPr lang="en-US" sz="1400" dirty="0"/>
            </a:br>
            <a:r>
              <a:rPr lang="en-US" sz="1400" dirty="0"/>
              <a:t>	306 – revised SID SA2 </a:t>
            </a:r>
            <a:r>
              <a:rPr lang="en-US" sz="1400" dirty="0" err="1"/>
              <a:t>ProSe</a:t>
            </a:r>
            <a:r>
              <a:rPr lang="en-US" sz="1400" dirty="0"/>
              <a:t>, Samsung 	7.4</a:t>
            </a:r>
          </a:p>
          <a:p>
            <a:pPr marL="0" indent="0">
              <a:buNone/>
            </a:pPr>
            <a:r>
              <a:rPr lang="en-US" sz="1400" dirty="0"/>
              <a:t>	212 – SA3 CR pack, CRs requested to be sent back	15</a:t>
            </a:r>
          </a:p>
          <a:p>
            <a:pPr marL="0" indent="0">
              <a:buNone/>
            </a:pPr>
            <a:r>
              <a:rPr lang="en-US" sz="1400" dirty="0"/>
              <a:t>	340 – Discussion paper, China Mobile		3.5</a:t>
            </a:r>
            <a:br>
              <a:rPr lang="en-US" sz="1400" dirty="0"/>
            </a:br>
            <a:r>
              <a:rPr lang="en-US" sz="1400" dirty="0"/>
              <a:t>	296_rev4 – Slicing WID, China Mobile</a:t>
            </a:r>
            <a:br>
              <a:rPr lang="en-US" sz="1400" dirty="0"/>
            </a:br>
            <a:r>
              <a:rPr lang="en-US" sz="1400" dirty="0"/>
              <a:t>	329_rev1 – LS out, OPPO</a:t>
            </a:r>
            <a:br>
              <a:rPr lang="en-US" sz="1400" dirty="0"/>
            </a:br>
            <a:r>
              <a:rPr lang="en-US" sz="1400" dirty="0"/>
              <a:t>	301_rev1, 319, 302, 303, 317, 318 – CRs </a:t>
            </a:r>
          </a:p>
          <a:p>
            <a:pPr marL="0" indent="0">
              <a:buNone/>
            </a:pPr>
            <a:r>
              <a:rPr lang="en-US" sz="1400" dirty="0"/>
              <a:t>	0010 – TR 21.917</a:t>
            </a:r>
          </a:p>
          <a:p>
            <a:pPr marL="0" indent="0">
              <a:buNone/>
            </a:pPr>
            <a:r>
              <a:rPr lang="en-US" sz="1400" dirty="0"/>
              <a:t>	0273 – WID/SID naming Guidelines</a:t>
            </a:r>
          </a:p>
          <a:p>
            <a:pPr marL="0" indent="0">
              <a:buNone/>
            </a:pPr>
            <a:r>
              <a:rPr lang="en-US" sz="1400" dirty="0"/>
              <a:t>	Inclusive language issues</a:t>
            </a:r>
          </a:p>
          <a:p>
            <a:pPr marL="0" indent="0">
              <a:buNone/>
            </a:pPr>
            <a:r>
              <a:rPr lang="en-US" sz="1400" dirty="0"/>
              <a:t>	Promotion of Specs to R17</a:t>
            </a:r>
          </a:p>
          <a:p>
            <a:pPr marL="0" indent="0">
              <a:buNone/>
            </a:pPr>
            <a:r>
              <a:rPr lang="en-US" sz="1400" dirty="0"/>
              <a:t>5m	Close of Meeting</a:t>
            </a:r>
          </a:p>
          <a:p>
            <a:pPr marL="0" indent="0">
              <a:buNone/>
            </a:pPr>
            <a:endParaRPr lang="en-US" sz="1400" dirty="0" smtClean="0"/>
          </a:p>
        </p:txBody>
      </p:sp>
      <p:sp>
        <p:nvSpPr>
          <p:cNvPr id="16" name="Content Placeholder 6"/>
          <p:cNvSpPr txBox="1">
            <a:spLocks/>
          </p:cNvSpPr>
          <p:nvPr/>
        </p:nvSpPr>
        <p:spPr>
          <a:xfrm>
            <a:off x="6201715" y="986026"/>
            <a:ext cx="5666072" cy="579859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400" b="1" u="sng" dirty="0" smtClean="0"/>
              <a:t>~Time	Item				Agenda</a:t>
            </a:r>
          </a:p>
          <a:p>
            <a:pPr marL="0" indent="0">
              <a:buNone/>
            </a:pPr>
            <a:r>
              <a:rPr lang="en-US" sz="1400" b="1" dirty="0" smtClean="0"/>
              <a:t>…</a:t>
            </a:r>
            <a:endParaRPr lang="en-US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7400258" y="120011"/>
            <a:ext cx="363362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We use the public </a:t>
            </a:r>
            <a:r>
              <a:rPr lang="en-US" b="1" dirty="0" err="1" smtClean="0">
                <a:solidFill>
                  <a:srgbClr val="FF0000"/>
                </a:solidFill>
              </a:rPr>
              <a:t>tohru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for SA#95-e</a:t>
            </a:r>
            <a:endParaRPr lang="en-US" b="1" dirty="0" smtClean="0">
              <a:solidFill>
                <a:srgbClr val="FF0000"/>
              </a:solidFill>
            </a:endParaRPr>
          </a:p>
          <a:p>
            <a:pPr algn="ctr"/>
            <a:r>
              <a:rPr lang="en-GB" b="1" u="sng" dirty="0">
                <a:solidFill>
                  <a:srgbClr val="FF0000"/>
                </a:solidFill>
                <a:hlinkClick r:id="rId2"/>
              </a:rPr>
              <a:t>https://tohru.raisingthefloor.org/</a:t>
            </a:r>
            <a:r>
              <a:rPr lang="en-GB" b="1" dirty="0">
                <a:solidFill>
                  <a:srgbClr val="FF0000"/>
                </a:solidFill>
              </a:rPr>
              <a:t> </a:t>
            </a:r>
            <a:r>
              <a:rPr lang="en-GB" b="1" dirty="0" smtClean="0">
                <a:solidFill>
                  <a:srgbClr val="FF0000"/>
                </a:solidFill>
              </a:rPr>
              <a:t/>
            </a:r>
            <a:br>
              <a:rPr lang="en-GB" b="1" dirty="0" smtClean="0">
                <a:solidFill>
                  <a:srgbClr val="FF0000"/>
                </a:solidFill>
              </a:rPr>
            </a:br>
            <a:r>
              <a:rPr lang="en-GB" b="1" dirty="0" smtClean="0">
                <a:solidFill>
                  <a:srgbClr val="FF0000"/>
                </a:solidFill>
              </a:rPr>
              <a:t>SA_CC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929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20377</TotalTime>
  <Words>141</Words>
  <Application>Microsoft Office PowerPoint</Application>
  <PresentationFormat>Widescreen</PresentationFormat>
  <Paragraphs>92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Theme</vt:lpstr>
      <vt:lpstr>SA#95-e  GTM Agenda</vt:lpstr>
      <vt:lpstr>SA#95-e GTM Cheat Sheet</vt:lpstr>
      <vt:lpstr>Agenda for Friday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Georg Mayer</dc:creator>
  <cp:lastModifiedBy>Georg Mayer</cp:lastModifiedBy>
  <cp:revision>290</cp:revision>
  <dcterms:created xsi:type="dcterms:W3CDTF">2020-11-24T12:35:48Z</dcterms:created>
  <dcterms:modified xsi:type="dcterms:W3CDTF">2022-03-17T15:28:24Z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1645062431</vt:lpwstr>
  </property>
</Properties>
</file>