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4" r:id="rId4"/>
    <p:sldId id="276" r:id="rId5"/>
    <p:sldId id="272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5" y="3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eet.goto.com/694268101" TargetMode="External"/><Relationship Id="rId3" Type="http://schemas.openxmlformats.org/officeDocument/2006/relationships/hyperlink" Target="https://portal.3gpp.org/#/registration?MtgId=60289" TargetMode="External"/><Relationship Id="rId7" Type="http://schemas.openxmlformats.org/officeDocument/2006/relationships/hyperlink" Target="https://meet.goto.com/899013125" TargetMode="External"/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et.goto.com/999896429" TargetMode="External"/><Relationship Id="rId5" Type="http://schemas.openxmlformats.org/officeDocument/2006/relationships/hyperlink" Target="https://www.3gpp.org/ftp/tsg_sa/TSG_SA/TSGS_95E_Electronic_2022_03" TargetMode="External"/><Relationship Id="rId10" Type="http://schemas.openxmlformats.org/officeDocument/2006/relationships/hyperlink" Target="https://meet.goto.com/440063637" TargetMode="External"/><Relationship Id="rId4" Type="http://schemas.openxmlformats.org/officeDocument/2006/relationships/hyperlink" Target="https://portal.3gpp.org/MtgPresence/registerPresence.aspx" TargetMode="External"/><Relationship Id="rId9" Type="http://schemas.openxmlformats.org/officeDocument/2006/relationships/hyperlink" Target="https://meet.goto.com/90720109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meet.goto.com/69426810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meet.goto.com/99989642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meet.goto.com/999896429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SA#95-e </a:t>
            </a:r>
            <a:br>
              <a:rPr lang="en-US" dirty="0" smtClean="0"/>
            </a:br>
            <a:r>
              <a:rPr lang="en-US" dirty="0" smtClean="0"/>
              <a:t>GTM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Georg Mayer, 3GPP TSG SA Chair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SA#95-e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974459"/>
            <a:ext cx="11863137" cy="5500837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1257300" algn="l"/>
              </a:tabLst>
            </a:pPr>
            <a:endParaRPr lang="en-US" sz="1700" b="1" u="sng" dirty="0" smtClean="0"/>
          </a:p>
          <a:p>
            <a:pPr marL="0" lvl="0" indent="0">
              <a:buNone/>
              <a:tabLst>
                <a:tab pos="1257300" algn="l"/>
              </a:tabLst>
            </a:pPr>
            <a:r>
              <a:rPr lang="en-US" sz="1700" b="1" u="sng" dirty="0" err="1" smtClean="0"/>
              <a:t>Tohru</a:t>
            </a:r>
            <a:r>
              <a:rPr lang="en-US" sz="1700" dirty="0" smtClean="0"/>
              <a:t>:	</a:t>
            </a:r>
            <a:r>
              <a:rPr lang="en-GB" sz="1700" u="sng" dirty="0"/>
              <a:t> </a:t>
            </a:r>
            <a:r>
              <a:rPr lang="en-GB" sz="1700" u="sng" dirty="0">
                <a:hlinkClick r:id="rId2"/>
              </a:rPr>
              <a:t>https://tohru.raisingthefloor.org</a:t>
            </a:r>
            <a:r>
              <a:rPr lang="en-GB" sz="1700" u="sng" dirty="0" smtClean="0">
                <a:hlinkClick r:id="rId2"/>
              </a:rPr>
              <a:t>/</a:t>
            </a:r>
            <a:r>
              <a:rPr lang="en-GB" sz="1700" u="sng" dirty="0" smtClean="0"/>
              <a:t> </a:t>
            </a:r>
            <a:r>
              <a:rPr lang="en-GB" sz="1700" dirty="0" smtClean="0"/>
              <a:t/>
            </a:r>
            <a:br>
              <a:rPr lang="en-GB" sz="1700" dirty="0" smtClean="0"/>
            </a:br>
            <a:r>
              <a:rPr lang="en-GB" sz="1700" dirty="0" smtClean="0"/>
              <a:t>Meeting ID: 	SA_CC</a:t>
            </a:r>
            <a:endParaRPr lang="en-US" sz="1700" dirty="0" smtClean="0"/>
          </a:p>
          <a:p>
            <a:pPr marL="0" lvl="0" indent="0">
              <a:buNone/>
              <a:tabLst>
                <a:tab pos="1790700" algn="l"/>
                <a:tab pos="3495675" algn="l"/>
                <a:tab pos="5829300" algn="l"/>
              </a:tabLst>
            </a:pPr>
            <a:endParaRPr lang="en-US" sz="1700" dirty="0"/>
          </a:p>
          <a:p>
            <a:pPr marL="0" indent="0">
              <a:buFont typeface="Arial" panose="020B0604020202020204" pitchFamily="34" charset="0"/>
              <a:buNone/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u="sng" dirty="0" smtClean="0"/>
              <a:t>SA#95-e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dirty="0">
                <a:solidFill>
                  <a:srgbClr val="FF0000"/>
                </a:solidFill>
              </a:rPr>
              <a:t>register</a:t>
            </a:r>
            <a:r>
              <a:rPr lang="en-US" sz="1700" dirty="0"/>
              <a:t>: </a:t>
            </a:r>
            <a:r>
              <a:rPr lang="en-US" sz="1400" dirty="0">
                <a:hlinkClick r:id="rId3"/>
              </a:rPr>
              <a:t>https://portal.3gpp.org/#/</a:t>
            </a:r>
            <a:r>
              <a:rPr lang="en-US" sz="1400" dirty="0" smtClean="0">
                <a:hlinkClick r:id="rId3"/>
              </a:rPr>
              <a:t>registration?MtgId=60289</a:t>
            </a:r>
            <a:r>
              <a:rPr lang="en-US" sz="1400" dirty="0" smtClean="0"/>
              <a:t> 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400" dirty="0" smtClean="0"/>
              <a:t>Sign-in (with token from registration mail): </a:t>
            </a:r>
            <a:r>
              <a:rPr lang="en-GB" sz="1400" u="sng" dirty="0">
                <a:hlinkClick r:id="rId4"/>
              </a:rPr>
              <a:t>https://</a:t>
            </a:r>
            <a:r>
              <a:rPr lang="en-GB" sz="1400" u="sng" dirty="0" smtClean="0">
                <a:hlinkClick r:id="rId4"/>
              </a:rPr>
              <a:t>portal.3gpp.org/MtgPresence/registerPresence.aspx</a:t>
            </a:r>
            <a:r>
              <a:rPr lang="en-US" sz="1400" dirty="0" smtClean="0"/>
              <a:t> </a:t>
            </a:r>
            <a:r>
              <a:rPr lang="en-US" sz="1700" dirty="0"/>
              <a:t>	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dirty="0" smtClean="0"/>
              <a:t>Directory: </a:t>
            </a:r>
            <a:r>
              <a:rPr lang="en-US" sz="1400" dirty="0">
                <a:hlinkClick r:id="rId5"/>
              </a:rPr>
              <a:t>https://www.3gpp.org/ftp/tsg_sa/TSG_SA/TSGS_95E_Electronic_2022_03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2022-03-15 </a:t>
            </a:r>
            <a:r>
              <a:rPr lang="en-US" sz="1700" dirty="0"/>
              <a:t>Tue	</a:t>
            </a:r>
            <a:r>
              <a:rPr lang="en-US" sz="1700" dirty="0" smtClean="0"/>
              <a:t>13:00 </a:t>
            </a:r>
            <a:r>
              <a:rPr lang="en-US" sz="1700" dirty="0"/>
              <a:t>– 16:00 </a:t>
            </a:r>
            <a:r>
              <a:rPr lang="en-US" sz="1700" dirty="0" smtClean="0"/>
              <a:t>UTC	technical meeting 	</a:t>
            </a:r>
            <a:r>
              <a:rPr lang="en-GB" sz="1400" dirty="0" smtClean="0">
                <a:hlinkClick r:id="rId6"/>
              </a:rPr>
              <a:t>https</a:t>
            </a:r>
            <a:r>
              <a:rPr lang="en-GB" sz="1400" dirty="0">
                <a:hlinkClick r:id="rId6"/>
              </a:rPr>
              <a:t>://meet.goto.com/999896429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2022-03-16 Wed	13:00 </a:t>
            </a:r>
            <a:r>
              <a:rPr lang="en-US" sz="1700" dirty="0"/>
              <a:t>– </a:t>
            </a:r>
            <a:r>
              <a:rPr lang="en-US" sz="1700" dirty="0" smtClean="0"/>
              <a:t>15:00 UTC	technical meeting	</a:t>
            </a:r>
            <a:r>
              <a:rPr lang="en-GB" sz="1400" u="sng" dirty="0" smtClean="0">
                <a:hlinkClick r:id="rId7"/>
              </a:rPr>
              <a:t>https</a:t>
            </a:r>
            <a:r>
              <a:rPr lang="en-GB" sz="1400" u="sng" dirty="0">
                <a:hlinkClick r:id="rId7"/>
              </a:rPr>
              <a:t>://</a:t>
            </a:r>
            <a:r>
              <a:rPr lang="en-GB" sz="1400" u="sng" dirty="0" smtClean="0">
                <a:hlinkClick r:id="rId7"/>
              </a:rPr>
              <a:t>meet.goto.com/899013125</a:t>
            </a:r>
            <a:endParaRPr lang="en-GB" sz="1300" u="sng" dirty="0" smtClean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2022-03-17 </a:t>
            </a:r>
            <a:r>
              <a:rPr lang="en-US" sz="1700" dirty="0"/>
              <a:t>Thu	13:00 – </a:t>
            </a:r>
            <a:r>
              <a:rPr lang="en-US" sz="1700" dirty="0" smtClean="0"/>
              <a:t>15:00 UTC  	technical meeting</a:t>
            </a:r>
            <a:r>
              <a:rPr lang="en-GB" sz="1700" dirty="0" smtClean="0"/>
              <a:t>	</a:t>
            </a:r>
            <a:r>
              <a:rPr lang="en-GB" sz="1400" dirty="0" smtClean="0">
                <a:hlinkClick r:id="rId8"/>
              </a:rPr>
              <a:t>https</a:t>
            </a:r>
            <a:r>
              <a:rPr lang="en-GB" sz="1400" dirty="0">
                <a:hlinkClick r:id="rId8"/>
              </a:rPr>
              <a:t>://meet.goto.com/694268101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2022-03-18 </a:t>
            </a:r>
            <a:r>
              <a:rPr lang="en-US" sz="1700" dirty="0"/>
              <a:t>Fri	13:00 – </a:t>
            </a:r>
            <a:r>
              <a:rPr lang="en-US" sz="1700" dirty="0" smtClean="0"/>
              <a:t>15:00 UTC  	technical meeting	</a:t>
            </a:r>
            <a:r>
              <a:rPr lang="en-GB" sz="1400" dirty="0" smtClean="0">
                <a:hlinkClick r:id="rId9"/>
              </a:rPr>
              <a:t>https</a:t>
            </a:r>
            <a:r>
              <a:rPr lang="en-GB" sz="1400" dirty="0">
                <a:hlinkClick r:id="rId9"/>
              </a:rPr>
              <a:t>://meet.goto.com/907201093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2022-03-24 Thu</a:t>
            </a:r>
            <a:r>
              <a:rPr lang="en-US" sz="1700" dirty="0"/>
              <a:t>	</a:t>
            </a:r>
            <a:r>
              <a:rPr lang="en-US" sz="1700" dirty="0" smtClean="0"/>
              <a:t>13:00 </a:t>
            </a:r>
            <a:r>
              <a:rPr lang="en-US" sz="1700" dirty="0"/>
              <a:t>– </a:t>
            </a:r>
            <a:r>
              <a:rPr lang="en-US" sz="1700" dirty="0" smtClean="0"/>
              <a:t>15:00 </a:t>
            </a:r>
            <a:r>
              <a:rPr lang="en-US" sz="1700" dirty="0"/>
              <a:t>UTC	</a:t>
            </a:r>
            <a:r>
              <a:rPr lang="en-US" sz="1700" dirty="0" smtClean="0"/>
              <a:t>reporting (RAN, CT, MCC, …)	</a:t>
            </a:r>
            <a:r>
              <a:rPr lang="en-GB" sz="1400" u="sng" dirty="0" smtClean="0">
                <a:hlinkClick r:id="rId10"/>
              </a:rPr>
              <a:t>https</a:t>
            </a:r>
            <a:r>
              <a:rPr lang="en-GB" sz="1400" u="sng" dirty="0">
                <a:hlinkClick r:id="rId10"/>
              </a:rPr>
              <a:t>://meet.goto.com/440063637</a:t>
            </a:r>
            <a:endParaRPr lang="en-GB" sz="1700" dirty="0"/>
          </a:p>
          <a:p>
            <a:pPr marL="0" indent="0">
              <a:buNone/>
            </a:pPr>
            <a:endParaRPr lang="en-US" sz="17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03681"/>
              </p:ext>
            </p:extLst>
          </p:nvPr>
        </p:nvGraphicFramePr>
        <p:xfrm>
          <a:off x="9609856" y="314140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06:00 - 09:00    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14:00 - 17:00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18:30 - 21:30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467440" y="75613"/>
            <a:ext cx="268803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 March,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63730"/>
              </p:ext>
            </p:extLst>
          </p:nvPr>
        </p:nvGraphicFramePr>
        <p:xfrm>
          <a:off x="9597247" y="2104208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454831" y="1865082"/>
            <a:ext cx="261719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on March 16-18 &amp;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/>
          </a:bodyPr>
          <a:lstStyle/>
          <a:p>
            <a:r>
              <a:rPr lang="en-US" dirty="0" smtClean="0"/>
              <a:t>Agenda for </a:t>
            </a:r>
            <a:r>
              <a:rPr lang="en-US" dirty="0" smtClean="0"/>
              <a:t>Thursday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b="1" dirty="0" smtClean="0"/>
              <a:t>CRs taken out of Block Approval</a:t>
            </a:r>
            <a:endParaRPr lang="en-US" sz="1400" b="1" dirty="0" smtClean="0"/>
          </a:p>
          <a:p>
            <a:pPr marL="0" indent="0">
              <a:buNone/>
            </a:pPr>
            <a:r>
              <a:rPr lang="en-US" sz="1400" dirty="0"/>
              <a:t>	249_rev2 – SA5 NRM WID, changed dates	</a:t>
            </a:r>
            <a:r>
              <a:rPr lang="en-US" sz="1400" dirty="0" smtClean="0"/>
              <a:t>6.5</a:t>
            </a:r>
            <a:r>
              <a:rPr lang="en-US" sz="1400" dirty="0" smtClean="0"/>
              <a:t>	0070 – SID Edge Computing SA2		6.6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0086 – rev1 available, SID revised to co-sign	6.7</a:t>
            </a:r>
            <a:br>
              <a:rPr lang="en-US" sz="1400" dirty="0"/>
            </a:br>
            <a:r>
              <a:rPr lang="en-US" sz="1400" dirty="0" smtClean="0"/>
              <a:t>	0277 – eV2X WI Summary 		21.5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Project Management, </a:t>
            </a:r>
            <a:r>
              <a:rPr lang="en-US" sz="1400" b="1" dirty="0" err="1"/>
              <a:t>etc</a:t>
            </a:r>
            <a:r>
              <a:rPr lang="en-US" sz="1400" dirty="0"/>
              <a:t>		</a:t>
            </a:r>
            <a:r>
              <a:rPr lang="en-US" sz="1400" dirty="0" smtClean="0"/>
              <a:t>20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0298 – SA Terms Of Reference</a:t>
            </a:r>
          </a:p>
          <a:p>
            <a:pPr marL="0" indent="0">
              <a:buNone/>
            </a:pPr>
            <a:r>
              <a:rPr lang="en-US" sz="1400" dirty="0"/>
              <a:t>	0314 – f2f &amp; e-meetings (Disc, Nokia)</a:t>
            </a:r>
          </a:p>
          <a:p>
            <a:pPr marL="0" indent="0">
              <a:buNone/>
            </a:pPr>
            <a:r>
              <a:rPr lang="en-US" sz="1400" dirty="0"/>
              <a:t>	0010 – TR 21.917</a:t>
            </a:r>
          </a:p>
          <a:p>
            <a:pPr marL="0" indent="0">
              <a:buNone/>
            </a:pPr>
            <a:r>
              <a:rPr lang="en-US" sz="1400" dirty="0"/>
              <a:t>	0273 – WID/SID naming Guidelines</a:t>
            </a:r>
          </a:p>
          <a:p>
            <a:pPr marL="0" indent="0">
              <a:buNone/>
            </a:pPr>
            <a:r>
              <a:rPr lang="en-US" sz="1400" dirty="0"/>
              <a:t>	Inclusive language issues</a:t>
            </a:r>
          </a:p>
          <a:p>
            <a:pPr marL="0" indent="0">
              <a:buNone/>
            </a:pPr>
            <a:r>
              <a:rPr lang="en-US" sz="1400" dirty="0"/>
              <a:t>	Promotion of Specs to R17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</a:t>
            </a:r>
            <a:r>
              <a:rPr lang="en-US" sz="1400" b="1" dirty="0"/>
              <a:t>Other Issues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0341 -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discussion		4.10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dirty="0" smtClean="0"/>
              <a:t>331 – </a:t>
            </a:r>
            <a:r>
              <a:rPr lang="en-US" sz="1400" dirty="0" err="1" smtClean="0"/>
              <a:t>Lsin</a:t>
            </a:r>
            <a:r>
              <a:rPr lang="en-US" sz="1400" dirty="0" smtClean="0"/>
              <a:t> EUWENA – needs presentation?	2.1</a:t>
            </a:r>
            <a:endParaRPr lang="en-US" sz="1400" b="1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400" b="1" dirty="0" smtClean="0"/>
              <a:t>Revisiting open technical discussions:</a:t>
            </a:r>
            <a:endParaRPr lang="en-US" sz="1400" b="1" dirty="0"/>
          </a:p>
          <a:p>
            <a:pPr marL="0" indent="0">
              <a:buNone/>
            </a:pPr>
            <a:r>
              <a:rPr lang="en-US" sz="1400" dirty="0"/>
              <a:t>	334_revX – </a:t>
            </a:r>
            <a:r>
              <a:rPr lang="en-US" sz="1400" dirty="0" err="1"/>
              <a:t>LSout</a:t>
            </a:r>
            <a:r>
              <a:rPr lang="en-US" sz="1400" dirty="0"/>
              <a:t> to GSMA OPAG 		</a:t>
            </a:r>
            <a:r>
              <a:rPr lang="en-US" sz="1400" dirty="0" smtClean="0"/>
              <a:t>2.2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337_revX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on ITU-R to PCG		2.2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340 – Discussion </a:t>
            </a:r>
            <a:r>
              <a:rPr lang="en-US" sz="1400" dirty="0" smtClean="0"/>
              <a:t>paper, China Mobile		3.5</a:t>
            </a:r>
            <a:br>
              <a:rPr lang="en-US" sz="1400" dirty="0" smtClean="0"/>
            </a:br>
            <a:r>
              <a:rPr lang="en-US" sz="1400" dirty="0" smtClean="0"/>
              <a:t>	296_revX – Slicing WID, China Mobile</a:t>
            </a:r>
            <a:br>
              <a:rPr lang="en-US" sz="1400" dirty="0" smtClean="0"/>
            </a:br>
            <a:r>
              <a:rPr lang="en-US" sz="1400" dirty="0" smtClean="0"/>
              <a:t>	329_revX – LS out, OPPO</a:t>
            </a:r>
            <a:br>
              <a:rPr lang="en-US" sz="1400" dirty="0" smtClean="0"/>
            </a:br>
            <a:r>
              <a:rPr lang="en-US" sz="1400" dirty="0" smtClean="0"/>
              <a:t>	301_rX, 319, 302, 303, 317, 318 – CRs 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279 – SMS Emergency Service		3.6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292 – </a:t>
            </a:r>
            <a:r>
              <a:rPr lang="en-US" sz="1400" dirty="0" err="1" smtClean="0"/>
              <a:t>GeoFencing</a:t>
            </a:r>
            <a:r>
              <a:rPr lang="en-US" sz="1400" dirty="0" smtClean="0"/>
              <a:t> CR, TNO		18.1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191 – </a:t>
            </a:r>
            <a:r>
              <a:rPr lang="en-US" sz="1400" dirty="0" err="1" smtClean="0"/>
              <a:t>ProSe</a:t>
            </a:r>
            <a:r>
              <a:rPr lang="en-US" sz="1400" dirty="0" smtClean="0"/>
              <a:t>-Sec SA3 Exception		6.3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299_rev3 – 	EN resolve			17.2</a:t>
            </a:r>
            <a:br>
              <a:rPr lang="en-US" sz="1400" dirty="0" smtClean="0"/>
            </a:br>
            <a:r>
              <a:rPr lang="en-US" sz="1400" dirty="0" smtClean="0"/>
              <a:t>	050 – related CR pack	</a:t>
            </a:r>
            <a:br>
              <a:rPr lang="en-US" sz="1400" dirty="0" smtClean="0"/>
            </a:br>
            <a:r>
              <a:rPr lang="en-US" sz="1400" dirty="0" smtClean="0"/>
              <a:t>	306 – revised SID SA2 </a:t>
            </a:r>
            <a:r>
              <a:rPr lang="en-US" sz="1400" dirty="0" err="1" smtClean="0"/>
              <a:t>ProSe</a:t>
            </a:r>
            <a:r>
              <a:rPr lang="en-US" sz="1400" dirty="0" smtClean="0"/>
              <a:t>, Samsung 	7.4</a:t>
            </a:r>
          </a:p>
          <a:p>
            <a:pPr marL="0" indent="0">
              <a:buNone/>
            </a:pPr>
            <a:r>
              <a:rPr lang="en-US" sz="1400" dirty="0" smtClean="0"/>
              <a:t>	212 – SA3 CR pack, CRs requested to be sent back	15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 smtClean="0"/>
              <a:t>	Block Approval </a:t>
            </a:r>
            <a:r>
              <a:rPr lang="en-US" sz="1400" smtClean="0"/>
              <a:t>of </a:t>
            </a:r>
            <a:r>
              <a:rPr lang="en-US" sz="1400" smtClean="0"/>
              <a:t>Blocks 3, 4 and 5</a:t>
            </a:r>
            <a:endParaRPr lang="en-US" sz="14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meet.goto.com/694268101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https://tohru.raisingthefloor.org</a:t>
            </a:r>
            <a:r>
              <a:rPr lang="en-GB" sz="1400" u="sng" dirty="0" smtClean="0">
                <a:hlinkClick r:id="rId3"/>
              </a:rPr>
              <a:t>/</a:t>
            </a:r>
            <a:r>
              <a:rPr lang="en-GB" sz="1400" dirty="0" smtClean="0"/>
              <a:t>     SA_CC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32292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/>
          </a:bodyPr>
          <a:lstStyle/>
          <a:p>
            <a:r>
              <a:rPr lang="en-US" dirty="0" smtClean="0"/>
              <a:t>Agenda for Tuesday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dirty="0" smtClean="0"/>
              <a:t>10m	</a:t>
            </a:r>
            <a:r>
              <a:rPr lang="en-US" sz="1400" b="1" dirty="0" smtClean="0"/>
              <a:t>Opening, Agenda approval …</a:t>
            </a:r>
            <a:r>
              <a:rPr lang="en-US" sz="1400" dirty="0" smtClean="0"/>
              <a:t>	1</a:t>
            </a:r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incoming LS’s</a:t>
            </a:r>
            <a:r>
              <a:rPr lang="en-US" sz="1400" dirty="0" smtClean="0"/>
              <a:t>				2.2</a:t>
            </a:r>
          </a:p>
          <a:p>
            <a:pPr marL="0" indent="0">
              <a:buNone/>
            </a:pPr>
            <a:r>
              <a:rPr lang="en-US" sz="1400" dirty="0" smtClean="0"/>
              <a:t>	0006 – ITU-R WP5D</a:t>
            </a:r>
            <a:br>
              <a:rPr lang="en-US" sz="1400" dirty="0" smtClean="0"/>
            </a:br>
            <a:r>
              <a:rPr lang="en-US" sz="1400" dirty="0"/>
              <a:t>	</a:t>
            </a:r>
            <a:r>
              <a:rPr lang="en-US" sz="1400" dirty="0" smtClean="0"/>
              <a:t>0323 – SA1 Reply to ITU-R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0022 – GSMA OPAG</a:t>
            </a:r>
            <a:br>
              <a:rPr lang="en-US" sz="1400" dirty="0" smtClean="0"/>
            </a:br>
            <a:r>
              <a:rPr lang="en-US" sz="1400" dirty="0" smtClean="0"/>
              <a:t>	0334 – Draft Reply to GSMA OPAG</a:t>
            </a:r>
            <a:br>
              <a:rPr lang="en-US" sz="1400" dirty="0" smtClean="0"/>
            </a:br>
            <a:r>
              <a:rPr lang="en-US" sz="1400" dirty="0" smtClean="0"/>
              <a:t>	0023 – SA2 input to reply to GSMA OPAG</a:t>
            </a:r>
            <a:br>
              <a:rPr lang="en-US" sz="1400" dirty="0" smtClean="0"/>
            </a:br>
            <a:r>
              <a:rPr lang="en-US" sz="1400" dirty="0" smtClean="0"/>
              <a:t>	0263 – SA3 input to reply</a:t>
            </a:r>
            <a:br>
              <a:rPr lang="en-US" sz="1400" dirty="0" smtClean="0"/>
            </a:br>
            <a:r>
              <a:rPr lang="en-US" sz="1400" dirty="0" smtClean="0"/>
              <a:t>	0021 – SA6 input to reply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0030 – SA1, 5G RG alignment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0290 – 5GAA WG – online ITS </a:t>
            </a:r>
            <a:r>
              <a:rPr lang="en-US" sz="1400" dirty="0" err="1" smtClean="0"/>
              <a:t>comm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smtClean="0"/>
              <a:t>Working Agreements</a:t>
            </a:r>
            <a:r>
              <a:rPr lang="en-US" sz="1400" dirty="0" smtClean="0"/>
              <a:t>			3.1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0335 – CR from Huawei</a:t>
            </a:r>
            <a:br>
              <a:rPr lang="en-US" sz="1400" dirty="0" smtClean="0"/>
            </a:br>
            <a:r>
              <a:rPr lang="en-US" sz="1400" dirty="0" smtClean="0"/>
              <a:t>	0041 – CR Pack from SA2</a:t>
            </a:r>
          </a:p>
          <a:p>
            <a:pPr marL="0" indent="0">
              <a:buNone/>
            </a:pPr>
            <a:r>
              <a:rPr lang="en-US" sz="1400" dirty="0" smtClean="0"/>
              <a:t>15m	</a:t>
            </a:r>
            <a:r>
              <a:rPr lang="en-US" sz="1400" b="1" dirty="0" err="1" smtClean="0"/>
              <a:t>Geofencing</a:t>
            </a:r>
            <a:r>
              <a:rPr lang="en-US" sz="1400" b="1" dirty="0" smtClean="0"/>
              <a:t> 		</a:t>
            </a:r>
            <a:r>
              <a:rPr lang="en-US" sz="1400" dirty="0" smtClean="0"/>
              <a:t>		18.1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0294/295/292 – Disc/Draft CR/CR from TNO et al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30m	</a:t>
            </a:r>
            <a:r>
              <a:rPr lang="en-US" sz="1400" b="1" dirty="0" smtClean="0"/>
              <a:t>R17 Discussions</a:t>
            </a:r>
            <a:r>
              <a:rPr lang="en-US" sz="1400" dirty="0" smtClean="0"/>
              <a:t>			3.5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0026/332 – </a:t>
            </a:r>
            <a:r>
              <a:rPr lang="en-US" sz="1400" dirty="0" err="1" smtClean="0"/>
              <a:t>LSin</a:t>
            </a:r>
            <a:r>
              <a:rPr lang="en-US" sz="1400" dirty="0" smtClean="0"/>
              <a:t> SA2 / RAN2 on Slice list &amp; </a:t>
            </a:r>
            <a:r>
              <a:rPr lang="en-US" sz="1400" dirty="0" err="1" smtClean="0"/>
              <a:t>prio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/>
              <a:t>	0312 – Discussion paper from Nokia</a:t>
            </a:r>
            <a:br>
              <a:rPr lang="en-US" sz="1400" dirty="0"/>
            </a:br>
            <a:r>
              <a:rPr lang="en-US" sz="1400" dirty="0"/>
              <a:t>	0316 – Discussion paper from Ericsson</a:t>
            </a:r>
            <a:br>
              <a:rPr lang="en-US" sz="1400" dirty="0"/>
            </a:br>
            <a:r>
              <a:rPr lang="en-US" sz="1400" dirty="0" smtClean="0"/>
              <a:t>	0296 – R17 WID proposal from China Mobile</a:t>
            </a:r>
            <a:br>
              <a:rPr lang="en-US" sz="1400" dirty="0" smtClean="0"/>
            </a:br>
            <a:r>
              <a:rPr lang="en-US" sz="1400" dirty="0"/>
              <a:t>	0329 – </a:t>
            </a:r>
            <a:r>
              <a:rPr lang="en-US" sz="1400" dirty="0" err="1"/>
              <a:t>LSout</a:t>
            </a:r>
            <a:r>
              <a:rPr lang="en-US" sz="1400" dirty="0"/>
              <a:t> proposal from </a:t>
            </a:r>
            <a:r>
              <a:rPr lang="en-US" sz="1400" dirty="0" err="1"/>
              <a:t>Oppo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	0301 – R17 23.501 CR from Nokia</a:t>
            </a:r>
            <a:br>
              <a:rPr lang="en-US" sz="1400" dirty="0" smtClean="0"/>
            </a:br>
            <a:r>
              <a:rPr lang="en-US" sz="1400" dirty="0" smtClean="0"/>
              <a:t>	0319 – R17 23.501 CR from Ericsson</a:t>
            </a:r>
            <a:br>
              <a:rPr lang="en-US" sz="1400" dirty="0" smtClean="0"/>
            </a:br>
            <a:r>
              <a:rPr lang="en-US" sz="1400" dirty="0" smtClean="0"/>
              <a:t>	0302 – R17 23.502 CR from Ericsson</a:t>
            </a:r>
            <a:br>
              <a:rPr lang="en-US" sz="1400" dirty="0" smtClean="0"/>
            </a:br>
            <a:r>
              <a:rPr lang="en-US" sz="1400" dirty="0" smtClean="0"/>
              <a:t>	0303 – R17 23.501 CR from Nokia </a:t>
            </a:r>
            <a:br>
              <a:rPr lang="en-US" sz="1400" dirty="0" smtClean="0"/>
            </a:br>
            <a:r>
              <a:rPr lang="en-US" sz="1400" dirty="0" smtClean="0"/>
              <a:t>	0317 – R17 23.501 CR from Ericsson</a:t>
            </a:r>
            <a:br>
              <a:rPr lang="en-US" sz="1400" dirty="0" smtClean="0"/>
            </a:br>
            <a:r>
              <a:rPr lang="en-US" sz="1400" dirty="0" smtClean="0"/>
              <a:t>	0318 – R17 23.502 CR from Ericsson</a:t>
            </a:r>
            <a:br>
              <a:rPr lang="en-US" sz="1400" dirty="0" smtClean="0"/>
            </a:br>
            <a:r>
              <a:rPr lang="en-US" sz="1400" dirty="0" smtClean="0"/>
              <a:t>	</a:t>
            </a:r>
          </a:p>
          <a:p>
            <a:pPr marL="0" indent="0">
              <a:buNone/>
            </a:pPr>
            <a:r>
              <a:rPr lang="en-US" sz="1400" dirty="0"/>
              <a:t>10m	0279 - SMS Emergency Service (Orange)	</a:t>
            </a:r>
            <a:r>
              <a:rPr lang="en-US" sz="1400" dirty="0" smtClean="0"/>
              <a:t>	3.6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2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200" dirty="0" smtClean="0"/>
              <a:t>5m	</a:t>
            </a:r>
            <a:r>
              <a:rPr lang="en-US" sz="1200" b="1" dirty="0" smtClean="0"/>
              <a:t>New R17 WIDs and related CR Packs</a:t>
            </a:r>
            <a:r>
              <a:rPr lang="en-US" sz="1200" dirty="0" smtClean="0"/>
              <a:t>		6.2</a:t>
            </a:r>
            <a:br>
              <a:rPr lang="en-US" sz="1200" dirty="0" smtClean="0"/>
            </a:br>
            <a:r>
              <a:rPr lang="en-US" sz="1200" dirty="0" smtClean="0"/>
              <a:t>	</a:t>
            </a:r>
            <a:r>
              <a:rPr lang="en-US" sz="1200" b="1" dirty="0" smtClean="0"/>
              <a:t>0193</a:t>
            </a:r>
            <a:r>
              <a:rPr lang="en-US" sz="1200" dirty="0" smtClean="0"/>
              <a:t>/0194 – SA3, MINT, WID/</a:t>
            </a:r>
            <a:r>
              <a:rPr lang="en-US" sz="1200" dirty="0" err="1" smtClean="0"/>
              <a:t>CRPack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	0155/</a:t>
            </a:r>
            <a:r>
              <a:rPr lang="en-US" sz="1200" b="1" dirty="0" smtClean="0"/>
              <a:t>156 </a:t>
            </a:r>
            <a:r>
              <a:rPr lang="en-US" sz="1200" dirty="0" smtClean="0"/>
              <a:t>– SA5 Charging LBO, </a:t>
            </a:r>
            <a:r>
              <a:rPr lang="en-US" sz="1200" dirty="0" err="1" smtClean="0"/>
              <a:t>CRPack</a:t>
            </a:r>
            <a:r>
              <a:rPr lang="en-US" sz="1200" dirty="0" smtClean="0"/>
              <a:t>/WID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0157/</a:t>
            </a:r>
            <a:r>
              <a:rPr lang="en-US" sz="1200" b="1" dirty="0" smtClean="0"/>
              <a:t>158 </a:t>
            </a:r>
            <a:r>
              <a:rPr lang="en-US" sz="1200" dirty="0"/>
              <a:t>– SA5 </a:t>
            </a:r>
            <a:r>
              <a:rPr lang="en-US" sz="1200" dirty="0" smtClean="0"/>
              <a:t>Slicing </a:t>
            </a:r>
            <a:r>
              <a:rPr lang="en-US" sz="1200" dirty="0" err="1" smtClean="0"/>
              <a:t>CRPack</a:t>
            </a:r>
            <a:r>
              <a:rPr lang="en-US" sz="1200" dirty="0" smtClean="0"/>
              <a:t>/WID</a:t>
            </a:r>
          </a:p>
          <a:p>
            <a:pPr marL="0" indent="0">
              <a:buNone/>
            </a:pPr>
            <a:r>
              <a:rPr lang="en-US" sz="1200" dirty="0" smtClean="0"/>
              <a:t>5m 	0259 – R17 Exception fro ECM, Samsung		6.3</a:t>
            </a: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60m</a:t>
            </a:r>
            <a:r>
              <a:rPr lang="en-US" sz="1200" dirty="0"/>
              <a:t>	</a:t>
            </a:r>
            <a:r>
              <a:rPr lang="en-US" sz="1200" b="1" dirty="0"/>
              <a:t>Reports from SA WG chairs</a:t>
            </a:r>
            <a:r>
              <a:rPr lang="en-US" sz="1200" dirty="0"/>
              <a:t>		</a:t>
            </a:r>
            <a:r>
              <a:rPr lang="en-US" sz="1200" dirty="0" smtClean="0"/>
              <a:t>	4</a:t>
            </a:r>
            <a:br>
              <a:rPr lang="en-US" sz="1200" dirty="0" smtClean="0"/>
            </a:br>
            <a:r>
              <a:rPr lang="en-US" sz="1200" dirty="0" smtClean="0"/>
              <a:t>	0077 </a:t>
            </a:r>
            <a:r>
              <a:rPr lang="en-US" sz="1200" dirty="0"/>
              <a:t>– SA1, </a:t>
            </a:r>
            <a:r>
              <a:rPr lang="en-US" sz="1200" dirty="0" smtClean="0"/>
              <a:t>0040 – </a:t>
            </a:r>
            <a:r>
              <a:rPr lang="en-US" sz="1200" dirty="0"/>
              <a:t>SA2, </a:t>
            </a:r>
            <a:r>
              <a:rPr lang="en-US" sz="1200" dirty="0" smtClean="0"/>
              <a:t>0284 – </a:t>
            </a:r>
            <a:r>
              <a:rPr lang="en-US" sz="1200" dirty="0"/>
              <a:t>SA3, </a:t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0255 – </a:t>
            </a:r>
            <a:r>
              <a:rPr lang="en-US" sz="1200" dirty="0"/>
              <a:t>SA4, </a:t>
            </a:r>
            <a:r>
              <a:rPr lang="en-US" sz="1200" dirty="0" smtClean="0"/>
              <a:t>0333 – </a:t>
            </a:r>
            <a:r>
              <a:rPr lang="en-US" sz="1200" dirty="0"/>
              <a:t>SA5, </a:t>
            </a:r>
            <a:r>
              <a:rPr lang="en-US" sz="1200" dirty="0" smtClean="0"/>
              <a:t>0090 – </a:t>
            </a:r>
            <a:r>
              <a:rPr lang="en-US" sz="1200" dirty="0"/>
              <a:t>SA6	</a:t>
            </a: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If Time Permits (else tomorrow):</a:t>
            </a:r>
          </a:p>
          <a:p>
            <a:pPr marL="0" indent="0">
              <a:buNone/>
            </a:pPr>
            <a:r>
              <a:rPr lang="en-US" sz="1200" dirty="0"/>
              <a:t>	0149 – SA5 New WID on 5G NRM		6.5</a:t>
            </a:r>
          </a:p>
          <a:p>
            <a:pPr marL="0" indent="0">
              <a:buNone/>
            </a:pPr>
            <a:r>
              <a:rPr lang="en-US" sz="1200" dirty="0"/>
              <a:t>	0288 – </a:t>
            </a:r>
            <a:r>
              <a:rPr lang="en-US" sz="1200" dirty="0" err="1"/>
              <a:t>Rev’d</a:t>
            </a:r>
            <a:r>
              <a:rPr lang="en-US" sz="1200" dirty="0"/>
              <a:t> R18 SID NG RTC, MCC		6.6</a:t>
            </a:r>
          </a:p>
          <a:p>
            <a:pPr marL="0" indent="0">
              <a:buNone/>
            </a:pPr>
            <a:r>
              <a:rPr lang="en-US" sz="1200" dirty="0"/>
              <a:t>	0304/306 – Samsung Disc/SID </a:t>
            </a:r>
            <a:r>
              <a:rPr lang="en-US" sz="1200" dirty="0" err="1"/>
              <a:t>ProSe</a:t>
            </a:r>
            <a:r>
              <a:rPr lang="en-US" sz="1200" dirty="0"/>
              <a:t>		7.4</a:t>
            </a:r>
          </a:p>
          <a:p>
            <a:pPr marL="0" indent="0">
              <a:buNone/>
            </a:pPr>
            <a:r>
              <a:rPr lang="en-US" sz="1200" dirty="0"/>
              <a:t>	0313 – Nokia, R19 Content Planning		7.5</a:t>
            </a:r>
          </a:p>
          <a:p>
            <a:pPr marL="0" indent="0">
              <a:buNone/>
            </a:pPr>
            <a:r>
              <a:rPr lang="en-US" sz="1200" dirty="0" smtClean="0"/>
              <a:t>	</a:t>
            </a:r>
            <a:r>
              <a:rPr lang="en-US" sz="1200" b="1" dirty="0" smtClean="0"/>
              <a:t>CR Packs against deeply frozen Releases</a:t>
            </a:r>
            <a:r>
              <a:rPr lang="en-US" sz="1200" dirty="0" smtClean="0"/>
              <a:t>		11, 15</a:t>
            </a:r>
            <a:br>
              <a:rPr lang="en-US" sz="1200" dirty="0" smtClean="0"/>
            </a:br>
            <a:r>
              <a:rPr lang="en-US" sz="1200" dirty="0"/>
              <a:t>	</a:t>
            </a:r>
            <a:r>
              <a:rPr lang="en-US" sz="1200" dirty="0" smtClean="0"/>
              <a:t>211/0042/206/0212/256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b="1" dirty="0" smtClean="0"/>
              <a:t>R17 CRs	</a:t>
            </a:r>
            <a:r>
              <a:rPr lang="en-US" sz="1200" dirty="0" smtClean="0"/>
              <a:t>			17</a:t>
            </a:r>
            <a:br>
              <a:rPr lang="en-US" sz="1200" dirty="0" smtClean="0"/>
            </a:br>
            <a:r>
              <a:rPr lang="en-US" sz="1200" dirty="0" smtClean="0"/>
              <a:t>	0283/280/281/0063 – Ericsson, </a:t>
            </a:r>
            <a:r>
              <a:rPr lang="en-US" sz="1200" dirty="0" err="1" smtClean="0"/>
              <a:t>Disc,CRs</a:t>
            </a:r>
            <a:r>
              <a:rPr lang="en-US" sz="1200" dirty="0" smtClean="0"/>
              <a:t>, CRP – SA2 MPS2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	0282/0058 (continued)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0299/305/050 – CRs Qualcomm, Samsung, CRP Mobility Restriction</a:t>
            </a:r>
            <a:br>
              <a:rPr lang="en-US" sz="1200" dirty="0" smtClean="0"/>
            </a:br>
            <a:r>
              <a:rPr lang="en-US" sz="1200" dirty="0" smtClean="0"/>
              <a:t>	0307 – LS Out (all SA2)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0286/287 – China Mobile – CRs, SA2, session binding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0315/0038 – CR/CRP, Qualcomm, SA4, MBMS-URLs 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0187/0183 – CR/CRP, Ericsson, SA5, YANG/NRM fragment</a:t>
            </a:r>
            <a:endParaRPr lang="en-US" sz="12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meet.goto.com/999896429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https://tohru.raisingthefloor.org</a:t>
            </a:r>
            <a:r>
              <a:rPr lang="en-GB" sz="1400" u="sng" dirty="0" smtClean="0">
                <a:hlinkClick r:id="rId3"/>
              </a:rPr>
              <a:t>/</a:t>
            </a:r>
            <a:r>
              <a:rPr lang="en-GB" sz="1400" dirty="0" smtClean="0"/>
              <a:t>     SA_CC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049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 fontScale="90000"/>
          </a:bodyPr>
          <a:lstStyle/>
          <a:p>
            <a:r>
              <a:rPr lang="en-US" dirty="0" smtClean="0"/>
              <a:t>Agenda for Wednesday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dirty="0" smtClean="0"/>
              <a:t>25m	SA1 (0077) and SA2 (0040) reports		4</a:t>
            </a:r>
          </a:p>
          <a:p>
            <a:pPr marL="0" indent="0">
              <a:buNone/>
            </a:pPr>
            <a:r>
              <a:rPr lang="en-US" sz="1400" dirty="0" smtClean="0"/>
              <a:t>90m</a:t>
            </a:r>
            <a:r>
              <a:rPr lang="en-US" sz="1400" dirty="0"/>
              <a:t>	0149 – SA5 New WID on 5G NRM		6.5</a:t>
            </a:r>
          </a:p>
          <a:p>
            <a:pPr marL="0" indent="0">
              <a:buNone/>
            </a:pPr>
            <a:r>
              <a:rPr lang="en-US" sz="1400" dirty="0"/>
              <a:t>	0288 – </a:t>
            </a:r>
            <a:r>
              <a:rPr lang="en-US" sz="1400" dirty="0" err="1"/>
              <a:t>Rev’d</a:t>
            </a:r>
            <a:r>
              <a:rPr lang="en-US" sz="1400" dirty="0"/>
              <a:t> R18 SID NG RTC, MCC		6.6</a:t>
            </a:r>
          </a:p>
          <a:p>
            <a:pPr marL="0" indent="0">
              <a:buNone/>
            </a:pPr>
            <a:r>
              <a:rPr lang="en-US" sz="1400" dirty="0"/>
              <a:t>	0304/306 – Samsung Disc/SID </a:t>
            </a:r>
            <a:r>
              <a:rPr lang="en-US" sz="1400" dirty="0" err="1"/>
              <a:t>ProSe</a:t>
            </a:r>
            <a:r>
              <a:rPr lang="en-US" sz="1400" dirty="0"/>
              <a:t>		7.4</a:t>
            </a:r>
          </a:p>
          <a:p>
            <a:pPr marL="0" indent="0">
              <a:buNone/>
            </a:pPr>
            <a:r>
              <a:rPr lang="en-US" sz="1400" dirty="0"/>
              <a:t>	0313 – Nokia, R19 Content Planning		7.5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CR Packs against deeply frozen Releases</a:t>
            </a:r>
            <a:r>
              <a:rPr lang="en-US" sz="1400" dirty="0"/>
              <a:t>	</a:t>
            </a:r>
            <a:r>
              <a:rPr lang="en-US" sz="1400" dirty="0" smtClean="0"/>
              <a:t>11</a:t>
            </a:r>
            <a:r>
              <a:rPr lang="en-US" sz="1400" dirty="0"/>
              <a:t>, 15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211/</a:t>
            </a:r>
            <a:r>
              <a:rPr lang="en-GB" sz="1400" dirty="0"/>
              <a:t>Noted</a:t>
            </a:r>
            <a:r>
              <a:rPr lang="en-US" sz="1400" dirty="0" smtClean="0"/>
              <a:t>0042/206/0212/256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R17 CRs	</a:t>
            </a:r>
            <a:r>
              <a:rPr lang="en-US" sz="1400" dirty="0"/>
              <a:t>			17</a:t>
            </a:r>
            <a:br>
              <a:rPr lang="en-US" sz="1400" dirty="0"/>
            </a:br>
            <a:r>
              <a:rPr lang="en-US" sz="1400" dirty="0"/>
              <a:t>	0283/280/281/0063 – Ericsson, </a:t>
            </a:r>
            <a:r>
              <a:rPr lang="en-US" sz="1400" dirty="0" err="1"/>
              <a:t>Disc,CRs</a:t>
            </a:r>
            <a:r>
              <a:rPr lang="en-US" sz="1400" dirty="0"/>
              <a:t>, CRP – SA2 MPS2</a:t>
            </a:r>
            <a:br>
              <a:rPr lang="en-US" sz="1400" dirty="0"/>
            </a:br>
            <a:r>
              <a:rPr lang="en-US" sz="1400" dirty="0"/>
              <a:t>	0282/0058 (continued)</a:t>
            </a:r>
          </a:p>
          <a:p>
            <a:pPr marL="0" indent="0">
              <a:buNone/>
            </a:pPr>
            <a:r>
              <a:rPr lang="en-US" sz="1400" dirty="0"/>
              <a:t>	0299/305/050 – CRs Qualcomm, Samsung, </a:t>
            </a:r>
            <a:r>
              <a:rPr lang="en-US" sz="1400" dirty="0" smtClean="0"/>
              <a:t>CRP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0307 – LS Out (all SA2)</a:t>
            </a:r>
          </a:p>
          <a:p>
            <a:pPr marL="0" indent="0">
              <a:buNone/>
            </a:pPr>
            <a:r>
              <a:rPr lang="en-US" sz="1400" dirty="0"/>
              <a:t>	0286/287 – China Mobile – CRs, SA2, session binding</a:t>
            </a:r>
          </a:p>
          <a:p>
            <a:pPr marL="0" indent="0">
              <a:buNone/>
            </a:pPr>
            <a:r>
              <a:rPr lang="en-US" sz="1400" dirty="0"/>
              <a:t>	0315/0038 – CR/CRP, Qualcomm, SA4, MBMS-URLs </a:t>
            </a:r>
          </a:p>
          <a:p>
            <a:pPr marL="0" indent="0">
              <a:buNone/>
            </a:pPr>
            <a:r>
              <a:rPr lang="en-US" sz="1400" dirty="0"/>
              <a:t>	0187/0183 – CR/CRP, Ericsson, SA5, YANG/NRM </a:t>
            </a:r>
            <a:r>
              <a:rPr lang="en-US" sz="1400" dirty="0" smtClean="0"/>
              <a:t>fragment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b="1" dirty="0" smtClean="0"/>
              <a:t>CRs taken out of Block Approval</a:t>
            </a:r>
            <a:endParaRPr lang="en-US" sz="1400" b="1" dirty="0" smtClean="0"/>
          </a:p>
          <a:p>
            <a:pPr marL="0" indent="0">
              <a:buNone/>
            </a:pPr>
            <a:r>
              <a:rPr lang="en-US" sz="1400" dirty="0" smtClean="0"/>
              <a:t>	0191 – SA3 </a:t>
            </a:r>
            <a:r>
              <a:rPr lang="en-US" sz="1400" dirty="0" err="1" smtClean="0"/>
              <a:t>ProSe</a:t>
            </a:r>
            <a:r>
              <a:rPr lang="en-US" sz="1400" dirty="0" smtClean="0"/>
              <a:t> Exception		6.3</a:t>
            </a:r>
            <a:br>
              <a:rPr lang="en-US" sz="1400" dirty="0" smtClean="0"/>
            </a:br>
            <a:r>
              <a:rPr lang="en-US" sz="1400" dirty="0" smtClean="0"/>
              <a:t>	0070 – SID Edge Computing SA2		6.6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0086 – rev1 available, SID revised to co-sign	6.7</a:t>
            </a:r>
            <a:br>
              <a:rPr lang="en-US" sz="1400" dirty="0"/>
            </a:br>
            <a:r>
              <a:rPr lang="en-US" sz="1400" dirty="0" smtClean="0"/>
              <a:t>	0277 – eV2X WI Summary 		21.5</a:t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b="1" dirty="0"/>
              <a:t>Project Management, </a:t>
            </a:r>
            <a:r>
              <a:rPr lang="en-US" sz="1400" b="1" dirty="0" err="1"/>
              <a:t>etc</a:t>
            </a:r>
            <a:r>
              <a:rPr lang="en-US" sz="1400" dirty="0"/>
              <a:t>		18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0298 </a:t>
            </a:r>
            <a:r>
              <a:rPr lang="en-US" sz="1400" dirty="0" smtClean="0"/>
              <a:t>– SA Terms Of Reference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0314 – f2f &amp; e-meetings (Disc, Nokia)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0010 – TR 21.917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0273 – WID/SID naming Guidelines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5m	Block Approval of Blocks 1 and 2</a:t>
            </a:r>
            <a:endParaRPr lang="en-US" sz="1400" dirty="0"/>
          </a:p>
          <a:p>
            <a:pPr marL="0" indent="0">
              <a:buNone/>
            </a:pPr>
            <a:endParaRPr lang="en-US" sz="1400" b="1" dirty="0" smtClean="0"/>
          </a:p>
          <a:p>
            <a:pPr marL="0" indent="0">
              <a:buNone/>
            </a:pPr>
            <a:r>
              <a:rPr lang="en-US" sz="1400" b="1" dirty="0" smtClean="0"/>
              <a:t>If </a:t>
            </a:r>
            <a:r>
              <a:rPr lang="en-US" sz="1400" b="1" dirty="0"/>
              <a:t>Time Permits (else tomorrow</a:t>
            </a:r>
            <a:r>
              <a:rPr lang="en-US" sz="1400" b="1" dirty="0" smtClean="0"/>
              <a:t>):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dirty="0" smtClean="0"/>
              <a:t>Already available revisions/</a:t>
            </a:r>
            <a:r>
              <a:rPr lang="en-US" sz="1400" dirty="0" err="1" smtClean="0"/>
              <a:t>LSOut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discussion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Inclusive language issues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Promotion of Specs to R17</a:t>
            </a:r>
          </a:p>
          <a:p>
            <a:pPr marL="0" indent="0">
              <a:buNone/>
            </a:pPr>
            <a:r>
              <a:rPr lang="en-US" sz="1400" b="1" dirty="0"/>
              <a:t>	</a:t>
            </a:r>
            <a:r>
              <a:rPr lang="en-US" sz="1400" dirty="0" smtClean="0"/>
              <a:t>Further discussion on open issues</a:t>
            </a:r>
            <a:br>
              <a:rPr lang="en-US" sz="1400" dirty="0" smtClean="0"/>
            </a:br>
            <a:r>
              <a:rPr lang="en-US" sz="1400" dirty="0" smtClean="0"/>
              <a:t>	(starting from R17 Slicing)</a:t>
            </a:r>
            <a:endParaRPr lang="en-US" sz="1400" b="1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09278" y="-1"/>
            <a:ext cx="5292411" cy="1043341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GB" sz="1400" dirty="0">
                <a:hlinkClick r:id="rId2"/>
              </a:rPr>
              <a:t>https://</a:t>
            </a:r>
            <a:r>
              <a:rPr lang="en-GB" sz="1400" dirty="0" smtClean="0">
                <a:hlinkClick r:id="rId2"/>
              </a:rPr>
              <a:t>meet.goto.com/999896429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u="sng" dirty="0">
                <a:hlinkClick r:id="rId3"/>
              </a:rPr>
              <a:t>https://tohru.raisingthefloor.org</a:t>
            </a:r>
            <a:r>
              <a:rPr lang="en-GB" sz="1400" u="sng" dirty="0" smtClean="0">
                <a:hlinkClick r:id="rId3"/>
              </a:rPr>
              <a:t>/</a:t>
            </a:r>
            <a:r>
              <a:rPr lang="en-GB" sz="1400" dirty="0" smtClean="0"/>
              <a:t>     SA_CC</a:t>
            </a:r>
            <a:endParaRPr lang="en-GB" sz="1400" dirty="0"/>
          </a:p>
        </p:txBody>
      </p:sp>
      <p:sp>
        <p:nvSpPr>
          <p:cNvPr id="3" name="TextBox 2"/>
          <p:cNvSpPr txBox="1"/>
          <p:nvPr/>
        </p:nvSpPr>
        <p:spPr>
          <a:xfrm rot="20853840">
            <a:off x="8235619" y="5498426"/>
            <a:ext cx="3811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We use the public </a:t>
            </a:r>
            <a:r>
              <a:rPr lang="en-US" b="1" dirty="0" err="1" smtClean="0">
                <a:solidFill>
                  <a:srgbClr val="FF0000"/>
                </a:solidFill>
              </a:rPr>
              <a:t>tohru</a:t>
            </a:r>
            <a:r>
              <a:rPr lang="en-US" b="1" dirty="0" smtClean="0">
                <a:solidFill>
                  <a:srgbClr val="FF0000"/>
                </a:solidFill>
              </a:rPr>
              <a:t> from now on </a:t>
            </a:r>
          </a:p>
          <a:p>
            <a:pPr algn="ctr"/>
            <a:r>
              <a:rPr lang="en-GB" b="1" u="sng" dirty="0">
                <a:solidFill>
                  <a:srgbClr val="FF0000"/>
                </a:solidFill>
                <a:hlinkClick r:id="rId3"/>
              </a:rPr>
              <a:t>https://tohru.raisingthefloor.org/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 smtClean="0">
                <a:solidFill>
                  <a:srgbClr val="FF0000"/>
                </a:solidFill>
              </a:rPr>
              <a:t/>
            </a:r>
            <a:br>
              <a:rPr lang="en-GB" b="1" dirty="0" smtClean="0">
                <a:solidFill>
                  <a:srgbClr val="FF0000"/>
                </a:solidFill>
              </a:rPr>
            </a:br>
            <a:r>
              <a:rPr lang="en-GB" b="1" dirty="0" smtClean="0">
                <a:solidFill>
                  <a:srgbClr val="FF0000"/>
                </a:solidFill>
              </a:rPr>
              <a:t>SA_CC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56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19927</TotalTime>
  <Words>166</Words>
  <Application>Microsoft Office PowerPoint</Application>
  <PresentationFormat>Widescreen</PresentationFormat>
  <Paragraphs>166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SA#95-e  GTM Agenda</vt:lpstr>
      <vt:lpstr>SA#95-e GTM Cheat Sheet</vt:lpstr>
      <vt:lpstr>Agenda for Thursday</vt:lpstr>
      <vt:lpstr>Done</vt:lpstr>
      <vt:lpstr>Agenda for Tuesday</vt:lpstr>
      <vt:lpstr>Agenda for Wednesday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284</cp:revision>
  <dcterms:created xsi:type="dcterms:W3CDTF">2020-11-24T12:35:48Z</dcterms:created>
  <dcterms:modified xsi:type="dcterms:W3CDTF">2022-03-16T15:28:47Z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1645062431</vt:lpwstr>
  </property>
</Properties>
</file>