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992" r:id="rId3"/>
    <p:sldId id="982" r:id="rId4"/>
    <p:sldId id="993" r:id="rId5"/>
    <p:sldId id="942" r:id="rId6"/>
    <p:sldId id="974" r:id="rId7"/>
    <p:sldId id="943" r:id="rId8"/>
    <p:sldId id="978" r:id="rId9"/>
    <p:sldId id="990" r:id="rId10"/>
    <p:sldId id="981" r:id="rId11"/>
    <p:sldId id="991" r:id="rId12"/>
    <p:sldId id="976" r:id="rId13"/>
    <p:sldId id="979" r:id="rId14"/>
    <p:sldId id="977" r:id="rId15"/>
    <p:sldId id="975" r:id="rId16"/>
    <p:sldId id="989" r:id="rId17"/>
    <p:sldId id="983" r:id="rId18"/>
    <p:sldId id="984" r:id="rId19"/>
    <p:sldId id="985" r:id="rId20"/>
    <p:sldId id="986" r:id="rId21"/>
    <p:sldId id="987" r:id="rId22"/>
    <p:sldId id="988" r:id="rId23"/>
    <p:sldId id="477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EAEFF7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78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15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– 24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March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SP-220341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69994014-95E2-4BE2-B305-AA1C8D85097B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03565" y="1995199"/>
            <a:ext cx="11097490" cy="2387600"/>
          </a:xfrm>
        </p:spPr>
        <p:txBody>
          <a:bodyPr/>
          <a:lstStyle/>
          <a:p>
            <a:r>
              <a:rPr lang="en-US" altLang="en-US" sz="5400" dirty="0"/>
              <a:t>Proposed recommendations on Storage of 3GPP </a:t>
            </a:r>
            <a:r>
              <a:rPr lang="en-US" altLang="en-US" sz="5400" dirty="0" err="1"/>
              <a:t>OpenAPI</a:t>
            </a:r>
            <a:r>
              <a:rPr lang="en-US" altLang="en-US" sz="5400" dirty="0"/>
              <a:t> specification files</a:t>
            </a:r>
            <a:br>
              <a:rPr lang="en-US" altLang="en-US" sz="5400" dirty="0"/>
            </a:br>
            <a:r>
              <a:rPr lang="en-US" altLang="en-US" sz="5400" dirty="0"/>
              <a:t>in 3GPP Forge</a:t>
            </a:r>
            <a:endParaRPr lang="en-GB" altLang="en-US" sz="5400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627275"/>
            <a:ext cx="9144000" cy="1655762"/>
          </a:xfrm>
        </p:spPr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r>
              <a:rPr lang="en-GB" altLang="en-US" dirty="0" err="1"/>
              <a:t>OpenAPI</a:t>
            </a:r>
            <a:r>
              <a:rPr lang="en-GB" altLang="en-US" dirty="0"/>
              <a:t> Task Force convenor</a:t>
            </a:r>
          </a:p>
          <a:p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2F548B4-E61E-4216-B8E4-F7AEFCE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Detailed</a:t>
            </a:r>
            <a:r>
              <a:rPr lang="fr-FR" dirty="0"/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129270282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59896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Existing</a:t>
            </a:r>
            <a:r>
              <a:rPr lang="fr-FR" dirty="0"/>
              <a:t> In-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59FBF3D-261C-48C4-998A-358D75DC5E73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E94B367-019F-439B-800E-D422A18F4763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1D5615-3FD3-437C-B684-8294EA44DB0A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3F0090F7-53D5-4E33-AFEA-60240EFB33ED}"/>
              </a:ext>
            </a:extLst>
          </p:cNvPr>
          <p:cNvCxnSpPr>
            <a:endCxn id="40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C673E7A6-9BD6-45B3-90D9-E4F2A7563389}"/>
              </a:ext>
            </a:extLst>
          </p:cNvPr>
          <p:cNvCxnSpPr>
            <a:endCxn id="41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 : en angle 47">
            <a:extLst>
              <a:ext uri="{FF2B5EF4-FFF2-40B4-BE49-F238E27FC236}">
                <a16:creationId xmlns:a16="http://schemas.microsoft.com/office/drawing/2014/main" id="{F6A1D2B6-DFDE-4938-9F5C-FD74F8B5493C}"/>
              </a:ext>
            </a:extLst>
          </p:cNvPr>
          <p:cNvCxnSpPr>
            <a:endCxn id="43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79723AE-3999-415F-B1C2-14345787EA74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E0588AD2-BB7A-4D24-98E5-087C41777496}"/>
              </a:ext>
            </a:extLst>
          </p:cNvPr>
          <p:cNvSpPr/>
          <p:nvPr/>
        </p:nvSpPr>
        <p:spPr>
          <a:xfrm>
            <a:off x="8676172" y="5013221"/>
            <a:ext cx="2615804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SA5-OAM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3781B6AC-3D1E-4F1E-AF20-50C3FE070D32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lèche : haut 53">
            <a:extLst>
              <a:ext uri="{FF2B5EF4-FFF2-40B4-BE49-F238E27FC236}">
                <a16:creationId xmlns:a16="http://schemas.microsoft.com/office/drawing/2014/main" id="{D01C48C6-DC69-4D52-91FC-0EE291211D4D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lèche : haut 54">
            <a:extLst>
              <a:ext uri="{FF2B5EF4-FFF2-40B4-BE49-F238E27FC236}">
                <a16:creationId xmlns:a16="http://schemas.microsoft.com/office/drawing/2014/main" id="{DFC0D839-1A3C-4F01-AAE7-2CBF9D978208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Flèche : haut 55">
            <a:extLst>
              <a:ext uri="{FF2B5EF4-FFF2-40B4-BE49-F238E27FC236}">
                <a16:creationId xmlns:a16="http://schemas.microsoft.com/office/drawing/2014/main" id="{3C1E2792-CD54-446E-9C40-003B8746900F}"/>
              </a:ext>
            </a:extLst>
          </p:cNvPr>
          <p:cNvSpPr/>
          <p:nvPr/>
        </p:nvSpPr>
        <p:spPr>
          <a:xfrm rot="16200000">
            <a:off x="8047933" y="5135483"/>
            <a:ext cx="167342" cy="74425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65052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Pre-</a:t>
            </a:r>
            <a:r>
              <a:rPr lang="fr-FR" dirty="0" err="1"/>
              <a:t>Plenary</a:t>
            </a:r>
            <a:r>
              <a:rPr lang="fr-FR" dirty="0"/>
              <a:t> Process </a:t>
            </a:r>
            <a:br>
              <a:rPr lang="fr-FR" dirty="0"/>
            </a:br>
            <a:r>
              <a:rPr lang="fr-FR" sz="2800" i="1" dirty="0" err="1"/>
              <a:t>after</a:t>
            </a:r>
            <a:r>
              <a:rPr lang="fr-FR" sz="2800" i="1" dirty="0"/>
              <a:t> TSG </a:t>
            </a:r>
            <a:r>
              <a:rPr lang="fr-FR" sz="2800" i="1" dirty="0" err="1"/>
              <a:t>Tdocs</a:t>
            </a:r>
            <a:r>
              <a:rPr lang="fr-FR" sz="2800" i="1" dirty="0"/>
              <a:t> </a:t>
            </a:r>
            <a:r>
              <a:rPr lang="fr-FR" sz="2800" i="1" dirty="0" err="1"/>
              <a:t>sumission</a:t>
            </a:r>
            <a:r>
              <a:rPr lang="fr-FR" sz="2800" i="1" dirty="0"/>
              <a:t> deadline</a:t>
            </a:r>
            <a:endParaRPr lang="fr-FR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" name="Flèche : en arc 3">
            <a:extLst>
              <a:ext uri="{FF2B5EF4-FFF2-40B4-BE49-F238E27FC236}">
                <a16:creationId xmlns:a16="http://schemas.microsoft.com/office/drawing/2014/main" id="{A90D9CC7-EDB8-4A2D-9F15-F01BFBFA9C2F}"/>
              </a:ext>
            </a:extLst>
          </p:cNvPr>
          <p:cNvSpPr/>
          <p:nvPr/>
        </p:nvSpPr>
        <p:spPr>
          <a:xfrm rot="16423316">
            <a:off x="4617614" y="4101612"/>
            <a:ext cx="1599636" cy="1255948"/>
          </a:xfrm>
          <a:prstGeom prst="circular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D997A4E-C267-4ABC-8720-17BD9BC08D49}"/>
              </a:ext>
            </a:extLst>
          </p:cNvPr>
          <p:cNvSpPr txBox="1"/>
          <p:nvPr/>
        </p:nvSpPr>
        <p:spPr>
          <a:xfrm>
            <a:off x="3280048" y="4127583"/>
            <a:ext cx="15167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Upload</a:t>
            </a:r>
            <a:r>
              <a:rPr lang="fr-FR" sz="1400" dirty="0"/>
              <a:t> of</a:t>
            </a:r>
          </a:p>
          <a:p>
            <a:pPr algn="ctr"/>
            <a:r>
              <a:rPr lang="fr-FR" sz="1400" dirty="0"/>
              <a:t>draft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  <a:p>
            <a:pPr algn="ctr"/>
            <a:r>
              <a:rPr lang="fr-FR" sz="1400" dirty="0"/>
              <a:t>sent for </a:t>
            </a:r>
            <a:r>
              <a:rPr lang="fr-FR" sz="1400" dirty="0" err="1"/>
              <a:t>approval</a:t>
            </a:r>
            <a:endParaRPr lang="fr-FR" sz="1400" dirty="0"/>
          </a:p>
        </p:txBody>
      </p:sp>
      <p:sp>
        <p:nvSpPr>
          <p:cNvPr id="5" name="Flèche : haut 4">
            <a:extLst>
              <a:ext uri="{FF2B5EF4-FFF2-40B4-BE49-F238E27FC236}">
                <a16:creationId xmlns:a16="http://schemas.microsoft.com/office/drawing/2014/main" id="{1F9F953B-6572-486B-B00E-DDB217AE6140}"/>
              </a:ext>
            </a:extLst>
          </p:cNvPr>
          <p:cNvSpPr/>
          <p:nvPr/>
        </p:nvSpPr>
        <p:spPr>
          <a:xfrm rot="1833663">
            <a:off x="5496657" y="3443656"/>
            <a:ext cx="125592" cy="53355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haut 37">
            <a:extLst>
              <a:ext uri="{FF2B5EF4-FFF2-40B4-BE49-F238E27FC236}">
                <a16:creationId xmlns:a16="http://schemas.microsoft.com/office/drawing/2014/main" id="{568D9442-8439-448D-8330-6EE9319A06B1}"/>
              </a:ext>
            </a:extLst>
          </p:cNvPr>
          <p:cNvSpPr/>
          <p:nvPr/>
        </p:nvSpPr>
        <p:spPr>
          <a:xfrm rot="4156487">
            <a:off x="5582889" y="3791373"/>
            <a:ext cx="134584" cy="354768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èche : haut 38">
            <a:extLst>
              <a:ext uri="{FF2B5EF4-FFF2-40B4-BE49-F238E27FC236}">
                <a16:creationId xmlns:a16="http://schemas.microsoft.com/office/drawing/2014/main" id="{94A6A9A9-4CDE-4DBD-962A-896CDF1F1925}"/>
              </a:ext>
            </a:extLst>
          </p:cNvPr>
          <p:cNvSpPr/>
          <p:nvPr/>
        </p:nvSpPr>
        <p:spPr>
          <a:xfrm rot="8095468">
            <a:off x="5584508" y="4087926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0E38591-446D-4575-82B8-4C8D596CCF4A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30" name="Flèche : haut 29">
            <a:extLst>
              <a:ext uri="{FF2B5EF4-FFF2-40B4-BE49-F238E27FC236}">
                <a16:creationId xmlns:a16="http://schemas.microsoft.com/office/drawing/2014/main" id="{0E8D5DD7-DC87-4901-BAD4-1CD15B26ECD5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 : haut 30">
            <a:extLst>
              <a:ext uri="{FF2B5EF4-FFF2-40B4-BE49-F238E27FC236}">
                <a16:creationId xmlns:a16="http://schemas.microsoft.com/office/drawing/2014/main" id="{9F3EE5DC-A189-44F3-926F-D2E46BD47054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 : haut 31">
            <a:extLst>
              <a:ext uri="{FF2B5EF4-FFF2-40B4-BE49-F238E27FC236}">
                <a16:creationId xmlns:a16="http://schemas.microsoft.com/office/drawing/2014/main" id="{A7C2420E-BD22-42D1-9F44-0CD5F33E7B9F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85395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12070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16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16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52629"/>
          </a:xfrm>
          <a:prstGeom prst="bentConnector3">
            <a:avLst>
              <a:gd name="adj1" fmla="val 916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16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15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8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èche : double flèche horizontale 4">
            <a:extLst>
              <a:ext uri="{FF2B5EF4-FFF2-40B4-BE49-F238E27FC236}">
                <a16:creationId xmlns:a16="http://schemas.microsoft.com/office/drawing/2014/main" id="{10E626CF-49B5-4D27-809B-6051E1C6B4BD}"/>
              </a:ext>
            </a:extLst>
          </p:cNvPr>
          <p:cNvSpPr/>
          <p:nvPr/>
        </p:nvSpPr>
        <p:spPr>
          <a:xfrm>
            <a:off x="7608498" y="3318527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 : double flèche horizontale 27">
            <a:extLst>
              <a:ext uri="{FF2B5EF4-FFF2-40B4-BE49-F238E27FC236}">
                <a16:creationId xmlns:a16="http://schemas.microsoft.com/office/drawing/2014/main" id="{E40C958C-594D-47BF-BCDD-950F24594514}"/>
              </a:ext>
            </a:extLst>
          </p:cNvPr>
          <p:cNvSpPr/>
          <p:nvPr/>
        </p:nvSpPr>
        <p:spPr>
          <a:xfrm>
            <a:off x="7590694" y="3812296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 : double flèche horizontale 28">
            <a:extLst>
              <a:ext uri="{FF2B5EF4-FFF2-40B4-BE49-F238E27FC236}">
                <a16:creationId xmlns:a16="http://schemas.microsoft.com/office/drawing/2014/main" id="{32C605C6-480B-4774-ADC9-63E4E3495FEC}"/>
              </a:ext>
            </a:extLst>
          </p:cNvPr>
          <p:cNvSpPr/>
          <p:nvPr/>
        </p:nvSpPr>
        <p:spPr>
          <a:xfrm>
            <a:off x="7608497" y="4287114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4D5D6C-A9FB-410E-8163-3183D22BEDF4}"/>
              </a:ext>
            </a:extLst>
          </p:cNvPr>
          <p:cNvSpPr/>
          <p:nvPr/>
        </p:nvSpPr>
        <p:spPr>
          <a:xfrm>
            <a:off x="8669503" y="4042823"/>
            <a:ext cx="1302632" cy="7997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Validity</a:t>
            </a:r>
            <a:endParaRPr lang="fr-FR" dirty="0"/>
          </a:p>
          <a:p>
            <a:pPr algn="ctr"/>
            <a:r>
              <a:rPr lang="fr-FR" dirty="0"/>
              <a:t>Check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43247F-3F65-4CE1-967A-51418F15595E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D2F0966-CB8B-4C62-AE7E-7680D1F8A5BA}"/>
              </a:ext>
            </a:extLst>
          </p:cNvPr>
          <p:cNvSpPr/>
          <p:nvPr/>
        </p:nvSpPr>
        <p:spPr>
          <a:xfrm>
            <a:off x="8622035" y="2981773"/>
            <a:ext cx="1302633" cy="79977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endParaRPr lang="fr-FR" dirty="0"/>
          </a:p>
        </p:txBody>
      </p:sp>
      <p:sp>
        <p:nvSpPr>
          <p:cNvPr id="30" name="Flèche : en arc 29">
            <a:extLst>
              <a:ext uri="{FF2B5EF4-FFF2-40B4-BE49-F238E27FC236}">
                <a16:creationId xmlns:a16="http://schemas.microsoft.com/office/drawing/2014/main" id="{E88CC852-2A41-4983-94A7-111E7F473880}"/>
              </a:ext>
            </a:extLst>
          </p:cNvPr>
          <p:cNvSpPr/>
          <p:nvPr/>
        </p:nvSpPr>
        <p:spPr>
          <a:xfrm rot="10800000" flipH="1">
            <a:off x="8207419" y="4180069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en arc 42">
            <a:extLst>
              <a:ext uri="{FF2B5EF4-FFF2-40B4-BE49-F238E27FC236}">
                <a16:creationId xmlns:a16="http://schemas.microsoft.com/office/drawing/2014/main" id="{F456B7F8-E006-44AE-8C87-2FC38AD86774}"/>
              </a:ext>
            </a:extLst>
          </p:cNvPr>
          <p:cNvSpPr/>
          <p:nvPr/>
        </p:nvSpPr>
        <p:spPr>
          <a:xfrm flipH="1">
            <a:off x="8099138" y="2042118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 : double flèche horizontale 30">
            <a:extLst>
              <a:ext uri="{FF2B5EF4-FFF2-40B4-BE49-F238E27FC236}">
                <a16:creationId xmlns:a16="http://schemas.microsoft.com/office/drawing/2014/main" id="{03EB9D77-2404-4181-ADCA-3ED1114F16B3}"/>
              </a:ext>
            </a:extLst>
          </p:cNvPr>
          <p:cNvSpPr/>
          <p:nvPr/>
        </p:nvSpPr>
        <p:spPr>
          <a:xfrm rot="16200000">
            <a:off x="9145642" y="3749552"/>
            <a:ext cx="406236" cy="30633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0244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Post-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15C081F2-EA9F-4328-A0E2-774BE8012342}"/>
              </a:ext>
            </a:extLst>
          </p:cNvPr>
          <p:cNvSpPr/>
          <p:nvPr/>
        </p:nvSpPr>
        <p:spPr>
          <a:xfrm rot="16200000">
            <a:off x="4694417" y="2361735"/>
            <a:ext cx="1492370" cy="1520974"/>
          </a:xfrm>
          <a:prstGeom prst="circular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FA377A-0B24-433B-9832-36D4125D2B19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37" name="Flèche : en arc 36">
            <a:extLst>
              <a:ext uri="{FF2B5EF4-FFF2-40B4-BE49-F238E27FC236}">
                <a16:creationId xmlns:a16="http://schemas.microsoft.com/office/drawing/2014/main" id="{53677CF5-C350-41C4-9000-A5C7205D27CE}"/>
              </a:ext>
            </a:extLst>
          </p:cNvPr>
          <p:cNvSpPr/>
          <p:nvPr/>
        </p:nvSpPr>
        <p:spPr>
          <a:xfrm rot="5400000">
            <a:off x="5922368" y="3270393"/>
            <a:ext cx="3507212" cy="1676401"/>
          </a:xfrm>
          <a:prstGeom prst="circularArrow">
            <a:avLst>
              <a:gd name="adj1" fmla="val 8941"/>
              <a:gd name="adj2" fmla="val 598329"/>
              <a:gd name="adj3" fmla="val 20657537"/>
              <a:gd name="adj4" fmla="val 10746373"/>
              <a:gd name="adj5" fmla="val 15933"/>
            </a:avLst>
          </a:prstGeom>
          <a:solidFill>
            <a:srgbClr val="92D05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56AEB-177E-4BB9-B35C-060BC7FA0E3C}"/>
              </a:ext>
            </a:extLst>
          </p:cNvPr>
          <p:cNvSpPr txBox="1"/>
          <p:nvPr/>
        </p:nvSpPr>
        <p:spPr>
          <a:xfrm>
            <a:off x="3519698" y="2815069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Approved</a:t>
            </a:r>
            <a:endParaRPr lang="fr-FR" sz="1400" dirty="0"/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A52E12C-DE55-4A46-8B4F-45C671BEC2E4}"/>
              </a:ext>
            </a:extLst>
          </p:cNvPr>
          <p:cNvSpPr txBox="1"/>
          <p:nvPr/>
        </p:nvSpPr>
        <p:spPr>
          <a:xfrm>
            <a:off x="8465802" y="3532242"/>
            <a:ext cx="18085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Download of</a:t>
            </a:r>
          </a:p>
          <a:p>
            <a:pPr algn="ctr"/>
            <a:r>
              <a:rPr lang="fr-FR" sz="1400" dirty="0" err="1"/>
              <a:t>Approved</a:t>
            </a:r>
            <a:r>
              <a:rPr lang="fr-FR" sz="1400" dirty="0"/>
              <a:t>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13" name="Croix 12">
            <a:extLst>
              <a:ext uri="{FF2B5EF4-FFF2-40B4-BE49-F238E27FC236}">
                <a16:creationId xmlns:a16="http://schemas.microsoft.com/office/drawing/2014/main" id="{7E5F0908-55CB-44C3-A3BA-5B39D74B705F}"/>
              </a:ext>
            </a:extLst>
          </p:cNvPr>
          <p:cNvSpPr/>
          <p:nvPr/>
        </p:nvSpPr>
        <p:spPr>
          <a:xfrm rot="19289950">
            <a:off x="5848510" y="3097593"/>
            <a:ext cx="1611410" cy="1596039"/>
          </a:xfrm>
          <a:prstGeom prst="plus">
            <a:avLst>
              <a:gd name="adj" fmla="val 4386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lèche : haut 42">
            <a:extLst>
              <a:ext uri="{FF2B5EF4-FFF2-40B4-BE49-F238E27FC236}">
                <a16:creationId xmlns:a16="http://schemas.microsoft.com/office/drawing/2014/main" id="{D898245F-E31D-47D6-9248-01BACA9A485B}"/>
              </a:ext>
            </a:extLst>
          </p:cNvPr>
          <p:cNvSpPr/>
          <p:nvPr/>
        </p:nvSpPr>
        <p:spPr>
          <a:xfrm rot="2717513">
            <a:off x="5518024" y="2000197"/>
            <a:ext cx="125592" cy="533559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D10E1F7C-01D5-4E55-AC4F-A572DDEAA10E}"/>
              </a:ext>
            </a:extLst>
          </p:cNvPr>
          <p:cNvSpPr/>
          <p:nvPr/>
        </p:nvSpPr>
        <p:spPr>
          <a:xfrm rot="4490144">
            <a:off x="5577249" y="2347593"/>
            <a:ext cx="134584" cy="354768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B33EE015-0AEA-46EB-8F76-5D869CAFB41A}"/>
              </a:ext>
            </a:extLst>
          </p:cNvPr>
          <p:cNvSpPr/>
          <p:nvPr/>
        </p:nvSpPr>
        <p:spPr>
          <a:xfrm rot="8095468">
            <a:off x="5564324" y="2609929"/>
            <a:ext cx="137232" cy="44791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0E86EC3-8946-48A8-82EC-138C302BDFB3}"/>
              </a:ext>
            </a:extLst>
          </p:cNvPr>
          <p:cNvSpPr/>
          <p:nvPr/>
        </p:nvSpPr>
        <p:spPr>
          <a:xfrm>
            <a:off x="10213675" y="5594032"/>
            <a:ext cx="1404778" cy="391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rial Black" panose="020B0A04020102020204" pitchFamily="34" charset="0"/>
              </a:rPr>
              <a:t>Click </a:t>
            </a:r>
            <a:r>
              <a:rPr lang="fr-FR" sz="1050" dirty="0" err="1">
                <a:latin typeface="Arial Black" panose="020B0A04020102020204" pitchFamily="34" charset="0"/>
              </a:rPr>
              <a:t>here</a:t>
            </a:r>
            <a:r>
              <a:rPr lang="fr-FR" sz="1050" dirty="0">
                <a:latin typeface="Arial Black" panose="020B0A04020102020204" pitchFamily="34" charset="0"/>
              </a:rPr>
              <a:t> to return to slide 7</a:t>
            </a:r>
          </a:p>
        </p:txBody>
      </p:sp>
    </p:spTree>
    <p:extLst>
      <p:ext uri="{BB962C8B-B14F-4D97-AF65-F5344CB8AC3E}">
        <p14:creationId xmlns:p14="http://schemas.microsoft.com/office/powerpoint/2010/main" val="208974907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 of Key Issues as </a:t>
            </a:r>
            <a:r>
              <a:rPr lang="fr-FR" dirty="0" err="1"/>
              <a:t>identified</a:t>
            </a:r>
            <a:r>
              <a:rPr lang="fr-FR" dirty="0"/>
              <a:t> by the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Task</a:t>
            </a:r>
            <a:r>
              <a:rPr lang="fr-FR" dirty="0"/>
              <a:t> Force</a:t>
            </a:r>
          </a:p>
        </p:txBody>
      </p:sp>
    </p:spTree>
    <p:extLst>
      <p:ext uri="{BB962C8B-B14F-4D97-AF65-F5344CB8AC3E}">
        <p14:creationId xmlns:p14="http://schemas.microsoft.com/office/powerpoint/2010/main" val="303018513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57726E-4CAF-4570-95A9-AAF1BED5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KI#1: Storage of 3GPP </a:t>
            </a:r>
            <a:r>
              <a:rPr lang="en-US" dirty="0" err="1"/>
              <a:t>OpenAPI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specification files in 3GPP Forge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FE7D00-C8D7-4076-820F-856E9F302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manage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CT and SA WGs using 3GPP Forge (repositories, branching, tagging, merging, permissions, etc.)?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main idea should be to have a consistent handling of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across 3GPP WGs</a:t>
            </a:r>
          </a:p>
          <a:p>
            <a:r>
              <a:rPr lang="en-US" dirty="0"/>
              <a:t>This can also be valid for the handling of file formats other than YAML files (json, asn.1, </a:t>
            </a:r>
            <a:r>
              <a:rPr lang="en-US" dirty="0" err="1"/>
              <a:t>xsd</a:t>
            </a:r>
            <a:r>
              <a:rPr lang="en-US" dirty="0"/>
              <a:t>, etc.)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05594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E133-B934-48B3-9832-9D17EF2B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KI#2: Expand application of the</a:t>
            </a:r>
            <a:br>
              <a:rPr lang="en-US" dirty="0"/>
            </a:br>
            <a:r>
              <a:rPr lang="en-US" dirty="0"/>
              <a:t>3GPP Forge in the handling of CR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81E560-C3A7-4FBA-BA84-FA474968D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use of 3GPP Forge when drafting/submitting to WG a CR correcting a file stored in 3GPP Forge.</a:t>
            </a:r>
          </a:p>
          <a:p>
            <a:r>
              <a:rPr lang="en-US" dirty="0"/>
              <a:t>A CR process is proposed by SA3-LI in S3i210016.</a:t>
            </a:r>
          </a:p>
          <a:p>
            <a:r>
              <a:rPr lang="en-US" dirty="0"/>
              <a:t>Evaluation of the move of the source code to FORGE (CRs with links, merging done in FORGE not in Word, etc.)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300106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C3699-ECE0-4DFC-8E97-194CEE80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KI#3: Reference to other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ABFD76-F3D4-4BBA-A4B5-A430C74B6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reference other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defined by 3GPP and external organizations?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proposed solution should ensure that a move of the </a:t>
            </a:r>
            <a:r>
              <a:rPr lang="en-US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one repository to another does not impact specifications referring these files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28051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CDAB5B-FC44-448C-9351-3BB61E70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</a:t>
            </a:r>
            <a:r>
              <a:rPr lang="fr-FR" dirty="0" err="1"/>
              <a:t>recommendation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BC42010-A5AF-4B63-ADB1-26262E4DD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 3GPP Forge Repository:</a:t>
            </a:r>
          </a:p>
          <a:p>
            <a:pPr lvl="1"/>
            <a:r>
              <a:rPr lang="en-US" dirty="0"/>
              <a:t>SA5 can keep its own forge repository for its daily work. </a:t>
            </a:r>
          </a:p>
          <a:p>
            <a:pPr lvl="1"/>
            <a:r>
              <a:rPr lang="en-US" dirty="0"/>
              <a:t>Before the SA plenary, SA5 integration branches files will be copied to 5G_APIs repository draft branches for Sanity check.</a:t>
            </a:r>
          </a:p>
          <a:p>
            <a:pPr lvl="1"/>
            <a:r>
              <a:rPr lang="en-US" dirty="0"/>
              <a:t>SA5 integration branches can be used to fix errors as long as that the revised versions are then uploaded again into the 5G_APIs draft branches after that, at the same time that CRs are submitted to plenary.</a:t>
            </a:r>
          </a:p>
          <a:p>
            <a:pPr lvl="1"/>
            <a:r>
              <a:rPr lang="en-US" dirty="0"/>
              <a:t>After the plenary, once the TS's are published, the </a:t>
            </a:r>
            <a:r>
              <a:rPr lang="en-US" dirty="0" err="1"/>
              <a:t>OpenAPI</a:t>
            </a:r>
            <a:r>
              <a:rPr lang="en-US" dirty="0"/>
              <a:t> content is extracted automatically form the TS annexes, and force-</a:t>
            </a:r>
            <a:r>
              <a:rPr lang="en-US" dirty="0" err="1"/>
              <a:t>push'ed</a:t>
            </a:r>
            <a:r>
              <a:rPr lang="en-US" dirty="0"/>
              <a:t> to the stable branches (i.e. we don't merge draft branches into stable branches). This ensures with 100% absolute certainty that whatever is approved by plenary (containing only approved CRs) is identical to the content of the stable branches.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889404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KI#4: </a:t>
            </a:r>
            <a:r>
              <a:rPr lang="en-US" dirty="0" err="1"/>
              <a:t>OpenAPI</a:t>
            </a:r>
            <a:r>
              <a:rPr lang="en-US" dirty="0"/>
              <a:t> specification validation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Tools for automated syntax and drafting rule checks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Which tools to use to ensure that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contained in our TS and stored in Forge are correct</a:t>
            </a:r>
            <a:r>
              <a:rPr lang="en-US" dirty="0"/>
              <a:t>	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7538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KI#5: 3GPP Common API Versioning Mechanism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Could we adopt the version control mechanism based on </a:t>
            </a:r>
            <a:r>
              <a:rPr lang="en-US" dirty="0" err="1"/>
              <a:t>SemVer</a:t>
            </a:r>
            <a:r>
              <a:rPr lang="en-US" dirty="0"/>
              <a:t> defined in TS 29.501 for all the </a:t>
            </a:r>
            <a:r>
              <a:rPr lang="en-US" dirty="0" err="1"/>
              <a:t>OpenAPI</a:t>
            </a:r>
            <a:r>
              <a:rPr lang="en-US" dirty="0"/>
              <a:t> specifications defined by 3GPP?</a:t>
            </a:r>
          </a:p>
          <a:p>
            <a:r>
              <a:rPr lang="en-US" dirty="0"/>
              <a:t>Useful to handle Backwards-Compatible vs Non Backwards-Compatible changes and indicate if the specification is still under development or stable. </a:t>
            </a:r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664894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KI#6: Common principles and conventions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set of common guidelines that should be followed by all the WG defining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</a:p>
          <a:p>
            <a:r>
              <a:rPr lang="en-US" dirty="0"/>
              <a:t>This can cover convention for file naming, IE naming, use of HTTP PATCH requests or HATEOAS, etc.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859591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21D80-9977-4280-B465-DBF774B4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fr-FR" dirty="0" err="1"/>
              <a:t>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1F0B3-042C-4587-94FF-9316F89C4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SA5 specifications need to be updated for TSG#96</a:t>
            </a:r>
          </a:p>
          <a:p>
            <a:pPr lvl="1"/>
            <a:r>
              <a:rPr lang="en-US" dirty="0"/>
              <a:t>Absolute-URI references to be replaced by relative-path URI references</a:t>
            </a:r>
          </a:p>
          <a:p>
            <a:pPr lvl="1"/>
            <a:r>
              <a:rPr lang="en-US" dirty="0" err="1"/>
              <a:t>OpenAPI</a:t>
            </a:r>
            <a:r>
              <a:rPr lang="en-US" dirty="0"/>
              <a:t> YAML file names to be prefixed with the TS </a:t>
            </a:r>
            <a:r>
              <a:rPr lang="en-US" dirty="0" err="1"/>
              <a:t>numbe</a:t>
            </a:r>
            <a:endParaRPr lang="en-US" dirty="0"/>
          </a:p>
          <a:p>
            <a:r>
              <a:rPr lang="fr-FR" dirty="0"/>
              <a:t>Document the </a:t>
            </a:r>
            <a:r>
              <a:rPr lang="fr-FR" dirty="0" err="1"/>
              <a:t>details</a:t>
            </a:r>
            <a:r>
              <a:rPr lang="fr-FR" dirty="0"/>
              <a:t> of the handling of </a:t>
            </a:r>
            <a:r>
              <a:rPr lang="fr-FR" dirty="0" err="1"/>
              <a:t>OpenAPI</a:t>
            </a:r>
            <a:r>
              <a:rPr lang="fr-FR" dirty="0"/>
              <a:t> files in 3GPP Forge</a:t>
            </a:r>
          </a:p>
          <a:p>
            <a:pPr lvl="1"/>
            <a:r>
              <a:rPr lang="fr-FR" dirty="0"/>
              <a:t>E.g. User guide</a:t>
            </a:r>
          </a:p>
          <a:p>
            <a:r>
              <a:rPr lang="fr-FR" dirty="0"/>
              <a:t>Use TSG#96 as a full-</a:t>
            </a:r>
            <a:r>
              <a:rPr lang="fr-FR" dirty="0" err="1"/>
              <a:t>scale</a:t>
            </a:r>
            <a:r>
              <a:rPr lang="fr-FR" dirty="0"/>
              <a:t> pilot</a:t>
            </a:r>
          </a:p>
          <a:p>
            <a:pPr lvl="1"/>
            <a:r>
              <a:rPr lang="fr-FR" dirty="0" err="1"/>
              <a:t>Experience</a:t>
            </a:r>
            <a:r>
              <a:rPr lang="fr-FR" dirty="0"/>
              <a:t> feedback to CT and SA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69969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Details</a:t>
            </a:r>
          </a:p>
        </p:txBody>
      </p:sp>
    </p:spTree>
    <p:extLst>
      <p:ext uri="{BB962C8B-B14F-4D97-AF65-F5344CB8AC3E}">
        <p14:creationId xmlns:p14="http://schemas.microsoft.com/office/powerpoint/2010/main" val="387532271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D4C810-C4C1-495E-8FC7-CEA23C894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Reminder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7BAD15-9574-4818-BAF6-D8E88DF08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i="1" dirty="0"/>
              <a:t>KI#1: Storage of 3GPP </a:t>
            </a:r>
            <a:r>
              <a:rPr lang="en-US" b="1" i="1" dirty="0" err="1"/>
              <a:t>OpenAPI</a:t>
            </a:r>
            <a:r>
              <a:rPr lang="en-US" b="1" i="1" dirty="0"/>
              <a:t> specification files in 3GPP Forge </a:t>
            </a:r>
            <a:endParaRPr lang="fr-FR" sz="3200" i="1" dirty="0"/>
          </a:p>
          <a:p>
            <a:pPr lvl="1"/>
            <a:r>
              <a:rPr lang="en-US" i="1" dirty="0"/>
              <a:t>How to manage the </a:t>
            </a:r>
            <a:r>
              <a:rPr lang="en-US" i="1" dirty="0" err="1"/>
              <a:t>OpenAPI</a:t>
            </a:r>
            <a:r>
              <a:rPr lang="en-US" i="1" dirty="0"/>
              <a:t> specification files from CT and SA WGs using 3GPP Forge (repositories, branching, tagging, merging, permissions, etc.)?</a:t>
            </a:r>
            <a:endParaRPr lang="fr-FR" sz="2800" i="1" dirty="0"/>
          </a:p>
          <a:p>
            <a:pPr lvl="1"/>
            <a:r>
              <a:rPr lang="en-US" i="1" dirty="0"/>
              <a:t>The main idea should be to have a consistent handling of the </a:t>
            </a:r>
            <a:r>
              <a:rPr lang="en-US" i="1" dirty="0" err="1"/>
              <a:t>OpenAPI</a:t>
            </a:r>
            <a:r>
              <a:rPr lang="en-US" i="1" dirty="0"/>
              <a:t> specification files across 3GPP WGs</a:t>
            </a:r>
            <a:endParaRPr lang="fr-FR" sz="2800" i="1" dirty="0"/>
          </a:p>
          <a:p>
            <a:pPr lvl="1"/>
            <a:r>
              <a:rPr lang="en-US" i="1" dirty="0"/>
              <a:t>This can also be valid for the handling of file formats other than YAML files (json, asn.1, </a:t>
            </a:r>
            <a:r>
              <a:rPr lang="en-US" i="1" dirty="0" err="1"/>
              <a:t>xsd</a:t>
            </a:r>
            <a:r>
              <a:rPr lang="en-US" i="1" dirty="0"/>
              <a:t>, etc.)</a:t>
            </a:r>
          </a:p>
          <a:p>
            <a:pPr lvl="1"/>
            <a:endParaRPr lang="en-US" sz="2800" dirty="0"/>
          </a:p>
          <a:p>
            <a:r>
              <a:rPr lang="en-US" sz="3200" dirty="0"/>
              <a:t>Initial target: TSG#93</a:t>
            </a:r>
          </a:p>
          <a:p>
            <a:r>
              <a:rPr lang="en-US" sz="3200" dirty="0"/>
              <a:t>Final decision: TSG#95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69735348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71312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AA152C-5648-4FAA-8539-ECA88ADC4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TSG#94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9091FF-D616-418E-ABAF-A76A42334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confcalls</a:t>
            </a:r>
            <a:r>
              <a:rPr lang="fr-FR" dirty="0"/>
              <a:t> </a:t>
            </a:r>
            <a:r>
              <a:rPr lang="fr-FR" dirty="0" err="1"/>
              <a:t>focused</a:t>
            </a:r>
            <a:r>
              <a:rPr lang="fr-FR" dirty="0"/>
              <a:t> on </a:t>
            </a:r>
            <a:r>
              <a:rPr lang="fr-FR" dirty="0" err="1"/>
              <a:t>OpenAPI</a:t>
            </a:r>
            <a:r>
              <a:rPr lang="fr-FR" dirty="0"/>
              <a:t> file </a:t>
            </a:r>
            <a:r>
              <a:rPr lang="fr-FR" dirty="0" err="1"/>
              <a:t>storage</a:t>
            </a:r>
            <a:endParaRPr lang="fr-FR" dirty="0"/>
          </a:p>
          <a:p>
            <a:r>
              <a:rPr lang="fr-FR" dirty="0"/>
              <a:t>Objective of the meeting:</a:t>
            </a:r>
          </a:p>
          <a:p>
            <a:pPr lvl="1"/>
            <a:r>
              <a:rPr lang="fr-FR" dirty="0" err="1"/>
              <a:t>Starting</a:t>
            </a:r>
            <a:r>
              <a:rPr lang="fr-FR" dirty="0"/>
              <a:t> </a:t>
            </a:r>
            <a:r>
              <a:rPr lang="fr-FR" dirty="0" err="1"/>
              <a:t>proposal</a:t>
            </a:r>
            <a:r>
              <a:rPr lang="fr-FR" dirty="0"/>
              <a:t>: Move SA5-OAM files </a:t>
            </a:r>
            <a:r>
              <a:rPr lang="fr-FR" dirty="0" err="1"/>
              <a:t>from</a:t>
            </a:r>
            <a:r>
              <a:rPr lang="fr-FR" dirty="0"/>
              <a:t> "SA5/</a:t>
            </a:r>
            <a:r>
              <a:rPr lang="fr-FR" dirty="0" err="1"/>
              <a:t>MnS</a:t>
            </a:r>
            <a:r>
              <a:rPr lang="fr-FR" dirty="0"/>
              <a:t>/</a:t>
            </a:r>
            <a:r>
              <a:rPr lang="fr-FR" dirty="0" err="1"/>
              <a:t>OpenAPI</a:t>
            </a:r>
            <a:r>
              <a:rPr lang="fr-FR" dirty="0"/>
              <a:t>" to "all/5G_APIs"</a:t>
            </a:r>
          </a:p>
          <a:p>
            <a:pPr lvl="1"/>
            <a:r>
              <a:rPr lang="fr-FR" dirty="0" err="1"/>
              <a:t>Appraise</a:t>
            </a:r>
            <a:r>
              <a:rPr lang="fr-FR" dirty="0"/>
              <a:t> impacts on SA5 </a:t>
            </a:r>
            <a:r>
              <a:rPr lang="fr-FR" dirty="0" err="1"/>
              <a:t>specifications</a:t>
            </a:r>
            <a:r>
              <a:rPr lang="fr-FR" dirty="0"/>
              <a:t> and SA5 </a:t>
            </a:r>
            <a:r>
              <a:rPr lang="fr-FR" dirty="0" err="1"/>
              <a:t>way</a:t>
            </a:r>
            <a:r>
              <a:rPr lang="fr-FR" dirty="0"/>
              <a:t> of </a:t>
            </a:r>
            <a:r>
              <a:rPr lang="fr-FR" dirty="0" err="1"/>
              <a:t>working</a:t>
            </a:r>
            <a:endParaRPr lang="fr-FR" dirty="0"/>
          </a:p>
          <a:p>
            <a:r>
              <a:rPr lang="fr-FR" dirty="0"/>
              <a:t>Output: Principles of </a:t>
            </a:r>
            <a:r>
              <a:rPr lang="fr-FR" dirty="0" err="1"/>
              <a:t>agreable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endParaRPr lang="fr-FR" dirty="0"/>
          </a:p>
          <a:p>
            <a:pPr lvl="1"/>
            <a:r>
              <a:rPr lang="en-US" dirty="0"/>
              <a:t>Store all the </a:t>
            </a:r>
            <a:r>
              <a:rPr lang="en-US" dirty="0" err="1"/>
              <a:t>OpenAPI</a:t>
            </a:r>
            <a:r>
              <a:rPr lang="en-US" dirty="0"/>
              <a:t> files in the stable branches (one per release) in the existing 5G_APIs repository after each plenary</a:t>
            </a:r>
          </a:p>
          <a:p>
            <a:pPr lvl="1"/>
            <a:r>
              <a:rPr lang="en-GB" sz="2400" dirty="0"/>
              <a:t>SA5 can continue working “as before” in its local Forge repositories.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842669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C738AD-B6B0-48DF-8009-E114C03E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Impact on SA5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25496D-EEFB-4327-B9C1-8C368B060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67845" cy="4351338"/>
          </a:xfrm>
        </p:spPr>
        <p:txBody>
          <a:bodyPr/>
          <a:lstStyle/>
          <a:p>
            <a:r>
              <a:rPr lang="en-US" dirty="0"/>
              <a:t>Absolute-URI references in TS to be changed to use relative-path URI references </a:t>
            </a:r>
          </a:p>
          <a:p>
            <a:r>
              <a:rPr lang="en-US" dirty="0" err="1"/>
              <a:t>OpenAPI</a:t>
            </a:r>
            <a:r>
              <a:rPr lang="en-US" dirty="0"/>
              <a:t> YAML file names to follow the standard naming described in TS 29.501</a:t>
            </a:r>
          </a:p>
          <a:p>
            <a:pPr lvl="1"/>
            <a:r>
              <a:rPr lang="en-US" dirty="0"/>
              <a:t>i.e. the must be prefixed with the TS number (e.g. TS29571_CommonData.yaml)</a:t>
            </a:r>
            <a:endParaRPr lang="fr-FR" dirty="0"/>
          </a:p>
          <a:p>
            <a:r>
              <a:rPr lang="en-US" dirty="0"/>
              <a:t>Newly produced </a:t>
            </a:r>
            <a:r>
              <a:rPr lang="en-US" dirty="0" err="1"/>
              <a:t>OpenAPI</a:t>
            </a:r>
            <a:r>
              <a:rPr lang="en-US" dirty="0"/>
              <a:t> content in SA5-OAM repository to be copied to the 5G_APIs repository at each plenary</a:t>
            </a:r>
          </a:p>
        </p:txBody>
      </p:sp>
    </p:spTree>
    <p:extLst>
      <p:ext uri="{BB962C8B-B14F-4D97-AF65-F5344CB8AC3E}">
        <p14:creationId xmlns:p14="http://schemas.microsoft.com/office/powerpoint/2010/main" val="414041910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5156965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35061</TotalTime>
  <Words>1245</Words>
  <Application>Microsoft Office PowerPoint</Application>
  <PresentationFormat>Grand écran</PresentationFormat>
  <Paragraphs>170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1" baseType="lpstr">
      <vt:lpstr>Arial</vt:lpstr>
      <vt:lpstr>Arial </vt:lpstr>
      <vt:lpstr>Arial Black</vt:lpstr>
      <vt:lpstr>Calibri</vt:lpstr>
      <vt:lpstr>Calibri Light</vt:lpstr>
      <vt:lpstr>Helvetica 75 Bold</vt:lpstr>
      <vt:lpstr>Times New Roman</vt:lpstr>
      <vt:lpstr>Office Theme</vt:lpstr>
      <vt:lpstr>Proposed recommendations on Storage of 3GPP OpenAPI specification files in 3GPP Forge</vt:lpstr>
      <vt:lpstr>Proposed recommendation</vt:lpstr>
      <vt:lpstr>Next steps</vt:lpstr>
      <vt:lpstr>Details</vt:lpstr>
      <vt:lpstr>Reminder</vt:lpstr>
      <vt:lpstr>Current OpenAPI Repositories</vt:lpstr>
      <vt:lpstr>Since TSG#94</vt:lpstr>
      <vt:lpstr>Impact on SA5</vt:lpstr>
      <vt:lpstr>ANNEX</vt:lpstr>
      <vt:lpstr>Detailed process</vt:lpstr>
      <vt:lpstr>Current OpenAPI Repositories</vt:lpstr>
      <vt:lpstr>Existing In-between Plenary Process</vt:lpstr>
      <vt:lpstr>New Pre-Plenary Process  after TSG Tdocs sumission deadline</vt:lpstr>
      <vt:lpstr>In-Plenary Process</vt:lpstr>
      <vt:lpstr>Post-Plenary Process</vt:lpstr>
      <vt:lpstr>List of Key Issues as identified by the OpenAPI Task Force</vt:lpstr>
      <vt:lpstr>KI#1: Storage of 3GPP OpenAPI  specification files in 3GPP Forge </vt:lpstr>
      <vt:lpstr>KI#2: Expand application of the 3GPP Forge in the handling of CR </vt:lpstr>
      <vt:lpstr>KI#3: Reference to other OpenAPI specifications</vt:lpstr>
      <vt:lpstr>KI#4: OpenAPI specification validation</vt:lpstr>
      <vt:lpstr>KI#5: 3GPP Common API Versioning Mechanism </vt:lpstr>
      <vt:lpstr>KI#6: Common principles and conventions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923</cp:revision>
  <dcterms:created xsi:type="dcterms:W3CDTF">2010-02-05T13:52:04Z</dcterms:created>
  <dcterms:modified xsi:type="dcterms:W3CDTF">2022-03-17T13:12:30Z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c818a6-e1a0-4a6e-a969-20d857c5dc62_Enabled">
    <vt:lpwstr>true</vt:lpwstr>
  </property>
  <property fmtid="{D5CDD505-2E9C-101B-9397-08002B2CF9AE}" pid="3" name="MSIP_Label_e6c818a6-e1a0-4a6e-a969-20d857c5dc62_SetDate">
    <vt:lpwstr>2022-03-17T13:12:30Z</vt:lpwstr>
  </property>
  <property fmtid="{D5CDD505-2E9C-101B-9397-08002B2CF9AE}" pid="4" name="MSIP_Label_e6c818a6-e1a0-4a6e-a969-20d857c5dc62_Method">
    <vt:lpwstr>Standard</vt:lpwstr>
  </property>
  <property fmtid="{D5CDD505-2E9C-101B-9397-08002B2CF9AE}" pid="5" name="MSIP_Label_e6c818a6-e1a0-4a6e-a969-20d857c5dc62_Name">
    <vt:lpwstr>Orange_restricted_internal.2</vt:lpwstr>
  </property>
  <property fmtid="{D5CDD505-2E9C-101B-9397-08002B2CF9AE}" pid="6" name="MSIP_Label_e6c818a6-e1a0-4a6e-a969-20d857c5dc62_SiteId">
    <vt:lpwstr>90c7a20a-f34b-40bf-bc48-b9253b6f5d20</vt:lpwstr>
  </property>
  <property fmtid="{D5CDD505-2E9C-101B-9397-08002B2CF9AE}" pid="7" name="MSIP_Label_e6c818a6-e1a0-4a6e-a969-20d857c5dc62_ActionId">
    <vt:lpwstr>3c74fc77-f48e-4946-9660-462c6220d117</vt:lpwstr>
  </property>
  <property fmtid="{D5CDD505-2E9C-101B-9397-08002B2CF9AE}" pid="8" name="MSIP_Label_e6c818a6-e1a0-4a6e-a969-20d857c5dc62_ContentBits">
    <vt:lpwstr>2</vt:lpwstr>
  </property>
</Properties>
</file>