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43"/>
  </p:notesMasterIdLst>
  <p:handoutMasterIdLst>
    <p:handoutMasterId r:id="rId44"/>
  </p:handoutMasterIdLst>
  <p:sldIdLst>
    <p:sldId id="303" r:id="rId5"/>
    <p:sldId id="705" r:id="rId6"/>
    <p:sldId id="706" r:id="rId7"/>
    <p:sldId id="874" r:id="rId8"/>
    <p:sldId id="876" r:id="rId9"/>
    <p:sldId id="901" r:id="rId10"/>
    <p:sldId id="906" r:id="rId11"/>
    <p:sldId id="709" r:id="rId12"/>
    <p:sldId id="713" r:id="rId13"/>
    <p:sldId id="911" r:id="rId14"/>
    <p:sldId id="898" r:id="rId15"/>
    <p:sldId id="862" r:id="rId16"/>
    <p:sldId id="917" r:id="rId17"/>
    <p:sldId id="919" r:id="rId18"/>
    <p:sldId id="921" r:id="rId19"/>
    <p:sldId id="922" r:id="rId20"/>
    <p:sldId id="924" r:id="rId21"/>
    <p:sldId id="950" r:id="rId22"/>
    <p:sldId id="951" r:id="rId23"/>
    <p:sldId id="925" r:id="rId24"/>
    <p:sldId id="916" r:id="rId25"/>
    <p:sldId id="918" r:id="rId26"/>
    <p:sldId id="926" r:id="rId27"/>
    <p:sldId id="927" r:id="rId28"/>
    <p:sldId id="928" r:id="rId29"/>
    <p:sldId id="929" r:id="rId30"/>
    <p:sldId id="930" r:id="rId31"/>
    <p:sldId id="931" r:id="rId32"/>
    <p:sldId id="932" r:id="rId33"/>
    <p:sldId id="952" r:id="rId34"/>
    <p:sldId id="949" r:id="rId35"/>
    <p:sldId id="936" r:id="rId36"/>
    <p:sldId id="953" r:id="rId37"/>
    <p:sldId id="954" r:id="rId38"/>
    <p:sldId id="955" r:id="rId39"/>
    <p:sldId id="956" r:id="rId40"/>
    <p:sldId id="933" r:id="rId41"/>
    <p:sldId id="735" r:id="rId42"/>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CC00"/>
    <a:srgbClr val="0000FF"/>
    <a:srgbClr val="33CC33"/>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8" autoAdjust="0"/>
    <p:restoredTop sz="96370" autoAdjust="0"/>
  </p:normalViewPr>
  <p:slideViewPr>
    <p:cSldViewPr snapToGrid="0">
      <p:cViewPr varScale="1">
        <p:scale>
          <a:sx n="159" d="100"/>
          <a:sy n="159" d="100"/>
        </p:scale>
        <p:origin x="2430" y="132"/>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3/9/2022</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‹N°›</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3/9/2022</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‹N°›</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xfrm>
            <a:off x="88900" y="742950"/>
            <a:ext cx="6619875" cy="3724275"/>
          </a:xfrm>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37</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983373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73026"/>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#95-e</a:t>
            </a:r>
          </a:p>
          <a:p>
            <a:pPr eaLnBrk="1" hangingPunct="1">
              <a:defRPr/>
            </a:pPr>
            <a:r>
              <a:rPr lang="en-US" altLang="en-US" sz="1200" b="1" dirty="0">
                <a:latin typeface="Arial "/>
              </a:rPr>
              <a:t>15 - 18 March 2022, Electronic meeting</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SP-220255</a:t>
            </a:r>
            <a:endParaRPr lang="en-GB" altLang="en-US" sz="1200" dirty="0">
              <a:highlight>
                <a:srgbClr val="FFFF00"/>
              </a:highlight>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SA#95-e, 15 - 22 March 2022</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‹N°›</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2022</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3gpp.org/ftp/tsg_sa/TSG_SA/TSGS_82/Docs/SP-180985.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www.3gpp.org/ftp/tsg_sa/TSG_SA/TSGS_86/Docs/SP-191212.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sa/TSG_SA/TSGs_92E_Electronic_2021_06/Docs/SP-210381.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sa/TSG_SA/TSGs_92E_Electronic_2021_06/Docs/SP-210374.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3gpp.org/ftp/tsg_sa/TSG_SA/TSGs_92E_Electronic_2021_06/Docs/SP-210376.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www.3gpp.org/ftp/tsg_sa/TSG_SA/TSGS_83/Docs/SP-190040.zip"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www.3gpp.org/ftp/tsg_sa/TSG_SA/TSGS_77/Docs/SP-170611.zip"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www.3gpp.org/ftp/tsg_sa/TSG_SA/TSGS_85/Docs/SP-190642.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3gpp.org/ftp/tsg_sa/TSG_SA/TSGs_91E_Electronic/Docs/SP-210043.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www.3gpp.org/ftp/tsg_sa/TSG_SA/TSGs_92E_Electronic_2021_06/Docs/SP-210378.zip"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www.3gpp.org/ftp/tsg_sa/TSG_SA/TSGS_88E_Electronic/Docs/SP-200399.zi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www.3gpp.org/ftp/tsg_sa/TSG_SA/TSGs_90E_Electronic/Docs/SP-200937.zip"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s://www.3gpp.org/ftp/tsg_sa/TSG_SA/TSGs_91E_Electronic/Docs/SP-210241.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2182813" y="1671639"/>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SA#95-e</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(Dolby Laboratories Inc.)</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to completed items in </a:t>
            </a:r>
            <a:r>
              <a:rPr lang="en-US" altLang="en-US" dirty="0"/>
              <a:t>Rel-16 and earlier </a:t>
            </a:r>
          </a:p>
        </p:txBody>
      </p:sp>
      <p:sp>
        <p:nvSpPr>
          <p:cNvPr id="2" name="Espace réservé du contenu 1">
            <a:extLst>
              <a:ext uri="{FF2B5EF4-FFF2-40B4-BE49-F238E27FC236}">
                <a16:creationId xmlns:a16="http://schemas.microsoft.com/office/drawing/2014/main" id="{8E835327-AD84-4B17-942A-FF509E39DBB2}"/>
              </a:ext>
            </a:extLst>
          </p:cNvPr>
          <p:cNvSpPr>
            <a:spLocks noGrp="1"/>
          </p:cNvSpPr>
          <p:nvPr>
            <p:ph idx="1"/>
          </p:nvPr>
        </p:nvSpPr>
        <p:spPr/>
        <p:txBody>
          <a:bodyPr/>
          <a:lstStyle/>
          <a:p>
            <a:r>
              <a:rPr lang="fr-FR" sz="2400" dirty="0"/>
              <a:t>Rel-16: </a:t>
            </a:r>
          </a:p>
          <a:p>
            <a:pPr lvl="1"/>
            <a:r>
              <a:rPr lang="fr-FR" sz="2000" dirty="0"/>
              <a:t>SP-220031 </a:t>
            </a:r>
            <a:r>
              <a:rPr lang="en-US" sz="2000" dirty="0"/>
              <a:t>”CR pack for correction and adding support for VR-</a:t>
            </a:r>
            <a:r>
              <a:rPr lang="en-US" sz="2000" dirty="0" err="1"/>
              <a:t>QoE</a:t>
            </a:r>
            <a:r>
              <a:rPr lang="en-US" sz="2000" dirty="0"/>
              <a:t> metrics [26.512; WID:5GMS3]”: A missing property is added to the M5 client metrics reporting configuration resource structure telling the Media Session Handler which metrics reporting scheme to use when submitting </a:t>
            </a:r>
            <a:r>
              <a:rPr lang="en-US" sz="2000" dirty="0" err="1"/>
              <a:t>QoE</a:t>
            </a:r>
            <a:r>
              <a:rPr lang="en-US" sz="2000" dirty="0"/>
              <a:t> metrics reports. Support for VR </a:t>
            </a:r>
            <a:r>
              <a:rPr lang="en-US" sz="2000" dirty="0" err="1"/>
              <a:t>QoE</a:t>
            </a:r>
            <a:r>
              <a:rPr lang="en-US" sz="2000" dirty="0"/>
              <a:t> metrics was missing. It is now corrected.</a:t>
            </a:r>
          </a:p>
          <a:p>
            <a:pPr lvl="1"/>
            <a:r>
              <a:rPr lang="en-US" sz="2000" dirty="0"/>
              <a:t>SP-220036 “CR Pack on Missing XML Data Type for Attributes in MBMS USD [26.346; WID:AE_enTV-S4, TEI16]”: It adds indication in the Rel-16 XML schema extension that the data type of the </a:t>
            </a:r>
            <a:r>
              <a:rPr lang="en-US" sz="2000" dirty="0" err="1"/>
              <a:t>subcarrierSpacing</a:t>
            </a:r>
            <a:r>
              <a:rPr lang="en-US" sz="2000" dirty="0"/>
              <a:t> and bandwidth attributes of the Frequency element is </a:t>
            </a:r>
            <a:r>
              <a:rPr lang="en-US" sz="2000" dirty="0" err="1"/>
              <a:t>xs:decimal</a:t>
            </a:r>
            <a:r>
              <a:rPr lang="en-US" sz="2000" dirty="0"/>
              <a:t>.</a:t>
            </a:r>
          </a:p>
          <a:p>
            <a:pPr lvl="1"/>
            <a:r>
              <a:rPr lang="en-US" sz="2000" dirty="0"/>
              <a:t>SP-220037 “CR pack on Correction 5GMS Client definition and clarification of reference point usage [26.501; WID: 5GMSA]”: Triggered by a discussion in the 5G-MAG Reference Tools group, it is clarified that the 5GMS Client internal structure is up for implementation.</a:t>
            </a:r>
          </a:p>
          <a:p>
            <a:endParaRPr lang="fr-FR" dirty="0"/>
          </a:p>
        </p:txBody>
      </p:sp>
    </p:spTree>
    <p:extLst>
      <p:ext uri="{BB962C8B-B14F-4D97-AF65-F5344CB8AC3E}">
        <p14:creationId xmlns:p14="http://schemas.microsoft.com/office/powerpoint/2010/main" val="187319611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completed features, TEI17 and non-SA4 items in </a:t>
            </a:r>
            <a:r>
              <a:rPr lang="en-US" altLang="en-US" dirty="0"/>
              <a:t>Rel-17</a:t>
            </a:r>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r>
              <a:rPr lang="fr-FR" sz="2400" dirty="0"/>
              <a:t> Rel-17:</a:t>
            </a:r>
          </a:p>
          <a:p>
            <a:pPr lvl="1"/>
            <a:r>
              <a:rPr lang="en-US" sz="2000" dirty="0"/>
              <a:t>SP-220033: CR Pack for </a:t>
            </a:r>
            <a:r>
              <a:rPr lang="en-US" sz="2000" dirty="0" err="1"/>
              <a:t>QoE</a:t>
            </a:r>
            <a:r>
              <a:rPr lang="en-US" sz="2000" dirty="0"/>
              <a:t> measurements  [26.114 and 26.247; WID: </a:t>
            </a:r>
            <a:r>
              <a:rPr lang="en-US" sz="2000" dirty="0" err="1"/>
              <a:t>NR_QoE</a:t>
            </a:r>
            <a:r>
              <a:rPr lang="en-US" sz="2000" dirty="0"/>
              <a:t>- Core]: in particular, Slice id (DNN+S-NSSAI) is added into the </a:t>
            </a:r>
            <a:r>
              <a:rPr lang="en-US" sz="2000" dirty="0" err="1"/>
              <a:t>QoE</a:t>
            </a:r>
            <a:r>
              <a:rPr lang="en-US" sz="2000" dirty="0"/>
              <a:t> reports for QMC based </a:t>
            </a:r>
            <a:r>
              <a:rPr lang="en-US" sz="2000" dirty="0" err="1"/>
              <a:t>QoE</a:t>
            </a:r>
            <a:r>
              <a:rPr lang="en-US" sz="2000" dirty="0"/>
              <a:t> configuration and reporting.</a:t>
            </a:r>
          </a:p>
          <a:p>
            <a:pPr lvl="1"/>
            <a:r>
              <a:rPr lang="en-US" sz="2000" dirty="0"/>
              <a:t>SP-220038: CR Pack on Extensions to MBMS-URLs for ROM Services [26.347;WID: TEI17, TRAPI]: CR to 26.347 agreed on Extensions to MBMS-URLs for ROM Services (Rel-17). For Receive-only Mode (ROM) services, an extended URL is specified to find service announcements and services. The following domain name is explicitly reserved for Receive-only Mode services: mbms://rom.3gpp.org</a:t>
            </a:r>
          </a:p>
        </p:txBody>
      </p:sp>
    </p:spTree>
    <p:extLst>
      <p:ext uri="{BB962C8B-B14F-4D97-AF65-F5344CB8AC3E}">
        <p14:creationId xmlns:p14="http://schemas.microsoft.com/office/powerpoint/2010/main" val="146375628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1970088" y="1339851"/>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Rel-17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2455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7" name="Table 3">
            <a:extLst>
              <a:ext uri="{FF2B5EF4-FFF2-40B4-BE49-F238E27FC236}">
                <a16:creationId xmlns:a16="http://schemas.microsoft.com/office/drawing/2014/main" id="{16422D9A-66C0-4955-8C85-ED1D9F430904}"/>
              </a:ext>
            </a:extLst>
          </p:cNvPr>
          <p:cNvGraphicFramePr>
            <a:graphicFrameLocks noGrp="1"/>
          </p:cNvGraphicFramePr>
          <p:nvPr>
            <p:extLst>
              <p:ext uri="{D42A27DB-BD31-4B8C-83A1-F6EECF244321}">
                <p14:modId xmlns:p14="http://schemas.microsoft.com/office/powerpoint/2010/main" val="60997734"/>
              </p:ext>
            </p:extLst>
          </p:nvPr>
        </p:nvGraphicFramePr>
        <p:xfrm>
          <a:off x="546654" y="1339850"/>
          <a:ext cx="10863742" cy="4962668"/>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820003</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Support of Immersive Teleconferencing and Telepresence for Remote Terminals (ITT4RT)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90%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r>
                        <a:rPr lang="en-GB" sz="900" b="0" i="0" u="none" strike="noStrike" dirty="0">
                          <a:solidFill>
                            <a:srgbClr val="00CC00"/>
                          </a:solidFill>
                          <a:effectLst/>
                          <a:latin typeface="Arial" panose="020B0604020202020204" pitchFamily="34" charset="0"/>
                        </a:rPr>
                        <a:t>Completed !</a:t>
                      </a:r>
                    </a:p>
                  </a:txBody>
                  <a:tcPr marL="6973" marR="6973" marT="6973" marB="0"/>
                </a:tc>
                <a:extLst>
                  <a:ext uri="{0D108BD9-81ED-4DB2-BD59-A6C34878D82A}">
                    <a16:rowId xmlns:a16="http://schemas.microsoft.com/office/drawing/2014/main" val="1699307896"/>
                  </a:ext>
                </a:extLst>
              </a:tr>
              <a:tr h="459826">
                <a:tc>
                  <a:txBody>
                    <a:bodyPr/>
                    <a:lstStyle/>
                    <a:p>
                      <a:pPr algn="ctr" fontAlgn="t"/>
                      <a:r>
                        <a:rPr lang="en-GB" sz="800" b="0" i="0" u="none" strike="noStrike" dirty="0">
                          <a:solidFill>
                            <a:srgbClr val="000000"/>
                          </a:solidFill>
                          <a:effectLst/>
                          <a:latin typeface="Arial" panose="020B0604020202020204" pitchFamily="34" charset="0"/>
                        </a:rPr>
                        <a:t>860012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Handsets Featuring Non-Traditional Earpieces  (</a:t>
                      </a:r>
                      <a:r>
                        <a:rPr lang="en-US" sz="1200" b="1" u="none" strike="noStrike" kern="1200" dirty="0" err="1">
                          <a:solidFill>
                            <a:schemeClr val="dk1"/>
                          </a:solidFill>
                          <a:effectLst/>
                          <a:latin typeface="+mn-lt"/>
                          <a:ea typeface="+mn-ea"/>
                          <a:cs typeface="+mn-cs"/>
                        </a:rPr>
                        <a:t>HaNTE</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85%</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r>
                        <a:rPr lang="en-GB" sz="900" b="0" i="0" u="none" strike="noStrike" dirty="0">
                          <a:solidFill>
                            <a:srgbClr val="00CC00"/>
                          </a:solidFill>
                          <a:effectLst/>
                          <a:latin typeface="Arial" panose="020B0604020202020204" pitchFamily="34" charset="0"/>
                        </a:rPr>
                        <a:t>Completed !</a:t>
                      </a: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2445521616"/>
                  </a:ext>
                </a:extLst>
              </a:tr>
              <a:tr h="459826">
                <a:tc>
                  <a:txBody>
                    <a:bodyPr/>
                    <a:lstStyle/>
                    <a:p>
                      <a:pPr algn="ctr" fontAlgn="t"/>
                      <a:r>
                        <a:rPr lang="en-GB" sz="800" b="0" i="0" u="none" strike="noStrike" dirty="0">
                          <a:solidFill>
                            <a:schemeClr val="bg1">
                              <a:lumMod val="50000"/>
                            </a:schemeClr>
                          </a:solidFill>
                          <a:effectLst/>
                          <a:latin typeface="Arial" panose="020B0604020202020204" pitchFamily="34" charset="0"/>
                        </a:rPr>
                        <a:t>880012  </a:t>
                      </a:r>
                    </a:p>
                  </a:txBody>
                  <a:tcPr marL="9525" marR="9525" marT="9525" marB="0"/>
                </a:tc>
                <a:tc>
                  <a:txBody>
                    <a:bodyPr/>
                    <a:lstStyle/>
                    <a:p>
                      <a:pPr algn="l" fontAlgn="t"/>
                      <a:r>
                        <a:rPr lang="en-US" sz="1200" b="1" u="none" strike="noStrike" kern="1200" dirty="0">
                          <a:solidFill>
                            <a:schemeClr val="bg1">
                              <a:lumMod val="50000"/>
                            </a:schemeClr>
                          </a:solidFill>
                          <a:effectLst/>
                          <a:latin typeface="+mn-lt"/>
                          <a:ea typeface="+mn-ea"/>
                          <a:cs typeface="+mn-cs"/>
                        </a:rPr>
                        <a:t>Extension for headset interface tests of UE (</a:t>
                      </a:r>
                      <a:r>
                        <a:rPr lang="en-US" sz="1200" b="1" u="none" strike="noStrike" kern="1200" dirty="0" err="1">
                          <a:solidFill>
                            <a:schemeClr val="bg1">
                              <a:lumMod val="50000"/>
                            </a:schemeClr>
                          </a:solidFill>
                          <a:effectLst/>
                          <a:latin typeface="+mn-lt"/>
                          <a:ea typeface="+mn-ea"/>
                          <a:cs typeface="+mn-cs"/>
                        </a:rPr>
                        <a:t>HInT</a:t>
                      </a:r>
                      <a:r>
                        <a:rPr lang="en-US" sz="1200" b="1" u="none" strike="noStrike" kern="1200" dirty="0">
                          <a:solidFill>
                            <a:schemeClr val="bg1">
                              <a:lumMod val="50000"/>
                            </a:schemeClr>
                          </a:solidFill>
                          <a:effectLst/>
                          <a:latin typeface="+mn-lt"/>
                          <a:ea typeface="+mn-ea"/>
                          <a:cs typeface="+mn-cs"/>
                        </a:rPr>
                        <a:t>)</a:t>
                      </a:r>
                      <a:endParaRPr lang="en-GB" sz="1200" b="1" u="none" strike="noStrike" kern="1200" dirty="0">
                        <a:solidFill>
                          <a:schemeClr val="bg1">
                            <a:lumMod val="50000"/>
                          </a:schemeClr>
                        </a:solidFill>
                        <a:effectLst/>
                        <a:latin typeface="+mn-lt"/>
                        <a:ea typeface="+mn-ea"/>
                        <a:cs typeface="+mn-cs"/>
                      </a:endParaRPr>
                    </a:p>
                  </a:txBody>
                  <a:tcPr marL="9525" marR="9525" marT="9525" marB="0"/>
                </a:tc>
                <a:tc>
                  <a:txBody>
                    <a:bodyPr/>
                    <a:lstStyle/>
                    <a:p>
                      <a:pPr algn="ctr" fontAlgn="t"/>
                      <a:r>
                        <a:rPr lang="en-GB" sz="900" i="1" u="none" strike="noStrike" dirty="0">
                          <a:solidFill>
                            <a:schemeClr val="bg1">
                              <a:lumMod val="50000"/>
                            </a:schemeClr>
                          </a:solidFill>
                          <a:effectLst/>
                        </a:rPr>
                        <a:t>-</a:t>
                      </a:r>
                      <a:endParaRPr lang="en-GB" sz="900" b="0" i="1" u="none" strike="noStrike" dirty="0">
                        <a:solidFill>
                          <a:schemeClr val="bg1">
                            <a:lumMod val="50000"/>
                          </a:schemeClr>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bg1">
                              <a:lumMod val="50000"/>
                            </a:schemeClr>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bg1">
                              <a:lumMod val="50000"/>
                            </a:schemeClr>
                          </a:solidFill>
                          <a:effectLst/>
                          <a:latin typeface="+mn-lt"/>
                          <a:ea typeface="+mn-ea"/>
                          <a:cs typeface="+mn-cs"/>
                        </a:rPr>
                        <a:t>03/22</a:t>
                      </a:r>
                    </a:p>
                  </a:txBody>
                  <a:tcPr marL="6973" marR="6973" marT="6973" marB="0"/>
                </a:tc>
                <a:tc>
                  <a:txBody>
                    <a:bodyPr/>
                    <a:lstStyle/>
                    <a:p>
                      <a:pPr algn="l" fontAlgn="t"/>
                      <a:r>
                        <a:rPr lang="en-GB" sz="900" b="0" i="0" u="none" strike="noStrike" dirty="0">
                          <a:solidFill>
                            <a:schemeClr val="bg1">
                              <a:lumMod val="50000"/>
                            </a:schemeClr>
                          </a:solidFill>
                          <a:effectLst/>
                          <a:latin typeface="Arial" panose="020B0604020202020204" pitchFamily="34" charset="0"/>
                        </a:rPr>
                        <a:t>Completed at SA#94-e</a:t>
                      </a:r>
                    </a:p>
                  </a:txBody>
                  <a:tcPr marL="6973" marR="6973" marT="6973" marB="0"/>
                </a:tc>
                <a:extLst>
                  <a:ext uri="{0D108BD9-81ED-4DB2-BD59-A6C34878D82A}">
                    <a16:rowId xmlns:a16="http://schemas.microsoft.com/office/drawing/2014/main" val="1879990620"/>
                  </a:ext>
                </a:extLst>
              </a:tr>
              <a:tr h="459826">
                <a:tc>
                  <a:txBody>
                    <a:bodyPr/>
                    <a:lstStyle/>
                    <a:p>
                      <a:pPr algn="ctr" fontAlgn="t"/>
                      <a:r>
                        <a:rPr lang="en-GB" sz="800" b="0" i="0" u="none" strike="noStrike" dirty="0">
                          <a:solidFill>
                            <a:srgbClr val="000000"/>
                          </a:solidFill>
                          <a:effectLst/>
                          <a:latin typeface="Arial" panose="020B0604020202020204" pitchFamily="34" charset="0"/>
                        </a:rPr>
                        <a:t>920011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8K Television over 5G (8K_TV_5G)</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60%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r>
                        <a:rPr lang="en-GB" sz="900" b="0" i="0" u="none" strike="noStrike" dirty="0">
                          <a:solidFill>
                            <a:srgbClr val="00CC00"/>
                          </a:solidFill>
                          <a:effectLst/>
                          <a:latin typeface="Arial" panose="020B0604020202020204" pitchFamily="34" charset="0"/>
                        </a:rPr>
                        <a:t>Completed !</a:t>
                      </a: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849091366"/>
                  </a:ext>
                </a:extLst>
              </a:tr>
              <a:tr h="459826">
                <a:tc>
                  <a:txBody>
                    <a:bodyPr/>
                    <a:lstStyle/>
                    <a:p>
                      <a:pPr algn="ctr" fontAlgn="t"/>
                      <a:r>
                        <a:rPr lang="en-GB" sz="800" b="0" i="0" u="none" strike="noStrike" dirty="0">
                          <a:solidFill>
                            <a:srgbClr val="000000"/>
                          </a:solidFill>
                          <a:effectLst/>
                          <a:latin typeface="Arial" panose="020B0604020202020204" pitchFamily="34" charset="0"/>
                        </a:rPr>
                        <a:t>920008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5GMS AF Event Exposure (EVEX)</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40%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60%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03/22 -&gt; 06/22</a:t>
                      </a:r>
                    </a:p>
                  </a:txBody>
                  <a:tcPr marL="6973" marR="6973" marT="6973" marB="0"/>
                </a:tc>
                <a:tc>
                  <a:txBody>
                    <a:bodyPr/>
                    <a:lstStyle/>
                    <a:p>
                      <a:pPr algn="l" fontAlgn="t"/>
                      <a:r>
                        <a:rPr lang="en-GB" sz="900" b="0" i="0" u="none" strike="noStrike" dirty="0">
                          <a:solidFill>
                            <a:srgbClr val="000000"/>
                          </a:solidFill>
                          <a:effectLst/>
                          <a:latin typeface="Arial" panose="020B0604020202020204" pitchFamily="34" charset="0"/>
                        </a:rPr>
                        <a:t>Exception request for approval</a:t>
                      </a:r>
                    </a:p>
                  </a:txBody>
                  <a:tcPr marL="6973" marR="6973" marT="6973" marB="0"/>
                </a:tc>
                <a:extLst>
                  <a:ext uri="{0D108BD9-81ED-4DB2-BD59-A6C34878D82A}">
                    <a16:rowId xmlns:a16="http://schemas.microsoft.com/office/drawing/2014/main" val="3932884631"/>
                  </a:ext>
                </a:extLst>
              </a:tr>
              <a:tr h="459826">
                <a:tc>
                  <a:txBody>
                    <a:bodyPr/>
                    <a:lstStyle/>
                    <a:p>
                      <a:pPr algn="ctr" fontAlgn="t"/>
                      <a:r>
                        <a:rPr lang="en-GB" sz="800" b="0" i="0" u="none" strike="noStrike" dirty="0">
                          <a:solidFill>
                            <a:schemeClr val="bg1">
                              <a:lumMod val="50000"/>
                            </a:schemeClr>
                          </a:solidFill>
                          <a:effectLst/>
                          <a:latin typeface="Arial" panose="020B0604020202020204" pitchFamily="34" charset="0"/>
                        </a:rPr>
                        <a:t>920009     </a:t>
                      </a:r>
                    </a:p>
                  </a:txBody>
                  <a:tcPr marL="9525" marR="9525" marT="9525" marB="0"/>
                </a:tc>
                <a:tc>
                  <a:txBody>
                    <a:bodyPr/>
                    <a:lstStyle/>
                    <a:p>
                      <a:pPr algn="l" fontAlgn="t"/>
                      <a:r>
                        <a:rPr lang="en-US" sz="1200" b="1" u="none" strike="noStrike" kern="1200" dirty="0">
                          <a:solidFill>
                            <a:schemeClr val="bg1">
                              <a:lumMod val="50000"/>
                            </a:schemeClr>
                          </a:solidFill>
                          <a:effectLst/>
                          <a:latin typeface="+mn-lt"/>
                          <a:ea typeface="+mn-ea"/>
                          <a:cs typeface="+mn-cs"/>
                        </a:rPr>
                        <a:t>Edge Extensions to the 5G Media Streaming Architecture (5GMS_EDGE)</a:t>
                      </a:r>
                      <a:endParaRPr lang="en-GB" sz="1200" b="1" u="none" strike="noStrike" kern="1200" dirty="0">
                        <a:solidFill>
                          <a:schemeClr val="bg1">
                            <a:lumMod val="50000"/>
                          </a:schemeClr>
                        </a:solidFill>
                        <a:effectLst/>
                        <a:latin typeface="+mn-lt"/>
                        <a:ea typeface="+mn-ea"/>
                        <a:cs typeface="+mn-cs"/>
                      </a:endParaRPr>
                    </a:p>
                  </a:txBody>
                  <a:tcPr marL="9525" marR="9525" marT="9525" marB="0"/>
                </a:tc>
                <a:tc>
                  <a:txBody>
                    <a:bodyPr/>
                    <a:lstStyle/>
                    <a:p>
                      <a:pPr algn="ctr" fontAlgn="t"/>
                      <a:r>
                        <a:rPr lang="en-GB" sz="900" i="1" u="none" strike="noStrike" dirty="0">
                          <a:solidFill>
                            <a:schemeClr val="bg1">
                              <a:lumMod val="50000"/>
                            </a:schemeClr>
                          </a:solidFill>
                          <a:effectLst/>
                        </a:rPr>
                        <a:t>-</a:t>
                      </a:r>
                      <a:endParaRPr lang="en-GB" sz="900" b="0" i="1" u="none" strike="noStrike" dirty="0">
                        <a:solidFill>
                          <a:schemeClr val="bg1">
                            <a:lumMod val="50000"/>
                          </a:schemeClr>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bg1">
                              <a:lumMod val="50000"/>
                            </a:schemeClr>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bg1">
                              <a:lumMod val="50000"/>
                            </a:schemeClr>
                          </a:solidFill>
                          <a:effectLst/>
                          <a:latin typeface="+mn-lt"/>
                          <a:ea typeface="+mn-ea"/>
                          <a:cs typeface="+mn-cs"/>
                        </a:rPr>
                        <a:t>12/21</a:t>
                      </a:r>
                    </a:p>
                  </a:txBody>
                  <a:tcPr marL="6973" marR="6973" marT="6973" marB="0"/>
                </a:tc>
                <a:tc>
                  <a:txBody>
                    <a:bodyPr/>
                    <a:lstStyle/>
                    <a:p>
                      <a:pPr algn="l" fontAlgn="t"/>
                      <a:r>
                        <a:rPr lang="en-GB" sz="900" b="0" i="0" u="none" strike="noStrike" dirty="0">
                          <a:solidFill>
                            <a:schemeClr val="bg1">
                              <a:lumMod val="50000"/>
                            </a:schemeClr>
                          </a:solidFill>
                          <a:effectLst/>
                          <a:latin typeface="Arial" panose="020B0604020202020204" pitchFamily="34" charset="0"/>
                        </a:rPr>
                        <a:t>Completed at SA#94-e</a:t>
                      </a:r>
                    </a:p>
                  </a:txBody>
                  <a:tcPr marL="6973" marR="6973" marT="6973" marB="0"/>
                </a:tc>
                <a:extLst>
                  <a:ext uri="{0D108BD9-81ED-4DB2-BD59-A6C34878D82A}">
                    <a16:rowId xmlns:a16="http://schemas.microsoft.com/office/drawing/2014/main" val="564604280"/>
                  </a:ext>
                </a:extLst>
              </a:tr>
              <a:tr h="459826">
                <a:tc>
                  <a:txBody>
                    <a:bodyPr/>
                    <a:lstStyle/>
                    <a:p>
                      <a:pPr algn="ctr" fontAlgn="t"/>
                      <a:r>
                        <a:rPr lang="en-GB" sz="800" b="0" i="0" u="none" strike="noStrike" dirty="0">
                          <a:solidFill>
                            <a:srgbClr val="000000"/>
                          </a:solidFill>
                          <a:effectLst/>
                          <a:latin typeface="Arial" panose="020B0604020202020204" pitchFamily="34" charset="0"/>
                        </a:rPr>
                        <a:t>920010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Multicast-Broadcast User Service Architecture and related 5GMS Extensions (5MBUSA)</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60%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r>
                        <a:rPr lang="en-GB" sz="900" b="0" i="0" u="none" strike="noStrike" dirty="0">
                          <a:solidFill>
                            <a:srgbClr val="00CC00"/>
                          </a:solidFill>
                          <a:effectLst/>
                          <a:latin typeface="Arial" panose="020B0604020202020204" pitchFamily="34" charset="0"/>
                        </a:rPr>
                        <a:t>Completed !</a:t>
                      </a: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012424162"/>
                  </a:ext>
                </a:extLst>
              </a:tr>
              <a:tr h="459826">
                <a:tc>
                  <a:txBody>
                    <a:bodyPr/>
                    <a:lstStyle/>
                    <a:p>
                      <a:pPr algn="ctr" fontAlgn="t"/>
                      <a:r>
                        <a:rPr lang="en-GB" sz="800" b="0" i="0" u="none" strike="noStrike" dirty="0">
                          <a:solidFill>
                            <a:schemeClr val="bg1">
                              <a:lumMod val="50000"/>
                            </a:schemeClr>
                          </a:solidFill>
                          <a:effectLst/>
                          <a:latin typeface="Arial" panose="020B0604020202020204" pitchFamily="34" charset="0"/>
                        </a:rPr>
                        <a:t>890009</a:t>
                      </a:r>
                    </a:p>
                  </a:txBody>
                  <a:tcPr marL="9525" marR="9525" marT="9525" marB="0"/>
                </a:tc>
                <a:tc>
                  <a:txBody>
                    <a:bodyPr/>
                    <a:lstStyle/>
                    <a:p>
                      <a:pPr algn="l" fontAlgn="t"/>
                      <a:r>
                        <a:rPr lang="en-GB" sz="1200" b="1" u="none" strike="noStrike" kern="1200" dirty="0">
                          <a:solidFill>
                            <a:schemeClr val="bg1">
                              <a:lumMod val="50000"/>
                            </a:schemeClr>
                          </a:solidFill>
                          <a:effectLst/>
                          <a:latin typeface="+mn-lt"/>
                          <a:ea typeface="+mn-ea"/>
                          <a:cs typeface="+mn-cs"/>
                        </a:rPr>
                        <a:t>Operation Points for 8K VR 360 Video over 5G (8K_VR_5G)</a:t>
                      </a:r>
                    </a:p>
                  </a:txBody>
                  <a:tcPr marL="9525" marR="9525" marT="9525" marB="0"/>
                </a:tc>
                <a:tc>
                  <a:txBody>
                    <a:bodyPr/>
                    <a:lstStyle/>
                    <a:p>
                      <a:pPr algn="ctr" fontAlgn="t"/>
                      <a:r>
                        <a:rPr lang="en-GB" sz="900" b="0" i="1" u="none" strike="noStrike" dirty="0">
                          <a:solidFill>
                            <a:schemeClr val="bg1">
                              <a:lumMod val="50000"/>
                            </a:schemeClr>
                          </a:solidFill>
                          <a:effectLst/>
                          <a:latin typeface="Arial" panose="020B0604020202020204" pitchFamily="34" charset="0"/>
                        </a:rPr>
                        <a:t>-</a:t>
                      </a:r>
                    </a:p>
                  </a:txBody>
                  <a:tcPr marL="6973" marR="6973" marT="6973" marB="0"/>
                </a:tc>
                <a:tc>
                  <a:txBody>
                    <a:bodyPr/>
                    <a:lstStyle/>
                    <a:p>
                      <a:pPr algn="ctr" fontAlgn="t"/>
                      <a:r>
                        <a:rPr lang="en-GB" sz="1200" b="1" u="none" strike="noStrike" kern="1200" dirty="0">
                          <a:solidFill>
                            <a:schemeClr val="bg1">
                              <a:lumMod val="50000"/>
                            </a:schemeClr>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bg1">
                              <a:lumMod val="50000"/>
                            </a:schemeClr>
                          </a:solidFill>
                          <a:effectLst/>
                          <a:latin typeface="+mn-lt"/>
                          <a:ea typeface="+mn-ea"/>
                          <a:cs typeface="+mn-cs"/>
                        </a:rPr>
                        <a:t>09/21</a:t>
                      </a:r>
                    </a:p>
                  </a:txBody>
                  <a:tcPr marL="6973" marR="6973" marT="6973" marB="0"/>
                </a:tc>
                <a:tc>
                  <a:txBody>
                    <a:bodyPr/>
                    <a:lstStyle/>
                    <a:p>
                      <a:pPr algn="l" fontAlgn="t"/>
                      <a:r>
                        <a:rPr lang="en-GB" sz="900" b="0" i="0" u="none" strike="noStrike" dirty="0">
                          <a:solidFill>
                            <a:schemeClr val="bg1">
                              <a:lumMod val="50000"/>
                            </a:schemeClr>
                          </a:solidFill>
                          <a:effectLst/>
                          <a:latin typeface="Arial" panose="020B0604020202020204" pitchFamily="34" charset="0"/>
                        </a:rPr>
                        <a:t>Completed at SA#93</a:t>
                      </a:r>
                    </a:p>
                  </a:txBody>
                  <a:tcPr marL="6973" marR="6973" marT="6973" marB="0"/>
                </a:tc>
                <a:extLst>
                  <a:ext uri="{0D108BD9-81ED-4DB2-BD59-A6C34878D82A}">
                    <a16:rowId xmlns:a16="http://schemas.microsoft.com/office/drawing/2014/main" val="4216061510"/>
                  </a:ext>
                </a:extLst>
              </a:tr>
              <a:tr h="459826">
                <a:tc>
                  <a:txBody>
                    <a:bodyPr/>
                    <a:lstStyle/>
                    <a:p>
                      <a:pPr algn="ctr" fontAlgn="t"/>
                      <a:r>
                        <a:rPr lang="en-GB" sz="800" b="0" i="0" u="none" strike="noStrike" dirty="0">
                          <a:solidFill>
                            <a:srgbClr val="000000"/>
                          </a:solidFill>
                          <a:effectLst/>
                          <a:latin typeface="Arial" panose="020B0604020202020204" pitchFamily="34" charset="0"/>
                        </a:rPr>
                        <a:t>940008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Multicast-Broadcast Protocols (5MBP3)</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40%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03/22 -&gt; 06/22</a:t>
                      </a:r>
                    </a:p>
                  </a:txBody>
                  <a:tcPr marL="6973" marR="6973" marT="6973" marB="0"/>
                </a:tc>
                <a:tc>
                  <a:txBody>
                    <a:bodyPr/>
                    <a:lstStyle/>
                    <a:p>
                      <a:pPr algn="l" fontAlgn="t"/>
                      <a:r>
                        <a:rPr lang="en-GB" sz="900" b="0" i="0" u="none" strike="noStrike" dirty="0">
                          <a:solidFill>
                            <a:srgbClr val="000000"/>
                          </a:solidFill>
                          <a:effectLst/>
                          <a:latin typeface="Arial" panose="020B0604020202020204" pitchFamily="34" charset="0"/>
                        </a:rPr>
                        <a:t>Exception request for approval</a:t>
                      </a:r>
                    </a:p>
                  </a:txBody>
                  <a:tcPr marL="6973" marR="6973" marT="6973" marB="0"/>
                </a:tc>
                <a:extLst>
                  <a:ext uri="{0D108BD9-81ED-4DB2-BD59-A6C34878D82A}">
                    <a16:rowId xmlns:a16="http://schemas.microsoft.com/office/drawing/2014/main" val="853063234"/>
                  </a:ext>
                </a:extLst>
              </a:tr>
              <a:tr h="459826">
                <a:tc>
                  <a:txBody>
                    <a:bodyPr/>
                    <a:lstStyle/>
                    <a:p>
                      <a:pPr algn="ctr" fontAlgn="t"/>
                      <a:r>
                        <a:rPr lang="en-GB" sz="800" b="0" i="0" u="none" strike="noStrike" dirty="0">
                          <a:solidFill>
                            <a:srgbClr val="000000"/>
                          </a:solidFill>
                          <a:effectLst/>
                          <a:latin typeface="Arial" panose="020B0604020202020204" pitchFamily="34" charset="0"/>
                        </a:rPr>
                        <a:t>940009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Edge Extensions to 5GMS Stage 3 (5GMS_EDGE_3)</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60%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03/22 -&gt; 06/22</a:t>
                      </a:r>
                    </a:p>
                  </a:txBody>
                  <a:tcPr marL="6973" marR="6973" marT="6973" marB="0"/>
                </a:tc>
                <a:tc>
                  <a:txBody>
                    <a:bodyPr/>
                    <a:lstStyle/>
                    <a:p>
                      <a:pPr algn="l" fontAlgn="t"/>
                      <a:r>
                        <a:rPr lang="en-GB" sz="900" b="0" i="0" u="none" strike="noStrike" dirty="0">
                          <a:solidFill>
                            <a:srgbClr val="000000"/>
                          </a:solidFill>
                          <a:effectLst/>
                          <a:latin typeface="Arial" panose="020B0604020202020204" pitchFamily="34" charset="0"/>
                        </a:rPr>
                        <a:t>Exception request for approval</a:t>
                      </a:r>
                    </a:p>
                  </a:txBody>
                  <a:tcPr marL="6973" marR="6973" marT="6973" marB="0"/>
                </a:tc>
                <a:extLst>
                  <a:ext uri="{0D108BD9-81ED-4DB2-BD59-A6C34878D82A}">
                    <a16:rowId xmlns:a16="http://schemas.microsoft.com/office/drawing/2014/main" val="1715203025"/>
                  </a:ext>
                </a:extLst>
              </a:tr>
            </a:tbl>
          </a:graphicData>
        </a:graphic>
      </p:graphicFrame>
    </p:spTree>
    <p:extLst>
      <p:ext uri="{BB962C8B-B14F-4D97-AF65-F5344CB8AC3E}">
        <p14:creationId xmlns:p14="http://schemas.microsoft.com/office/powerpoint/2010/main" val="2348495412"/>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Support of Immersive Teleconferencing and Telepresence for Remote Terminals (ITT4RT) – </a:t>
            </a:r>
            <a:r>
              <a:rPr lang="en-US" altLang="en-US" sz="3200" dirty="0">
                <a:solidFill>
                  <a:srgbClr val="00CC00"/>
                </a:solidFill>
              </a:rPr>
              <a:t>Completed !</a:t>
            </a:r>
            <a:endParaRPr lang="fr-FR" dirty="0">
              <a:solidFill>
                <a:srgbClr val="00CC0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lvl="0" indent="0" fontAlgn="base">
              <a:lnSpc>
                <a:spcPct val="93000"/>
              </a:lnSpc>
              <a:spcBef>
                <a:spcPct val="15000"/>
              </a:spcBef>
              <a:spcAft>
                <a:spcPct val="15000"/>
              </a:spcAft>
              <a:buSzPct val="100000"/>
              <a:tabLst>
                <a:tab pos="285750" algn="l"/>
              </a:tabLst>
              <a:defRPr/>
            </a:pPr>
            <a:r>
              <a:rPr lang="en-US" altLang="en-US" sz="1400" dirty="0"/>
              <a:t> The objective of this Work Item is to specify VR support in MTSI in TS 26.114 and IMS-based Telepresence in TS 26.223 to enable support of an immersive experience for remote terminals joining teleconferencing and telepresence sessions. WID: </a:t>
            </a:r>
            <a:r>
              <a:rPr lang="en-US" sz="1400" u="sng" dirty="0">
                <a:hlinkClick r:id="rId2"/>
              </a:rPr>
              <a:t>SP-180985</a:t>
            </a: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The ITT4RT work item is now 100% completed. The following documents are presented for approval:</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SP-220250 TR 26.962: Immersive Teleconferencing and Telepresence for Remote Terminals (ITT4RT) Operation and Usage Guidelines</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SP-220251 TR 26.862: Immersive Teleconferencing and Telepresence for Remote Terminals (ITT4RT) Use Cases, Requirements and Potential Solutions</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SP-220035 CR Pack on ITT4RT Phase 2 [26.114; WID: ITT4RT]</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A WI summary has been endorsed.</a:t>
            </a:r>
            <a:endParaRPr lang="fr-FR" sz="1400" dirty="0"/>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300789866"/>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820003</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Support of Immersive Teleconferencing and Telepresence for Remote Terminals (ITT4RT)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90%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r>
                        <a:rPr lang="en-GB" sz="900" b="0" i="0" u="none" strike="noStrike" dirty="0">
                          <a:solidFill>
                            <a:srgbClr val="00CC00"/>
                          </a:solidFill>
                          <a:effectLst/>
                          <a:latin typeface="Arial" panose="020B0604020202020204" pitchFamily="34" charset="0"/>
                        </a:rPr>
                        <a:t>Completed !</a:t>
                      </a: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998555677"/>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Handsets Featuring Non-Traditional Earpieces  </a:t>
            </a:r>
            <a:r>
              <a:rPr lang="en-US" altLang="en-US" sz="3200" dirty="0"/>
              <a:t>(</a:t>
            </a:r>
            <a:r>
              <a:rPr lang="en-US" sz="3200" dirty="0" err="1"/>
              <a:t>HaNTE</a:t>
            </a:r>
            <a:r>
              <a:rPr lang="en-US" altLang="en-US" sz="3200" dirty="0"/>
              <a:t>) – </a:t>
            </a:r>
            <a:r>
              <a:rPr lang="en-US" altLang="en-US" sz="3200" dirty="0">
                <a:solidFill>
                  <a:srgbClr val="00CC00"/>
                </a:solidFill>
              </a:rPr>
              <a:t>Completed !</a:t>
            </a:r>
            <a:endParaRPr lang="fr-FR" dirty="0">
              <a:solidFill>
                <a:srgbClr val="00CC0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lvl="0" indent="0" fontAlgn="base">
              <a:lnSpc>
                <a:spcPct val="93000"/>
              </a:lnSpc>
              <a:spcBef>
                <a:spcPct val="15000"/>
              </a:spcBef>
              <a:spcAft>
                <a:spcPct val="15000"/>
              </a:spcAft>
              <a:buSzPct val="100000"/>
              <a:tabLst>
                <a:tab pos="285750" algn="l"/>
              </a:tabLst>
              <a:defRPr/>
            </a:pPr>
            <a:r>
              <a:rPr lang="en-US" altLang="en-US" sz="1400" dirty="0"/>
              <a:t> UEs supporting handset mode communication without a traditional earpiece to produce sound are becoming available in the market, and 3GPP specs require updates to allow for their appropriate testing. WID: </a:t>
            </a:r>
            <a:r>
              <a:rPr lang="fr-FR" sz="1400" dirty="0">
                <a:hlinkClick r:id="rId2"/>
              </a:rPr>
              <a:t>SP-191212</a:t>
            </a: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A CR to 26.132 on ECRP determination has been agreed: SP-220034 CR Pack on the method for determining ECRP for </a:t>
            </a:r>
            <a:r>
              <a:rPr lang="en-US" altLang="zh-CN" sz="1400" dirty="0" err="1">
                <a:cs typeface="Arial" pitchFamily="34" charset="0"/>
              </a:rPr>
              <a:t>HaNTE</a:t>
            </a:r>
            <a:r>
              <a:rPr lang="en-US" altLang="zh-CN" sz="1400" dirty="0">
                <a:cs typeface="Arial" pitchFamily="34" charset="0"/>
              </a:rPr>
              <a:t>-devices [26.132; WID: </a:t>
            </a:r>
            <a:r>
              <a:rPr lang="en-US" altLang="zh-CN" sz="1400" dirty="0" err="1">
                <a:cs typeface="Arial" pitchFamily="34" charset="0"/>
              </a:rPr>
              <a:t>HanTE</a:t>
            </a:r>
            <a:r>
              <a:rPr lang="en-US" altLang="zh-CN" sz="1400" dirty="0">
                <a:cs typeface="Arial" pitchFamily="34" charset="0"/>
              </a:rPr>
              <a:t>]</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Specific WI objectives that were partially addressed have been incorporated in a new Rel-18 WID proposal. Based on this way forward, the </a:t>
            </a:r>
            <a:r>
              <a:rPr lang="en-US" altLang="zh-CN" sz="1400" dirty="0" err="1">
                <a:cs typeface="Arial" pitchFamily="34" charset="0"/>
              </a:rPr>
              <a:t>HaNTE</a:t>
            </a:r>
            <a:r>
              <a:rPr lang="en-US" altLang="zh-CN" sz="1400" dirty="0">
                <a:cs typeface="Arial" pitchFamily="34" charset="0"/>
              </a:rPr>
              <a:t> WI for Rel-17 is 100% completed. </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A WI summary has been endorsed.</a:t>
            </a: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2332547660"/>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860012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Handsets Featuring Non-Traditional Earpieces  (</a:t>
                      </a:r>
                      <a:r>
                        <a:rPr lang="en-US" sz="1200" b="1" u="none" strike="noStrike" kern="1200" dirty="0" err="1">
                          <a:solidFill>
                            <a:schemeClr val="dk1"/>
                          </a:solidFill>
                          <a:effectLst/>
                          <a:latin typeface="+mn-lt"/>
                          <a:ea typeface="+mn-ea"/>
                          <a:cs typeface="+mn-cs"/>
                        </a:rPr>
                        <a:t>HaNTE</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85%</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r>
                        <a:rPr lang="en-GB" sz="900" b="0" i="0" u="none" strike="noStrike" dirty="0">
                          <a:solidFill>
                            <a:srgbClr val="00CC00"/>
                          </a:solidFill>
                          <a:effectLst/>
                          <a:latin typeface="Arial" panose="020B0604020202020204" pitchFamily="34" charset="0"/>
                        </a:rPr>
                        <a:t>Completed !</a:t>
                      </a: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419812540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8K Television over 5G </a:t>
            </a:r>
            <a:r>
              <a:rPr lang="en-US" altLang="en-US" sz="3200" dirty="0"/>
              <a:t>(</a:t>
            </a:r>
            <a:r>
              <a:rPr lang="en-US" sz="3200" dirty="0"/>
              <a:t>8K_TV_5G</a:t>
            </a:r>
            <a:r>
              <a:rPr lang="en-US" altLang="en-US" sz="3200" dirty="0"/>
              <a:t>) – </a:t>
            </a:r>
            <a:r>
              <a:rPr lang="en-US" altLang="en-US" sz="3200" dirty="0">
                <a:solidFill>
                  <a:srgbClr val="00CC00"/>
                </a:solidFill>
              </a:rPr>
              <a:t>Completed !</a:t>
            </a:r>
            <a:endParaRPr lang="fr-FR" dirty="0">
              <a:solidFill>
                <a:srgbClr val="00CC0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38401"/>
            <a:ext cx="11068050" cy="3846514"/>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spcBef>
                <a:spcPts val="600"/>
              </a:spcBef>
              <a:defRPr/>
            </a:pPr>
            <a:r>
              <a:rPr lang="en-US" sz="1400" dirty="0"/>
              <a:t>The objective of this Work Item is to specify an HEVC-based 8K TV operation point in TS 26.116 as well as the corresponding media decoding capabilities for 5GMS in TS 26.511 in order to enable support for up to 8K video. WID: </a:t>
            </a:r>
            <a:r>
              <a:rPr lang="en-US" altLang="en-US" sz="1400" dirty="0">
                <a:cs typeface="Arial" panose="020B0604020202020204" pitchFamily="34" charset="0"/>
                <a:hlinkClick r:id="rId2"/>
              </a:rPr>
              <a:t>SP-210381</a:t>
            </a:r>
            <a:endParaRPr lang="en-US" sz="1400" dirty="0"/>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Agreed the definition of the 8K TV operation point to be added to the TV video profiles in TS 26.116</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Agreed to reference this 8K operation point in 5GMS by indicating that it “may” be used in the TV profile of TS 26.511. </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CR to TS 26.116 also clarifies the differences between 3GPP TV video profiles and MPEG CMAF Media profiles.</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The description of the 8K TV scenario for the video codec characterization was agreed. </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8K video addition to TR 26.955 will be done through a future TEI18 CR when FS_5GVideo Study Item is completed.</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Agreed a CR to TR 26.925 on 8K traffic characteristics</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Document to SA plenary is SP-220032 CR Pack on 8K HEVC Operation Point,  CMAF Alignment and Traffic Characteristics [26.116 and 26.925 &amp; 26.511; WID: 8K_TV_5G]</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The Work item is 100% complete.</a:t>
            </a: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4041266331"/>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920011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8K Television over 5G (8K_TV_5G)</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60%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r>
                        <a:rPr lang="en-GB" sz="900" b="0" i="0" u="none" strike="noStrike" dirty="0">
                          <a:solidFill>
                            <a:srgbClr val="00CC00"/>
                          </a:solidFill>
                          <a:effectLst/>
                          <a:latin typeface="Arial" panose="020B0604020202020204" pitchFamily="34" charset="0"/>
                        </a:rPr>
                        <a:t>Completed !</a:t>
                      </a: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2040752990"/>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5GMS AF Event Exposure </a:t>
            </a:r>
            <a:r>
              <a:rPr lang="en-US" altLang="en-US" sz="3200" dirty="0"/>
              <a:t>(</a:t>
            </a:r>
            <a:r>
              <a:rPr lang="en-US" sz="3200" dirty="0"/>
              <a:t>EVEX</a:t>
            </a:r>
            <a:r>
              <a:rPr lang="en-US" altLang="en-US" sz="3200" dirty="0"/>
              <a:t>)</a:t>
            </a:r>
            <a:endParaRPr lang="fr-FR" dirty="0">
              <a:solidFill>
                <a:srgbClr val="00CC0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19351"/>
            <a:ext cx="11068050" cy="3846514"/>
          </a:xfrm>
        </p:spPr>
        <p:txBody>
          <a:bodyPr/>
          <a:lstStyle/>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a:spcBef>
                <a:spcPts val="600"/>
              </a:spcBef>
              <a:defRPr/>
            </a:pPr>
            <a:r>
              <a:rPr lang="en-US" sz="1200" dirty="0"/>
              <a:t>Objectives (summarized): define the media related data and formats for the media session data to be exposed by the 5GMS AF. Enhance the 5GMS AF data collection to support direct and indirect collection of UE data pertaining to media sessions. WID: </a:t>
            </a:r>
            <a:r>
              <a:rPr lang="en-US" altLang="en-US" sz="1200" dirty="0">
                <a:cs typeface="Arial" panose="020B0604020202020204" pitchFamily="34" charset="0"/>
                <a:hlinkClick r:id="rId2"/>
              </a:rPr>
              <a:t>SP-210374</a:t>
            </a:r>
            <a:endParaRPr lang="en-US" sz="1200" dirty="0"/>
          </a:p>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200" dirty="0">
                <a:cs typeface="Arial" pitchFamily="34" charset="0"/>
              </a:rPr>
              <a:t> CR to 26.512 prepared and postponed providing instantiation of generic data collection and reporting architecture for the 5G Media Streaming feature domain as specified in TS 26.531 and TS 26.532.</a:t>
            </a:r>
          </a:p>
          <a:p>
            <a:pPr marL="0" lvl="0" indent="0" fontAlgn="base">
              <a:lnSpc>
                <a:spcPct val="93000"/>
              </a:lnSpc>
              <a:spcBef>
                <a:spcPct val="15000"/>
              </a:spcBef>
              <a:spcAft>
                <a:spcPct val="15000"/>
              </a:spcAft>
              <a:buSzPct val="100000"/>
              <a:tabLst>
                <a:tab pos="285750" algn="l"/>
              </a:tabLst>
              <a:defRPr/>
            </a:pPr>
            <a:r>
              <a:rPr lang="en-US" altLang="zh-CN" sz="1200" dirty="0">
                <a:cs typeface="Arial" pitchFamily="34" charset="0"/>
              </a:rPr>
              <a:t> Draft CR to TS 26.501 agreed as basis for further work on Data collection and reporting for 5G Media Streaming. It provides instantiation of generic data collection and reporting architecture for the 5G Media Streaming architecture.</a:t>
            </a:r>
          </a:p>
          <a:p>
            <a:pPr marL="0" lvl="0" indent="0" fontAlgn="base">
              <a:lnSpc>
                <a:spcPct val="93000"/>
              </a:lnSpc>
              <a:spcBef>
                <a:spcPct val="15000"/>
              </a:spcBef>
              <a:spcAft>
                <a:spcPct val="15000"/>
              </a:spcAft>
              <a:buSzPct val="100000"/>
              <a:tabLst>
                <a:tab pos="285750" algn="l"/>
              </a:tabLst>
              <a:defRPr/>
            </a:pPr>
            <a:r>
              <a:rPr lang="en-US" altLang="zh-CN" sz="1200" dirty="0">
                <a:cs typeface="Arial" pitchFamily="34" charset="0"/>
              </a:rPr>
              <a:t> New draft TS 26.531 prepared with domain model revisited and data exposure restriction model introduced. </a:t>
            </a:r>
          </a:p>
          <a:p>
            <a:pPr marL="0" lvl="0" indent="0" fontAlgn="base">
              <a:lnSpc>
                <a:spcPct val="93000"/>
              </a:lnSpc>
              <a:spcBef>
                <a:spcPct val="15000"/>
              </a:spcBef>
              <a:spcAft>
                <a:spcPct val="15000"/>
              </a:spcAft>
              <a:buSzPct val="100000"/>
              <a:tabLst>
                <a:tab pos="285750" algn="l"/>
              </a:tabLst>
              <a:defRPr/>
            </a:pPr>
            <a:r>
              <a:rPr lang="en-US" altLang="zh-CN" sz="1200" dirty="0">
                <a:cs typeface="Arial" pitchFamily="34" charset="0"/>
              </a:rPr>
              <a:t> SP-220248: TS 26.532: Data Collection and Reporting; Protocols and Formats, new draft TS 26.532 prepared and agreed to be presented for information at SA. This is a stage 3 specification for UE data collection and reporting functionality, to complement the stage 2 specification in TS 26.531 on generic data collection and reporting architecture.</a:t>
            </a:r>
          </a:p>
          <a:p>
            <a:pPr marL="0" indent="0">
              <a:lnSpc>
                <a:spcPct val="93000"/>
              </a:lnSpc>
              <a:spcBef>
                <a:spcPct val="15000"/>
              </a:spcBef>
              <a:spcAft>
                <a:spcPct val="15000"/>
              </a:spcAft>
              <a:buSzPct val="100000"/>
              <a:tabLst>
                <a:tab pos="285750" algn="l"/>
              </a:tabLst>
              <a:defRPr/>
            </a:pPr>
            <a:r>
              <a:rPr lang="en-US" altLang="zh-CN" sz="1200" dirty="0">
                <a:cs typeface="Arial" pitchFamily="34" charset="0"/>
              </a:rPr>
              <a:t> SP-220244  [EVEX] Proposed Exception Sheet: agreed an exception request to allow completion in June 2022. There are dependencies with CT3.</a:t>
            </a:r>
          </a:p>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0" lvl="0" indent="0" fontAlgn="base">
              <a:lnSpc>
                <a:spcPct val="93000"/>
              </a:lnSpc>
              <a:spcBef>
                <a:spcPct val="15000"/>
              </a:spcBef>
              <a:spcAft>
                <a:spcPct val="15000"/>
              </a:spcAft>
              <a:buSzPct val="100000"/>
              <a:tabLst>
                <a:tab pos="285750" algn="l"/>
              </a:tabLst>
              <a:defRPr/>
            </a:pPr>
            <a:r>
              <a:rPr lang="en-US" altLang="zh-CN" sz="1200" dirty="0">
                <a:cs typeface="Arial" pitchFamily="34" charset="0"/>
              </a:rPr>
              <a:t> Completion of generic data collection and reporting by the AF in Rel-17 TS 26.531 and TS 26.532.</a:t>
            </a:r>
          </a:p>
          <a:p>
            <a:pPr marL="0" lvl="0" indent="0" fontAlgn="base">
              <a:lnSpc>
                <a:spcPct val="93000"/>
              </a:lnSpc>
              <a:spcBef>
                <a:spcPct val="15000"/>
              </a:spcBef>
              <a:spcAft>
                <a:spcPct val="15000"/>
              </a:spcAft>
              <a:buSzPct val="100000"/>
              <a:tabLst>
                <a:tab pos="285750" algn="l"/>
              </a:tabLst>
              <a:defRPr/>
            </a:pPr>
            <a:r>
              <a:rPr lang="en-US" altLang="zh-CN" sz="1200" dirty="0">
                <a:cs typeface="Arial" pitchFamily="34" charset="0"/>
              </a:rPr>
              <a:t> Specification of Rel-17 5G Media Streaming functionality which incorporate relevant features from TS’s 26.531 and 26.532, in Rel-17 TS 26.501 and TS 26.512.</a:t>
            </a:r>
          </a:p>
          <a:p>
            <a:pPr marL="0" lvl="0" indent="0" fontAlgn="base">
              <a:lnSpc>
                <a:spcPct val="93000"/>
              </a:lnSpc>
              <a:spcBef>
                <a:spcPct val="15000"/>
              </a:spcBef>
              <a:spcAft>
                <a:spcPct val="15000"/>
              </a:spcAft>
              <a:buSzPct val="100000"/>
              <a:tabLst>
                <a:tab pos="285750" algn="l"/>
              </a:tabLst>
              <a:defRPr/>
            </a:pPr>
            <a:r>
              <a:rPr lang="en-US" altLang="zh-CN" sz="1200" dirty="0">
                <a:cs typeface="Arial" pitchFamily="34" charset="0"/>
              </a:rPr>
              <a:t> Completion by CT3 of stage 3 </a:t>
            </a:r>
            <a:r>
              <a:rPr lang="en-US" altLang="zh-CN" sz="1200" dirty="0" err="1">
                <a:cs typeface="Arial" pitchFamily="34" charset="0"/>
              </a:rPr>
              <a:t>Naf_EventExposure</a:t>
            </a:r>
            <a:r>
              <a:rPr lang="en-US" altLang="zh-CN" sz="1200" dirty="0">
                <a:cs typeface="Arial" pitchFamily="34" charset="0"/>
              </a:rPr>
              <a:t> and </a:t>
            </a:r>
            <a:r>
              <a:rPr lang="en-US" altLang="zh-CN" sz="1200" dirty="0" err="1">
                <a:cs typeface="Arial" pitchFamily="34" charset="0"/>
              </a:rPr>
              <a:t>Nnef_EventExposure</a:t>
            </a:r>
            <a:r>
              <a:rPr lang="en-US" altLang="zh-CN" sz="1200" dirty="0">
                <a:cs typeface="Arial" pitchFamily="34" charset="0"/>
              </a:rPr>
              <a:t> service APIs in Rel-17 TS 29.517 and TS 29.522 in support of functionality defined by EVEX and reflected in Rel-17 versions of TSs 26.501, 26.512, 26.531 and 26.532.</a:t>
            </a:r>
          </a:p>
          <a:p>
            <a:pPr marL="0" lvl="0" indent="0" fontAlgn="base">
              <a:lnSpc>
                <a:spcPct val="93000"/>
              </a:lnSpc>
              <a:spcBef>
                <a:spcPct val="15000"/>
              </a:spcBef>
              <a:spcAft>
                <a:spcPct val="15000"/>
              </a:spcAft>
              <a:buSzPct val="100000"/>
              <a:tabLst>
                <a:tab pos="285750" algn="l"/>
              </a:tabLst>
              <a:defRPr/>
            </a:pPr>
            <a:endParaRPr lang="en-US" altLang="zh-CN" sz="12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200" dirty="0">
              <a:cs typeface="Arial" pitchFamily="34" charset="0"/>
            </a:endParaRPr>
          </a:p>
          <a:p>
            <a:pPr marL="0" indent="0">
              <a:buNone/>
            </a:pPr>
            <a:endParaRPr lang="fr-FR" sz="12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100207884"/>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920008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5GMS AF Event Exposure (EVEX)</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40%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60%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03/22 -&gt; 06/22</a:t>
                      </a:r>
                    </a:p>
                  </a:txBody>
                  <a:tcPr marL="6973" marR="6973" marT="6973" marB="0"/>
                </a:tc>
                <a:tc>
                  <a:txBody>
                    <a:bodyPr/>
                    <a:lstStyle/>
                    <a:p>
                      <a:pPr algn="l" fontAlgn="t"/>
                      <a:r>
                        <a:rPr lang="en-GB" sz="900" b="0" i="0" u="none" strike="noStrike" dirty="0">
                          <a:solidFill>
                            <a:srgbClr val="000000"/>
                          </a:solidFill>
                          <a:effectLst/>
                          <a:latin typeface="Arial" panose="020B0604020202020204" pitchFamily="34" charset="0"/>
                        </a:rPr>
                        <a:t>Exception request for approval</a:t>
                      </a: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3531992869"/>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5G Multicast-Broadcast User Service Architecture and related 5GMS Extensions </a:t>
            </a:r>
            <a:r>
              <a:rPr lang="en-US" altLang="en-US" sz="3200" dirty="0"/>
              <a:t>(</a:t>
            </a:r>
            <a:r>
              <a:rPr lang="en-US" sz="3200" dirty="0"/>
              <a:t>5MBUSA</a:t>
            </a:r>
            <a:r>
              <a:rPr lang="en-US" altLang="en-US" sz="3200" dirty="0"/>
              <a:t>) – </a:t>
            </a:r>
            <a:r>
              <a:rPr lang="en-US" altLang="en-US" sz="3200" dirty="0">
                <a:solidFill>
                  <a:srgbClr val="00CC00"/>
                </a:solidFill>
              </a:rPr>
              <a:t>Completed !</a:t>
            </a:r>
            <a:endParaRPr lang="fr-FR" dirty="0">
              <a:solidFill>
                <a:srgbClr val="00CC0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38401"/>
            <a:ext cx="11068050" cy="3846514"/>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spcBef>
                <a:spcPts val="600"/>
              </a:spcBef>
              <a:defRPr/>
            </a:pPr>
            <a:r>
              <a:rPr lang="en-US" sz="1400" dirty="0"/>
              <a:t>Objectives (summarized): specify the 5MBS User Service architecture. Define relevant call flows and procedures to support 5GMS over 5MBS; 5GMS hybrid unicast/broadcast services; 5MBS usage independent of 5GMS. WID: </a:t>
            </a:r>
            <a:r>
              <a:rPr lang="en-US" altLang="en-US" sz="1400" dirty="0">
                <a:cs typeface="Arial" panose="020B0604020202020204" pitchFamily="34" charset="0"/>
                <a:hlinkClick r:id="rId2"/>
              </a:rPr>
              <a:t>SP-210376</a:t>
            </a:r>
            <a:r>
              <a:rPr lang="en-US" sz="1400" dirty="0"/>
              <a:t> </a:t>
            </a:r>
          </a:p>
          <a:p>
            <a:pPr marL="0" indent="0">
              <a:spcBef>
                <a:spcPts val="600"/>
              </a:spcBef>
              <a:buNone/>
              <a:defRPr/>
            </a:pP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r>
              <a:rPr lang="en-US" altLang="zh-CN" sz="1400" dirty="0">
                <a:cs typeface="Arial" pitchFamily="34" charset="0"/>
              </a:rPr>
              <a:t> </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SP-220039 CR Pack on 5GMS via </a:t>
            </a:r>
            <a:r>
              <a:rPr lang="en-US" altLang="zh-CN" sz="1400" dirty="0" err="1">
                <a:cs typeface="Arial" pitchFamily="34" charset="0"/>
              </a:rPr>
              <a:t>eMBMS</a:t>
            </a:r>
            <a:r>
              <a:rPr lang="en-US" altLang="zh-CN" sz="1400" dirty="0">
                <a:cs typeface="Arial" pitchFamily="34" charset="0"/>
              </a:rPr>
              <a:t> - Architecture, Broadcast and Reporting [26.501; WID: 5MBUSA]: CR to TS 26.501 agreed on 5GMS Architecture on 5GMS via </a:t>
            </a:r>
            <a:r>
              <a:rPr lang="en-US" altLang="zh-CN" sz="1400" dirty="0" err="1">
                <a:cs typeface="Arial" pitchFamily="34" charset="0"/>
              </a:rPr>
              <a:t>eMBMS</a:t>
            </a:r>
            <a:r>
              <a:rPr lang="en-US" altLang="zh-CN" sz="1400" dirty="0">
                <a:cs typeface="Arial" pitchFamily="34" charset="0"/>
              </a:rPr>
              <a:t>. It defines an architecture for downlink 5G Media Streaming via </a:t>
            </a:r>
            <a:r>
              <a:rPr lang="en-US" altLang="zh-CN" sz="1400" dirty="0" err="1">
                <a:cs typeface="Arial" pitchFamily="34" charset="0"/>
              </a:rPr>
              <a:t>eMBMS</a:t>
            </a:r>
            <a:r>
              <a:rPr lang="en-US" altLang="zh-CN" sz="1400" dirty="0">
                <a:cs typeface="Arial" pitchFamily="34" charset="0"/>
              </a:rPr>
              <a:t> that combines the functions and reference points of the 5GMS System with those of the MBMS System. This arrangement allows 5GMS-based downlink media streaming to be deployed as an MBMS-aware Application on top of </a:t>
            </a:r>
            <a:r>
              <a:rPr lang="en-US" altLang="zh-CN" sz="1400" dirty="0" err="1">
                <a:cs typeface="Arial" pitchFamily="34" charset="0"/>
              </a:rPr>
              <a:t>eMBMS</a:t>
            </a:r>
            <a:r>
              <a:rPr lang="en-US" altLang="zh-CN" sz="1400" dirty="0">
                <a:cs typeface="Arial" pitchFamily="34" charset="0"/>
              </a:rPr>
              <a:t> as defined in TS 23.246, TS 26.346, TS 26.347 and TS 26.348.</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SP-220297 3GPP TS 26.502 V1.1.0 5G multicast–broadcast services; User Service architecture, agreed to be sent to SA for approval. TS 26.502 defines the stage 2 User Services architecture for 5G multicast–broadcast services. It builds on the foundations of the recently completed MBS System specification defined by SA2 in TS 23.247.</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LS (to 3GPP SA2, CT3, CT4) on 5MBS User Services was approved to inform about the completion of the Stage 2 work and ask questions about Group Communication feature over MBS.</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The Work Item is 100% complete  </a:t>
            </a:r>
          </a:p>
          <a:p>
            <a:pPr marL="0" lvl="0" indent="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079848837"/>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920010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Multicast-Broadcast User Service Architecture and related 5GMS Extensions (5MBUSA)</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60%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r>
                        <a:rPr lang="en-GB" sz="900" b="0" i="0" u="none" strike="noStrike" dirty="0">
                          <a:solidFill>
                            <a:srgbClr val="00CC00"/>
                          </a:solidFill>
                          <a:effectLst/>
                          <a:latin typeface="Arial" panose="020B0604020202020204" pitchFamily="34" charset="0"/>
                        </a:rPr>
                        <a:t>Completed !</a:t>
                      </a: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259539026"/>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5G Multicast-Broadcast Protocols (5MBP3)</a:t>
            </a:r>
            <a:endParaRPr lang="fr-FR" dirty="0">
              <a:solidFill>
                <a:srgbClr val="00CC0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38401"/>
            <a:ext cx="11068050" cy="3846514"/>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sz="1400" dirty="0"/>
              <a:t>Specify the stage 3 format and protocol for User Service Announcement (between MBSF and MBS Client), MBS distribution methods (between MBSTF and MBS Client) based on existing MBMS delivery methods i.e. Object distribution method and Packet distribution method, associated delivery procedures, and corresponding extensions to TS 26.512, TS 26.346 and TS 26.347 to support 5G Media Streaming via </a:t>
            </a:r>
            <a:r>
              <a:rPr lang="en-US" sz="1400" dirty="0" err="1"/>
              <a:t>eMBMS</a:t>
            </a:r>
            <a:r>
              <a:rPr lang="en-US" sz="1400" dirty="0"/>
              <a:t>.</a:t>
            </a:r>
          </a:p>
          <a:p>
            <a:pPr marL="0" indent="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WID: SP-211335</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r>
              <a:rPr lang="en-US" altLang="zh-CN" sz="1400" dirty="0">
                <a:cs typeface="Arial" pitchFamily="34" charset="0"/>
              </a:rPr>
              <a:t> </a:t>
            </a:r>
          </a:p>
          <a:p>
            <a:pPr marL="0" indent="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The Work Item progressed to 40% and should complete for June 2022. SP-220243 [5MBP3] Proposed Exception Sheet is presented for approval.</a:t>
            </a:r>
          </a:p>
          <a:p>
            <a:pPr marL="0" indent="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SP-220249 TS 26.517: 5G Multicast–Broadcast User Services; Protocols and Formats. Presented for information to SA. TS 26.517 provides a Release 17 stage 3 specification of the protocols and data formats supporting Multicast–Broadcast User Services in the 5G System.</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Complete 5G Multicast-Broadcast User Services; Protocols and Formats</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Complete Distribution Methods for MBS and Extensions for 5GMS delivery</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Complete Client APIs for MBS and Extensions to MBMS-APIs for 5GMS delivery</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Complete 5G Media Streaming via </a:t>
            </a:r>
            <a:r>
              <a:rPr lang="en-US" altLang="zh-CN" sz="1400" dirty="0" err="1">
                <a:cs typeface="Arial" pitchFamily="34" charset="0"/>
              </a:rPr>
              <a:t>eMBMS</a:t>
            </a: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810124345"/>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940008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Multicast-Broadcast Protocols (5MBP3)</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40%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03/22 -&gt; 06/22</a:t>
                      </a:r>
                    </a:p>
                  </a:txBody>
                  <a:tcPr marL="6973" marR="6973" marT="6973" marB="0"/>
                </a:tc>
                <a:tc>
                  <a:txBody>
                    <a:bodyPr/>
                    <a:lstStyle/>
                    <a:p>
                      <a:pPr algn="l" fontAlgn="t"/>
                      <a:r>
                        <a:rPr lang="en-GB" sz="900" b="0" i="0" u="none" strike="noStrike" dirty="0">
                          <a:solidFill>
                            <a:srgbClr val="000000"/>
                          </a:solidFill>
                          <a:effectLst/>
                          <a:latin typeface="Arial" panose="020B0604020202020204" pitchFamily="34" charset="0"/>
                        </a:rPr>
                        <a:t>Exception request for approval</a:t>
                      </a: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4075851712"/>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Edge Extensions to 5GMS Stage 3 (5GMS_EDGE_3)</a:t>
            </a:r>
            <a:endParaRPr lang="fr-FR" dirty="0">
              <a:solidFill>
                <a:srgbClr val="00CC0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38401"/>
            <a:ext cx="11068050" cy="3846514"/>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Based on 5GMS extended architecture TS 26.501 that now supports Edge media processing, e</a:t>
            </a:r>
            <a:r>
              <a:rPr lang="en-US" sz="1400" dirty="0"/>
              <a:t>xtend the M1 interface and APIs to support the provisioning of edge resources for media services, enhance the M5 interface and APIs to support the configuration, discovery, QoS support, tracking, and relocation of edge processing resources; define the 5GMS AF and 5GMS AS application context and the corresponding transfer procedures; introduce any other related stage 3 enablers for edge media processing</a:t>
            </a:r>
          </a:p>
          <a:p>
            <a:pPr marL="0" indent="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WID: SP-211336</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r>
              <a:rPr lang="en-US" altLang="zh-CN" sz="1400" dirty="0">
                <a:cs typeface="Arial" pitchFamily="34" charset="0"/>
              </a:rPr>
              <a:t> </a:t>
            </a:r>
          </a:p>
          <a:p>
            <a:pPr marL="0" indent="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The work progressed with CRs to TS 26.512 on Edge Provisioning for Media Services and Edge Configuration for 5G Media Services prepared but postponed to the next meeting.</a:t>
            </a:r>
          </a:p>
          <a:p>
            <a:pPr marL="0" indent="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SP-220246 [5GMS_EDGE_3] Proposed Exception Request for approval</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Minimal M6 APIs to enable the application to request and release edge resources for edge media processing sessions</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ACR transfer procedures and event-driven EAS relocation triggering</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Implementation of and corrections to the corresponding REST APIs</a:t>
            </a: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3661582874"/>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940009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Edge Extensions to 5GMS Stage 3 (5GMS_EDGE_3)</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60%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03/22 -&gt; 06/22</a:t>
                      </a:r>
                    </a:p>
                  </a:txBody>
                  <a:tcPr marL="6973" marR="6973" marT="6973" marB="0"/>
                </a:tc>
                <a:tc>
                  <a:txBody>
                    <a:bodyPr/>
                    <a:lstStyle/>
                    <a:p>
                      <a:pPr algn="l" fontAlgn="t"/>
                      <a:r>
                        <a:rPr lang="en-GB" sz="900" b="0" i="0" u="none" strike="noStrike" dirty="0">
                          <a:solidFill>
                            <a:srgbClr val="000000"/>
                          </a:solidFill>
                          <a:effectLst/>
                          <a:latin typeface="Arial" panose="020B0604020202020204" pitchFamily="34" charset="0"/>
                        </a:rPr>
                        <a:t>Exception request for approval</a:t>
                      </a: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95260374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General</a:t>
            </a:r>
          </a:p>
          <a:p>
            <a:pPr lvl="1">
              <a:lnSpc>
                <a:spcPct val="90000"/>
              </a:lnSpc>
              <a:spcBef>
                <a:spcPts val="300"/>
              </a:spcBef>
            </a:pPr>
            <a:r>
              <a:rPr lang="en-US" altLang="en-US" sz="1600" dirty="0"/>
              <a:t>Leadership and subgroups </a:t>
            </a:r>
          </a:p>
          <a:p>
            <a:pPr lvl="1">
              <a:lnSpc>
                <a:spcPct val="90000"/>
              </a:lnSpc>
              <a:spcBef>
                <a:spcPts val="300"/>
              </a:spcBef>
            </a:pPr>
            <a:r>
              <a:rPr lang="en-US" altLang="en-US" sz="1600" dirty="0"/>
              <a:t>Meetings and statistics</a:t>
            </a:r>
          </a:p>
          <a:p>
            <a:pPr lvl="1">
              <a:lnSpc>
                <a:spcPct val="90000"/>
              </a:lnSpc>
              <a:spcBef>
                <a:spcPts val="300"/>
              </a:spcBef>
            </a:pPr>
            <a:r>
              <a:rPr lang="en-US" altLang="en-US" sz="1600" dirty="0"/>
              <a:t>Progress highlights</a:t>
            </a:r>
          </a:p>
          <a:p>
            <a:pPr>
              <a:lnSpc>
                <a:spcPct val="90000"/>
              </a:lnSpc>
              <a:spcBef>
                <a:spcPts val="1500"/>
              </a:spcBef>
            </a:pPr>
            <a:r>
              <a:rPr lang="en-US" altLang="en-US" sz="2000" dirty="0"/>
              <a:t>Work progress </a:t>
            </a:r>
          </a:p>
          <a:p>
            <a:pPr lvl="1">
              <a:lnSpc>
                <a:spcPct val="90000"/>
              </a:lnSpc>
              <a:spcBef>
                <a:spcPts val="300"/>
              </a:spcBef>
            </a:pPr>
            <a:r>
              <a:rPr lang="en-US" altLang="en-US" sz="1600" dirty="0"/>
              <a:t>CRs to features in Rel-16 and earlier </a:t>
            </a:r>
          </a:p>
          <a:p>
            <a:pPr lvl="1">
              <a:lnSpc>
                <a:spcPct val="90000"/>
              </a:lnSpc>
              <a:spcBef>
                <a:spcPts val="300"/>
              </a:spcBef>
            </a:pPr>
            <a:r>
              <a:rPr lang="en-US" altLang="en-US" sz="1600" dirty="0"/>
              <a:t>CRs to completed features, TEI17 and non-SA4 items in Rel-17</a:t>
            </a:r>
          </a:p>
          <a:p>
            <a:pPr lvl="1">
              <a:lnSpc>
                <a:spcPct val="90000"/>
              </a:lnSpc>
              <a:spcBef>
                <a:spcPts val="300"/>
              </a:spcBef>
            </a:pPr>
            <a:r>
              <a:rPr lang="fi-FI" altLang="en-US" sz="1600" dirty="0"/>
              <a:t>Rel-17 Work Items</a:t>
            </a:r>
          </a:p>
          <a:p>
            <a:pPr lvl="1">
              <a:lnSpc>
                <a:spcPct val="90000"/>
              </a:lnSpc>
              <a:spcBef>
                <a:spcPts val="300"/>
              </a:spcBef>
            </a:pPr>
            <a:r>
              <a:rPr lang="fi-FI" altLang="en-US" sz="1600" dirty="0"/>
              <a:t>Rel-18 Work Items</a:t>
            </a:r>
          </a:p>
          <a:p>
            <a:pPr lvl="1">
              <a:lnSpc>
                <a:spcPct val="90000"/>
              </a:lnSpc>
              <a:spcBef>
                <a:spcPts val="300"/>
              </a:spcBef>
            </a:pPr>
            <a:r>
              <a:rPr lang="fi-FI" altLang="en-US" sz="1600" dirty="0"/>
              <a:t>Study Items</a:t>
            </a:r>
            <a:endParaRPr lang="en-US" altLang="en-US" sz="1600" dirty="0"/>
          </a:p>
          <a:p>
            <a:pPr>
              <a:lnSpc>
                <a:spcPct val="90000"/>
              </a:lnSpc>
              <a:spcBef>
                <a:spcPts val="1500"/>
              </a:spcBef>
            </a:pPr>
            <a:r>
              <a:rPr lang="fi-FI" altLang="en-US" sz="2000" dirty="0"/>
              <a:t>New Study and Work Items</a:t>
            </a:r>
          </a:p>
          <a:p>
            <a:pPr>
              <a:lnSpc>
                <a:spcPct val="90000"/>
              </a:lnSpc>
              <a:spcBef>
                <a:spcPts val="1500"/>
              </a:spcBef>
            </a:pPr>
            <a:r>
              <a:rPr lang="fi-FI" altLang="en-US" sz="2000" dirty="0"/>
              <a:t>IETF Dependencies</a:t>
            </a:r>
            <a:endParaRPr lang="en-US" altLang="en-US" sz="2000" dirty="0"/>
          </a:p>
          <a:p>
            <a:pPr>
              <a:lnSpc>
                <a:spcPct val="90000"/>
              </a:lnSpc>
              <a:spcBef>
                <a:spcPts val="1500"/>
              </a:spcBef>
            </a:pPr>
            <a:r>
              <a:rPr lang="en-US" altLang="en-US" sz="2000" dirty="0"/>
              <a:t>Summary of action items </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1970088" y="1339851"/>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Rel-18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2455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7" name="Table 3">
            <a:extLst>
              <a:ext uri="{FF2B5EF4-FFF2-40B4-BE49-F238E27FC236}">
                <a16:creationId xmlns:a16="http://schemas.microsoft.com/office/drawing/2014/main" id="{16422D9A-66C0-4955-8C85-ED1D9F430904}"/>
              </a:ext>
            </a:extLst>
          </p:cNvPr>
          <p:cNvGraphicFramePr>
            <a:graphicFrameLocks noGrp="1"/>
          </p:cNvGraphicFramePr>
          <p:nvPr>
            <p:extLst>
              <p:ext uri="{D42A27DB-BD31-4B8C-83A1-F6EECF244321}">
                <p14:modId xmlns:p14="http://schemas.microsoft.com/office/powerpoint/2010/main" val="3696856369"/>
              </p:ext>
            </p:extLst>
          </p:nvPr>
        </p:nvGraphicFramePr>
        <p:xfrm>
          <a:off x="604006" y="1526796"/>
          <a:ext cx="10863742" cy="1284060"/>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830005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Terminal Audio quality performance and Test methods for Immersive Audio Services (ATIAS)</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20%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20%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r h="459826">
                <a:tc>
                  <a:txBody>
                    <a:bodyPr/>
                    <a:lstStyle/>
                    <a:p>
                      <a:pPr algn="ctr" fontAlgn="t"/>
                      <a:r>
                        <a:rPr lang="en-GB" sz="800" b="0" i="0" u="none" strike="noStrike" dirty="0">
                          <a:solidFill>
                            <a:srgbClr val="000000"/>
                          </a:solidFill>
                          <a:effectLst/>
                          <a:latin typeface="Arial" panose="020B0604020202020204" pitchFamily="34" charset="0"/>
                        </a:rPr>
                        <a:t>770024</a:t>
                      </a:r>
                    </a:p>
                  </a:txBody>
                  <a:tcPr marL="9525" marR="9525" marT="9525" marB="0"/>
                </a:tc>
                <a:tc>
                  <a:txBody>
                    <a:bodyPr/>
                    <a:lstStyle/>
                    <a:p>
                      <a:pPr algn="l" fontAlgn="t"/>
                      <a:r>
                        <a:rPr lang="en-GB" sz="1200" b="1" u="none" strike="noStrike" kern="1200" dirty="0">
                          <a:solidFill>
                            <a:schemeClr val="dk1"/>
                          </a:solidFill>
                          <a:effectLst/>
                          <a:latin typeface="+mn-lt"/>
                          <a:ea typeface="+mn-ea"/>
                          <a:cs typeface="+mn-cs"/>
                        </a:rPr>
                        <a:t>EVS Codec Extension for Immersive Voice and Audio Services (</a:t>
                      </a:r>
                      <a:r>
                        <a:rPr lang="en-GB" sz="1200" b="1" u="none" strike="noStrike" kern="1200" dirty="0" err="1">
                          <a:solidFill>
                            <a:schemeClr val="dk1"/>
                          </a:solidFill>
                          <a:effectLst/>
                          <a:latin typeface="+mn-lt"/>
                          <a:ea typeface="+mn-ea"/>
                          <a:cs typeface="+mn-cs"/>
                        </a:rPr>
                        <a:t>IVAS_Codec</a:t>
                      </a:r>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900" i="1" u="none" strike="noStrike" dirty="0">
                          <a:effectLst/>
                        </a:rPr>
                        <a:t>30%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30%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2445521616"/>
                  </a:ext>
                </a:extLst>
              </a:tr>
            </a:tbl>
          </a:graphicData>
        </a:graphic>
      </p:graphicFrame>
    </p:spTree>
    <p:extLst>
      <p:ext uri="{BB962C8B-B14F-4D97-AF65-F5344CB8AC3E}">
        <p14:creationId xmlns:p14="http://schemas.microsoft.com/office/powerpoint/2010/main" val="4169892443"/>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Terminal Audio quality performance and Test methods for Immersive Audio Services (ATIAS)</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 WID: </a:t>
            </a:r>
            <a:r>
              <a:rPr lang="fr-FR" sz="1400" u="sng" dirty="0">
                <a:hlinkClick r:id="rId2"/>
              </a:rPr>
              <a:t>SP-190040</a:t>
            </a: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No progress</a:t>
            </a: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034171832"/>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830005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Terminal Audio quality performance and Test methods for Immersive Audio Services (ATIAS)</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20%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20%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378168035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EVS Codec Extension for Immersive Voice and Audio Services (</a:t>
            </a:r>
            <a:r>
              <a:rPr lang="en-US" altLang="en-US" sz="3200" dirty="0" err="1"/>
              <a:t>IVAS_Codec</a:t>
            </a:r>
            <a:r>
              <a:rPr lang="en-US" altLang="en-US" sz="3200" dirty="0"/>
              <a:t>)</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lvl="0" indent="0" fontAlgn="base">
              <a:lnSpc>
                <a:spcPct val="93000"/>
              </a:lnSpc>
              <a:spcBef>
                <a:spcPct val="15000"/>
              </a:spcBef>
              <a:spcAft>
                <a:spcPct val="15000"/>
              </a:spcAft>
              <a:buSzPct val="100000"/>
              <a:tabLst>
                <a:tab pos="285750" algn="l"/>
              </a:tabLst>
              <a:defRPr/>
            </a:pPr>
            <a:r>
              <a:rPr lang="en-US" altLang="en-US" sz="1400" dirty="0"/>
              <a:t> The overall objective of this work item is to develop a single general-purpose audio codec for immersive 4G and 5G services and applications including the VR use cases envisioned in 3GPP TR 26.918. WID: </a:t>
            </a:r>
            <a:r>
              <a:rPr lang="en-US" sz="1400" u="sng" dirty="0">
                <a:hlinkClick r:id="rId2"/>
              </a:rPr>
              <a:t>SP-170611</a:t>
            </a: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IVAS-6 (Selection Deliverables), IVAS-7a (Processing Plan for Selection), IVAS-8a (Test plan for selection phase) updated based on agreed inputs.</a:t>
            </a:r>
          </a:p>
          <a:p>
            <a:pPr marL="0" lvl="0" indent="0" fontAlgn="base">
              <a:lnSpc>
                <a:spcPct val="93000"/>
              </a:lnSpc>
              <a:spcBef>
                <a:spcPct val="15000"/>
              </a:spcBef>
              <a:spcAft>
                <a:spcPct val="15000"/>
              </a:spcAft>
              <a:buSzPct val="100000"/>
              <a:tabLst>
                <a:tab pos="285750" algn="l"/>
              </a:tabLst>
              <a:defRPr/>
            </a:pPr>
            <a:r>
              <a:rPr lang="en-US" sz="1400" dirty="0">
                <a:cs typeface="Arial" pitchFamily="34" charset="0"/>
              </a:rPr>
              <a:t> Contribution S4-220161 provided the terms of reference (</a:t>
            </a:r>
            <a:r>
              <a:rPr lang="en-US" sz="1400" dirty="0" err="1">
                <a:cs typeface="Arial" pitchFamily="34" charset="0"/>
              </a:rPr>
              <a:t>ToR</a:t>
            </a:r>
            <a:r>
              <a:rPr lang="en-US" sz="1400" dirty="0">
                <a:cs typeface="Arial" pitchFamily="34" charset="0"/>
              </a:rPr>
              <a:t>) of the planned public collaboration; the process of joining is entirely open and it is clearly described in the </a:t>
            </a:r>
            <a:r>
              <a:rPr lang="en-US" sz="1400" dirty="0" err="1">
                <a:cs typeface="Arial" pitchFamily="34" charset="0"/>
              </a:rPr>
              <a:t>ToR</a:t>
            </a:r>
            <a:r>
              <a:rPr lang="en-US" sz="1400" dirty="0">
                <a:cs typeface="Arial" pitchFamily="34" charset="0"/>
              </a:rPr>
              <a:t> and was also explained in details.  </a:t>
            </a:r>
          </a:p>
          <a:p>
            <a:pPr marL="0" lvl="0" indent="0" fontAlgn="base">
              <a:lnSpc>
                <a:spcPct val="93000"/>
              </a:lnSpc>
              <a:spcBef>
                <a:spcPct val="15000"/>
              </a:spcBef>
              <a:spcAft>
                <a:spcPct val="15000"/>
              </a:spcAft>
              <a:buSzPct val="100000"/>
              <a:tabLst>
                <a:tab pos="285750" algn="l"/>
              </a:tabLst>
              <a:defRPr/>
            </a:pPr>
            <a:r>
              <a:rPr lang="en-US" sz="1400" dirty="0">
                <a:cs typeface="Arial" pitchFamily="34" charset="0"/>
              </a:rPr>
              <a:t> Contribution S4-220111 provided the draft Funding Agreement for the IVAS standardization process. The proposed text reflects the SA4 working assumption that there will be a single common candidate codec to be submitted for selection. The current document structure was provided by ETSI/3GPP MCC and EVS SWG Chairman and was then vetted by ETSI legal. </a:t>
            </a:r>
            <a:endParaRPr lang="en-US" sz="1400" b="1" u="sng"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a:t>
            </a:r>
            <a:r>
              <a:rPr lang="en-US" sz="1400" dirty="0">
                <a:cs typeface="Arial" pitchFamily="34" charset="0"/>
              </a:rPr>
              <a:t>Interested companies are asked to check the Funding Agreement with the goal to be agreed at the next meeting. The Funding Agreement was included in square brackets in IVAS-6 which was then agreed as the next working draft.</a:t>
            </a: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450292614"/>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770024</a:t>
                      </a:r>
                    </a:p>
                  </a:txBody>
                  <a:tcPr marL="9525" marR="9525" marT="9525" marB="0"/>
                </a:tc>
                <a:tc>
                  <a:txBody>
                    <a:bodyPr/>
                    <a:lstStyle/>
                    <a:p>
                      <a:pPr algn="l" fontAlgn="t"/>
                      <a:r>
                        <a:rPr lang="en-GB" sz="1200" b="1" u="none" strike="noStrike" kern="1200" dirty="0">
                          <a:solidFill>
                            <a:schemeClr val="dk1"/>
                          </a:solidFill>
                          <a:effectLst/>
                          <a:latin typeface="+mn-lt"/>
                          <a:ea typeface="+mn-ea"/>
                          <a:cs typeface="+mn-cs"/>
                        </a:rPr>
                        <a:t>EVS Codec Extension for Immersive Voice and Audio Services (</a:t>
                      </a:r>
                      <a:r>
                        <a:rPr lang="en-GB" sz="1200" b="1" u="none" strike="noStrike" kern="1200" dirty="0" err="1">
                          <a:solidFill>
                            <a:schemeClr val="dk1"/>
                          </a:solidFill>
                          <a:effectLst/>
                          <a:latin typeface="+mn-lt"/>
                          <a:ea typeface="+mn-ea"/>
                          <a:cs typeface="+mn-cs"/>
                        </a:rPr>
                        <a:t>IVAS_Codec</a:t>
                      </a:r>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900" i="1" u="none" strike="noStrike" dirty="0">
                          <a:effectLst/>
                        </a:rPr>
                        <a:t>30%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30%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332187051"/>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1970088" y="1339851"/>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2455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7" name="Table 3">
            <a:extLst>
              <a:ext uri="{FF2B5EF4-FFF2-40B4-BE49-F238E27FC236}">
                <a16:creationId xmlns:a16="http://schemas.microsoft.com/office/drawing/2014/main" id="{16422D9A-66C0-4955-8C85-ED1D9F430904}"/>
              </a:ext>
            </a:extLst>
          </p:cNvPr>
          <p:cNvGraphicFramePr>
            <a:graphicFrameLocks noGrp="1"/>
          </p:cNvGraphicFramePr>
          <p:nvPr>
            <p:extLst>
              <p:ext uri="{D42A27DB-BD31-4B8C-83A1-F6EECF244321}">
                <p14:modId xmlns:p14="http://schemas.microsoft.com/office/powerpoint/2010/main" val="3592287310"/>
              </p:ext>
            </p:extLst>
          </p:nvPr>
        </p:nvGraphicFramePr>
        <p:xfrm>
          <a:off x="604006" y="1526796"/>
          <a:ext cx="10863742" cy="3583190"/>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850004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VR Streaming Conformance and Guidelines (</a:t>
                      </a:r>
                      <a:r>
                        <a:rPr lang="en-US" sz="1200" b="1" u="none" strike="noStrike" kern="1200" dirty="0" err="1">
                          <a:solidFill>
                            <a:schemeClr val="dk1"/>
                          </a:solidFill>
                          <a:effectLst/>
                          <a:latin typeface="+mn-lt"/>
                          <a:ea typeface="+mn-ea"/>
                          <a:cs typeface="+mn-cs"/>
                        </a:rPr>
                        <a:t>FS_VR_CoGui</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90%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CC00"/>
                          </a:solidFill>
                          <a:effectLst/>
                          <a:latin typeface="Arial" panose="020B0604020202020204" pitchFamily="34" charset="0"/>
                        </a:rPr>
                        <a:t>Completed !</a:t>
                      </a:r>
                    </a:p>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r h="459826">
                <a:tc>
                  <a:txBody>
                    <a:bodyPr/>
                    <a:lstStyle/>
                    <a:p>
                      <a:pPr algn="ctr" fontAlgn="t"/>
                      <a:r>
                        <a:rPr lang="en-GB" sz="800" b="0" i="0" u="none" strike="noStrike" dirty="0">
                          <a:solidFill>
                            <a:srgbClr val="000000"/>
                          </a:solidFill>
                          <a:effectLst/>
                          <a:latin typeface="Arial" panose="020B0604020202020204" pitchFamily="34" charset="0"/>
                        </a:rPr>
                        <a:t>870013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Typical Traffic Characteristics for XR Services and other Media (</a:t>
                      </a:r>
                      <a:r>
                        <a:rPr lang="en-US" sz="1200" b="1" u="none" strike="noStrike" kern="1200" dirty="0" err="1">
                          <a:solidFill>
                            <a:schemeClr val="dk1"/>
                          </a:solidFill>
                          <a:effectLst/>
                          <a:latin typeface="+mn-lt"/>
                          <a:ea typeface="+mn-ea"/>
                          <a:cs typeface="+mn-cs"/>
                        </a:rPr>
                        <a:t>FS_XRTraffic</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75%</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80%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03/22 -&gt; 06/22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Exception request for approval</a:t>
                      </a:r>
                    </a:p>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2445521616"/>
                  </a:ext>
                </a:extLst>
              </a:tr>
              <a:tr h="459826">
                <a:tc>
                  <a:txBody>
                    <a:bodyPr/>
                    <a:lstStyle/>
                    <a:p>
                      <a:pPr algn="ctr" fontAlgn="t"/>
                      <a:r>
                        <a:rPr lang="en-GB" sz="800" b="0" i="0" u="none" strike="noStrike" dirty="0">
                          <a:solidFill>
                            <a:srgbClr val="000000"/>
                          </a:solidFill>
                          <a:effectLst/>
                          <a:latin typeface="Arial" panose="020B0604020202020204" pitchFamily="34" charset="0"/>
                        </a:rPr>
                        <a:t>870013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5G Video Codec Characteristics (FS_5GVideo)</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85%</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90%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03/22 -&gt; 06/22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Exception request for approval</a:t>
                      </a:r>
                    </a:p>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271277696"/>
                  </a:ext>
                </a:extLst>
              </a:tr>
              <a:tr h="459826">
                <a:tc>
                  <a:txBody>
                    <a:bodyPr/>
                    <a:lstStyle/>
                    <a:p>
                      <a:pPr algn="ctr" fontAlgn="t"/>
                      <a:r>
                        <a:rPr lang="en-GB" sz="800" b="0" i="0" u="none" strike="noStrike" dirty="0">
                          <a:solidFill>
                            <a:srgbClr val="000000"/>
                          </a:solidFill>
                          <a:effectLst/>
                          <a:latin typeface="Arial" panose="020B0604020202020204" pitchFamily="34" charset="0"/>
                        </a:rPr>
                        <a:t>880011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5G Glass-type AR/MR Devices (FS_5GSTAR)</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90%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CC00"/>
                          </a:solidFill>
                          <a:effectLst/>
                          <a:latin typeface="Arial" panose="020B0604020202020204" pitchFamily="34" charset="0"/>
                        </a:rPr>
                        <a:t>Completed !</a:t>
                      </a:r>
                    </a:p>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569037942"/>
                  </a:ext>
                </a:extLst>
              </a:tr>
              <a:tr h="459826">
                <a:tc>
                  <a:txBody>
                    <a:bodyPr/>
                    <a:lstStyle/>
                    <a:p>
                      <a:pPr algn="ctr" fontAlgn="t"/>
                      <a:r>
                        <a:rPr lang="en-GB" sz="800" b="0" i="0" u="none" strike="noStrike" dirty="0">
                          <a:solidFill>
                            <a:srgbClr val="000000"/>
                          </a:solidFill>
                          <a:effectLst/>
                          <a:latin typeface="Arial" panose="020B0604020202020204" pitchFamily="34" charset="0"/>
                        </a:rPr>
                        <a:t>900029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media streaming extensions (FS_5GMS_EXT)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60%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CC00"/>
                          </a:solidFill>
                          <a:effectLst/>
                          <a:latin typeface="Arial" panose="020B0604020202020204" pitchFamily="34" charset="0"/>
                        </a:rPr>
                        <a:t>Completed !</a:t>
                      </a:r>
                    </a:p>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771779433"/>
                  </a:ext>
                </a:extLst>
              </a:tr>
              <a:tr h="459826">
                <a:tc>
                  <a:txBody>
                    <a:bodyPr/>
                    <a:lstStyle/>
                    <a:p>
                      <a:pPr algn="ctr" fontAlgn="t"/>
                      <a:r>
                        <a:rPr lang="en-GB" sz="800" b="0" i="0" u="none" strike="noStrike" dirty="0">
                          <a:solidFill>
                            <a:srgbClr val="000000"/>
                          </a:solidFill>
                          <a:effectLst/>
                          <a:latin typeface="Arial" panose="020B0604020202020204" pitchFamily="34" charset="0"/>
                        </a:rPr>
                        <a:t>910001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Media Production over 5G NPN (FS_NPN4AVProd)</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60%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80%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03/22 -&gt; 06/22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Exception request for approval</a:t>
                      </a:r>
                    </a:p>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3339744572"/>
                  </a:ext>
                </a:extLst>
              </a:tr>
              <a:tr h="459826">
                <a:tc>
                  <a:txBody>
                    <a:bodyPr/>
                    <a:lstStyle/>
                    <a:p>
                      <a:pPr algn="ctr" fontAlgn="t"/>
                      <a:r>
                        <a:rPr lang="en-GB" sz="800" b="0" i="0" u="none" strike="noStrike" dirty="0">
                          <a:solidFill>
                            <a:srgbClr val="000000"/>
                          </a:solidFill>
                          <a:effectLst/>
                          <a:latin typeface="Arial" panose="020B0604020202020204" pitchFamily="34" charset="0"/>
                        </a:rPr>
                        <a:t>940010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 Feasibility Study on 5G Media Service Enablers (FS_5G_MSE)</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0% (New)</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20%</a:t>
                      </a:r>
                    </a:p>
                  </a:txBody>
                  <a:tcPr marL="9525" marR="9525" marT="9525" marB="0"/>
                </a:tc>
                <a:tc>
                  <a:txBody>
                    <a:bodyPr/>
                    <a:lstStyle/>
                    <a:p>
                      <a:pPr algn="ctr" fontAlgn="t"/>
                      <a:r>
                        <a:rPr lang="en-GB" sz="1200" b="1" u="none" strike="noStrike" kern="1200" dirty="0">
                          <a:solidFill>
                            <a:srgbClr val="FF0000"/>
                          </a:solidFill>
                          <a:effectLst/>
                          <a:latin typeface="+mn-lt"/>
                          <a:ea typeface="+mn-ea"/>
                          <a:cs typeface="+mn-cs"/>
                        </a:rPr>
                        <a:t>09</a:t>
                      </a:r>
                      <a:r>
                        <a:rPr lang="en-GB" sz="1200" b="1" u="none" strike="noStrike" kern="1200" dirty="0">
                          <a:solidFill>
                            <a:schemeClr val="dk1"/>
                          </a:solidFill>
                          <a:effectLst/>
                          <a:latin typeface="+mn-lt"/>
                          <a:ea typeface="+mn-ea"/>
                          <a:cs typeface="+mn-cs"/>
                        </a:rPr>
                        <a:t>/22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Target Release: Rel-18</a:t>
                      </a:r>
                    </a:p>
                  </a:txBody>
                  <a:tcPr marL="6973" marR="6973" marT="6973" marB="0"/>
                </a:tc>
                <a:extLst>
                  <a:ext uri="{0D108BD9-81ED-4DB2-BD59-A6C34878D82A}">
                    <a16:rowId xmlns:a16="http://schemas.microsoft.com/office/drawing/2014/main" val="3790042505"/>
                  </a:ext>
                </a:extLst>
              </a:tr>
            </a:tbl>
          </a:graphicData>
        </a:graphic>
      </p:graphicFrame>
    </p:spTree>
    <p:extLst>
      <p:ext uri="{BB962C8B-B14F-4D97-AF65-F5344CB8AC3E}">
        <p14:creationId xmlns:p14="http://schemas.microsoft.com/office/powerpoint/2010/main" val="2762009180"/>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Feasibility Study on VR Streaming Conformance and Guidelines </a:t>
            </a:r>
            <a:r>
              <a:rPr lang="en-US" altLang="en-US" sz="3200" dirty="0"/>
              <a:t>(</a:t>
            </a:r>
            <a:r>
              <a:rPr lang="en-US" sz="3200" dirty="0" err="1"/>
              <a:t>FS_VR_CoGui</a:t>
            </a:r>
            <a:r>
              <a:rPr lang="en-US" altLang="en-US" sz="3200" dirty="0"/>
              <a:t>) - </a:t>
            </a:r>
            <a:r>
              <a:rPr lang="en-US" sz="3200" dirty="0">
                <a:solidFill>
                  <a:srgbClr val="00CC00"/>
                </a:solidFill>
              </a:rPr>
              <a:t>Completed !</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lvl="0" indent="0" fontAlgn="base">
              <a:lnSpc>
                <a:spcPct val="93000"/>
              </a:lnSpc>
              <a:spcBef>
                <a:spcPct val="15000"/>
              </a:spcBef>
              <a:spcAft>
                <a:spcPct val="15000"/>
              </a:spcAft>
              <a:buSzPct val="100000"/>
              <a:tabLst>
                <a:tab pos="285750" algn="l"/>
              </a:tabLst>
              <a:defRPr/>
            </a:pPr>
            <a:r>
              <a:rPr lang="en-US" altLang="en-US" sz="1400" dirty="0"/>
              <a:t> </a:t>
            </a:r>
            <a:r>
              <a:rPr lang="fr-FR" sz="1400" dirty="0"/>
              <a:t>Objective: </a:t>
            </a:r>
            <a:r>
              <a:rPr lang="en-US" sz="1400" dirty="0"/>
              <a:t>provide content generation and usage guidelines for the technologies defined in TS 26.118. </a:t>
            </a:r>
            <a:r>
              <a:rPr lang="en-US" altLang="en-US" sz="1400" dirty="0"/>
              <a:t>WID: </a:t>
            </a:r>
            <a:r>
              <a:rPr lang="fr-FR" sz="1400" u="sng" dirty="0">
                <a:hlinkClick r:id="rId2"/>
              </a:rPr>
              <a:t>SP-190642</a:t>
            </a: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SP-220252 TR 26.999: Virtual Reality (VR) Streaming Interoperability and Characterization presented for approval.</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The work is now complete.</a:t>
            </a: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101726572"/>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850004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VR Streaming Conformance and Guidelines (</a:t>
                      </a:r>
                      <a:r>
                        <a:rPr lang="en-US" sz="1200" b="1" u="none" strike="noStrike" kern="1200" dirty="0" err="1">
                          <a:solidFill>
                            <a:schemeClr val="dk1"/>
                          </a:solidFill>
                          <a:effectLst/>
                          <a:latin typeface="+mn-lt"/>
                          <a:ea typeface="+mn-ea"/>
                          <a:cs typeface="+mn-cs"/>
                        </a:rPr>
                        <a:t>FS_VR_CoGui</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90%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CC00"/>
                          </a:solidFill>
                          <a:effectLst/>
                          <a:latin typeface="Arial" panose="020B0604020202020204" pitchFamily="34" charset="0"/>
                        </a:rPr>
                        <a:t>Completed !</a:t>
                      </a: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3829639889"/>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Feasibility Study on Typical Traffic Characteristics for XR Services and other Media (</a:t>
            </a:r>
            <a:r>
              <a:rPr lang="en-US" sz="3200" dirty="0" err="1"/>
              <a:t>FS_XRTraffic</a:t>
            </a:r>
            <a:r>
              <a:rPr 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a:t>
            </a:r>
            <a:r>
              <a:rPr lang="fr-FR" sz="1400" dirty="0"/>
              <a:t>Objective: </a:t>
            </a:r>
            <a:r>
              <a:rPr lang="en-US" sz="1400" dirty="0"/>
              <a:t>Collect and document traffic characteristics for different services, and additional information, such as codecs and protocols in use. Identify additional relevant XR and other media services and document their traffic characteristics. </a:t>
            </a:r>
            <a:r>
              <a:rPr lang="en-US" altLang="en-US" sz="1400" dirty="0"/>
              <a:t>WID: </a:t>
            </a:r>
            <a:r>
              <a:rPr lang="en-US" altLang="en-US" sz="1400" dirty="0">
                <a:cs typeface="Arial" panose="020B0604020202020204" pitchFamily="34" charset="0"/>
                <a:hlinkClick r:id="rId2"/>
              </a:rPr>
              <a:t>SP-210043</a:t>
            </a: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Agreed version 1.1.0 of the draft TR 926. The rapporteur continued the integration of some material from the permanent document.</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Agree CR to TR 26.925 on different Traffic Models</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Agree new TR 26.926 in version 2.0.0 after having included all agreed information from the permanent document</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Communicate with other 3GPP groups and external organizations</a:t>
            </a: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530767910"/>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870013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Typical Traffic Characteristics for XR Services and other Media (</a:t>
                      </a:r>
                      <a:r>
                        <a:rPr lang="en-US" sz="1200" b="1" u="none" strike="noStrike" kern="1200" dirty="0" err="1">
                          <a:solidFill>
                            <a:schemeClr val="dk1"/>
                          </a:solidFill>
                          <a:effectLst/>
                          <a:latin typeface="+mn-lt"/>
                          <a:ea typeface="+mn-ea"/>
                          <a:cs typeface="+mn-cs"/>
                        </a:rPr>
                        <a:t>FS_XRTraffic</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75%</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80%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03/22 -&gt; 06/22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381929837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5G Video Codec Characteristics </a:t>
            </a:r>
            <a:r>
              <a:rPr lang="en-US" sz="3200" dirty="0"/>
              <a:t>(</a:t>
            </a:r>
            <a:r>
              <a:rPr lang="en-US" altLang="en-US" sz="3200" dirty="0"/>
              <a:t>FS_5GVideo</a:t>
            </a:r>
            <a:r>
              <a:rPr 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a:t>
            </a:r>
            <a:r>
              <a:rPr lang="fr-FR" sz="1400" dirty="0"/>
              <a:t>Objective: </a:t>
            </a:r>
            <a:r>
              <a:rPr lang="en-US" sz="1400" dirty="0"/>
              <a:t>primarily to identify relevant interoperability requirements, performance characteristics and implementation constraints of video codecs in 5G services, and to characterize existing 3GPP video codecs, in particular H.264/AVC and H.265/HEVC in order to have a benchmark for the addition of potential future video codecs. </a:t>
            </a:r>
            <a:r>
              <a:rPr lang="en-US" altLang="en-US" sz="1400" dirty="0"/>
              <a:t>WID: </a:t>
            </a:r>
            <a:r>
              <a:rPr lang="en-US" altLang="en-US" sz="1400" dirty="0">
                <a:cs typeface="Arial" panose="020B0604020202020204" pitchFamily="34" charset="0"/>
                <a:hlinkClick r:id="rId2"/>
              </a:rPr>
              <a:t>SP-210378</a:t>
            </a: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Draft TR 26.955 progressed to v1.5.0: Some characterization updates were agreed. Progressed the EVC metrics collections and agreed some verification results related to this codec.  VVC reference software updated together with its configuration files. Issue identified and resolved on the HDR conversion for 8 bit sequences by setting a correct parameter (</a:t>
            </a:r>
            <a:r>
              <a:rPr lang="en-US" altLang="zh-CN" sz="1400" dirty="0" err="1">
                <a:cs typeface="Arial" pitchFamily="34" charset="0"/>
              </a:rPr>
              <a:t>ScaleOnly</a:t>
            </a:r>
            <a:r>
              <a:rPr lang="en-US" altLang="zh-CN" sz="1400" dirty="0">
                <a:cs typeface="Arial" pitchFamily="34" charset="0"/>
              </a:rPr>
              <a:t>=1).  Agreed a few definitions impacting the low delay encoding configurations of the codecs.</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SP-220247 [FS_5GVideo] Proposed Exception Sheet: Proposed extension to June 2022 with an exception request to make sure the TR can be published within Rel-17.</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4 Ad Hoc Telcos are planned to perform all necessary characterization tasks for HEVC, AVC and new codecs. </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Agree on TR 26.955 v2.0.0 to be sent to SA for approval</a:t>
            </a:r>
          </a:p>
          <a:p>
            <a:pPr marL="0" indent="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631400275"/>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870013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5G Video Codec Characteristics (FS_5GVideo)</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85%</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90%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03/22 -&gt; 06/22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2113598731"/>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5G Glass-type AR/MR Devices </a:t>
            </a:r>
            <a:r>
              <a:rPr lang="en-US" sz="3200" dirty="0"/>
              <a:t>(</a:t>
            </a:r>
            <a:r>
              <a:rPr lang="en-US" altLang="en-US" sz="3200" dirty="0"/>
              <a:t>FS_5GSTAR</a:t>
            </a:r>
            <a:r>
              <a:rPr lang="en-US" sz="3200" dirty="0"/>
              <a:t>) – </a:t>
            </a:r>
            <a:r>
              <a:rPr lang="en-US" sz="3200" dirty="0">
                <a:solidFill>
                  <a:srgbClr val="00CC00"/>
                </a:solidFill>
              </a:rPr>
              <a:t>Completed !</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a:t>
            </a:r>
            <a:r>
              <a:rPr lang="en-US" sz="1400" dirty="0"/>
              <a:t>Objectives (summary): Provide formal definitions for the functional structures of AR glasses, describe key use cases for AR services over 5G, describe the architecture for media flow relevant to the use cases identified and Identify necessary content delivery transport protocols and capability exchange mechanisms, as well as suitable 5G system functionalities (e.g., device, edge, network) and QoS. </a:t>
            </a:r>
            <a:r>
              <a:rPr lang="en-US" altLang="en-US" sz="1400" dirty="0"/>
              <a:t>WID: </a:t>
            </a:r>
            <a:r>
              <a:rPr lang="en-US" sz="1400" dirty="0">
                <a:hlinkClick r:id="rId2"/>
              </a:rPr>
              <a:t>SP-200399</a:t>
            </a: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SP-220254 TR 26.998: Support of 5G Glass-type Augmented Reality / Mixed Reality (AR/MR) devices for approval:  Reviewed contributions relating to call flows for immersive cognitive scenarios and shared AR conversational services. Definitions have been simplified in terms of description of AR sessions. Significant time spent on the conclusions to the technical report inviting for normative work considerations.</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The study item is complete.</a:t>
            </a: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indent="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2356827390"/>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880011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5G Glass-type AR/MR Devices (FS_5GSTAR)</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90%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CC00"/>
                          </a:solidFill>
                          <a:effectLst/>
                          <a:latin typeface="Arial" panose="020B0604020202020204" pitchFamily="34" charset="0"/>
                        </a:rPr>
                        <a:t>Completed !</a:t>
                      </a: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4108594033"/>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5G media streaming extensions </a:t>
            </a:r>
            <a:r>
              <a:rPr lang="en-US" sz="3200" dirty="0"/>
              <a:t>(</a:t>
            </a:r>
            <a:r>
              <a:rPr lang="en-US" altLang="en-US" sz="3200" dirty="0"/>
              <a:t>FS_5GMS_EXT</a:t>
            </a:r>
            <a:r>
              <a:rPr lang="en-US" sz="3200" dirty="0"/>
              <a:t>) - </a:t>
            </a:r>
            <a:r>
              <a:rPr lang="en-US" sz="3200" dirty="0">
                <a:solidFill>
                  <a:srgbClr val="00CC00"/>
                </a:solidFill>
              </a:rPr>
              <a:t>Completed !</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a:t>
            </a:r>
            <a:r>
              <a:rPr lang="en-US" sz="1400" dirty="0"/>
              <a:t>The objective of this study is in the context of the following potential improvements and extensions to 5G Media streaming: Content Preparation, Traffic Identification, Additional / New transport protocols, Uplink media streaming, Background traffic, Content Aware Streaming, Network Event usage, Per-application-authorization, Support for encrypted and high-value content, Scalable distribution of unicast Live Services. </a:t>
            </a:r>
            <a:r>
              <a:rPr lang="en-US" altLang="en-US" sz="1400" dirty="0"/>
              <a:t>WID: </a:t>
            </a:r>
            <a:r>
              <a:rPr lang="en-US" sz="1400" dirty="0">
                <a:hlinkClick r:id="rId2"/>
              </a:rPr>
              <a:t>SP-200937</a:t>
            </a: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SP-220253 TR 26.804: Study on 5G media streaming extensions, presented for approval. Latest additions are allowed use of HTTP/3, aspects of TV-grade mass distribution of unicast Live Services, Conclusion for the Background Data traffic key issue, Corrections and Conclusions for Traffic Identification key issue, Per App authorization, Additional Potential Issues for Network Slicing Extensions and overall Conclusions.</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LS (to 3GPP SA2, CT3) on Traffic Identification within 5G Media Streaming </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The Study Item is complete.</a:t>
            </a: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214456205"/>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900029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media streaming extensions (FS_5GMS_EXT)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60%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CC00"/>
                          </a:solidFill>
                          <a:effectLst/>
                          <a:latin typeface="Arial" panose="020B0604020202020204" pitchFamily="34" charset="0"/>
                        </a:rPr>
                        <a:t>Completed !</a:t>
                      </a: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659007204"/>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Media Production over 5G NPN </a:t>
            </a:r>
            <a:r>
              <a:rPr lang="en-US" sz="3200" dirty="0"/>
              <a:t>(</a:t>
            </a:r>
            <a:r>
              <a:rPr lang="en-US" altLang="en-US" sz="3200" dirty="0"/>
              <a:t>FS_NPN4AVProd</a:t>
            </a:r>
            <a:r>
              <a:rPr 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a:t>
            </a:r>
            <a:r>
              <a:rPr lang="en-US" sz="1400" dirty="0"/>
              <a:t>The study will identify the relevant media production use cases (professional, semi-professional, production, contribution); develop one or several reference media production architecture(s); identify relevant QoS requirements for media production workflows; identify relevant 5G System features like NPNs, Network Slicing, QoS classes, network event reporting and assistance, etc. that are useful for media production. </a:t>
            </a:r>
            <a:r>
              <a:rPr lang="en-US" altLang="en-US" sz="1400" dirty="0"/>
              <a:t>WID: </a:t>
            </a:r>
            <a:r>
              <a:rPr lang="en-US" sz="1400" dirty="0">
                <a:hlinkClick r:id="rId2"/>
              </a:rPr>
              <a:t>SP-200241</a:t>
            </a: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TR 26.805 Study on Media Production over 5G NPN Systems (Release 17) progressed to v1.1.0 including aspects of QoS Separation and is presented to SA plenary for information (SP-211341). New aspects are: SMPTE audio metadata, </a:t>
            </a:r>
            <a:r>
              <a:rPr lang="en-US" altLang="zh-CN" sz="1400" dirty="0" err="1">
                <a:cs typeface="Arial" pitchFamily="34" charset="0"/>
              </a:rPr>
              <a:t>mmWAVE</a:t>
            </a:r>
            <a:r>
              <a:rPr lang="en-US" altLang="zh-CN" sz="1400" dirty="0">
                <a:cs typeface="Arial" pitchFamily="34" charset="0"/>
              </a:rPr>
              <a:t> for Media Production, Tunnelling RTP media sessions over QUIC, Definition of Collaboration Scenarios, Introduction to Candidate Solutions and updates to KI#2: Media Protocols on 5G: Traffic segregation and traffic prioritization.</a:t>
            </a:r>
          </a:p>
          <a:p>
            <a:pPr marL="0" lvl="0" indent="0" fontAlgn="base">
              <a:lnSpc>
                <a:spcPct val="93000"/>
              </a:lnSpc>
              <a:spcBef>
                <a:spcPct val="15000"/>
              </a:spcBef>
              <a:spcAft>
                <a:spcPct val="15000"/>
              </a:spcAft>
              <a:buSzPct val="100000"/>
              <a:tabLst>
                <a:tab pos="285750" algn="l"/>
              </a:tabLst>
              <a:defRPr/>
            </a:pPr>
            <a:r>
              <a:rPr lang="en-US" sz="1400" dirty="0">
                <a:cs typeface="Arial" pitchFamily="34" charset="0"/>
              </a:rPr>
              <a:t> SP-220245  [FS_NPN4AVProd] Proposed Exception Request: enables to complete in June 2022 and retain the TR in Rel-17.</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Agree on Study conclusions</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Agree TR 26.805 v2.0.0 to be sent to SA plenary for approval</a:t>
            </a:r>
          </a:p>
          <a:p>
            <a:pPr marL="0" indent="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indent="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3912373593"/>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910001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Media Production over 5G NPN (FS_NPN4AVProd)</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60%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80%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03/22 -&gt; 06/22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275360788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p:txBody>
          <a:body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 </a:t>
            </a:r>
            <a:r>
              <a:rPr lang="en-GB" sz="1800" kern="0" dirty="0"/>
              <a:t>Frédéric Gabin (Dolby Laboratories Inc. ,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Chairs: </a:t>
            </a:r>
          </a:p>
          <a:p>
            <a:pPr lvl="2">
              <a:lnSpc>
                <a:spcPct val="90000"/>
              </a:lnSpc>
              <a:spcBef>
                <a:spcPts val="200"/>
              </a:spcBef>
              <a:tabLst>
                <a:tab pos="2152650" algn="l"/>
                <a:tab pos="5118100" algn="l"/>
              </a:tabLst>
              <a:defRPr/>
            </a:pPr>
            <a:r>
              <a:rPr lang="en-GB" sz="1600" dirty="0"/>
              <a:t>Gilles Teniou (Tencent, CCSA)</a:t>
            </a:r>
            <a:endParaRPr lang="en-GB" sz="1600" dirty="0">
              <a:solidFill>
                <a:srgbClr val="FF0000"/>
              </a:solidFill>
            </a:endParaRPr>
          </a:p>
          <a:p>
            <a:pPr lvl="2">
              <a:lnSpc>
                <a:spcPct val="90000"/>
              </a:lnSpc>
              <a:spcBef>
                <a:spcPts val="200"/>
              </a:spcBef>
              <a:tabLst>
                <a:tab pos="2152650" algn="l"/>
                <a:tab pos="5118100" algn="l"/>
              </a:tabLst>
              <a:defRPr/>
            </a:pPr>
            <a:r>
              <a:rPr lang="en-GB" sz="1600" dirty="0"/>
              <a:t>Jaeyeon Song (Samsung Electronics Co., Ltd, TTA)</a:t>
            </a:r>
            <a:endParaRPr lang="en-GB" sz="1600" dirty="0">
              <a:solidFill>
                <a:srgbClr val="FF0000"/>
              </a:solidFill>
            </a:endParaRPr>
          </a:p>
          <a:p>
            <a:pPr lvl="1">
              <a:lnSpc>
                <a:spcPct val="90000"/>
              </a:lnSpc>
              <a:spcBef>
                <a:spcPts val="400"/>
              </a:spcBef>
              <a:tabLst>
                <a:tab pos="2152650" algn="l"/>
                <a:tab pos="5118100" algn="l"/>
              </a:tabLst>
              <a:defRPr/>
            </a:pPr>
            <a:r>
              <a:rPr lang="fi-FI" sz="1800" kern="0" dirty="0"/>
              <a:t>Secretary: Ms Jayeeta Saha (MCC Support)</a:t>
            </a:r>
            <a:endParaRPr lang="fi-FI" sz="1800" kern="0" dirty="0">
              <a:solidFill>
                <a:srgbClr val="FF0000"/>
              </a:solidFill>
            </a:endParaRP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Chairs – </a:t>
            </a:r>
            <a:r>
              <a:rPr lang="en-GB" sz="2200" kern="0" dirty="0">
                <a:solidFill>
                  <a:srgbClr val="FF0000"/>
                </a:solidFill>
              </a:rPr>
              <a:t>New!</a:t>
            </a:r>
            <a:endParaRPr lang="en-GB" sz="2200" kern="0" dirty="0"/>
          </a:p>
          <a:p>
            <a:pPr lvl="1">
              <a:lnSpc>
                <a:spcPct val="90000"/>
              </a:lnSpc>
              <a:spcBef>
                <a:spcPts val="1800"/>
              </a:spcBef>
              <a:spcAft>
                <a:spcPts val="0"/>
              </a:spcAft>
              <a:tabLst>
                <a:tab pos="2152650" algn="l"/>
                <a:tab pos="5118100" algn="l"/>
              </a:tabLst>
              <a:defRPr/>
            </a:pPr>
            <a:r>
              <a:rPr lang="en-US" sz="1800" kern="0" dirty="0"/>
              <a:t>EVS and SQ SWGs are merged into a single “Audio SWG”</a:t>
            </a:r>
          </a:p>
          <a:p>
            <a:pPr lvl="1">
              <a:lnSpc>
                <a:spcPct val="90000"/>
              </a:lnSpc>
              <a:spcBef>
                <a:spcPts val="1800"/>
              </a:spcBef>
              <a:spcAft>
                <a:spcPts val="0"/>
              </a:spcAft>
              <a:tabLst>
                <a:tab pos="2152650" algn="l"/>
                <a:tab pos="5118100" algn="l"/>
              </a:tabLst>
              <a:defRPr/>
            </a:pPr>
            <a:r>
              <a:rPr lang="en-US" sz="1800" kern="0" dirty="0"/>
              <a:t>MTSI SWG is renamed as Real Time Communications (RTC) SWG </a:t>
            </a:r>
            <a:endParaRPr lang="en-GB" sz="1800" kern="0" dirty="0"/>
          </a:p>
          <a:p>
            <a:endParaRPr lang="fr-FR" dirty="0"/>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1086065474"/>
              </p:ext>
            </p:extLst>
          </p:nvPr>
        </p:nvGraphicFramePr>
        <p:xfrm>
          <a:off x="2640014" y="4740444"/>
          <a:ext cx="6362599" cy="1544470"/>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955253">
                  <a:extLst>
                    <a:ext uri="{9D8B030D-6E8A-4147-A177-3AD203B41FA5}">
                      <a16:colId xmlns:a16="http://schemas.microsoft.com/office/drawing/2014/main" val="20002"/>
                    </a:ext>
                  </a:extLst>
                </a:gridCol>
                <a:gridCol w="1268313">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Audio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Real Time Communications (RTC)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latin typeface="+mn-lt"/>
                          <a:cs typeface="Arial" panose="020B0604020202020204" pitchFamily="34" charset="0"/>
                        </a:rPr>
                        <a:t>Imre Varga (Qualcomm CDMA </a:t>
                      </a:r>
                      <a:r>
                        <a:rPr lang="en-GB" sz="1200" b="0" dirty="0">
                          <a:solidFill>
                            <a:schemeClr val="tx1"/>
                          </a:solidFill>
                          <a:latin typeface="+mn-lt"/>
                          <a:cs typeface="Arial" panose="020B0604020202020204" pitchFamily="34" charset="0"/>
                        </a:rPr>
                        <a:t>Technologies, ETSI)</a:t>
                      </a:r>
                    </a:p>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solidFill>
                            <a:schemeClr val="tx1"/>
                          </a:solidFill>
                          <a:latin typeface="+mn-lt"/>
                          <a:cs typeface="Arial" panose="020B0604020202020204" pitchFamily="34" charset="0"/>
                        </a:rPr>
                        <a:t>&amp; </a:t>
                      </a:r>
                      <a:r>
                        <a:rPr lang="en-US" sz="1200" b="0" dirty="0">
                          <a:latin typeface="+mn-lt"/>
                          <a:cs typeface="Arial" panose="020B0604020202020204" pitchFamily="34" charset="0"/>
                        </a:rPr>
                        <a:t>Stéphane Ragot </a:t>
                      </a:r>
                      <a:r>
                        <a:rPr lang="en-GB" sz="1200" b="0" dirty="0">
                          <a:latin typeface="+mn-lt"/>
                          <a:cs typeface="Arial" panose="020B0604020202020204" pitchFamily="34" charset="0"/>
                        </a:rPr>
                        <a:t>(</a:t>
                      </a:r>
                      <a:r>
                        <a:rPr lang="en-US" sz="1200" b="0" dirty="0">
                          <a:latin typeface="+mn-lt"/>
                          <a:cs typeface="Arial" panose="020B0604020202020204" pitchFamily="34" charset="0"/>
                        </a:rPr>
                        <a:t>Orange, ETSI</a:t>
                      </a:r>
                      <a:r>
                        <a:rPr lang="en-GB" sz="1200" b="0" dirty="0">
                          <a:latin typeface="+mn-lt"/>
                          <a:cs typeface="Arial" panose="020B0604020202020204" pitchFamily="34" charset="0"/>
                        </a:rPr>
                        <a:t>)</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Laboratories Inc. ,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(Tencent, CCSA)</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New Study Item: Feasibility Study on 5G Media Service Enablers (FS_5G_MSE)</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In recent studies and specification work, it was identified that 5G Media functions and 5G System functions need to be made attractive for third-party applications that include media delivery. Hence, it is important that these functions are accessible to third-party applications independent of a 3GPP service. The objective of the study item is the definition of 5G Media Service Enablers.</a:t>
            </a:r>
          </a:p>
          <a:p>
            <a:pPr marL="0" indent="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WID: SP-211338</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This Study Item was initiated at this meeting and progressed to 20% completion. </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3GPP TR 26.857 V0.1.0 5G Media Service Enablers (Rel-18) – First draft TR with agreed outline.</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Initial </a:t>
            </a:r>
            <a:r>
              <a:rPr lang="en-US" altLang="zh-CN" sz="1400" dirty="0" err="1">
                <a:cs typeface="Arial" pitchFamily="34" charset="0"/>
              </a:rPr>
              <a:t>timeplan</a:t>
            </a:r>
            <a:r>
              <a:rPr lang="en-US" altLang="zh-CN" sz="1400" dirty="0">
                <a:cs typeface="Arial" pitchFamily="34" charset="0"/>
              </a:rPr>
              <a:t> prepared and agreed.</a:t>
            </a:r>
          </a:p>
          <a:p>
            <a:pPr marL="0" lvl="0" indent="0" fontAlgn="base">
              <a:lnSpc>
                <a:spcPct val="93000"/>
              </a:lnSpc>
              <a:spcBef>
                <a:spcPct val="15000"/>
              </a:spcBef>
              <a:spcAft>
                <a:spcPct val="15000"/>
              </a:spcAft>
              <a:buSzPct val="100000"/>
              <a:tabLst>
                <a:tab pos="285750" algn="l"/>
              </a:tabLst>
              <a:defRPr/>
            </a:pPr>
            <a:endParaRPr lang="en-US"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Initiate and progress specification template for Media Service Enablers</a:t>
            </a: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018638059"/>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940010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 Feasibility Study on 5G Media Service Enablers (FS_5G_MSE)</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0% (New)</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20%</a:t>
                      </a:r>
                    </a:p>
                  </a:txBody>
                  <a:tcPr marL="9525" marR="9525" marT="9525" marB="0"/>
                </a:tc>
                <a:tc>
                  <a:txBody>
                    <a:bodyPr/>
                    <a:lstStyle/>
                    <a:p>
                      <a:pPr algn="ctr" fontAlgn="t"/>
                      <a:r>
                        <a:rPr lang="en-GB" sz="1200" b="1" u="none" strike="noStrike" kern="1200" dirty="0">
                          <a:solidFill>
                            <a:srgbClr val="FF0000"/>
                          </a:solidFill>
                          <a:effectLst/>
                          <a:latin typeface="+mn-lt"/>
                          <a:ea typeface="+mn-ea"/>
                          <a:cs typeface="+mn-cs"/>
                        </a:rPr>
                        <a:t>09</a:t>
                      </a:r>
                      <a:r>
                        <a:rPr lang="en-GB" sz="1200" b="1" u="none" strike="noStrike" kern="1200" dirty="0">
                          <a:solidFill>
                            <a:schemeClr val="dk1"/>
                          </a:solidFill>
                          <a:effectLst/>
                          <a:latin typeface="+mn-lt"/>
                          <a:ea typeface="+mn-ea"/>
                          <a:cs typeface="+mn-cs"/>
                        </a:rPr>
                        <a:t>/22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Target Release: Rel-18</a:t>
                      </a: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998372696"/>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1970088" y="1339851"/>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new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2455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7" name="Table 3">
            <a:extLst>
              <a:ext uri="{FF2B5EF4-FFF2-40B4-BE49-F238E27FC236}">
                <a16:creationId xmlns:a16="http://schemas.microsoft.com/office/drawing/2014/main" id="{16422D9A-66C0-4955-8C85-ED1D9F430904}"/>
              </a:ext>
            </a:extLst>
          </p:cNvPr>
          <p:cNvGraphicFramePr>
            <a:graphicFrameLocks noGrp="1"/>
          </p:cNvGraphicFramePr>
          <p:nvPr>
            <p:extLst>
              <p:ext uri="{D42A27DB-BD31-4B8C-83A1-F6EECF244321}">
                <p14:modId xmlns:p14="http://schemas.microsoft.com/office/powerpoint/2010/main" val="378692963"/>
              </p:ext>
            </p:extLst>
          </p:nvPr>
        </p:nvGraphicFramePr>
        <p:xfrm>
          <a:off x="604006" y="1526796"/>
          <a:ext cx="10863742" cy="2663538"/>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950011</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Artificial Intelligence (AI) and Machine Learning (ML) for Media (FS_AI4Media)</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New</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algn="l" fontAlgn="t"/>
                      <a:r>
                        <a:rPr lang="en-GB" sz="900" b="0" i="0" u="none" strike="noStrike" dirty="0">
                          <a:solidFill>
                            <a:srgbClr val="000000"/>
                          </a:solidFill>
                          <a:effectLst/>
                          <a:latin typeface="Arial" panose="020B0604020202020204" pitchFamily="34" charset="0"/>
                        </a:rPr>
                        <a:t>Target Release: Rel-18</a:t>
                      </a:r>
                    </a:p>
                  </a:txBody>
                  <a:tcPr marL="6973" marR="6973" marT="6973" marB="0"/>
                </a:tc>
                <a:extLst>
                  <a:ext uri="{0D108BD9-81ED-4DB2-BD59-A6C34878D82A}">
                    <a16:rowId xmlns:a16="http://schemas.microsoft.com/office/drawing/2014/main" val="1699307896"/>
                  </a:ext>
                </a:extLst>
              </a:tr>
              <a:tr h="459826">
                <a:tc>
                  <a:txBody>
                    <a:bodyPr/>
                    <a:lstStyle/>
                    <a:p>
                      <a:pPr algn="ctr" fontAlgn="t"/>
                      <a:r>
                        <a:rPr lang="en-GB" sz="800" b="0" i="0" u="none" strike="noStrike" dirty="0">
                          <a:solidFill>
                            <a:srgbClr val="000000"/>
                          </a:solidFill>
                          <a:effectLst/>
                          <a:latin typeface="Arial" panose="020B0604020202020204" pitchFamily="34" charset="0"/>
                        </a:rPr>
                        <a:t>950012</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the enhancements for immersive Real-time Communication for WebRTC (</a:t>
                      </a:r>
                      <a:r>
                        <a:rPr lang="en-US" sz="1200" b="1" u="none" strike="noStrike" kern="1200" dirty="0" err="1">
                          <a:solidFill>
                            <a:schemeClr val="dk1"/>
                          </a:solidFill>
                          <a:effectLst/>
                          <a:latin typeface="+mn-lt"/>
                          <a:ea typeface="+mn-ea"/>
                          <a:cs typeface="+mn-cs"/>
                        </a:rPr>
                        <a:t>FS_eiRTCW</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New</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Target Release: Rel-18</a:t>
                      </a:r>
                    </a:p>
                  </a:txBody>
                  <a:tcPr marL="6973" marR="6973" marT="6973" marB="0"/>
                </a:tc>
                <a:extLst>
                  <a:ext uri="{0D108BD9-81ED-4DB2-BD59-A6C34878D82A}">
                    <a16:rowId xmlns:a16="http://schemas.microsoft.com/office/drawing/2014/main" val="2445521616"/>
                  </a:ext>
                </a:extLst>
              </a:tr>
              <a:tr h="459826">
                <a:tc>
                  <a:txBody>
                    <a:bodyPr/>
                    <a:lstStyle/>
                    <a:p>
                      <a:pPr algn="ctr" fontAlgn="t"/>
                      <a:r>
                        <a:rPr lang="en-GB" sz="800" b="0" i="0" u="none" strike="noStrike" dirty="0">
                          <a:solidFill>
                            <a:srgbClr val="000000"/>
                          </a:solidFill>
                          <a:effectLst/>
                          <a:latin typeface="Arial" panose="020B0604020202020204" pitchFamily="34" charset="0"/>
                        </a:rPr>
                        <a:t>950013</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Smartly Tethering AR Glasses (</a:t>
                      </a:r>
                      <a:r>
                        <a:rPr lang="en-US" sz="1200" b="1" u="none" strike="noStrike" kern="1200" dirty="0" err="1">
                          <a:solidFill>
                            <a:schemeClr val="dk1"/>
                          </a:solidFill>
                          <a:effectLst/>
                          <a:latin typeface="+mn-lt"/>
                          <a:ea typeface="+mn-ea"/>
                          <a:cs typeface="+mn-cs"/>
                        </a:rPr>
                        <a:t>SmarTAR</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New</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Target Release: Rel-18</a:t>
                      </a:r>
                    </a:p>
                  </a:txBody>
                  <a:tcPr marL="6973" marR="6973" marT="6973" marB="0"/>
                </a:tc>
                <a:extLst>
                  <a:ext uri="{0D108BD9-81ED-4DB2-BD59-A6C34878D82A}">
                    <a16:rowId xmlns:a16="http://schemas.microsoft.com/office/drawing/2014/main" val="1271277696"/>
                  </a:ext>
                </a:extLst>
              </a:tr>
              <a:tr h="459826">
                <a:tc>
                  <a:txBody>
                    <a:bodyPr/>
                    <a:lstStyle/>
                    <a:p>
                      <a:pPr algn="ctr" fontAlgn="t"/>
                      <a:r>
                        <a:rPr lang="en-GB" sz="800" b="0" i="0" u="none" strike="noStrike" dirty="0">
                          <a:solidFill>
                            <a:srgbClr val="000000"/>
                          </a:solidFill>
                          <a:effectLst/>
                          <a:latin typeface="Arial" panose="020B0604020202020204" pitchFamily="34" charset="0"/>
                        </a:rPr>
                        <a:t>950014</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WID on immersive Real-time Communication for WebRTC (</a:t>
                      </a:r>
                      <a:r>
                        <a:rPr lang="en-US" sz="1200" b="1" u="none" strike="noStrike" kern="1200" dirty="0" err="1">
                          <a:solidFill>
                            <a:schemeClr val="dk1"/>
                          </a:solidFill>
                          <a:effectLst/>
                          <a:latin typeface="+mn-lt"/>
                          <a:ea typeface="+mn-ea"/>
                          <a:cs typeface="+mn-cs"/>
                        </a:rPr>
                        <a:t>iRTCW</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900" i="1" u="none" strike="noStrike" dirty="0">
                          <a:effectLst/>
                        </a:rPr>
                        <a:t>New</a:t>
                      </a:r>
                      <a:endParaRPr lang="en-GB" sz="900" b="0" i="1" u="none" strike="noStrike" dirty="0">
                        <a:solidFill>
                          <a:srgbClr val="000000"/>
                        </a:solidFill>
                        <a:effectLst/>
                        <a:latin typeface="Arial" panose="020B0604020202020204" pitchFamily="34" charset="0"/>
                      </a:endParaRPr>
                    </a:p>
                    <a:p>
                      <a:pPr algn="ctr" fontAlgn="t"/>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1" u="none" strike="noStrike" kern="1200" dirty="0">
                          <a:solidFill>
                            <a:schemeClr val="dk1"/>
                          </a:solidFill>
                          <a:effectLst/>
                          <a:latin typeface="+mn-lt"/>
                          <a:ea typeface="+mn-ea"/>
                          <a:cs typeface="+mn-cs"/>
                        </a:rPr>
                        <a:t>0%</a:t>
                      </a:r>
                    </a:p>
                    <a:p>
                      <a:pPr algn="ctr" fontAlgn="t"/>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Target Release: Rel-18</a:t>
                      </a:r>
                    </a:p>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3094057160"/>
                  </a:ext>
                </a:extLst>
              </a:tr>
              <a:tr h="459826">
                <a:tc>
                  <a:txBody>
                    <a:bodyPr/>
                    <a:lstStyle/>
                    <a:p>
                      <a:pPr algn="ctr" fontAlgn="t"/>
                      <a:r>
                        <a:rPr lang="en-GB" sz="800" b="0" i="0" u="none" strike="noStrike" dirty="0">
                          <a:solidFill>
                            <a:srgbClr val="000000"/>
                          </a:solidFill>
                          <a:effectLst/>
                          <a:latin typeface="Arial" panose="020B0604020202020204" pitchFamily="34" charset="0"/>
                        </a:rPr>
                        <a:t>950015</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WID on Media Capabilities for Augmented Reality (</a:t>
                      </a:r>
                      <a:r>
                        <a:rPr lang="en-US" sz="1200" b="1" u="none" strike="noStrike" kern="1200" dirty="0" err="1">
                          <a:solidFill>
                            <a:schemeClr val="dk1"/>
                          </a:solidFill>
                          <a:effectLst/>
                          <a:latin typeface="+mn-lt"/>
                          <a:ea typeface="+mn-ea"/>
                          <a:cs typeface="+mn-cs"/>
                        </a:rPr>
                        <a:t>MeCAR</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900" i="1" u="none" strike="noStrike" dirty="0">
                          <a:effectLst/>
                        </a:rPr>
                        <a:t>New</a:t>
                      </a:r>
                      <a:endParaRPr lang="en-GB" sz="900" b="0" i="1" u="none" strike="noStrike" dirty="0">
                        <a:solidFill>
                          <a:srgbClr val="000000"/>
                        </a:solidFill>
                        <a:effectLst/>
                        <a:latin typeface="Arial" panose="020B0604020202020204" pitchFamily="34" charset="0"/>
                      </a:endParaRPr>
                    </a:p>
                    <a:p>
                      <a:pPr algn="ctr" fontAlgn="t"/>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1" u="none" strike="noStrike" kern="1200" dirty="0">
                          <a:solidFill>
                            <a:schemeClr val="dk1"/>
                          </a:solidFill>
                          <a:effectLst/>
                          <a:latin typeface="+mn-lt"/>
                          <a:ea typeface="+mn-ea"/>
                          <a:cs typeface="+mn-cs"/>
                        </a:rPr>
                        <a:t>0%</a:t>
                      </a:r>
                    </a:p>
                    <a:p>
                      <a:pPr algn="ctr" fontAlgn="t"/>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Target Release: Rel-18</a:t>
                      </a:r>
                    </a:p>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2833153762"/>
                  </a:ext>
                </a:extLst>
              </a:tr>
            </a:tbl>
          </a:graphicData>
        </a:graphic>
      </p:graphicFrame>
    </p:spTree>
    <p:extLst>
      <p:ext uri="{BB962C8B-B14F-4D97-AF65-F5344CB8AC3E}">
        <p14:creationId xmlns:p14="http://schemas.microsoft.com/office/powerpoint/2010/main" val="2709121172"/>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Artificial Intelligence (AI) and Machine Learning (ML) for Media (FS_AI4Media)</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The objectives of the study item are primarily to identify relevant interoperability requirements and implementation constraints of AI/ML in 5G media services. </a:t>
            </a:r>
          </a:p>
          <a:p>
            <a:pPr marL="0" indent="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WID: SP-220238</a:t>
            </a:r>
          </a:p>
          <a:p>
            <a:pPr marL="0" indent="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Supporting Individual Members: Samsung Electronics Co., Ltd., Qualcomm Incorporated, Fraunhofer HHI, </a:t>
            </a:r>
            <a:r>
              <a:rPr lang="en-US" altLang="en-US" sz="1400" dirty="0" err="1">
                <a:cs typeface="Arial" panose="020B0604020202020204" pitchFamily="34" charset="0"/>
              </a:rPr>
              <a:t>InterDigital</a:t>
            </a:r>
            <a:r>
              <a:rPr lang="en-US" altLang="en-US" sz="1400" dirty="0">
                <a:cs typeface="Arial" panose="020B0604020202020204" pitchFamily="34" charset="0"/>
              </a:rPr>
              <a:t> Communications, Dolby Laboratories Inc., AT&amp;T, Orange, Nokia Corporation, Tencent, MediaTek</a:t>
            </a: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4274880878"/>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940010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 Feasibility Study on 5G Media Service Enablers (FS_5G_MSE)</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New</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Target Release: Rel-18</a:t>
                      </a:r>
                    </a:p>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2639156096"/>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the enhancements for immersive Real-time Communication for WebRTC (</a:t>
            </a:r>
            <a:r>
              <a:rPr lang="en-US" altLang="en-US" sz="3200" dirty="0" err="1"/>
              <a:t>FS_eiRTCW</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In addition to the foreseen approach identified in TR 26.998 (Support of 5G glass-type AR/MR devices) and taken in WID on </a:t>
            </a:r>
            <a:r>
              <a:rPr lang="en-US" altLang="en-US" sz="1400" dirty="0" err="1"/>
              <a:t>iRTCW</a:t>
            </a:r>
            <a:r>
              <a:rPr lang="en-US" altLang="en-US" sz="1400" dirty="0"/>
              <a:t> (immersive Real-time Communication for WebRTC), which leaves C-plane </a:t>
            </a:r>
            <a:r>
              <a:rPr lang="en-US" altLang="en-US" sz="1400" dirty="0" err="1"/>
              <a:t>signalling</a:t>
            </a:r>
            <a:r>
              <a:rPr lang="en-US" altLang="en-US" sz="1400" dirty="0"/>
              <a:t> details open and simply makes use of the northbound APIs for end-to-end QoS), the possibility of another approach (i.e., defining a set of advanced details (including C-plane </a:t>
            </a:r>
            <a:r>
              <a:rPr lang="en-US" altLang="en-US" sz="1400" dirty="0" err="1"/>
              <a:t>signalling</a:t>
            </a:r>
            <a:r>
              <a:rPr lang="en-US" altLang="en-US" sz="1400" dirty="0"/>
              <a:t>) for the common and wider use among several WebRTC implementations) will be investigated under this SID</a:t>
            </a:r>
          </a:p>
          <a:p>
            <a:pPr marL="0" indent="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WID: SP-220239</a:t>
            </a:r>
          </a:p>
          <a:p>
            <a:pPr marL="0" indent="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Supporting Individual Members: NTT, Qualcomm Incorporated, Facebook, Tencent, Orange, KPN, Samsung Electronics, Co., LTD, AT&amp;T</a:t>
            </a:r>
          </a:p>
          <a:p>
            <a:pPr marL="0" indent="0">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3092156262"/>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950012</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the enhancements for immersive Real-time Communication for WebRTC (</a:t>
                      </a:r>
                      <a:r>
                        <a:rPr lang="en-US" sz="1200" b="1" u="none" strike="noStrike" kern="1200" dirty="0" err="1">
                          <a:solidFill>
                            <a:schemeClr val="dk1"/>
                          </a:solidFill>
                          <a:effectLst/>
                          <a:latin typeface="+mn-lt"/>
                          <a:ea typeface="+mn-ea"/>
                          <a:cs typeface="+mn-cs"/>
                        </a:rPr>
                        <a:t>FS_eiRTCW</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New</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Target Release: Rel-18</a:t>
                      </a: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3799984584"/>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Smartly Tethering AR Glasses (</a:t>
            </a:r>
            <a:r>
              <a:rPr lang="en-US" altLang="en-US" sz="3200" dirty="0" err="1"/>
              <a:t>SmarTAR</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Defining different tethering architectures for AR Glasses including 5G </a:t>
            </a:r>
            <a:r>
              <a:rPr lang="en-US" altLang="en-US" sz="1400" dirty="0" err="1"/>
              <a:t>sidelink</a:t>
            </a:r>
            <a:r>
              <a:rPr lang="en-US" altLang="en-US" sz="1400" dirty="0"/>
              <a:t> and non-5G access based on existing 5G System functionalities</a:t>
            </a:r>
          </a:p>
          <a:p>
            <a:pPr marL="0" indent="0">
              <a:lnSpc>
                <a:spcPct val="93000"/>
              </a:lnSpc>
              <a:spcBef>
                <a:spcPct val="15000"/>
              </a:spcBef>
              <a:spcAft>
                <a:spcPct val="15000"/>
              </a:spcAft>
              <a:buSzPct val="100000"/>
              <a:tabLst>
                <a:tab pos="285750" algn="l"/>
              </a:tabLst>
              <a:defRPr/>
            </a:pPr>
            <a:r>
              <a:rPr lang="en-US" altLang="en-US" sz="1400" dirty="0"/>
              <a:t> Study the relationship between AR Glasses tethering and AR glasses considered as PIN (Personal IoT Network) elements according to TR 22.859 and the derived service requirements in TS 22.261.</a:t>
            </a:r>
          </a:p>
          <a:p>
            <a:pPr marL="0" indent="0">
              <a:lnSpc>
                <a:spcPct val="93000"/>
              </a:lnSpc>
              <a:spcBef>
                <a:spcPct val="15000"/>
              </a:spcBef>
              <a:spcAft>
                <a:spcPct val="15000"/>
              </a:spcAft>
              <a:buSzPct val="100000"/>
              <a:tabLst>
                <a:tab pos="285750" algn="l"/>
              </a:tabLst>
              <a:defRPr/>
            </a:pPr>
            <a:r>
              <a:rPr lang="en-US" altLang="en-US" sz="1400" dirty="0"/>
              <a:t> Identify media handling aspects of different tethering architectures</a:t>
            </a:r>
          </a:p>
          <a:p>
            <a:pPr marL="0" indent="0">
              <a:lnSpc>
                <a:spcPct val="93000"/>
              </a:lnSpc>
              <a:spcBef>
                <a:spcPct val="15000"/>
              </a:spcBef>
              <a:spcAft>
                <a:spcPct val="15000"/>
              </a:spcAft>
              <a:buSzPct val="100000"/>
              <a:tabLst>
                <a:tab pos="285750" algn="l"/>
              </a:tabLst>
              <a:defRPr/>
            </a:pPr>
            <a:r>
              <a:rPr lang="en-US" altLang="en-US" sz="1400" dirty="0"/>
              <a:t> Identify end-to-end QoS-handling for different tethering architectures and define supporting mechanisms to compensate for the non-5G link between the UE and the AR glasses</a:t>
            </a:r>
          </a:p>
          <a:p>
            <a:pPr marL="0" indent="0">
              <a:lnSpc>
                <a:spcPct val="93000"/>
              </a:lnSpc>
              <a:spcBef>
                <a:spcPct val="15000"/>
              </a:spcBef>
              <a:spcAft>
                <a:spcPct val="15000"/>
              </a:spcAft>
              <a:buSzPct val="100000"/>
              <a:tabLst>
                <a:tab pos="285750" algn="l"/>
              </a:tabLst>
              <a:defRPr/>
            </a:pPr>
            <a:r>
              <a:rPr lang="en-US" altLang="en-US" sz="1400" dirty="0"/>
              <a:t> Provide recommendations for suitable architectures to meet typical AR requirements such as low power consumption, low latency, high bitrates, security and reliability.</a:t>
            </a:r>
          </a:p>
          <a:p>
            <a:pPr marL="0" indent="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WID: SP-220240</a:t>
            </a:r>
          </a:p>
          <a:p>
            <a:pPr marL="0" indent="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Supporting Individual Members: Qualcomm Incorporated, Facebook, Dolby Laboratories Inc., Xiaomi, Samsung Electronics Co., Ltd, Tencent, Huawei Technologies Co., Ltd., AT&amp;T</a:t>
            </a:r>
          </a:p>
          <a:p>
            <a:pPr marL="0" indent="0">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108634853"/>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950013</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Smartly Tethering AR Glasses (</a:t>
                      </a:r>
                      <a:r>
                        <a:rPr lang="en-US" sz="1200" b="1" u="none" strike="noStrike" kern="1200" dirty="0" err="1">
                          <a:solidFill>
                            <a:schemeClr val="dk1"/>
                          </a:solidFill>
                          <a:effectLst/>
                          <a:latin typeface="+mn-lt"/>
                          <a:ea typeface="+mn-ea"/>
                          <a:cs typeface="+mn-cs"/>
                        </a:rPr>
                        <a:t>SmarTAR</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New</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Target Release: Rel-18</a:t>
                      </a: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909171357"/>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WID on immersive Real-time Communication for WebRTC (</a:t>
            </a:r>
            <a:r>
              <a:rPr lang="en-US" altLang="en-US" sz="3200" dirty="0" err="1"/>
              <a:t>iRTCW</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Objective 1: Define a non-vertical/modularized protocol stack for </a:t>
            </a:r>
            <a:r>
              <a:rPr lang="en-US" altLang="en-US" sz="1400" dirty="0" err="1"/>
              <a:t>iRTC</a:t>
            </a:r>
            <a:r>
              <a:rPr lang="en-US" altLang="en-US" sz="1400" dirty="0"/>
              <a:t> clients to support WebRTC-based real-time transport of media over 5G;</a:t>
            </a:r>
          </a:p>
          <a:p>
            <a:pPr marL="0" indent="0">
              <a:lnSpc>
                <a:spcPct val="93000"/>
              </a:lnSpc>
              <a:spcBef>
                <a:spcPct val="15000"/>
              </a:spcBef>
              <a:spcAft>
                <a:spcPct val="15000"/>
              </a:spcAft>
              <a:buSzPct val="100000"/>
              <a:tabLst>
                <a:tab pos="285750" algn="l"/>
              </a:tabLst>
              <a:defRPr/>
            </a:pPr>
            <a:r>
              <a:rPr lang="en-US" altLang="en-US" sz="1400" dirty="0"/>
              <a:t> Objective 2: Define functional components of an </a:t>
            </a:r>
            <a:r>
              <a:rPr lang="en-US" altLang="en-US" sz="1400" dirty="0" err="1"/>
              <a:t>iRTC</a:t>
            </a:r>
            <a:r>
              <a:rPr lang="en-US" altLang="en-US" sz="1400" dirty="0"/>
              <a:t> client in terminal that (as in Figure 1 of TS 26.110 where video and audio I/</a:t>
            </a:r>
            <a:r>
              <a:rPr lang="en-US" altLang="en-US" sz="1400" dirty="0" err="1"/>
              <a:t>Os</a:t>
            </a:r>
            <a:r>
              <a:rPr lang="en-US" altLang="en-US" sz="1400" dirty="0"/>
              <a:t> are connected to 3G-324M protocol architecture).</a:t>
            </a:r>
          </a:p>
          <a:p>
            <a:pPr marL="0" indent="0">
              <a:lnSpc>
                <a:spcPct val="93000"/>
              </a:lnSpc>
              <a:spcBef>
                <a:spcPct val="15000"/>
              </a:spcBef>
              <a:spcAft>
                <a:spcPct val="15000"/>
              </a:spcAft>
              <a:buSzPct val="100000"/>
              <a:tabLst>
                <a:tab pos="285750" algn="l"/>
              </a:tabLst>
              <a:defRPr/>
            </a:pPr>
            <a:r>
              <a:rPr lang="en-US" altLang="en-US" sz="1400" dirty="0"/>
              <a:t> Objective 3: Define inputs into an </a:t>
            </a:r>
            <a:r>
              <a:rPr lang="en-US" altLang="en-US" sz="1400" dirty="0" err="1"/>
              <a:t>iRTC</a:t>
            </a:r>
            <a:r>
              <a:rPr lang="en-US" altLang="en-US" sz="1400" dirty="0"/>
              <a:t> client in terminal and their required / recommended parameters, if any. This includes outputs from cameras / microphones (e.g., N depth streams / M RGB streams &amp; their relationships or direction of microphones, in compact and scalable descriptions) with a focus on practical mobile implementations. (More advanced device configurations, e.g., studio-class cameras and microphone set-ups can be considered when available).</a:t>
            </a:r>
          </a:p>
          <a:p>
            <a:pPr marL="0" indent="0">
              <a:lnSpc>
                <a:spcPct val="93000"/>
              </a:lnSpc>
              <a:spcBef>
                <a:spcPct val="15000"/>
              </a:spcBef>
              <a:spcAft>
                <a:spcPct val="15000"/>
              </a:spcAft>
              <a:buSzPct val="100000"/>
              <a:tabLst>
                <a:tab pos="285750" algn="l"/>
              </a:tabLst>
              <a:defRPr/>
            </a:pPr>
            <a:r>
              <a:rPr lang="en-US" altLang="en-US" sz="1400" dirty="0"/>
              <a:t> Objective 4: Identify the required architecture for radio access network QoS realization over 5G systems, using WebRTC-based transport.</a:t>
            </a:r>
          </a:p>
          <a:p>
            <a:pPr marL="0" indent="0">
              <a:lnSpc>
                <a:spcPct val="93000"/>
              </a:lnSpc>
              <a:spcBef>
                <a:spcPct val="15000"/>
              </a:spcBef>
              <a:spcAft>
                <a:spcPct val="15000"/>
              </a:spcAft>
              <a:buSzPct val="100000"/>
              <a:tabLst>
                <a:tab pos="285750" algn="l"/>
              </a:tabLst>
              <a:defRPr/>
            </a:pPr>
            <a:r>
              <a:rPr lang="en-US" altLang="en-US" sz="1400" dirty="0"/>
              <a:t> Objective 5: Identify the minimum information / elements in the C/U-Plane signal to establish media sessions with appropriate QoS for WebRTC-based applications.</a:t>
            </a:r>
          </a:p>
          <a:p>
            <a:pPr marL="0" indent="0">
              <a:lnSpc>
                <a:spcPct val="93000"/>
              </a:lnSpc>
              <a:spcBef>
                <a:spcPct val="15000"/>
              </a:spcBef>
              <a:spcAft>
                <a:spcPct val="15000"/>
              </a:spcAft>
              <a:buSzPct val="100000"/>
              <a:tabLst>
                <a:tab pos="285750" algn="l"/>
              </a:tabLst>
              <a:defRPr/>
            </a:pPr>
            <a:r>
              <a:rPr lang="en-US" altLang="en-US" sz="1400" dirty="0"/>
              <a:t> Objective 6:  Document informative examples of </a:t>
            </a:r>
            <a:r>
              <a:rPr lang="en-US" altLang="en-US" sz="1400" dirty="0" err="1"/>
              <a:t>iRTC</a:t>
            </a:r>
            <a:r>
              <a:rPr lang="en-US" altLang="en-US" sz="1400" dirty="0"/>
              <a:t> operations to assist implementers. </a:t>
            </a:r>
          </a:p>
          <a:p>
            <a:pPr marL="0" indent="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WID: SP-220241</a:t>
            </a:r>
          </a:p>
          <a:p>
            <a:pPr marL="0" indent="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Supporting Individual Members: Facebook, Dolby, Qualcomm Incorporated, KPN N.V., MediaTek Inc., NTT, TELUS, Xiaomi, Verizon UK Ltd, Tencent, Nokia Corporation, T-Mobile USA, China Mobile Communications Corporation, China Telecom Corporation Ltd., Motorola Mobility UK Ltd., AT&amp;T, Samsung Electronics Co., Ltd, Orange, Fraunhofer IIS</a:t>
            </a:r>
          </a:p>
          <a:p>
            <a:pPr marL="0" indent="0">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418532418"/>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950014</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WID on immersive Real-time Communication for WebRTC (</a:t>
                      </a:r>
                      <a:r>
                        <a:rPr lang="en-US" sz="1200" b="1" u="none" strike="noStrike" kern="1200" dirty="0" err="1">
                          <a:solidFill>
                            <a:schemeClr val="dk1"/>
                          </a:solidFill>
                          <a:effectLst/>
                          <a:latin typeface="+mn-lt"/>
                          <a:ea typeface="+mn-ea"/>
                          <a:cs typeface="+mn-cs"/>
                        </a:rPr>
                        <a:t>iRTCW</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900" i="1" u="none" strike="noStrike" dirty="0">
                          <a:effectLst/>
                        </a:rPr>
                        <a:t>New</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1" u="none" strike="noStrike" kern="1200" dirty="0">
                          <a:solidFill>
                            <a:schemeClr val="dk1"/>
                          </a:solidFill>
                          <a:effectLst/>
                          <a:latin typeface="+mn-lt"/>
                          <a:ea typeface="+mn-ea"/>
                          <a:cs typeface="+mn-cs"/>
                        </a:rPr>
                        <a:t>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Target Release: Rel-18</a:t>
                      </a: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3602667650"/>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WID on Media Capabilities for Augmented Reality (</a:t>
            </a:r>
            <a:r>
              <a:rPr lang="en-US" altLang="en-US" sz="3200" dirty="0" err="1"/>
              <a:t>MeCAR</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0" lvl="0" indent="0" fontAlgn="base">
              <a:lnSpc>
                <a:spcPct val="93000"/>
              </a:lnSpc>
              <a:spcBef>
                <a:spcPct val="15000"/>
              </a:spcBef>
              <a:spcAft>
                <a:spcPct val="15000"/>
              </a:spcAft>
              <a:buSzPct val="100000"/>
              <a:buNone/>
              <a:tabLst>
                <a:tab pos="285750" algn="l"/>
              </a:tabLst>
              <a:defRPr/>
            </a:pPr>
            <a:r>
              <a:rPr lang="en-GB" sz="13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300" dirty="0">
                <a:cs typeface="Arial" panose="020B0604020202020204" pitchFamily="34" charset="0"/>
              </a:rPr>
              <a:t> Define at least one AR device category that addresses the constraints of an EDGAR-type AR glass</a:t>
            </a:r>
          </a:p>
          <a:p>
            <a:pPr marL="0" indent="0">
              <a:lnSpc>
                <a:spcPct val="93000"/>
              </a:lnSpc>
              <a:spcBef>
                <a:spcPct val="15000"/>
              </a:spcBef>
              <a:spcAft>
                <a:spcPct val="15000"/>
              </a:spcAft>
              <a:buSzPct val="100000"/>
              <a:tabLst>
                <a:tab pos="285750" algn="l"/>
              </a:tabLst>
              <a:defRPr/>
            </a:pPr>
            <a:r>
              <a:rPr lang="en-US" altLang="en-US" sz="1300" dirty="0">
                <a:cs typeface="Arial" panose="020B0604020202020204" pitchFamily="34" charset="0"/>
              </a:rPr>
              <a:t> Integrate IVAS into suitable AR device categories, once IVAS is available</a:t>
            </a:r>
          </a:p>
          <a:p>
            <a:pPr marL="0" indent="0">
              <a:lnSpc>
                <a:spcPct val="93000"/>
              </a:lnSpc>
              <a:spcBef>
                <a:spcPct val="15000"/>
              </a:spcBef>
              <a:spcAft>
                <a:spcPct val="15000"/>
              </a:spcAft>
              <a:buSzPct val="100000"/>
              <a:tabLst>
                <a:tab pos="285750" algn="l"/>
              </a:tabLst>
              <a:defRPr/>
            </a:pPr>
            <a:r>
              <a:rPr lang="en-US" altLang="en-US" sz="1300" dirty="0">
                <a:cs typeface="Arial" panose="020B0604020202020204" pitchFamily="34" charset="0"/>
              </a:rPr>
              <a:t> Define capability exchange mechanisms based on complexity of AR media and capability of device to support EAS KPIs for provisioning of edge/cloud resources</a:t>
            </a:r>
          </a:p>
          <a:p>
            <a:pPr marL="0" indent="0">
              <a:lnSpc>
                <a:spcPct val="93000"/>
              </a:lnSpc>
              <a:spcBef>
                <a:spcPct val="15000"/>
              </a:spcBef>
              <a:spcAft>
                <a:spcPct val="15000"/>
              </a:spcAft>
              <a:buSzPct val="100000"/>
              <a:tabLst>
                <a:tab pos="285750" algn="l"/>
              </a:tabLst>
              <a:defRPr/>
            </a:pPr>
            <a:r>
              <a:rPr lang="en-US" altLang="en-US" sz="1300" dirty="0">
                <a:cs typeface="Arial" panose="020B0604020202020204" pitchFamily="34" charset="0"/>
              </a:rPr>
              <a:t> Identify which </a:t>
            </a:r>
            <a:r>
              <a:rPr lang="en-US" altLang="en-US" sz="1300" dirty="0" err="1">
                <a:cs typeface="Arial" panose="020B0604020202020204" pitchFamily="34" charset="0"/>
              </a:rPr>
              <a:t>QoE</a:t>
            </a:r>
            <a:r>
              <a:rPr lang="en-US" altLang="en-US" sz="1300" dirty="0">
                <a:cs typeface="Arial" panose="020B0604020202020204" pitchFamily="34" charset="0"/>
              </a:rPr>
              <a:t> metrics from VR </a:t>
            </a:r>
            <a:r>
              <a:rPr lang="en-US" altLang="en-US" sz="1300" dirty="0" err="1">
                <a:cs typeface="Arial" panose="020B0604020202020204" pitchFamily="34" charset="0"/>
              </a:rPr>
              <a:t>QoE</a:t>
            </a:r>
            <a:r>
              <a:rPr lang="en-US" altLang="en-US" sz="1300" dirty="0">
                <a:cs typeface="Arial" panose="020B0604020202020204" pitchFamily="34" charset="0"/>
              </a:rPr>
              <a:t> metrics can be reused or enhanced for AR media (e.g., resolution per eye, Field of view (FOV), round-trip interaction delay, etc.) and define relevant KPIs that are dedicated to AR/MR</a:t>
            </a:r>
          </a:p>
          <a:p>
            <a:pPr marL="0" indent="0">
              <a:lnSpc>
                <a:spcPct val="93000"/>
              </a:lnSpc>
              <a:spcBef>
                <a:spcPct val="15000"/>
              </a:spcBef>
              <a:spcAft>
                <a:spcPct val="15000"/>
              </a:spcAft>
              <a:buSzPct val="100000"/>
              <a:tabLst>
                <a:tab pos="285750" algn="l"/>
              </a:tabLst>
              <a:defRPr/>
            </a:pPr>
            <a:r>
              <a:rPr lang="en-US" altLang="en-US" sz="1300" dirty="0">
                <a:cs typeface="Arial" panose="020B0604020202020204" pitchFamily="34" charset="0"/>
              </a:rPr>
              <a:t> Specify additional relevant KPIs and simple </a:t>
            </a:r>
            <a:r>
              <a:rPr lang="en-US" altLang="en-US" sz="1300" dirty="0" err="1">
                <a:cs typeface="Arial" panose="020B0604020202020204" pitchFamily="34" charset="0"/>
              </a:rPr>
              <a:t>QoE</a:t>
            </a:r>
            <a:r>
              <a:rPr lang="en-US" altLang="en-US" sz="1300" dirty="0">
                <a:cs typeface="Arial" panose="020B0604020202020204" pitchFamily="34" charset="0"/>
              </a:rPr>
              <a:t> Metrics for AR media</a:t>
            </a:r>
          </a:p>
          <a:p>
            <a:pPr marL="0" indent="0">
              <a:lnSpc>
                <a:spcPct val="93000"/>
              </a:lnSpc>
              <a:spcBef>
                <a:spcPct val="15000"/>
              </a:spcBef>
              <a:spcAft>
                <a:spcPct val="15000"/>
              </a:spcAft>
              <a:buSzPct val="100000"/>
              <a:tabLst>
                <a:tab pos="285750" algn="l"/>
              </a:tabLst>
              <a:defRPr/>
            </a:pPr>
            <a:r>
              <a:rPr lang="en-US" altLang="en-US" sz="1300" dirty="0">
                <a:cs typeface="Arial" panose="020B0604020202020204" pitchFamily="34" charset="0"/>
              </a:rPr>
              <a:t> Specify encapsulations into RTP, ISOBMFF and CMAF</a:t>
            </a:r>
          </a:p>
          <a:p>
            <a:pPr marL="0" indent="0">
              <a:lnSpc>
                <a:spcPct val="93000"/>
              </a:lnSpc>
              <a:spcBef>
                <a:spcPct val="15000"/>
              </a:spcBef>
              <a:spcAft>
                <a:spcPct val="15000"/>
              </a:spcAft>
              <a:buSzPct val="100000"/>
              <a:tabLst>
                <a:tab pos="285750" algn="l"/>
              </a:tabLst>
              <a:defRPr/>
            </a:pPr>
            <a:r>
              <a:rPr lang="en-US" altLang="en-US" sz="1300" dirty="0">
                <a:cs typeface="Arial" panose="020B0604020202020204" pitchFamily="34" charset="0"/>
              </a:rPr>
              <a:t> Specify the relevant codec-level parameters for session setup and negotiation of the media delivery and provide instantiations for SDP and DASH MPD</a:t>
            </a:r>
          </a:p>
          <a:p>
            <a:pPr marL="0" indent="0">
              <a:lnSpc>
                <a:spcPct val="93000"/>
              </a:lnSpc>
              <a:spcBef>
                <a:spcPct val="15000"/>
              </a:spcBef>
              <a:spcAft>
                <a:spcPct val="15000"/>
              </a:spcAft>
              <a:buSzPct val="100000"/>
              <a:tabLst>
                <a:tab pos="285750" algn="l"/>
              </a:tabLst>
              <a:defRPr/>
            </a:pPr>
            <a:r>
              <a:rPr lang="en-US" altLang="en-US" sz="1300" dirty="0">
                <a:cs typeface="Arial" panose="020B0604020202020204" pitchFamily="34" charset="0"/>
              </a:rPr>
              <a:t> Enable AR media in 5G Media Streaming by defining suitable 5GMS profiles based on AR media capabilities</a:t>
            </a:r>
          </a:p>
          <a:p>
            <a:pPr marL="0" indent="0">
              <a:lnSpc>
                <a:spcPct val="93000"/>
              </a:lnSpc>
              <a:spcBef>
                <a:spcPct val="15000"/>
              </a:spcBef>
              <a:spcAft>
                <a:spcPct val="15000"/>
              </a:spcAft>
              <a:buSzPct val="100000"/>
              <a:tabLst>
                <a:tab pos="285750" algn="l"/>
              </a:tabLst>
              <a:defRPr/>
            </a:pPr>
            <a:r>
              <a:rPr lang="en-US" altLang="en-US" sz="1300" dirty="0">
                <a:cs typeface="Arial" panose="020B0604020202020204" pitchFamily="34" charset="0"/>
              </a:rPr>
              <a:t> Define typical traffic characteristics for AR media</a:t>
            </a:r>
          </a:p>
          <a:p>
            <a:pPr marL="0" indent="0">
              <a:lnSpc>
                <a:spcPct val="93000"/>
              </a:lnSpc>
              <a:spcBef>
                <a:spcPct val="15000"/>
              </a:spcBef>
              <a:spcAft>
                <a:spcPct val="15000"/>
              </a:spcAft>
              <a:buSzPct val="100000"/>
              <a:tabLst>
                <a:tab pos="285750" algn="l"/>
              </a:tabLst>
              <a:defRPr/>
            </a:pPr>
            <a:r>
              <a:rPr lang="en-US" altLang="en-US" sz="1300" dirty="0">
                <a:cs typeface="Arial" panose="020B0604020202020204" pitchFamily="34" charset="0"/>
              </a:rPr>
              <a:t> WID: SP-220242</a:t>
            </a:r>
          </a:p>
          <a:p>
            <a:pPr marL="0" indent="0">
              <a:lnSpc>
                <a:spcPct val="93000"/>
              </a:lnSpc>
              <a:spcBef>
                <a:spcPct val="15000"/>
              </a:spcBef>
              <a:spcAft>
                <a:spcPct val="15000"/>
              </a:spcAft>
              <a:buSzPct val="100000"/>
              <a:tabLst>
                <a:tab pos="285750" algn="l"/>
              </a:tabLst>
              <a:defRPr/>
            </a:pPr>
            <a:r>
              <a:rPr lang="en-US" altLang="en-US" sz="1300" dirty="0">
                <a:cs typeface="Arial" panose="020B0604020202020204" pitchFamily="34" charset="0"/>
              </a:rPr>
              <a:t> Supporting Individual Members: Xiaomi, Qualcomm Incorporated, Samsung Electronics Co., Ltd, AT&amp;T, MediaTek, Dolby Laboratories Inc., Tencent, Nokia Corporation, </a:t>
            </a:r>
            <a:r>
              <a:rPr lang="en-US" altLang="en-US" sz="1300" dirty="0" err="1">
                <a:cs typeface="Arial" panose="020B0604020202020204" pitchFamily="34" charset="0"/>
              </a:rPr>
              <a:t>InterDigital</a:t>
            </a:r>
            <a:r>
              <a:rPr lang="en-US" altLang="en-US" sz="1300" dirty="0">
                <a:cs typeface="Arial" panose="020B0604020202020204" pitchFamily="34" charset="0"/>
              </a:rPr>
              <a:t> Communications, KPN N.V, Facebook, Fraunhofer IIS, </a:t>
            </a:r>
            <a:r>
              <a:rPr lang="en-US" altLang="en-US" sz="1300" dirty="0" err="1">
                <a:cs typeface="Arial" panose="020B0604020202020204" pitchFamily="34" charset="0"/>
              </a:rPr>
              <a:t>VoiceAge</a:t>
            </a:r>
            <a:r>
              <a:rPr lang="en-US" altLang="en-US" sz="1300" dirty="0">
                <a:cs typeface="Arial" panose="020B0604020202020204" pitchFamily="34" charset="0"/>
              </a:rPr>
              <a:t> Corporation, Orange, Ericsson LM</a:t>
            </a:r>
            <a:endParaRPr lang="fr-FR" sz="13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682147879"/>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950015</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WID on Media Capabilities for Augmented Reality (</a:t>
                      </a:r>
                      <a:r>
                        <a:rPr lang="en-US" sz="1200" b="1" u="none" strike="noStrike" kern="1200" dirty="0" err="1">
                          <a:solidFill>
                            <a:schemeClr val="dk1"/>
                          </a:solidFill>
                          <a:effectLst/>
                          <a:latin typeface="+mn-lt"/>
                          <a:ea typeface="+mn-ea"/>
                          <a:cs typeface="+mn-cs"/>
                        </a:rPr>
                        <a:t>MeCAR</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900" i="1" u="none" strike="noStrike" dirty="0">
                          <a:effectLst/>
                        </a:rPr>
                        <a:t>New</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1" u="none" strike="noStrike" kern="1200" dirty="0">
                          <a:solidFill>
                            <a:schemeClr val="dk1"/>
                          </a:solidFill>
                          <a:effectLst/>
                          <a:latin typeface="+mn-lt"/>
                          <a:ea typeface="+mn-ea"/>
                          <a:cs typeface="+mn-cs"/>
                        </a:rPr>
                        <a:t>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Target Release: Rel-18</a:t>
                      </a: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606553126"/>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1955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2027238" y="1222376"/>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All dependencies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nvGraphicFramePr>
        <p:xfrm>
          <a:off x="2114551" y="2928939"/>
          <a:ext cx="8281987" cy="558493"/>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26438999"/>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Summary of action items</a:t>
            </a:r>
          </a:p>
        </p:txBody>
      </p:sp>
      <p:sp>
        <p:nvSpPr>
          <p:cNvPr id="3" name="Espace réservé du contenu 2">
            <a:extLst>
              <a:ext uri="{FF2B5EF4-FFF2-40B4-BE49-F238E27FC236}">
                <a16:creationId xmlns:a16="http://schemas.microsoft.com/office/drawing/2014/main" id="{977E90B1-601A-4188-AB44-98FAF9413D33}"/>
              </a:ext>
            </a:extLst>
          </p:cNvPr>
          <p:cNvSpPr>
            <a:spLocks noGrp="1"/>
          </p:cNvSpPr>
          <p:nvPr>
            <p:ph idx="1"/>
          </p:nvPr>
        </p:nvSpPr>
        <p:spPr/>
        <p:txBody>
          <a:bodyPr/>
          <a:lstStyle/>
          <a:p>
            <a:pPr eaLnBrk="1" hangingPunct="1">
              <a:lnSpc>
                <a:spcPct val="90000"/>
              </a:lnSpc>
              <a:spcBef>
                <a:spcPts val="2400"/>
              </a:spcBef>
            </a:pPr>
            <a:r>
              <a:rPr lang="en-GB" altLang="en-US" dirty="0"/>
              <a:t> Action Points from SA#94-e to SA4:</a:t>
            </a:r>
          </a:p>
          <a:p>
            <a:pPr lvl="1">
              <a:lnSpc>
                <a:spcPct val="90000"/>
              </a:lnSpc>
              <a:spcBef>
                <a:spcPts val="900"/>
              </a:spcBef>
            </a:pPr>
            <a:r>
              <a:rPr lang="en-US" altLang="fr-FR" sz="1800" dirty="0">
                <a:cs typeface="Arial" panose="020B0604020202020204" pitchFamily="34" charset="0"/>
              </a:rPr>
              <a:t>n/a</a:t>
            </a:r>
          </a:p>
          <a:p>
            <a:pPr eaLnBrk="1" hangingPunct="1">
              <a:lnSpc>
                <a:spcPct val="90000"/>
              </a:lnSpc>
              <a:spcBef>
                <a:spcPts val="3000"/>
              </a:spcBef>
            </a:pPr>
            <a:r>
              <a:rPr lang="en-GB" altLang="en-US" dirty="0"/>
              <a:t> Action items from SA4 to SA#95-e:</a:t>
            </a:r>
          </a:p>
          <a:p>
            <a:pPr lvl="1">
              <a:lnSpc>
                <a:spcPct val="90000"/>
              </a:lnSpc>
              <a:spcBef>
                <a:spcPts val="300"/>
              </a:spcBef>
            </a:pPr>
            <a:r>
              <a:rPr lang="en-US" altLang="en-US" sz="1800" dirty="0"/>
              <a:t>Approve all SA4 agreed CRs,</a:t>
            </a:r>
          </a:p>
          <a:p>
            <a:pPr lvl="1">
              <a:lnSpc>
                <a:spcPct val="90000"/>
              </a:lnSpc>
              <a:spcBef>
                <a:spcPts val="300"/>
              </a:spcBef>
            </a:pPr>
            <a:r>
              <a:rPr lang="en-US" altLang="en-US" sz="1800" dirty="0"/>
              <a:t>Approve all SA4 agreed TRs and TSs presented for approval</a:t>
            </a:r>
          </a:p>
          <a:p>
            <a:pPr lvl="1">
              <a:lnSpc>
                <a:spcPct val="90000"/>
              </a:lnSpc>
              <a:spcBef>
                <a:spcPts val="300"/>
              </a:spcBef>
            </a:pPr>
            <a:r>
              <a:rPr lang="en-US" altLang="en-US" sz="1800" dirty="0"/>
              <a:t>Approve 2 new WIDs and 3 new SIDs</a:t>
            </a:r>
          </a:p>
          <a:p>
            <a:pPr lvl="1">
              <a:lnSpc>
                <a:spcPct val="90000"/>
              </a:lnSpc>
              <a:spcBef>
                <a:spcPts val="300"/>
              </a:spcBef>
            </a:pPr>
            <a:r>
              <a:rPr lang="en-US" altLang="en-US" sz="1800" dirty="0"/>
              <a:t>Approve all SA4 agreed exception requests</a:t>
            </a:r>
          </a:p>
          <a:p>
            <a:pPr lvl="1">
              <a:lnSpc>
                <a:spcPct val="90000"/>
              </a:lnSpc>
              <a:spcBef>
                <a:spcPts val="300"/>
              </a:spcBef>
            </a:pPr>
            <a:r>
              <a:rPr lang="en-US" altLang="en-US" sz="1800" dirty="0"/>
              <a:t>Approve the list of SA4 Rel-16 TSs/TRs to be promoted to Rel-17 (S4-220330)</a:t>
            </a:r>
          </a:p>
          <a:p>
            <a:endParaRPr lang="fr-FR"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SA#94-e </a:t>
            </a:r>
          </a:p>
        </p:txBody>
      </p:sp>
      <p:sp>
        <p:nvSpPr>
          <p:cNvPr id="2" name="Espace réservé du contenu 1">
            <a:extLst>
              <a:ext uri="{FF2B5EF4-FFF2-40B4-BE49-F238E27FC236}">
                <a16:creationId xmlns:a16="http://schemas.microsoft.com/office/drawing/2014/main" id="{17C79130-A3BC-45EE-8B01-2DF31413434A}"/>
              </a:ext>
            </a:extLst>
          </p:cNvPr>
          <p:cNvSpPr>
            <a:spLocks noGrp="1"/>
          </p:cNvSpPr>
          <p:nvPr>
            <p:ph idx="1"/>
          </p:nvPr>
        </p:nvSpPr>
        <p:spPr/>
        <p:txBody>
          <a:bodyPr/>
          <a:lstStyle/>
          <a:p>
            <a:pPr>
              <a:defRPr/>
            </a:pPr>
            <a:r>
              <a:rPr lang="en-GB" altLang="en-US" sz="2400" dirty="0"/>
              <a:t>SWG conference calls (2 to 3 hours each)</a:t>
            </a:r>
          </a:p>
          <a:p>
            <a:pPr lvl="1">
              <a:lnSpc>
                <a:spcPct val="90000"/>
              </a:lnSpc>
              <a:spcBef>
                <a:spcPts val="200"/>
              </a:spcBef>
              <a:tabLst>
                <a:tab pos="1787525" algn="l"/>
                <a:tab pos="3671888" algn="l"/>
              </a:tabLst>
              <a:defRPr/>
            </a:pPr>
            <a:r>
              <a:rPr lang="en-US" sz="1600" dirty="0"/>
              <a:t>MBS SWG AH Telcos: 16 December, 13 January (</a:t>
            </a:r>
            <a:r>
              <a:rPr lang="en-US" sz="1600" u="sng" dirty="0"/>
              <a:t>jointly with SA2 and CT3 on EVEX</a:t>
            </a:r>
            <a:r>
              <a:rPr lang="en-US" sz="1600" dirty="0"/>
              <a:t>), 3 February, 3 and 10 March;</a:t>
            </a:r>
          </a:p>
          <a:p>
            <a:pPr lvl="1">
              <a:lnSpc>
                <a:spcPct val="90000"/>
              </a:lnSpc>
              <a:spcBef>
                <a:spcPts val="200"/>
              </a:spcBef>
              <a:tabLst>
                <a:tab pos="1787525" algn="l"/>
                <a:tab pos="3671888" algn="l"/>
              </a:tabLst>
              <a:defRPr/>
            </a:pPr>
            <a:r>
              <a:rPr lang="en-US" sz="1600" dirty="0"/>
              <a:t>Video SWG AH Telcos: 14 December, 11 January, 1 February, and 8 March;</a:t>
            </a:r>
          </a:p>
          <a:p>
            <a:pPr lvl="1">
              <a:lnSpc>
                <a:spcPct val="90000"/>
              </a:lnSpc>
              <a:spcBef>
                <a:spcPts val="200"/>
              </a:spcBef>
              <a:tabLst>
                <a:tab pos="1787525" algn="l"/>
                <a:tab pos="3671888" algn="l"/>
              </a:tabLst>
              <a:defRPr/>
            </a:pPr>
            <a:r>
              <a:rPr lang="en-US" sz="1600" dirty="0"/>
              <a:t>MTSI SWG AH Telcos: 15 December and 2 February;</a:t>
            </a:r>
          </a:p>
          <a:p>
            <a:pPr lvl="1">
              <a:lnSpc>
                <a:spcPct val="90000"/>
              </a:lnSpc>
              <a:spcBef>
                <a:spcPts val="200"/>
              </a:spcBef>
              <a:tabLst>
                <a:tab pos="1787525" algn="l"/>
                <a:tab pos="3671888" algn="l"/>
              </a:tabLst>
              <a:defRPr/>
            </a:pPr>
            <a:r>
              <a:rPr lang="en-US" sz="1600" dirty="0"/>
              <a:t>EVS SWG AH Telco: 24 January and 14 March;</a:t>
            </a:r>
          </a:p>
          <a:p>
            <a:pPr>
              <a:lnSpc>
                <a:spcPct val="90000"/>
              </a:lnSpc>
              <a:spcBef>
                <a:spcPts val="200"/>
              </a:spcBef>
              <a:tabLst>
                <a:tab pos="1787525" algn="l"/>
                <a:tab pos="3671888" algn="l"/>
              </a:tabLst>
              <a:defRPr/>
            </a:pPr>
            <a:endParaRPr lang="en-US" altLang="en-US" sz="2000" dirty="0"/>
          </a:p>
          <a:p>
            <a:pPr>
              <a:lnSpc>
                <a:spcPct val="90000"/>
              </a:lnSpc>
              <a:spcBef>
                <a:spcPts val="200"/>
              </a:spcBef>
              <a:tabLst>
                <a:tab pos="1787525" algn="l"/>
                <a:tab pos="3671888" algn="l"/>
              </a:tabLst>
              <a:defRPr/>
            </a:pPr>
            <a:r>
              <a:rPr lang="en-US" altLang="en-US" sz="2400" dirty="0"/>
              <a:t>SA4 Release 18 Workshop #3 (telco)</a:t>
            </a:r>
          </a:p>
          <a:p>
            <a:pPr lvl="1">
              <a:lnSpc>
                <a:spcPct val="90000"/>
              </a:lnSpc>
              <a:spcBef>
                <a:spcPts val="200"/>
              </a:spcBef>
              <a:tabLst>
                <a:tab pos="1787525" algn="l"/>
                <a:tab pos="3671888" algn="l"/>
              </a:tabLst>
              <a:defRPr/>
            </a:pPr>
            <a:r>
              <a:rPr lang="en-US" altLang="en-US" sz="2000" dirty="0"/>
              <a:t>27</a:t>
            </a:r>
            <a:r>
              <a:rPr lang="en-US" altLang="en-US" sz="2000" baseline="30000" dirty="0"/>
              <a:t>th</a:t>
            </a:r>
            <a:r>
              <a:rPr lang="en-US" altLang="en-US" sz="2000" dirty="0"/>
              <a:t> January 2022</a:t>
            </a:r>
          </a:p>
          <a:p>
            <a:pPr lvl="1">
              <a:lnSpc>
                <a:spcPct val="90000"/>
              </a:lnSpc>
              <a:spcBef>
                <a:spcPts val="200"/>
              </a:spcBef>
              <a:tabLst>
                <a:tab pos="1787525" algn="l"/>
                <a:tab pos="3671888" algn="l"/>
              </a:tabLst>
              <a:defRPr/>
            </a:pPr>
            <a:endParaRPr lang="en-GB" altLang="en-US" sz="1600" dirty="0"/>
          </a:p>
          <a:p>
            <a:pPr>
              <a:defRPr/>
            </a:pPr>
            <a:r>
              <a:rPr lang="fi-FI" sz="2400" dirty="0"/>
              <a:t>SA4 plenary meeting</a:t>
            </a:r>
            <a:endParaRPr lang="fr-FR" dirty="0"/>
          </a:p>
        </p:txBody>
      </p:sp>
      <p:graphicFrame>
        <p:nvGraphicFramePr>
          <p:cNvPr id="6" name="Table 5">
            <a:extLst>
              <a:ext uri="{FF2B5EF4-FFF2-40B4-BE49-F238E27FC236}">
                <a16:creationId xmlns:a16="http://schemas.microsoft.com/office/drawing/2014/main" id="{F6ACDE1B-EB61-45FA-A288-70753DE774A2}"/>
              </a:ext>
            </a:extLst>
          </p:cNvPr>
          <p:cNvGraphicFramePr>
            <a:graphicFrameLocks noGrp="1"/>
          </p:cNvGraphicFramePr>
          <p:nvPr>
            <p:extLst>
              <p:ext uri="{D42A27DB-BD31-4B8C-83A1-F6EECF244321}">
                <p14:modId xmlns:p14="http://schemas.microsoft.com/office/powerpoint/2010/main" val="4076542515"/>
              </p:ext>
            </p:extLst>
          </p:nvPr>
        </p:nvGraphicFramePr>
        <p:xfrm>
          <a:off x="2076565" y="4772172"/>
          <a:ext cx="7559675" cy="794264"/>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SA4#117-e</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E-meeting: 14-23 February 2022 </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2" name="Espace réservé du contenu 1">
            <a:extLst>
              <a:ext uri="{FF2B5EF4-FFF2-40B4-BE49-F238E27FC236}">
                <a16:creationId xmlns:a16="http://schemas.microsoft.com/office/drawing/2014/main" id="{F6FAEB32-1D0C-41F9-A9E1-F9FBAD32225E}"/>
              </a:ext>
            </a:extLst>
          </p:cNvPr>
          <p:cNvSpPr>
            <a:spLocks noGrp="1"/>
          </p:cNvSpPr>
          <p:nvPr>
            <p:ph idx="1"/>
          </p:nvPr>
        </p:nvSpPr>
        <p:spPr/>
        <p:txBody>
          <a:bodyPr/>
          <a:lstStyle/>
          <a:p>
            <a:pPr>
              <a:lnSpc>
                <a:spcPct val="85000"/>
              </a:lnSpc>
              <a:spcBef>
                <a:spcPts val="3000"/>
              </a:spcBef>
            </a:pPr>
            <a:r>
              <a:rPr lang="en-GB" altLang="en-US" sz="2400" dirty="0"/>
              <a:t>SWG conference calls</a:t>
            </a:r>
            <a:endParaRPr lang="en-GB" altLang="en-US" sz="2000" dirty="0"/>
          </a:p>
          <a:p>
            <a:pPr lvl="1">
              <a:lnSpc>
                <a:spcPct val="90000"/>
              </a:lnSpc>
              <a:spcBef>
                <a:spcPts val="200"/>
              </a:spcBef>
              <a:tabLst>
                <a:tab pos="1787525" algn="l"/>
                <a:tab pos="3671888" algn="l"/>
              </a:tabLst>
              <a:defRPr/>
            </a:pPr>
            <a:r>
              <a:rPr lang="en-US" sz="1600" dirty="0"/>
              <a:t>MBS SWG AH Telcos: 25 March (</a:t>
            </a:r>
            <a:r>
              <a:rPr lang="en-US" sz="1600" u="sng" dirty="0"/>
              <a:t>jointly with SA2 and CT3 on EVEX</a:t>
            </a:r>
            <a:r>
              <a:rPr lang="en-US" sz="1600" dirty="0"/>
              <a:t>);</a:t>
            </a:r>
          </a:p>
          <a:p>
            <a:pPr lvl="1">
              <a:lnSpc>
                <a:spcPct val="90000"/>
              </a:lnSpc>
              <a:spcBef>
                <a:spcPts val="200"/>
              </a:spcBef>
              <a:tabLst>
                <a:tab pos="1787525" algn="l"/>
                <a:tab pos="3671888" algn="l"/>
              </a:tabLst>
              <a:defRPr/>
            </a:pPr>
            <a:r>
              <a:rPr lang="en-US" sz="1600" dirty="0"/>
              <a:t>Video SWG AH Telcos: 22 March;</a:t>
            </a:r>
          </a:p>
          <a:p>
            <a:pPr lvl="1">
              <a:lnSpc>
                <a:spcPct val="90000"/>
              </a:lnSpc>
              <a:spcBef>
                <a:spcPts val="200"/>
              </a:spcBef>
              <a:tabLst>
                <a:tab pos="1787525" algn="l"/>
                <a:tab pos="3671888" algn="l"/>
              </a:tabLst>
              <a:defRPr/>
            </a:pPr>
            <a:r>
              <a:rPr lang="en-US" sz="1600" dirty="0"/>
              <a:t>RTC SWG AH Telcos: 16 March (on new Rel-18 WIDs);</a:t>
            </a:r>
            <a:br>
              <a:rPr lang="en-US" sz="1600" dirty="0"/>
            </a:br>
            <a:endParaRPr lang="en-US" sz="1600" dirty="0"/>
          </a:p>
          <a:p>
            <a:pPr>
              <a:lnSpc>
                <a:spcPct val="90000"/>
              </a:lnSpc>
              <a:spcBef>
                <a:spcPts val="200"/>
              </a:spcBef>
              <a:tabLst>
                <a:tab pos="1787525" algn="l"/>
                <a:tab pos="3671888" algn="l"/>
              </a:tabLst>
              <a:defRPr/>
            </a:pPr>
            <a:r>
              <a:rPr lang="en-GB" altLang="en-US" sz="2000" dirty="0"/>
              <a:t>SA4 plenary meetings (2022)</a:t>
            </a:r>
            <a:endParaRPr lang="en-GB" altLang="en-US" sz="2000" dirty="0">
              <a:solidFill>
                <a:srgbClr val="FF0000"/>
              </a:solidFill>
            </a:endParaRPr>
          </a:p>
          <a:p>
            <a:pPr lvl="1">
              <a:lnSpc>
                <a:spcPct val="90000"/>
              </a:lnSpc>
              <a:spcBef>
                <a:spcPts val="200"/>
              </a:spcBef>
              <a:tabLst>
                <a:tab pos="1787525" algn="l"/>
                <a:tab pos="3671888" algn="l"/>
              </a:tabLst>
              <a:defRPr/>
            </a:pPr>
            <a:endParaRPr lang="en-US" sz="1600" dirty="0"/>
          </a:p>
          <a:p>
            <a:pPr>
              <a:lnSpc>
                <a:spcPct val="90000"/>
              </a:lnSpc>
              <a:spcBef>
                <a:spcPts val="200"/>
              </a:spcBef>
              <a:tabLst>
                <a:tab pos="1787525" algn="l"/>
                <a:tab pos="3671888" algn="l"/>
              </a:tabLst>
              <a:defRPr/>
            </a:pPr>
            <a:endParaRPr lang="en-US" altLang="en-US" sz="2400" dirty="0"/>
          </a:p>
        </p:txBody>
      </p:sp>
      <p:graphicFrame>
        <p:nvGraphicFramePr>
          <p:cNvPr id="4" name="Table 5">
            <a:extLst>
              <a:ext uri="{FF2B5EF4-FFF2-40B4-BE49-F238E27FC236}">
                <a16:creationId xmlns:a16="http://schemas.microsoft.com/office/drawing/2014/main" id="{24B432C4-0791-497F-9304-7EFF704FBF60}"/>
              </a:ext>
            </a:extLst>
          </p:cNvPr>
          <p:cNvGraphicFramePr>
            <a:graphicFrameLocks noGrp="1"/>
          </p:cNvGraphicFramePr>
          <p:nvPr>
            <p:extLst>
              <p:ext uri="{D42A27DB-BD31-4B8C-83A1-F6EECF244321}">
                <p14:modId xmlns:p14="http://schemas.microsoft.com/office/powerpoint/2010/main" val="3811482947"/>
              </p:ext>
            </p:extLst>
          </p:nvPr>
        </p:nvGraphicFramePr>
        <p:xfrm>
          <a:off x="1771023" y="3174135"/>
          <a:ext cx="7937069" cy="3041041"/>
        </p:xfrm>
        <a:graphic>
          <a:graphicData uri="http://schemas.openxmlformats.org/drawingml/2006/table">
            <a:tbl>
              <a:tblPr firstRow="1" bandRow="1">
                <a:tableStyleId>{5C22544A-7EE6-4342-B048-85BDC9FD1C3A}</a:tableStyleId>
              </a:tblPr>
              <a:tblGrid>
                <a:gridCol w="1662584">
                  <a:extLst>
                    <a:ext uri="{9D8B030D-6E8A-4147-A177-3AD203B41FA5}">
                      <a16:colId xmlns:a16="http://schemas.microsoft.com/office/drawing/2014/main" val="20000"/>
                    </a:ext>
                  </a:extLst>
                </a:gridCol>
                <a:gridCol w="3099714">
                  <a:extLst>
                    <a:ext uri="{9D8B030D-6E8A-4147-A177-3AD203B41FA5}">
                      <a16:colId xmlns:a16="http://schemas.microsoft.com/office/drawing/2014/main" val="20001"/>
                    </a:ext>
                  </a:extLst>
                </a:gridCol>
                <a:gridCol w="3174771">
                  <a:extLst>
                    <a:ext uri="{9D8B030D-6E8A-4147-A177-3AD203B41FA5}">
                      <a16:colId xmlns:a16="http://schemas.microsoft.com/office/drawing/2014/main" val="20002"/>
                    </a:ext>
                  </a:extLst>
                </a:gridCol>
              </a:tblGrid>
              <a:tr h="580631">
                <a:tc>
                  <a:txBody>
                    <a:bodyPr/>
                    <a:lstStyle/>
                    <a:p>
                      <a:pPr marL="36000">
                        <a:lnSpc>
                          <a:spcPct val="90000"/>
                        </a:lnSpc>
                      </a:pPr>
                      <a:r>
                        <a:rPr lang="fi-FI" sz="1400" dirty="0"/>
                        <a:t>Meetings in 2022</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439764">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SA4#118-e</a:t>
                      </a: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E-meeting: </a:t>
                      </a:r>
                      <a:r>
                        <a:rPr lang="en-US" sz="1400" b="0" dirty="0">
                          <a:solidFill>
                            <a:schemeClr val="tx1"/>
                          </a:solidFill>
                          <a:latin typeface="+mn-lt"/>
                        </a:rPr>
                        <a:t>6-14 April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3"/>
                  </a:ext>
                </a:extLst>
              </a:tr>
              <a:tr h="38979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SA4#119</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E-meeting: 11-20 May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chemeClr val="tx1"/>
                          </a:solidFill>
                          <a:latin typeface="+mn-lt"/>
                          <a:cs typeface="Arial" panose="020B0604020202020204" pitchFamily="34" charset="0"/>
                        </a:rPr>
                        <a:t>MCC, Electronic meeting</a:t>
                      </a:r>
                      <a:endParaRPr lang="en-US" sz="1400" b="0" strike="sngStrike" dirty="0">
                        <a:solidFill>
                          <a:schemeClr val="tx1"/>
                        </a:solidFill>
                        <a:latin typeface="+mn-lt"/>
                      </a:endParaRPr>
                    </a:p>
                  </a:txBody>
                  <a:tcPr marL="91429" marR="91429" marT="45667" marB="45667" anchor="ctr"/>
                </a:tc>
                <a:extLst>
                  <a:ext uri="{0D108BD9-81ED-4DB2-BD59-A6C34878D82A}">
                    <a16:rowId xmlns:a16="http://schemas.microsoft.com/office/drawing/2014/main" val="10004"/>
                  </a:ext>
                </a:extLst>
              </a:tr>
              <a:tr h="81542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SA4#120</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22-26 August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17-26 August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a:t>
                      </a:r>
                      <a:r>
                        <a:rPr lang="en-US" sz="1400" b="0" dirty="0">
                          <a:solidFill>
                            <a:srgbClr val="FF0000"/>
                          </a:solidFill>
                          <a:latin typeface="+mn-lt"/>
                        </a:rPr>
                        <a:t>Malaga, ES</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OR,</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chemeClr val="tx1"/>
                          </a:solidFill>
                          <a:latin typeface="+mn-lt"/>
                          <a:cs typeface="Arial" panose="020B0604020202020204" pitchFamily="34" charset="0"/>
                        </a:rPr>
                        <a:t>MCC, Electronic meeting</a:t>
                      </a:r>
                      <a:endParaRPr lang="en-US" sz="1400" b="0" strike="sngStrike" dirty="0">
                        <a:solidFill>
                          <a:schemeClr val="tx1"/>
                        </a:solidFill>
                        <a:latin typeface="+mn-lt"/>
                      </a:endParaRPr>
                    </a:p>
                  </a:txBody>
                  <a:tcPr marL="91429" marR="91429" marT="45667" marB="45667" anchor="ctr"/>
                </a:tc>
                <a:extLst>
                  <a:ext uri="{0D108BD9-81ED-4DB2-BD59-A6C34878D82A}">
                    <a16:rowId xmlns:a16="http://schemas.microsoft.com/office/drawing/2014/main" val="10005"/>
                  </a:ext>
                </a:extLst>
              </a:tr>
              <a:tr h="81542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SA4#121</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14-18 November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9-18 November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r>
                        <a:rPr lang="en-US" sz="1400" b="0" dirty="0">
                          <a:solidFill>
                            <a:srgbClr val="FF0000"/>
                          </a:solidFill>
                          <a:latin typeface="+mn-lt"/>
                        </a:rPr>
                        <a:t>, US</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OR,</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chemeClr val="tx1"/>
                          </a:solidFill>
                          <a:latin typeface="+mn-lt"/>
                          <a:cs typeface="Arial" panose="020B0604020202020204" pitchFamily="34" charset="0"/>
                        </a:rPr>
                        <a:t>MCC, Electronic meeting</a:t>
                      </a:r>
                      <a:endParaRPr lang="en-US" sz="1400" b="0" strike="sngStrike" dirty="0">
                        <a:solidFill>
                          <a:schemeClr val="tx1"/>
                        </a:solidFill>
                        <a:latin typeface="+mn-lt"/>
                      </a:endParaRP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2" name="Espace réservé du contenu 1">
            <a:extLst>
              <a:ext uri="{FF2B5EF4-FFF2-40B4-BE49-F238E27FC236}">
                <a16:creationId xmlns:a16="http://schemas.microsoft.com/office/drawing/2014/main" id="{0CDC92EC-0D32-4049-AC9B-97F54D40C8C4}"/>
              </a:ext>
            </a:extLst>
          </p:cNvPr>
          <p:cNvSpPr>
            <a:spLocks noGrp="1"/>
          </p:cNvSpPr>
          <p:nvPr>
            <p:ph idx="1"/>
          </p:nvPr>
        </p:nvSpPr>
        <p:spPr/>
        <p:txBody>
          <a:bodyPr/>
          <a:lstStyle/>
          <a:p>
            <a:pPr>
              <a:spcBef>
                <a:spcPts val="2800"/>
              </a:spcBef>
              <a:defRPr/>
            </a:pPr>
            <a:r>
              <a:rPr lang="en-GB" altLang="en-US" sz="2800" dirty="0"/>
              <a:t>SA4 plenary meetings (2023)</a:t>
            </a:r>
            <a:endParaRPr lang="en-GB" altLang="en-US" sz="2800" dirty="0">
              <a:solidFill>
                <a:srgbClr val="FF0000"/>
              </a:solidFill>
            </a:endParaRP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5" name="Table 5">
            <a:extLst>
              <a:ext uri="{FF2B5EF4-FFF2-40B4-BE49-F238E27FC236}">
                <a16:creationId xmlns:a16="http://schemas.microsoft.com/office/drawing/2014/main" id="{AD0468A0-3A58-46BD-83EC-39373B89D9B5}"/>
              </a:ext>
            </a:extLst>
          </p:cNvPr>
          <p:cNvGraphicFramePr>
            <a:graphicFrameLocks noGrp="1"/>
          </p:cNvGraphicFramePr>
          <p:nvPr>
            <p:extLst>
              <p:ext uri="{D42A27DB-BD31-4B8C-83A1-F6EECF244321}">
                <p14:modId xmlns:p14="http://schemas.microsoft.com/office/powerpoint/2010/main" val="1352592045"/>
              </p:ext>
            </p:extLst>
          </p:nvPr>
        </p:nvGraphicFramePr>
        <p:xfrm>
          <a:off x="2196042" y="2020470"/>
          <a:ext cx="7559675" cy="413283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2023</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SA4#122/-e</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20-24 February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20 February-1 March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SA4#123/-e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17-21 April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a:t>
                      </a:r>
                      <a:r>
                        <a:rPr lang="en-US" sz="1400" strike="sngStrike" dirty="0">
                          <a:solidFill>
                            <a:srgbClr val="FF0000"/>
                          </a:solidFill>
                          <a:effectLst/>
                          <a:latin typeface="+mn-lt"/>
                          <a:ea typeface="Calibri" panose="020F0502020204030204" pitchFamily="34" charset="0"/>
                          <a:cs typeface="Arial" panose="020B0604020202020204" pitchFamily="34" charset="0"/>
                        </a:rPr>
                        <a:t>12 (or </a:t>
                      </a:r>
                      <a:r>
                        <a:rPr lang="en-US" sz="1400" dirty="0">
                          <a:solidFill>
                            <a:schemeClr val="tx1"/>
                          </a:solidFill>
                          <a:effectLst/>
                          <a:latin typeface="+mn-lt"/>
                          <a:ea typeface="Calibri" panose="020F0502020204030204" pitchFamily="34" charset="0"/>
                          <a:cs typeface="Arial" panose="020B0604020202020204" pitchFamily="34" charset="0"/>
                        </a:rPr>
                        <a:t>17</a:t>
                      </a:r>
                      <a:r>
                        <a:rPr lang="en-US" sz="1400" strike="sngStrike" dirty="0">
                          <a:solidFill>
                            <a:srgbClr val="FF0000"/>
                          </a:solidFill>
                          <a:effectLst/>
                          <a:latin typeface="+mn-lt"/>
                          <a:ea typeface="Calibri" panose="020F0502020204030204" pitchFamily="34" charset="0"/>
                          <a:cs typeface="Arial" panose="020B0604020202020204" pitchFamily="34" charset="0"/>
                        </a:rPr>
                        <a:t>)</a:t>
                      </a:r>
                      <a:r>
                        <a:rPr lang="en-US" sz="1400" dirty="0">
                          <a:solidFill>
                            <a:schemeClr val="tx1"/>
                          </a:solidFill>
                          <a:effectLst/>
                          <a:latin typeface="+mn-lt"/>
                          <a:ea typeface="Calibri" panose="020F0502020204030204" pitchFamily="34" charset="0"/>
                          <a:cs typeface="Arial" panose="020B0604020202020204" pitchFamily="34" charset="0"/>
                        </a:rPr>
                        <a:t>-21 April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rgbClr val="FF0000"/>
                          </a:solidFill>
                          <a:latin typeface="+mn-lt"/>
                          <a:cs typeface="Arial" panose="020B0604020202020204" pitchFamily="34" charset="0"/>
                        </a:rPr>
                        <a:t>Note: preference for an e-meeting</a:t>
                      </a:r>
                    </a:p>
                  </a:txBody>
                  <a:tcPr marL="91429" marR="91429" marT="45667" marB="45667" anchor="ctr"/>
                </a:tc>
                <a:extLst>
                  <a:ext uri="{0D108BD9-81ED-4DB2-BD59-A6C34878D82A}">
                    <a16:rowId xmlns:a16="http://schemas.microsoft.com/office/drawing/2014/main" val="10003"/>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SA4#124/-e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22-26 May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a:t>
                      </a:r>
                      <a:r>
                        <a:rPr lang="en-US" sz="1400" strike="sngStrike" dirty="0">
                          <a:solidFill>
                            <a:srgbClr val="FF0000"/>
                          </a:solidFill>
                          <a:effectLst/>
                          <a:latin typeface="+mn-lt"/>
                          <a:ea typeface="Calibri" panose="020F0502020204030204" pitchFamily="34" charset="0"/>
                          <a:cs typeface="Arial" panose="020B0604020202020204" pitchFamily="34" charset="0"/>
                        </a:rPr>
                        <a:t>17 (</a:t>
                      </a:r>
                      <a:r>
                        <a:rPr lang="en-US" sz="1400" dirty="0">
                          <a:solidFill>
                            <a:schemeClr val="tx1"/>
                          </a:solidFill>
                          <a:effectLst/>
                          <a:latin typeface="+mn-lt"/>
                          <a:ea typeface="Calibri" panose="020F0502020204030204" pitchFamily="34" charset="0"/>
                          <a:cs typeface="Arial" panose="020B0604020202020204" pitchFamily="34" charset="0"/>
                        </a:rPr>
                        <a:t>22</a:t>
                      </a:r>
                      <a:r>
                        <a:rPr lang="en-US" sz="1400" strike="sngStrike" dirty="0">
                          <a:solidFill>
                            <a:srgbClr val="FF0000"/>
                          </a:solidFill>
                          <a:effectLst/>
                          <a:latin typeface="+mn-lt"/>
                          <a:ea typeface="Calibri" panose="020F0502020204030204" pitchFamily="34" charset="0"/>
                          <a:cs typeface="Arial" panose="020B0604020202020204" pitchFamily="34" charset="0"/>
                        </a:rPr>
                        <a:t>)</a:t>
                      </a:r>
                      <a:r>
                        <a:rPr lang="en-US" sz="1400" dirty="0">
                          <a:solidFill>
                            <a:schemeClr val="tx1"/>
                          </a:solidFill>
                          <a:effectLst/>
                          <a:latin typeface="+mn-lt"/>
                          <a:ea typeface="Calibri" panose="020F0502020204030204" pitchFamily="34" charset="0"/>
                          <a:cs typeface="Arial" panose="020B0604020202020204" pitchFamily="34" charset="0"/>
                        </a:rPr>
                        <a:t>-26 May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4"/>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SA4#125/-e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21-25 August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16-25 August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5"/>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SA4#126/-e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13-17 November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8-17 November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83316123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- 3</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SA4 plenary meetings (2024)</a:t>
            </a:r>
            <a:endParaRPr lang="en-GB" altLang="en-US" sz="2800" dirty="0">
              <a:solidFill>
                <a:srgbClr val="FF0000"/>
              </a:solidFill>
            </a:endParaRP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5" name="Table 5">
            <a:extLst>
              <a:ext uri="{FF2B5EF4-FFF2-40B4-BE49-F238E27FC236}">
                <a16:creationId xmlns:a16="http://schemas.microsoft.com/office/drawing/2014/main" id="{5583E473-A0B7-4233-B53E-C92FA81ED11A}"/>
              </a:ext>
            </a:extLst>
          </p:cNvPr>
          <p:cNvGraphicFramePr>
            <a:graphicFrameLocks noGrp="1"/>
          </p:cNvGraphicFramePr>
          <p:nvPr>
            <p:extLst>
              <p:ext uri="{D42A27DB-BD31-4B8C-83A1-F6EECF244321}">
                <p14:modId xmlns:p14="http://schemas.microsoft.com/office/powerpoint/2010/main" val="2718784915"/>
              </p:ext>
            </p:extLst>
          </p:nvPr>
        </p:nvGraphicFramePr>
        <p:xfrm>
          <a:off x="2271196" y="1678943"/>
          <a:ext cx="7559675" cy="453386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SA4#127/-e</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29 January - 2 February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24 January - 2 February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SA4#127bis/-e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8-12 April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8-12 April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3"/>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SA4#128/-e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20-24 May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20-27 May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4"/>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SA4#129/-e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22-26 July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17-26 July 2024]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Note: dates TBC due to MPEG</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5"/>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SA4#130/-e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18-22 November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13-22 November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33203306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a:t>SA4 meeting statistics</a:t>
            </a:r>
          </a:p>
        </p:txBody>
      </p:sp>
      <p:pic>
        <p:nvPicPr>
          <p:cNvPr id="2" name="Image 1">
            <a:extLst>
              <a:ext uri="{FF2B5EF4-FFF2-40B4-BE49-F238E27FC236}">
                <a16:creationId xmlns:a16="http://schemas.microsoft.com/office/drawing/2014/main" id="{D49CC449-BBC2-4EA2-91E4-95C34F979445}"/>
              </a:ext>
            </a:extLst>
          </p:cNvPr>
          <p:cNvPicPr>
            <a:picLocks noChangeAspect="1"/>
          </p:cNvPicPr>
          <p:nvPr/>
        </p:nvPicPr>
        <p:blipFill>
          <a:blip r:embed="rId2"/>
          <a:stretch>
            <a:fillRect/>
          </a:stretch>
        </p:blipFill>
        <p:spPr>
          <a:xfrm>
            <a:off x="608841" y="2281568"/>
            <a:ext cx="5358848" cy="2767824"/>
          </a:xfrm>
          <a:prstGeom prst="rect">
            <a:avLst/>
          </a:prstGeom>
        </p:spPr>
      </p:pic>
      <p:pic>
        <p:nvPicPr>
          <p:cNvPr id="6" name="Image 5">
            <a:extLst>
              <a:ext uri="{FF2B5EF4-FFF2-40B4-BE49-F238E27FC236}">
                <a16:creationId xmlns:a16="http://schemas.microsoft.com/office/drawing/2014/main" id="{AC0963F4-D775-436D-8F8D-ED0E9B234BE0}"/>
              </a:ext>
            </a:extLst>
          </p:cNvPr>
          <p:cNvPicPr>
            <a:picLocks noChangeAspect="1"/>
          </p:cNvPicPr>
          <p:nvPr/>
        </p:nvPicPr>
        <p:blipFill>
          <a:blip r:embed="rId3"/>
          <a:stretch>
            <a:fillRect/>
          </a:stretch>
        </p:blipFill>
        <p:spPr>
          <a:xfrm>
            <a:off x="6224313" y="2281568"/>
            <a:ext cx="5358848" cy="2780017"/>
          </a:xfrm>
          <a:prstGeom prst="rect">
            <a:avLst/>
          </a:prstGeom>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 name="Espace réservé du contenu 1">
            <a:extLst>
              <a:ext uri="{FF2B5EF4-FFF2-40B4-BE49-F238E27FC236}">
                <a16:creationId xmlns:a16="http://schemas.microsoft.com/office/drawing/2014/main" id="{276E1530-8589-41DD-88C5-7BD0BB317467}"/>
              </a:ext>
            </a:extLst>
          </p:cNvPr>
          <p:cNvSpPr>
            <a:spLocks noGrp="1"/>
          </p:cNvSpPr>
          <p:nvPr>
            <p:ph idx="1"/>
          </p:nvPr>
        </p:nvSpPr>
        <p:spPr/>
        <p:txBody>
          <a:bodyPr/>
          <a:lstStyle/>
          <a:p>
            <a:r>
              <a:rPr lang="en-US" altLang="en-US" sz="1600" dirty="0"/>
              <a:t>SA4 Rel-18 workshop #3 held 27</a:t>
            </a:r>
            <a:r>
              <a:rPr lang="en-US" altLang="en-US" sz="1600" baseline="30000" dirty="0"/>
              <a:t>th</a:t>
            </a:r>
            <a:r>
              <a:rPr lang="en-US" altLang="en-US" sz="1600" dirty="0"/>
              <a:t> January to progress Rel-18 planning. No further Workshop is planned as SID and WIDs are now being processed to implement the plan. At SA4#117-e, priority was given to Rel-17 completion.</a:t>
            </a:r>
          </a:p>
          <a:p>
            <a:r>
              <a:rPr lang="en-US" altLang="en-US" sz="1600" dirty="0"/>
              <a:t>The list of SA4 Rel-16 TSs/TRs to be promoted to Rel-17 were agreed and listed in S4-220330. </a:t>
            </a:r>
          </a:p>
          <a:p>
            <a:r>
              <a:rPr lang="en-US" sz="1600" dirty="0"/>
              <a:t>2024 SA4 meeting dates were agreed</a:t>
            </a:r>
          </a:p>
          <a:p>
            <a:r>
              <a:rPr lang="en-US" sz="1600" dirty="0"/>
              <a:t>Completed the Rel-17 work on support of Immersive Teleconferencing and Telepresence for Remote Terminals (ITT4RT)</a:t>
            </a:r>
          </a:p>
          <a:p>
            <a:r>
              <a:rPr lang="en-US" sz="1600" dirty="0"/>
              <a:t>Completed several of the Rel-17 work item objectives on Handsets Featuring Non-Traditional Earpieces  (</a:t>
            </a:r>
            <a:r>
              <a:rPr lang="en-US" sz="1600" dirty="0" err="1"/>
              <a:t>HaNTE</a:t>
            </a:r>
            <a:r>
              <a:rPr lang="en-US" sz="1600" dirty="0"/>
              <a:t>) while certain objectives will be moved to a future new Rel-18 WID.</a:t>
            </a:r>
          </a:p>
          <a:p>
            <a:r>
              <a:rPr lang="en-US" sz="1600" dirty="0"/>
              <a:t>Completed Rel-17 work on 8K Television over 5G (8K_TV_5G)</a:t>
            </a:r>
          </a:p>
          <a:p>
            <a:r>
              <a:rPr lang="en-US" sz="1600" dirty="0"/>
              <a:t>Completed Rel-17 work on 5G Multicast-Broadcast User Service Architecture and related 5GMS Extensions (5MBUSA)</a:t>
            </a:r>
          </a:p>
          <a:p>
            <a:r>
              <a:rPr lang="en-US" sz="1600" dirty="0"/>
              <a:t>Completed Study items on VR Streaming Conformance and Guidelines , 5G Glass-type AR/MR Devices and 5G media streaming extensions </a:t>
            </a:r>
          </a:p>
          <a:p>
            <a:r>
              <a:rPr lang="en-US" sz="1600" dirty="0"/>
              <a:t>3 Rel-17 Work Item and 3 Study Items Exceptions are requested to allow completion in June 2022</a:t>
            </a:r>
          </a:p>
          <a:p>
            <a:r>
              <a:rPr lang="en-US" sz="1600" dirty="0"/>
              <a:t>2 new Rel-18 Work items (immersive Real-time Communication for WebRTC, Media Capabilities for Augmented Reality) and 3 Study Items (Artificial Intelligence (AI) and Machine Learning (ML) for Media, enhancements for immersive Real-time Communication for WebRTC, Smartly Tethering AR Glasses, ) are presented for approval</a:t>
            </a:r>
            <a:endParaRPr lang="fr-FR" sz="16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customXml/itemProps2.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16FCB1-8F34-4320-992F-FF9AB90D52D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87674</TotalTime>
  <Words>6807</Words>
  <Application>Microsoft Office PowerPoint</Application>
  <PresentationFormat>Grand écran</PresentationFormat>
  <Paragraphs>833</Paragraphs>
  <Slides>38</Slides>
  <Notes>3</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38</vt:i4>
      </vt:variant>
    </vt:vector>
  </HeadingPairs>
  <TitlesOfParts>
    <vt:vector size="43" baseType="lpstr">
      <vt:lpstr>Arial</vt:lpstr>
      <vt:lpstr>Arial </vt:lpstr>
      <vt:lpstr>Calibri</vt:lpstr>
      <vt:lpstr>Times New Roman</vt:lpstr>
      <vt:lpstr>Office Theme</vt:lpstr>
      <vt:lpstr>     TSG SA WG4 (SA4) Status Report at TSG SA#95-e    </vt:lpstr>
      <vt:lpstr>Outline</vt:lpstr>
      <vt:lpstr>SA4 leadership and subgroups</vt:lpstr>
      <vt:lpstr>Meetings held since SA#94-e </vt:lpstr>
      <vt:lpstr>Calendar of future meetings - 1</vt:lpstr>
      <vt:lpstr>Calendar of future meetings - 2</vt:lpstr>
      <vt:lpstr>Calendar of future meetings - 3</vt:lpstr>
      <vt:lpstr>SA4 meeting statistics</vt:lpstr>
      <vt:lpstr>SA4 progress highlights </vt:lpstr>
      <vt:lpstr>CRs to features to completed items in Rel-16 and earlier </vt:lpstr>
      <vt:lpstr>CRs to completed features, TEI17 and non-SA4 items in Rel-17</vt:lpstr>
      <vt:lpstr>Overview of work progress  Rel-17 Work Items</vt:lpstr>
      <vt:lpstr>Support of Immersive Teleconferencing and Telepresence for Remote Terminals (ITT4RT) – Completed !</vt:lpstr>
      <vt:lpstr>Handsets Featuring Non-Traditional Earpieces  (HaNTE) – Completed !</vt:lpstr>
      <vt:lpstr>8K Television over 5G (8K_TV_5G) – Completed !</vt:lpstr>
      <vt:lpstr>5GMS AF Event Exposure (EVEX)</vt:lpstr>
      <vt:lpstr>5G Multicast-Broadcast User Service Architecture and related 5GMS Extensions (5MBUSA) – Completed !</vt:lpstr>
      <vt:lpstr>5G Multicast-Broadcast Protocols (5MBP3)</vt:lpstr>
      <vt:lpstr>Edge Extensions to 5GMS Stage 3 (5GMS_EDGE_3)</vt:lpstr>
      <vt:lpstr>Overview of work progress  Rel-18 Work Items</vt:lpstr>
      <vt:lpstr>Terminal Audio quality performance and Test methods for Immersive Audio Services (ATIAS)</vt:lpstr>
      <vt:lpstr>EVS Codec Extension for Immersive Voice and Audio Services (IVAS_Codec)</vt:lpstr>
      <vt:lpstr>Overview of work progress  Study Items</vt:lpstr>
      <vt:lpstr>Feasibility Study on VR Streaming Conformance and Guidelines (FS_VR_CoGui) - Completed !</vt:lpstr>
      <vt:lpstr>Feasibility Study on Typical Traffic Characteristics for XR Services and other Media (FS_XRTraffic)</vt:lpstr>
      <vt:lpstr>Feasibility Study on 5G Video Codec Characteristics (FS_5GVideo)</vt:lpstr>
      <vt:lpstr>Feasibility Study on 5G Glass-type AR/MR Devices (FS_5GSTAR) – Completed !</vt:lpstr>
      <vt:lpstr>5G media streaming extensions (FS_5GMS_EXT) - Completed !</vt:lpstr>
      <vt:lpstr>Feasibility Study on Media Production over 5G NPN (FS_NPN4AVProd)</vt:lpstr>
      <vt:lpstr>New Study Item: Feasibility Study on 5G Media Service Enablers (FS_5G_MSE)</vt:lpstr>
      <vt:lpstr>Overview of new Items</vt:lpstr>
      <vt:lpstr>Feasibility Study on Artificial Intelligence (AI) and Machine Learning (ML) for Media (FS_AI4Media)</vt:lpstr>
      <vt:lpstr>Feasibility Study on the enhancements for immersive Real-time Communication for WebRTC (FS_eiRTCW)</vt:lpstr>
      <vt:lpstr>Feasibility Study on Smartly Tethering AR Glasses (SmarTAR)</vt:lpstr>
      <vt:lpstr>WID on immersive Real-time Communication for WebRTC (iRTCW)</vt:lpstr>
      <vt:lpstr>WID on Media Capabilities for Augmented Reality (MeCAR)</vt:lpstr>
      <vt:lpstr>Dependencies on IETF drafts in SA4</vt:lpstr>
      <vt:lpstr>Summary of action items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2646</cp:revision>
  <cp:lastPrinted>2016-09-13T11:31:59Z</cp:lastPrinted>
  <dcterms:created xsi:type="dcterms:W3CDTF">2008-08-30T09:32:10Z</dcterms:created>
  <dcterms:modified xsi:type="dcterms:W3CDTF">2022-03-09T21:40:52Z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