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0"/>
  </p:notesMasterIdLst>
  <p:handoutMasterIdLst>
    <p:handoutMasterId r:id="rId21"/>
  </p:handoutMasterIdLst>
  <p:sldIdLst>
    <p:sldId id="528" r:id="rId2"/>
    <p:sldId id="530" r:id="rId3"/>
    <p:sldId id="529" r:id="rId4"/>
    <p:sldId id="531" r:id="rId5"/>
    <p:sldId id="548" r:id="rId6"/>
    <p:sldId id="549" r:id="rId7"/>
    <p:sldId id="533" r:id="rId8"/>
    <p:sldId id="569" r:id="rId9"/>
    <p:sldId id="570" r:id="rId10"/>
    <p:sldId id="571" r:id="rId11"/>
    <p:sldId id="572" r:id="rId12"/>
    <p:sldId id="568" r:id="rId13"/>
    <p:sldId id="536" r:id="rId14"/>
    <p:sldId id="537" r:id="rId15"/>
    <p:sldId id="538" r:id="rId16"/>
    <p:sldId id="555" r:id="rId17"/>
    <p:sldId id="573" r:id="rId18"/>
    <p:sldId id="545" r:id="rId1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resh" initials="SC" lastIdx="1" clrIdx="0">
    <p:extLst>
      <p:ext uri="{19B8F6BF-5375-455C-9EA6-DF929625EA0E}">
        <p15:presenceInfo xmlns:p15="http://schemas.microsoft.com/office/powerpoint/2012/main" userId="Sure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A4669"/>
    <a:srgbClr val="FFFFFF"/>
    <a:srgbClr val="0066FF"/>
    <a:srgbClr val="3399FF"/>
    <a:srgbClr val="EAEFF7"/>
    <a:srgbClr val="FF6600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8" d="100"/>
          <a:sy n="88" d="100"/>
        </p:scale>
        <p:origin x="499" y="6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1887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7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22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2022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SA#95-e,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15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-24 March 2022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37145" y="1149991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SP-220090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  <p:sldLayoutId id="2147485169" r:id="rId5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/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76625" y="2338950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US" sz="5300" b="1" dirty="0"/>
              <a:t>SA WG6 status report to </a:t>
            </a: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>TSG SA#95-e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49262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panose="020B0604020202020204" pitchFamily="34" charset="0"/>
              </a:rPr>
              <a:t>Outgoing SA6 Chair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623" y="5184721"/>
            <a:ext cx="1524001" cy="33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</a:t>
            </a:r>
            <a:r>
              <a:rPr lang="en-US" altLang="en-US" dirty="0"/>
              <a:t>Studies – </a:t>
            </a:r>
            <a:r>
              <a:rPr lang="en-US" altLang="en-US" dirty="0" smtClean="0"/>
              <a:t>3/3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280323"/>
              </p:ext>
            </p:extLst>
          </p:nvPr>
        </p:nvGraphicFramePr>
        <p:xfrm>
          <a:off x="265862" y="1624577"/>
          <a:ext cx="11034150" cy="390115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1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7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92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0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47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885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51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Application Data Analytics Enablement Service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FS_ADAES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Application layer support for Personal </a:t>
                      </a:r>
                      <a:r>
                        <a:rPr lang="en-IN" sz="1600" b="0" dirty="0" err="1" smtClean="0">
                          <a:solidFill>
                            <a:schemeClr val="tx1"/>
                          </a:solidFill>
                        </a:rPr>
                        <a:t>IoT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FS_PINAPP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0%</a:t>
                      </a:r>
                    </a:p>
                    <a:p>
                      <a:pPr algn="ctr"/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Revised SID in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SP-220095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Scope alignment with SA2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Mission Critical Ad hoc Group Communications Support for Mission Critical Services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FS_MCAHGC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sharing of administrative configuration between interconnected MC service systems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FS_MCShAC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 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4388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Rel-18 </a:t>
            </a:r>
            <a:r>
              <a:rPr lang="en-US" altLang="en-US" dirty="0"/>
              <a:t>Work-Items – </a:t>
            </a:r>
            <a:r>
              <a:rPr lang="en-US" altLang="en-US" dirty="0" smtClean="0"/>
              <a:t>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669045"/>
              </p:ext>
            </p:extLst>
          </p:nvPr>
        </p:nvGraphicFramePr>
        <p:xfrm>
          <a:off x="185179" y="1593201"/>
          <a:ext cx="11204480" cy="457159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3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5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40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22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3577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MCOver5MBS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Enhanced Service Enabler Architecture Layer for Verticals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eSEAL2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Enhanced Mission Critical Push-to-talk architecture phase 4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enh4MCPTT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Mission Critical Services over 5GProSe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MCOver5GProSe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12992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Rel-18 </a:t>
            </a:r>
            <a:r>
              <a:rPr lang="en-US" altLang="en-US" dirty="0"/>
              <a:t>Work-Items – </a:t>
            </a:r>
            <a:r>
              <a:rPr lang="en-US" altLang="en-US" dirty="0" smtClean="0"/>
              <a:t>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451423"/>
              </p:ext>
            </p:extLst>
          </p:nvPr>
        </p:nvGraphicFramePr>
        <p:xfrm>
          <a:off x="264460" y="1664919"/>
          <a:ext cx="11210362" cy="17676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56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0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6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88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10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43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325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Interconnection and Migration Aspects for Railways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WID in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SP-220098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Support of the 5GMSG Service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rgbClr val="FF0000"/>
                          </a:solidFill>
                        </a:rPr>
                        <a:t>New WID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SA#99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(03/2023)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WID in</a:t>
                      </a: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SP-220099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69587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 smtClean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223625" cy="4738776"/>
          </a:xfrm>
        </p:spPr>
        <p:txBody>
          <a:bodyPr/>
          <a:lstStyle/>
          <a:p>
            <a:r>
              <a:rPr lang="en-GB" altLang="fr-FR" sz="2400" dirty="0" smtClean="0"/>
              <a:t> Action</a:t>
            </a:r>
          </a:p>
          <a:p>
            <a:pPr lvl="1"/>
            <a:r>
              <a:rPr lang="en-GB" altLang="fr-FR" sz="2000" dirty="0" smtClean="0"/>
              <a:t>CRs for approval – 10 CR packs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SP-220100</a:t>
            </a:r>
            <a:r>
              <a:rPr lang="en-IN" altLang="en-US" dirty="0" smtClean="0"/>
              <a:t> </a:t>
            </a:r>
            <a:r>
              <a:rPr lang="en-IN" altLang="en-US" dirty="0"/>
              <a:t>Rel-16 CRs to TS23283 for </a:t>
            </a:r>
            <a:r>
              <a:rPr lang="en-IN" altLang="en-US" b="1" dirty="0" err="1"/>
              <a:t>eMCCI</a:t>
            </a:r>
            <a:endParaRPr lang="en-IN" altLang="en-US" b="1" dirty="0"/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SP-220101 </a:t>
            </a:r>
            <a:r>
              <a:rPr lang="en-IN" altLang="en-US" dirty="0"/>
              <a:t>Rel-17 CRs to TS23434 for </a:t>
            </a:r>
            <a:r>
              <a:rPr lang="en-IN" altLang="en-US" b="1" dirty="0" err="1" smtClean="0"/>
              <a:t>eSEAL</a:t>
            </a:r>
            <a:endParaRPr lang="en-IN" altLang="en-US" b="1" dirty="0">
              <a:solidFill>
                <a:srgbClr val="FF0000"/>
              </a:solidFill>
            </a:endParaRP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SP-220103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TS23558 for </a:t>
            </a:r>
            <a:r>
              <a:rPr lang="en-IN" altLang="en-US" b="1" dirty="0"/>
              <a:t>EDGEAPP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SP-220104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TS23255 for </a:t>
            </a:r>
            <a:r>
              <a:rPr lang="en-IN" altLang="en-US" b="1" dirty="0"/>
              <a:t>UASAPP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SP-220105</a:t>
            </a:r>
            <a:r>
              <a:rPr lang="en-IN" altLang="en-US" dirty="0" smtClean="0"/>
              <a:t> </a:t>
            </a:r>
            <a:r>
              <a:rPr lang="en-IN" altLang="en-US" dirty="0"/>
              <a:t>Rel-17 CRs to TS23554 </a:t>
            </a:r>
            <a:r>
              <a:rPr lang="en-IN" altLang="en-US" dirty="0" smtClean="0"/>
              <a:t>for </a:t>
            </a:r>
            <a:r>
              <a:rPr lang="en-IN" altLang="en-US" b="1" dirty="0" smtClean="0"/>
              <a:t>5GMARCH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SP-220102 </a:t>
            </a:r>
            <a:r>
              <a:rPr lang="en-IN" altLang="en-US" dirty="0" smtClean="0"/>
              <a:t>Rel-18 </a:t>
            </a:r>
            <a:r>
              <a:rPr lang="en-IN" altLang="en-US" dirty="0"/>
              <a:t>CRs to TS23434 for </a:t>
            </a:r>
            <a:r>
              <a:rPr lang="en-IN" altLang="en-US" b="1" dirty="0" smtClean="0"/>
              <a:t>eSEAL2</a:t>
            </a:r>
            <a:endParaRPr lang="en-IN" altLang="en-US" b="1" dirty="0"/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SP-220106</a:t>
            </a:r>
            <a:r>
              <a:rPr lang="en-IN" altLang="en-US" dirty="0" smtClean="0"/>
              <a:t> </a:t>
            </a:r>
            <a:r>
              <a:rPr lang="en-IN" altLang="en-US" dirty="0"/>
              <a:t>Rel-18 CRs to </a:t>
            </a:r>
            <a:r>
              <a:rPr lang="en-IN" altLang="en-US" dirty="0" smtClean="0"/>
              <a:t>TS23280 </a:t>
            </a:r>
            <a:r>
              <a:rPr lang="en-IN" altLang="en-US" dirty="0"/>
              <a:t>for </a:t>
            </a:r>
            <a:r>
              <a:rPr lang="en-IN" altLang="en-US" b="1" dirty="0"/>
              <a:t>MCGWUE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SP-220107</a:t>
            </a:r>
            <a:r>
              <a:rPr lang="en-IN" altLang="en-US" dirty="0" smtClean="0"/>
              <a:t> </a:t>
            </a:r>
            <a:r>
              <a:rPr lang="en-IN" altLang="en-US" dirty="0"/>
              <a:t>Rel-18 CRs to TS23289 </a:t>
            </a:r>
            <a:r>
              <a:rPr lang="en-IN" altLang="en-US" b="1" dirty="0" smtClean="0"/>
              <a:t>MCOver5MBS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SP-220108</a:t>
            </a:r>
            <a:r>
              <a:rPr lang="en-IN" altLang="en-US" dirty="0" smtClean="0"/>
              <a:t> </a:t>
            </a:r>
            <a:r>
              <a:rPr lang="en-IN" altLang="en-US" dirty="0"/>
              <a:t>Rel-18 CRs to TS23289 </a:t>
            </a:r>
            <a:r>
              <a:rPr lang="en-IN" altLang="en-US" b="1" dirty="0" smtClean="0"/>
              <a:t>MCOver5GProSe</a:t>
            </a:r>
          </a:p>
          <a:p>
            <a:pPr lvl="2"/>
            <a:r>
              <a:rPr lang="en-IN" altLang="en-US" dirty="0" smtClean="0">
                <a:solidFill>
                  <a:srgbClr val="0000FF"/>
                </a:solidFill>
              </a:rPr>
              <a:t>SP-220109</a:t>
            </a:r>
            <a:r>
              <a:rPr lang="en-IN" altLang="en-US" dirty="0" smtClean="0"/>
              <a:t> </a:t>
            </a:r>
            <a:r>
              <a:rPr lang="en-IN" altLang="en-US" dirty="0"/>
              <a:t>Rel-18 CRs to </a:t>
            </a:r>
            <a:r>
              <a:rPr lang="en-IN" altLang="en-US" dirty="0" smtClean="0"/>
              <a:t>TS23280 and TS23379 </a:t>
            </a:r>
            <a:r>
              <a:rPr lang="en-IN" altLang="en-US" b="1" dirty="0" smtClean="0"/>
              <a:t>enh4MCPTT</a:t>
            </a:r>
            <a:endParaRPr lang="en-IN" altLang="en-US" b="1" dirty="0"/>
          </a:p>
          <a:p>
            <a:pPr lvl="2"/>
            <a:endParaRPr lang="en-IN" altLang="en-US" b="1" dirty="0"/>
          </a:p>
          <a:p>
            <a:pPr lvl="2"/>
            <a:endParaRPr lang="en-IN" altLang="en-US" b="1" dirty="0"/>
          </a:p>
          <a:p>
            <a:pPr lvl="2"/>
            <a:endParaRPr lang="en-IN" altLang="en-US" b="1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(2/3)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6475" y="1647265"/>
            <a:ext cx="10818019" cy="4663888"/>
          </a:xfrm>
        </p:spPr>
        <p:txBody>
          <a:bodyPr/>
          <a:lstStyle/>
          <a:p>
            <a:r>
              <a:rPr lang="en-GB" altLang="fr-FR" sz="2400" dirty="0" smtClean="0"/>
              <a:t>Information</a:t>
            </a:r>
          </a:p>
          <a:p>
            <a:pPr lvl="1"/>
            <a:r>
              <a:rPr lang="en-GB" altLang="fr-FR" sz="2000" dirty="0" smtClean="0"/>
              <a:t>Technical Reports/Specifications</a:t>
            </a:r>
          </a:p>
          <a:p>
            <a:pPr lvl="2"/>
            <a:r>
              <a:rPr lang="en-IN" altLang="fr-FR" b="1" dirty="0" smtClean="0"/>
              <a:t>FS_NSCALE</a:t>
            </a:r>
            <a:r>
              <a:rPr lang="en-IN" altLang="fr-FR" dirty="0" smtClean="0"/>
              <a:t> -</a:t>
            </a:r>
            <a:r>
              <a:rPr lang="en-IN" altLang="fr-FR" dirty="0" smtClean="0">
                <a:solidFill>
                  <a:srgbClr val="0000FF"/>
                </a:solidFill>
              </a:rPr>
              <a:t> </a:t>
            </a:r>
            <a:r>
              <a:rPr lang="en-IN" dirty="0"/>
              <a:t>Presentation of TR </a:t>
            </a:r>
            <a:r>
              <a:rPr lang="en-IN" dirty="0" smtClean="0"/>
              <a:t>23.700-99 </a:t>
            </a:r>
            <a:r>
              <a:rPr lang="en-IN" dirty="0"/>
              <a:t>v1.0.0 for </a:t>
            </a:r>
            <a:r>
              <a:rPr lang="en-IN" dirty="0" smtClean="0"/>
              <a:t>information </a:t>
            </a:r>
            <a:r>
              <a:rPr lang="en-IN" altLang="fr-FR" dirty="0" smtClean="0"/>
              <a:t>in </a:t>
            </a:r>
            <a:r>
              <a:rPr lang="en-IN" altLang="fr-FR" dirty="0" smtClean="0">
                <a:solidFill>
                  <a:srgbClr val="0000FF"/>
                </a:solidFill>
              </a:rPr>
              <a:t>SP-220091</a:t>
            </a:r>
          </a:p>
          <a:p>
            <a:r>
              <a:rPr lang="en-GB" altLang="fr-FR" sz="2400" dirty="0" smtClean="0"/>
              <a:t>Action</a:t>
            </a:r>
            <a:endParaRPr lang="en-GB" altLang="fr-FR" sz="2400" dirty="0"/>
          </a:p>
          <a:p>
            <a:pPr lvl="1"/>
            <a:r>
              <a:rPr lang="en-GB" altLang="fr-FR" sz="2000" dirty="0"/>
              <a:t>Technical Reports/Specifications</a:t>
            </a:r>
          </a:p>
          <a:p>
            <a:pPr lvl="2"/>
            <a:r>
              <a:rPr lang="en-IN" altLang="fr-FR" b="1" dirty="0" err="1" smtClean="0"/>
              <a:t>FS_IRail</a:t>
            </a:r>
            <a:r>
              <a:rPr lang="en-IN" altLang="fr-FR" dirty="0" smtClean="0"/>
              <a:t> </a:t>
            </a:r>
            <a:r>
              <a:rPr lang="en-IN" altLang="fr-FR" dirty="0"/>
              <a:t>-</a:t>
            </a:r>
            <a:r>
              <a:rPr lang="en-IN" altLang="fr-FR" dirty="0">
                <a:solidFill>
                  <a:srgbClr val="0000FF"/>
                </a:solidFill>
              </a:rPr>
              <a:t> </a:t>
            </a:r>
            <a:r>
              <a:rPr lang="en-IN" dirty="0"/>
              <a:t>Presentation of TR </a:t>
            </a:r>
            <a:r>
              <a:rPr lang="en-IN" dirty="0" smtClean="0"/>
              <a:t>23.700-90 v2.0.0 </a:t>
            </a:r>
            <a:r>
              <a:rPr lang="en-IN" dirty="0"/>
              <a:t>for </a:t>
            </a:r>
            <a:r>
              <a:rPr lang="en-IN" dirty="0" smtClean="0"/>
              <a:t>approval </a:t>
            </a:r>
            <a:r>
              <a:rPr lang="en-IN" altLang="fr-FR" dirty="0"/>
              <a:t>in </a:t>
            </a:r>
            <a:r>
              <a:rPr lang="en-IN" altLang="fr-FR" dirty="0" smtClean="0">
                <a:solidFill>
                  <a:srgbClr val="0000FF"/>
                </a:solidFill>
              </a:rPr>
              <a:t>SP-220092</a:t>
            </a: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</a:t>
            </a:r>
            <a:r>
              <a:rPr lang="en-GB" altLang="fr-FR" dirty="0"/>
              <a:t>3</a:t>
            </a:r>
            <a:r>
              <a:rPr lang="en-GB" altLang="fr-FR" dirty="0" smtClean="0"/>
              <a:t>/3)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7" y="1512794"/>
            <a:ext cx="11313178" cy="4879040"/>
          </a:xfrm>
        </p:spPr>
        <p:txBody>
          <a:bodyPr/>
          <a:lstStyle/>
          <a:p>
            <a:r>
              <a:rPr lang="en-GB" altLang="fr-FR" sz="2400" dirty="0"/>
              <a:t>Action</a:t>
            </a:r>
          </a:p>
          <a:p>
            <a:pPr lvl="1"/>
            <a:r>
              <a:rPr lang="en-US" altLang="en-US" sz="2000" dirty="0"/>
              <a:t>Revised SIDs</a:t>
            </a:r>
          </a:p>
          <a:p>
            <a:pPr lvl="2"/>
            <a:r>
              <a:rPr lang="en-IN" altLang="fr-FR" sz="1800" b="1" dirty="0" err="1" smtClean="0"/>
              <a:t>FS_ACE_IoT</a:t>
            </a:r>
            <a:r>
              <a:rPr lang="en-IN" altLang="fr-FR" sz="1800" b="1" dirty="0" smtClean="0"/>
              <a:t> </a:t>
            </a:r>
            <a:r>
              <a:rPr lang="en-IN" altLang="fr-FR" sz="1800" b="1" dirty="0"/>
              <a:t>- </a:t>
            </a:r>
            <a:r>
              <a:rPr lang="en-GB" sz="1800" dirty="0"/>
              <a:t>Revised SID on Application Capability Exposure for </a:t>
            </a:r>
            <a:r>
              <a:rPr lang="en-GB" sz="1800" dirty="0" err="1"/>
              <a:t>IoT</a:t>
            </a:r>
            <a:r>
              <a:rPr lang="en-GB" sz="1800" dirty="0"/>
              <a:t> Platforms</a:t>
            </a:r>
            <a:r>
              <a:rPr lang="en-IN" sz="1800" dirty="0" smtClean="0"/>
              <a:t> </a:t>
            </a:r>
            <a:r>
              <a:rPr lang="en-IN" altLang="fr-FR" sz="1800" dirty="0"/>
              <a:t>for approval in </a:t>
            </a:r>
            <a:r>
              <a:rPr lang="en-IN" altLang="fr-FR" sz="1800" dirty="0" smtClean="0">
                <a:solidFill>
                  <a:srgbClr val="0000FF"/>
                </a:solidFill>
              </a:rPr>
              <a:t>SP-220093</a:t>
            </a:r>
            <a:endParaRPr lang="en-IN" altLang="fr-FR" sz="1800" b="1" dirty="0"/>
          </a:p>
          <a:p>
            <a:pPr lvl="2"/>
            <a:r>
              <a:rPr lang="en-GB" sz="1800" b="1" dirty="0" smtClean="0"/>
              <a:t>FS_SNAAPP</a:t>
            </a:r>
            <a:r>
              <a:rPr lang="en-GB" sz="1800" dirty="0" smtClean="0"/>
              <a:t> </a:t>
            </a:r>
            <a:r>
              <a:rPr lang="en-GB" sz="1800" dirty="0"/>
              <a:t>- Revised SID on application enablement aspects for subscriber-aware northbound API access</a:t>
            </a:r>
            <a:r>
              <a:rPr lang="en-GB" sz="1800" dirty="0" smtClean="0"/>
              <a:t> </a:t>
            </a:r>
            <a:r>
              <a:rPr lang="en-GB" sz="1800" dirty="0"/>
              <a:t>for approval in </a:t>
            </a:r>
            <a:r>
              <a:rPr lang="en-IN" altLang="fr-FR" sz="1800" dirty="0" smtClean="0">
                <a:solidFill>
                  <a:srgbClr val="0000FF"/>
                </a:solidFill>
              </a:rPr>
              <a:t>SP-220094</a:t>
            </a:r>
            <a:endParaRPr lang="en-GB" sz="1800" b="1" dirty="0"/>
          </a:p>
          <a:p>
            <a:pPr lvl="2"/>
            <a:r>
              <a:rPr lang="en-GB" sz="1800" b="1" dirty="0" smtClean="0"/>
              <a:t>FS_PINAPP</a:t>
            </a:r>
            <a:r>
              <a:rPr lang="en-IN" altLang="fr-FR" sz="1800" b="1" dirty="0" smtClean="0"/>
              <a:t> </a:t>
            </a:r>
            <a:r>
              <a:rPr lang="en-IN" altLang="fr-FR" sz="1800" b="1" dirty="0"/>
              <a:t>- </a:t>
            </a:r>
            <a:r>
              <a:rPr lang="en-GB" sz="1800" dirty="0"/>
              <a:t>Revised SID on Application layer support for Personal </a:t>
            </a:r>
            <a:r>
              <a:rPr lang="en-GB" sz="1800" dirty="0" err="1"/>
              <a:t>IoT</a:t>
            </a:r>
            <a:r>
              <a:rPr lang="en-GB" sz="1800" dirty="0"/>
              <a:t> Networks</a:t>
            </a:r>
            <a:r>
              <a:rPr lang="en-IN" altLang="fr-FR" sz="1800" dirty="0" smtClean="0"/>
              <a:t> </a:t>
            </a:r>
            <a:r>
              <a:rPr lang="en-IN" altLang="fr-FR" sz="1800" dirty="0"/>
              <a:t>for approval in </a:t>
            </a:r>
            <a:r>
              <a:rPr lang="en-IN" altLang="fr-FR" sz="1800" dirty="0" smtClean="0">
                <a:solidFill>
                  <a:srgbClr val="0000FF"/>
                </a:solidFill>
              </a:rPr>
              <a:t>SP-220095</a:t>
            </a:r>
            <a:endParaRPr lang="en-GB" sz="1800" b="1" dirty="0" smtClean="0"/>
          </a:p>
          <a:p>
            <a:pPr lvl="2"/>
            <a:r>
              <a:rPr lang="en-GB" sz="1800" b="1" dirty="0" err="1" smtClean="0"/>
              <a:t>FS_eUASAPP</a:t>
            </a:r>
            <a:r>
              <a:rPr lang="en-IN" altLang="fr-FR" sz="1800" b="1" dirty="0" smtClean="0"/>
              <a:t> </a:t>
            </a:r>
            <a:r>
              <a:rPr lang="en-IN" altLang="fr-FR" sz="1800" b="1" dirty="0"/>
              <a:t>- </a:t>
            </a:r>
            <a:r>
              <a:rPr lang="en-IN" sz="1800" dirty="0"/>
              <a:t>Revised SID on Enhanced architecture for UAS Applications</a:t>
            </a:r>
            <a:r>
              <a:rPr lang="en-IN" altLang="fr-FR" sz="1800" dirty="0"/>
              <a:t> for approval in </a:t>
            </a:r>
            <a:r>
              <a:rPr lang="en-IN" altLang="fr-FR" sz="1800" dirty="0" smtClean="0">
                <a:solidFill>
                  <a:srgbClr val="0000FF"/>
                </a:solidFill>
              </a:rPr>
              <a:t>SP-220096</a:t>
            </a:r>
            <a:endParaRPr lang="en-IN" altLang="fr-FR" sz="1800" dirty="0">
              <a:solidFill>
                <a:srgbClr val="0000FF"/>
              </a:solidFill>
            </a:endParaRPr>
          </a:p>
          <a:p>
            <a:pPr lvl="2"/>
            <a:r>
              <a:rPr lang="en-GB" sz="1800" b="1" dirty="0"/>
              <a:t>FS_5GFLS</a:t>
            </a:r>
            <a:r>
              <a:rPr lang="en-IN" altLang="fr-FR" sz="1800" b="1" dirty="0"/>
              <a:t> - </a:t>
            </a:r>
            <a:r>
              <a:rPr lang="en-IN" sz="1800" dirty="0"/>
              <a:t>Revised SID on 5G-enabled fused location service capability exposure </a:t>
            </a:r>
            <a:r>
              <a:rPr lang="en-IN" altLang="fr-FR" sz="1800" dirty="0"/>
              <a:t>for approval in </a:t>
            </a:r>
            <a:r>
              <a:rPr lang="en-IN" altLang="fr-FR" sz="1800" dirty="0" smtClean="0">
                <a:solidFill>
                  <a:srgbClr val="0000FF"/>
                </a:solidFill>
              </a:rPr>
              <a:t>SP-220097</a:t>
            </a:r>
            <a:endParaRPr lang="en-IN" altLang="fr-FR" sz="1800" dirty="0">
              <a:solidFill>
                <a:srgbClr val="0000FF"/>
              </a:solidFill>
            </a:endParaRPr>
          </a:p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New WIDs</a:t>
            </a:r>
            <a:endParaRPr lang="en-US" altLang="en-US" sz="2000" dirty="0"/>
          </a:p>
          <a:p>
            <a:pPr lvl="2"/>
            <a:r>
              <a:rPr lang="en-US" sz="1800" b="1" dirty="0" err="1" smtClean="0"/>
              <a:t>IRail</a:t>
            </a:r>
            <a:r>
              <a:rPr lang="en-US" sz="1800" b="1" dirty="0" smtClean="0"/>
              <a:t> </a:t>
            </a:r>
            <a:r>
              <a:rPr lang="en-IN" sz="1800" dirty="0" smtClean="0"/>
              <a:t>– </a:t>
            </a:r>
            <a:r>
              <a:rPr lang="en-GB" sz="1800" dirty="0"/>
              <a:t>New WID on Interconnection and Migration Aspects for </a:t>
            </a:r>
            <a:r>
              <a:rPr lang="en-GB" sz="1800" dirty="0" smtClean="0"/>
              <a:t>Railways </a:t>
            </a:r>
            <a:r>
              <a:rPr lang="en-IN" altLang="fr-FR" sz="1800" dirty="0" smtClean="0"/>
              <a:t>in </a:t>
            </a:r>
            <a:r>
              <a:rPr lang="en-IN" altLang="fr-FR" sz="1800" dirty="0" smtClean="0">
                <a:solidFill>
                  <a:srgbClr val="0000FF"/>
                </a:solidFill>
              </a:rPr>
              <a:t>SP-220098</a:t>
            </a:r>
            <a:endParaRPr lang="en-GB" sz="1800" b="1" dirty="0" smtClean="0"/>
          </a:p>
          <a:p>
            <a:pPr lvl="2"/>
            <a:r>
              <a:rPr lang="en-GB" altLang="fr-FR" sz="1800" b="1" dirty="0" smtClean="0"/>
              <a:t>5GMARCH2</a:t>
            </a:r>
            <a:r>
              <a:rPr lang="en-IN" altLang="fr-FR" sz="1800" b="1" dirty="0" smtClean="0"/>
              <a:t> </a:t>
            </a:r>
            <a:r>
              <a:rPr lang="en-IN" altLang="fr-FR" sz="1800" b="1" dirty="0"/>
              <a:t>- </a:t>
            </a:r>
            <a:r>
              <a:rPr lang="en-GB" sz="1800" dirty="0"/>
              <a:t>New WID on support of the 5GMSG Service phase 2</a:t>
            </a:r>
            <a:r>
              <a:rPr lang="en-IN" sz="1800" dirty="0" smtClean="0"/>
              <a:t> </a:t>
            </a:r>
            <a:r>
              <a:rPr lang="en-IN" altLang="fr-FR" sz="1800" dirty="0" smtClean="0"/>
              <a:t>for </a:t>
            </a:r>
            <a:r>
              <a:rPr lang="en-IN" altLang="fr-FR" sz="1800" dirty="0"/>
              <a:t>approval in </a:t>
            </a:r>
            <a:r>
              <a:rPr lang="en-IN" altLang="fr-FR" sz="1800" dirty="0" smtClean="0">
                <a:solidFill>
                  <a:srgbClr val="0000FF"/>
                </a:solidFill>
              </a:rPr>
              <a:t>SP-220099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Journey of 3GPP SA6</a:t>
            </a:r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818" y="4207051"/>
            <a:ext cx="5479903" cy="2074449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 bwMode="auto">
          <a:xfrm>
            <a:off x="6624205" y="2094555"/>
            <a:ext cx="1952133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MCPTT 5.0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MCData 4.0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Railways 3.0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MCIOPS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MCOver5GS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Edge Applications (EDGEAPP)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5G Message Service (5GMARCH)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Factories of </a:t>
            </a: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 (FFAPP Study)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Uncrewed</a:t>
            </a: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Aerial Systems (UASAPP)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V2XAPP 2.0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SEAL 2.0</a:t>
            </a:r>
            <a:endParaRPr lang="en-IN" sz="1000" b="1" kern="0" dirty="0">
              <a:solidFill>
                <a:srgbClr val="3399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 bwMode="auto">
          <a:xfrm>
            <a:off x="4407213" y="2804415"/>
            <a:ext cx="949299" cy="10347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MCPTT 3.0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MCVideo </a:t>
            </a: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MCData 2.0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 Interworking</a:t>
            </a:r>
            <a:endParaRPr kumimoji="0" lang="en-IN" sz="1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Railways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CAPIF</a:t>
            </a:r>
            <a:endParaRPr kumimoji="0" lang="en-IN" sz="1000" b="1" i="0" u="none" strike="noStrike" kern="0" cap="none" spc="0" normalizeH="0" baseline="0" noProof="0" dirty="0">
              <a:ln>
                <a:noFill/>
              </a:ln>
              <a:solidFill>
                <a:srgbClr val="3399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 bwMode="auto">
          <a:xfrm>
            <a:off x="5518322" y="2253340"/>
            <a:ext cx="1213055" cy="1661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MCPTT 4.0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MCData 3.0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 Interworking </a:t>
            </a: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Railways 2.0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 MBMS API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 </a:t>
            </a: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Location </a:t>
            </a: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(Study)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 Logging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SEAL 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CAPIF 2.0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V2XAPP</a:t>
            </a:r>
          </a:p>
        </p:txBody>
      </p:sp>
      <p:cxnSp>
        <p:nvCxnSpPr>
          <p:cNvPr id="54" name="Straight Connector 6"/>
          <p:cNvCxnSpPr>
            <a:cxnSpLocks noChangeShapeType="1"/>
          </p:cNvCxnSpPr>
          <p:nvPr/>
        </p:nvCxnSpPr>
        <p:spPr bwMode="auto">
          <a:xfrm>
            <a:off x="1672774" y="3849734"/>
            <a:ext cx="9286583" cy="26166"/>
          </a:xfrm>
          <a:prstGeom prst="line">
            <a:avLst/>
          </a:prstGeom>
          <a:noFill/>
          <a:ln w="19050" algn="ctr">
            <a:solidFill>
              <a:srgbClr val="3D4653"/>
            </a:solidFill>
            <a:round/>
            <a:headEnd type="oval" w="lg" len="lg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Rectangle 54"/>
          <p:cNvSpPr/>
          <p:nvPr/>
        </p:nvSpPr>
        <p:spPr bwMode="auto">
          <a:xfrm>
            <a:off x="2194264" y="3139053"/>
            <a:ext cx="805670" cy="323165"/>
          </a:xfrm>
          <a:prstGeom prst="rect">
            <a:avLst/>
          </a:prstGeom>
        </p:spPr>
        <p:txBody>
          <a:bodyPr wrap="none" r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  <a:t>Rel-13 (1)</a:t>
            </a:r>
            <a:endParaRPr kumimoji="0" lang="en-US" altLang="en-US" sz="15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3302922" y="2780419"/>
            <a:ext cx="805670" cy="323165"/>
          </a:xfrm>
          <a:prstGeom prst="rect">
            <a:avLst/>
          </a:prstGeom>
        </p:spPr>
        <p:txBody>
          <a:bodyPr wrap="none" r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  <a:t>Rel-14 (3)</a:t>
            </a:r>
            <a:endParaRPr kumimoji="0" lang="en-US" altLang="en-US" sz="1500" b="0" i="0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4514823" y="2372385"/>
            <a:ext cx="805670" cy="323165"/>
          </a:xfrm>
          <a:prstGeom prst="rect">
            <a:avLst/>
          </a:prstGeom>
        </p:spPr>
        <p:txBody>
          <a:bodyPr wrap="none" r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297FB8"/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  <a:t>Rel-15 (6)</a:t>
            </a:r>
            <a:endParaRPr kumimoji="0" lang="en-US" altLang="en-US" sz="1500" b="0" i="0" u="none" strike="noStrike" kern="0" cap="none" spc="0" normalizeH="0" baseline="0" noProof="0" dirty="0">
              <a:ln>
                <a:noFill/>
              </a:ln>
              <a:solidFill>
                <a:srgbClr val="297FB8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5780976" y="1812883"/>
            <a:ext cx="903453" cy="323165"/>
          </a:xfrm>
          <a:prstGeom prst="rect">
            <a:avLst/>
          </a:prstGeom>
        </p:spPr>
        <p:txBody>
          <a:bodyPr wrap="none" r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27AE61"/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  <a:t>Rel-16 (10)</a:t>
            </a:r>
            <a:endParaRPr kumimoji="0" lang="en-US" altLang="en-US" sz="2700" b="0" i="0" u="none" strike="noStrike" kern="0" cap="none" spc="0" normalizeH="0" baseline="0" noProof="0" dirty="0">
              <a:ln>
                <a:noFill/>
              </a:ln>
              <a:solidFill>
                <a:srgbClr val="27AE61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59" name="Straight Connector 11"/>
          <p:cNvCxnSpPr>
            <a:cxnSpLocks noChangeShapeType="1"/>
            <a:endCxn id="72" idx="4"/>
          </p:cNvCxnSpPr>
          <p:nvPr/>
        </p:nvCxnSpPr>
        <p:spPr bwMode="auto">
          <a:xfrm>
            <a:off x="3002833" y="3532509"/>
            <a:ext cx="3196" cy="353965"/>
          </a:xfrm>
          <a:prstGeom prst="line">
            <a:avLst/>
          </a:prstGeom>
          <a:noFill/>
          <a:ln w="9525" algn="ctr">
            <a:solidFill>
              <a:srgbClr val="3D465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Straight Connector 12"/>
          <p:cNvCxnSpPr>
            <a:cxnSpLocks noChangeShapeType="1"/>
          </p:cNvCxnSpPr>
          <p:nvPr/>
        </p:nvCxnSpPr>
        <p:spPr bwMode="auto">
          <a:xfrm>
            <a:off x="2234736" y="3532509"/>
            <a:ext cx="770135" cy="0"/>
          </a:xfrm>
          <a:prstGeom prst="line">
            <a:avLst/>
          </a:prstGeom>
          <a:noFill/>
          <a:ln w="57150" algn="ctr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Straight Connector 13"/>
          <p:cNvCxnSpPr>
            <a:cxnSpLocks noChangeShapeType="1"/>
            <a:endCxn id="71" idx="0"/>
          </p:cNvCxnSpPr>
          <p:nvPr/>
        </p:nvCxnSpPr>
        <p:spPr bwMode="auto">
          <a:xfrm flipH="1">
            <a:off x="4117180" y="3173304"/>
            <a:ext cx="126" cy="644010"/>
          </a:xfrm>
          <a:prstGeom prst="line">
            <a:avLst/>
          </a:prstGeom>
          <a:noFill/>
          <a:ln w="9525" algn="ctr">
            <a:solidFill>
              <a:srgbClr val="8D44A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Straight Connector 14"/>
          <p:cNvCxnSpPr>
            <a:cxnSpLocks noChangeShapeType="1"/>
          </p:cNvCxnSpPr>
          <p:nvPr/>
        </p:nvCxnSpPr>
        <p:spPr bwMode="auto">
          <a:xfrm>
            <a:off x="3351341" y="3173304"/>
            <a:ext cx="770135" cy="0"/>
          </a:xfrm>
          <a:prstGeom prst="line">
            <a:avLst/>
          </a:prstGeom>
          <a:noFill/>
          <a:ln w="57150" algn="ctr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Straight Connector 15"/>
          <p:cNvCxnSpPr>
            <a:cxnSpLocks noChangeShapeType="1"/>
          </p:cNvCxnSpPr>
          <p:nvPr/>
        </p:nvCxnSpPr>
        <p:spPr bwMode="auto">
          <a:xfrm>
            <a:off x="5356512" y="2757227"/>
            <a:ext cx="6835" cy="1144360"/>
          </a:xfrm>
          <a:prstGeom prst="line">
            <a:avLst/>
          </a:prstGeom>
          <a:noFill/>
          <a:ln w="9525" algn="ctr">
            <a:solidFill>
              <a:srgbClr val="29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Straight Connector 16"/>
          <p:cNvCxnSpPr>
            <a:cxnSpLocks noChangeShapeType="1"/>
          </p:cNvCxnSpPr>
          <p:nvPr/>
        </p:nvCxnSpPr>
        <p:spPr bwMode="auto">
          <a:xfrm>
            <a:off x="4399696" y="2757227"/>
            <a:ext cx="962669" cy="0"/>
          </a:xfrm>
          <a:prstGeom prst="line">
            <a:avLst/>
          </a:prstGeom>
          <a:noFill/>
          <a:ln w="57150" algn="ctr">
            <a:solidFill>
              <a:srgbClr val="29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Connector 18"/>
          <p:cNvCxnSpPr>
            <a:cxnSpLocks noChangeShapeType="1"/>
          </p:cNvCxnSpPr>
          <p:nvPr/>
        </p:nvCxnSpPr>
        <p:spPr bwMode="auto">
          <a:xfrm>
            <a:off x="6710091" y="2182512"/>
            <a:ext cx="23466" cy="1672823"/>
          </a:xfrm>
          <a:prstGeom prst="line">
            <a:avLst/>
          </a:prstGeom>
          <a:noFill/>
          <a:ln w="9525" algn="ctr">
            <a:solidFill>
              <a:srgbClr val="27AE6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" name="Oval 65"/>
          <p:cNvSpPr/>
          <p:nvPr/>
        </p:nvSpPr>
        <p:spPr bwMode="auto">
          <a:xfrm>
            <a:off x="6702697" y="3818162"/>
            <a:ext cx="64949" cy="71593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3F4855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67" name="Straight Connector 19"/>
          <p:cNvCxnSpPr>
            <a:cxnSpLocks noChangeShapeType="1"/>
          </p:cNvCxnSpPr>
          <p:nvPr/>
        </p:nvCxnSpPr>
        <p:spPr bwMode="auto">
          <a:xfrm>
            <a:off x="5635259" y="2197289"/>
            <a:ext cx="1078190" cy="0"/>
          </a:xfrm>
          <a:prstGeom prst="line">
            <a:avLst/>
          </a:prstGeom>
          <a:noFill/>
          <a:ln w="57150" algn="ctr">
            <a:solidFill>
              <a:srgbClr val="27AE6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TextBox 67"/>
          <p:cNvSpPr txBox="1"/>
          <p:nvPr/>
        </p:nvSpPr>
        <p:spPr bwMode="auto">
          <a:xfrm>
            <a:off x="3370984" y="3270629"/>
            <a:ext cx="689612" cy="56439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MCPTT 2.0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 err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MCVideo</a:t>
            </a:r>
            <a:endParaRPr kumimoji="0" lang="en-US" sz="10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MCData</a:t>
            </a:r>
          </a:p>
        </p:txBody>
      </p:sp>
      <p:sp>
        <p:nvSpPr>
          <p:cNvPr id="69" name="TextBox 68"/>
          <p:cNvSpPr txBox="1"/>
          <p:nvPr/>
        </p:nvSpPr>
        <p:spPr bwMode="auto">
          <a:xfrm>
            <a:off x="2409285" y="3558717"/>
            <a:ext cx="503664" cy="2508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MCPTT</a:t>
            </a:r>
          </a:p>
        </p:txBody>
      </p:sp>
      <p:sp>
        <p:nvSpPr>
          <p:cNvPr id="70" name="Oval 69"/>
          <p:cNvSpPr/>
          <p:nvPr/>
        </p:nvSpPr>
        <p:spPr bwMode="auto">
          <a:xfrm>
            <a:off x="5328593" y="3823527"/>
            <a:ext cx="64950" cy="7159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3F4855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4084068" y="3817315"/>
            <a:ext cx="66223" cy="71593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3F4855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2974191" y="3814883"/>
            <a:ext cx="63676" cy="7159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3F4855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 bwMode="auto">
          <a:xfrm>
            <a:off x="2629573" y="3967252"/>
            <a:ext cx="728460" cy="106712"/>
          </a:xfrm>
          <a:prstGeom prst="rect">
            <a:avLst/>
          </a:prstGeom>
          <a:noFill/>
        </p:spPr>
        <p:txBody>
          <a:bodyPr lIns="54000" anchor="ctr"/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 2016</a:t>
            </a:r>
          </a:p>
        </p:txBody>
      </p:sp>
      <p:sp>
        <p:nvSpPr>
          <p:cNvPr id="74" name="TextBox 73"/>
          <p:cNvSpPr txBox="1"/>
          <p:nvPr/>
        </p:nvSpPr>
        <p:spPr bwMode="auto">
          <a:xfrm>
            <a:off x="3744035" y="3957795"/>
            <a:ext cx="728460" cy="106713"/>
          </a:xfrm>
          <a:prstGeom prst="rect">
            <a:avLst/>
          </a:prstGeom>
          <a:noFill/>
        </p:spPr>
        <p:txBody>
          <a:bodyPr lIns="54000" anchor="ctr"/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Jun 2017</a:t>
            </a:r>
          </a:p>
        </p:txBody>
      </p:sp>
      <p:sp>
        <p:nvSpPr>
          <p:cNvPr id="75" name="TextBox 74"/>
          <p:cNvSpPr txBox="1"/>
          <p:nvPr/>
        </p:nvSpPr>
        <p:spPr bwMode="auto">
          <a:xfrm>
            <a:off x="4996203" y="3955094"/>
            <a:ext cx="729733" cy="106713"/>
          </a:xfrm>
          <a:prstGeom prst="rect">
            <a:avLst/>
          </a:prstGeom>
          <a:noFill/>
        </p:spPr>
        <p:txBody>
          <a:bodyPr lIns="54000" anchor="ctr"/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97FB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Jun 2018</a:t>
            </a:r>
          </a:p>
        </p:txBody>
      </p:sp>
      <p:sp>
        <p:nvSpPr>
          <p:cNvPr id="76" name="TextBox 75"/>
          <p:cNvSpPr txBox="1"/>
          <p:nvPr/>
        </p:nvSpPr>
        <p:spPr bwMode="auto">
          <a:xfrm>
            <a:off x="6369361" y="3945150"/>
            <a:ext cx="728460" cy="106713"/>
          </a:xfrm>
          <a:prstGeom prst="rect">
            <a:avLst/>
          </a:prstGeom>
          <a:noFill/>
        </p:spPr>
        <p:txBody>
          <a:bodyPr lIns="54000" anchor="ctr"/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39B46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June 2020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39B46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 bwMode="auto">
          <a:xfrm>
            <a:off x="1265622" y="3493827"/>
            <a:ext cx="815060" cy="164796"/>
          </a:xfrm>
          <a:prstGeom prst="rect">
            <a:avLst/>
          </a:prstGeom>
          <a:noFill/>
        </p:spPr>
        <p:txBody>
          <a:bodyPr lIns="54000" anchor="ctr"/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Standards </a:t>
            </a: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Timeline</a:t>
            </a:r>
          </a:p>
        </p:txBody>
      </p:sp>
      <p:cxnSp>
        <p:nvCxnSpPr>
          <p:cNvPr id="78" name="Straight Connector 18"/>
          <p:cNvCxnSpPr>
            <a:cxnSpLocks noChangeShapeType="1"/>
          </p:cNvCxnSpPr>
          <p:nvPr/>
        </p:nvCxnSpPr>
        <p:spPr bwMode="auto">
          <a:xfrm flipH="1">
            <a:off x="8566088" y="2025698"/>
            <a:ext cx="10250" cy="1841876"/>
          </a:xfrm>
          <a:prstGeom prst="line">
            <a:avLst/>
          </a:prstGeom>
          <a:noFill/>
          <a:ln w="9525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9" name="TextBox 78"/>
          <p:cNvSpPr txBox="1"/>
          <p:nvPr/>
        </p:nvSpPr>
        <p:spPr bwMode="auto">
          <a:xfrm>
            <a:off x="8139764" y="3928003"/>
            <a:ext cx="929718" cy="150277"/>
          </a:xfrm>
          <a:prstGeom prst="rect">
            <a:avLst/>
          </a:prstGeom>
          <a:noFill/>
        </p:spPr>
        <p:txBody>
          <a:bodyPr lIns="54000" anchor="ctr"/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noProof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2021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Oval 79"/>
          <p:cNvSpPr/>
          <p:nvPr/>
        </p:nvSpPr>
        <p:spPr bwMode="auto">
          <a:xfrm>
            <a:off x="8546071" y="3822259"/>
            <a:ext cx="64950" cy="7159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rgbClr val="3F4855">
                <a:shade val="50000"/>
              </a:srgbClr>
            </a:solidFill>
            <a:prstDash val="solid"/>
          </a:ln>
          <a:effectLst/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7646563" y="1607295"/>
            <a:ext cx="903453" cy="323165"/>
          </a:xfrm>
          <a:prstGeom prst="rect">
            <a:avLst/>
          </a:prstGeom>
        </p:spPr>
        <p:txBody>
          <a:bodyPr wrap="none" r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  <a:t>Rel-17 (11)</a:t>
            </a:r>
            <a:endParaRPr kumimoji="0" lang="en-US" altLang="en-US" sz="2700" b="0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Calibri" pitchFamily="34" charset="0"/>
            </a:endParaRPr>
          </a:p>
        </p:txBody>
      </p:sp>
      <p:cxnSp>
        <p:nvCxnSpPr>
          <p:cNvPr id="82" name="Straight Connector 19"/>
          <p:cNvCxnSpPr>
            <a:cxnSpLocks noChangeShapeType="1"/>
          </p:cNvCxnSpPr>
          <p:nvPr/>
        </p:nvCxnSpPr>
        <p:spPr bwMode="auto">
          <a:xfrm>
            <a:off x="6922039" y="2013376"/>
            <a:ext cx="1655406" cy="10961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3" name="Espace réservé du contenu 2"/>
          <p:cNvSpPr txBox="1">
            <a:spLocks/>
          </p:cNvSpPr>
          <p:nvPr/>
        </p:nvSpPr>
        <p:spPr bwMode="auto">
          <a:xfrm>
            <a:off x="243477" y="1552854"/>
            <a:ext cx="3733800" cy="41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SA6 Activities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699706" y="1997733"/>
            <a:ext cx="9497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ToR</a:t>
            </a: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expansion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5" name="Down Arrow 84"/>
          <p:cNvSpPr/>
          <p:nvPr/>
        </p:nvSpPr>
        <p:spPr>
          <a:xfrm>
            <a:off x="4127213" y="2431251"/>
            <a:ext cx="71299" cy="236267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539535" y="2475489"/>
            <a:ext cx="10367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Established</a:t>
            </a:r>
            <a:b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r>
              <a:rPr kumimoji="0" 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Dec 2014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7" name="Down Arrow 86"/>
          <p:cNvSpPr/>
          <p:nvPr/>
        </p:nvSpPr>
        <p:spPr>
          <a:xfrm>
            <a:off x="2040542" y="2897557"/>
            <a:ext cx="71299" cy="236267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4" name="Straight Connector 18"/>
          <p:cNvCxnSpPr>
            <a:cxnSpLocks noChangeShapeType="1"/>
          </p:cNvCxnSpPr>
          <p:nvPr/>
        </p:nvCxnSpPr>
        <p:spPr bwMode="auto">
          <a:xfrm flipH="1">
            <a:off x="10641423" y="1823842"/>
            <a:ext cx="10250" cy="203924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" name="Straight Connector 19"/>
          <p:cNvCxnSpPr>
            <a:cxnSpLocks noChangeShapeType="1"/>
          </p:cNvCxnSpPr>
          <p:nvPr/>
        </p:nvCxnSpPr>
        <p:spPr bwMode="auto">
          <a:xfrm>
            <a:off x="8996267" y="1810349"/>
            <a:ext cx="1655406" cy="10961"/>
          </a:xfrm>
          <a:prstGeom prst="line">
            <a:avLst/>
          </a:prstGeom>
          <a:noFill/>
          <a:ln w="57150" algn="ctr">
            <a:solidFill>
              <a:schemeClr val="accent4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Rectangle 45"/>
          <p:cNvSpPr/>
          <p:nvPr/>
        </p:nvSpPr>
        <p:spPr bwMode="auto">
          <a:xfrm>
            <a:off x="9721893" y="1457134"/>
            <a:ext cx="903453" cy="323165"/>
          </a:xfrm>
          <a:prstGeom prst="rect">
            <a:avLst/>
          </a:prstGeom>
        </p:spPr>
        <p:txBody>
          <a:bodyPr wrap="none" rIns="0" anchor="ctr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  <a:t>Rel-18 (20)</a:t>
            </a:r>
            <a:endParaRPr kumimoji="0" lang="en-US" altLang="en-US" sz="2700" b="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8603100" y="1831909"/>
            <a:ext cx="110924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MCPTT </a:t>
            </a:r>
            <a:r>
              <a:rPr lang="en-IN" sz="1000" b="1" kern="0" dirty="0" smtClean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6.0</a:t>
            </a:r>
            <a:endParaRPr lang="en-IN" sz="1000" b="1" kern="0" dirty="0">
              <a:solidFill>
                <a:schemeClr val="accent6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 smtClean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MGWUE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 err="1" smtClean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IRail</a:t>
            </a:r>
            <a:endParaRPr lang="en-IN" sz="1000" b="1" kern="0" dirty="0">
              <a:solidFill>
                <a:schemeClr val="accent6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 smtClean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MCOver5MBS</a:t>
            </a:r>
          </a:p>
          <a:p>
            <a:pPr algn="r" defTabSz="685766">
              <a:defRPr/>
            </a:pPr>
            <a:r>
              <a:rPr lang="en-IN" sz="1000" b="1" kern="0" dirty="0" smtClean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MCOver5GProSe</a:t>
            </a:r>
          </a:p>
          <a:p>
            <a:pPr algn="r" defTabSz="685766">
              <a:defRPr/>
            </a:pPr>
            <a:r>
              <a:rPr lang="en-IN" sz="1000" b="1" kern="0" dirty="0" smtClean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MCAHGC</a:t>
            </a:r>
          </a:p>
          <a:p>
            <a:pPr algn="r" defTabSz="685766">
              <a:defRPr/>
            </a:pPr>
            <a:r>
              <a:rPr lang="en-IN" sz="1000" b="1" kern="0" dirty="0" err="1" smtClean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MCShAC</a:t>
            </a:r>
            <a:endParaRPr lang="en-IN" sz="1000" b="1" kern="0" dirty="0">
              <a:solidFill>
                <a:schemeClr val="accent6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 bwMode="auto">
          <a:xfrm>
            <a:off x="9705516" y="1815829"/>
            <a:ext cx="91440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EDGEAPP</a:t>
            </a:r>
            <a:r>
              <a:rPr lang="en-IN" sz="1000" b="1" kern="0" dirty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2.0</a:t>
            </a:r>
            <a:endParaRPr kumimoji="0" lang="en-IN" sz="1000" b="1" i="0" u="none" strike="noStrike" kern="0" cap="none" spc="0" normalizeH="0" baseline="0" noProof="0" dirty="0" smtClean="0">
              <a:ln>
                <a:noFill/>
              </a:ln>
              <a:solidFill>
                <a:srgbClr val="3399FF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V2XAPP 3.0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SEAL 3.0</a:t>
            </a:r>
          </a:p>
          <a:p>
            <a:pPr marL="0" marR="0" lvl="0" indent="0" algn="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UASAPP 2.0</a:t>
            </a:r>
          </a:p>
          <a:p>
            <a:pPr algn="r" defTabSz="685766">
              <a:defRPr/>
            </a:pPr>
            <a:r>
              <a:rPr lang="en-IN" sz="1000" b="1" kern="0" dirty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5GMARCH 2.0</a:t>
            </a:r>
          </a:p>
          <a:p>
            <a:pPr algn="r" defTabSz="685766">
              <a:defRPr/>
            </a:pP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FFAPP</a:t>
            </a:r>
          </a:p>
          <a:p>
            <a:pPr algn="r" defTabSz="685766">
              <a:defRPr/>
            </a:pP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NSCALE</a:t>
            </a:r>
          </a:p>
          <a:p>
            <a:pPr algn="r" defTabSz="685766">
              <a:defRPr/>
            </a:pP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SNAAPP</a:t>
            </a:r>
          </a:p>
          <a:p>
            <a:pPr algn="r" defTabSz="685766">
              <a:defRPr/>
            </a:pPr>
            <a:r>
              <a:rPr lang="en-IN" sz="1000" b="1" kern="0" dirty="0" err="1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ACE_IoT</a:t>
            </a:r>
            <a:endParaRPr lang="en-IN" sz="1000" b="1" kern="0" dirty="0" smtClean="0">
              <a:solidFill>
                <a:srgbClr val="3399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 defTabSz="685766">
              <a:defRPr/>
            </a:pP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5GFLS</a:t>
            </a:r>
          </a:p>
          <a:p>
            <a:pPr algn="r" defTabSz="685766">
              <a:defRPr/>
            </a:pP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SEALDD</a:t>
            </a:r>
          </a:p>
          <a:p>
            <a:pPr algn="r" defTabSz="685766">
              <a:defRPr/>
            </a:pP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ADAES</a:t>
            </a:r>
            <a:b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IN" sz="1000" b="1" kern="0" dirty="0" smtClean="0">
                <a:solidFill>
                  <a:srgbClr val="3399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PINAPP</a:t>
            </a:r>
          </a:p>
        </p:txBody>
      </p:sp>
      <p:sp>
        <p:nvSpPr>
          <p:cNvPr id="88" name="TextBox 87"/>
          <p:cNvSpPr txBox="1"/>
          <p:nvPr/>
        </p:nvSpPr>
        <p:spPr bwMode="auto">
          <a:xfrm>
            <a:off x="10149449" y="3941648"/>
            <a:ext cx="929718" cy="150277"/>
          </a:xfrm>
          <a:prstGeom prst="rect">
            <a:avLst/>
          </a:prstGeom>
          <a:noFill/>
        </p:spPr>
        <p:txBody>
          <a:bodyPr lIns="54000" anchor="ctr"/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</a:t>
            </a:r>
            <a:r>
              <a:rPr kumimoji="0" lang="en-US" sz="9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2023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6386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 smtClean="0"/>
              <a:t>Executive Summary – Q1/2022</a:t>
            </a:r>
            <a:endParaRPr lang="en-GB" altLang="en-US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521633" y="1510007"/>
            <a:ext cx="10791826" cy="4854934"/>
          </a:xfrm>
        </p:spPr>
        <p:txBody>
          <a:bodyPr/>
          <a:lstStyle/>
          <a:p>
            <a:r>
              <a:rPr lang="en-US" altLang="en-US" sz="2000" dirty="0" smtClean="0"/>
              <a:t>One e-meetings in Q1/2022</a:t>
            </a:r>
            <a:endParaRPr lang="en-US" altLang="en-US" sz="1800" dirty="0" smtClean="0"/>
          </a:p>
          <a:p>
            <a:pPr lvl="1"/>
            <a:r>
              <a:rPr lang="en-US" altLang="en-US" sz="1800" b="1" dirty="0" smtClean="0"/>
              <a:t>SA6#47-e, 14</a:t>
            </a:r>
            <a:r>
              <a:rPr lang="en-US" altLang="en-US" sz="1800" b="1" baseline="30000" dirty="0" smtClean="0"/>
              <a:t>th</a:t>
            </a:r>
            <a:r>
              <a:rPr lang="en-US" altLang="en-US" sz="1800" b="1" dirty="0" smtClean="0"/>
              <a:t> – 22</a:t>
            </a:r>
            <a:r>
              <a:rPr lang="en-US" altLang="en-US" sz="1800" b="1" baseline="30000" dirty="0" smtClean="0"/>
              <a:t>nd</a:t>
            </a:r>
            <a:r>
              <a:rPr lang="en-US" altLang="en-US" sz="1800" b="1" dirty="0" smtClean="0"/>
              <a:t> February, 2022</a:t>
            </a:r>
          </a:p>
          <a:p>
            <a:r>
              <a:rPr lang="en-US" altLang="en-US" sz="2000" dirty="0" smtClean="0"/>
              <a:t> SA6 Chair Elections</a:t>
            </a:r>
          </a:p>
          <a:p>
            <a:pPr lvl="1"/>
            <a:r>
              <a:rPr lang="en-US" altLang="en-US" sz="1800" b="1" dirty="0" smtClean="0"/>
              <a:t>Mr. Alan </a:t>
            </a:r>
            <a:r>
              <a:rPr lang="en-US" altLang="en-US" sz="1800" b="1" dirty="0" err="1" smtClean="0"/>
              <a:t>Soloway</a:t>
            </a:r>
            <a:r>
              <a:rPr lang="en-US" altLang="en-US" sz="1800" b="1" dirty="0" smtClean="0"/>
              <a:t>/Qualcomm is the new SA6 Chair, elected by acclamation!</a:t>
            </a:r>
          </a:p>
          <a:p>
            <a:pPr lvl="1"/>
            <a:r>
              <a:rPr lang="en-US" altLang="en-US" sz="1800" b="1" dirty="0" smtClean="0"/>
              <a:t>SA6 Vice-Chair position is vacant, election to be held at future meeting</a:t>
            </a:r>
          </a:p>
          <a:p>
            <a:r>
              <a:rPr lang="en-US" altLang="en-US" sz="2000" dirty="0" smtClean="0"/>
              <a:t>Recipient of 3GPP Excellence Award 2021</a:t>
            </a:r>
          </a:p>
          <a:p>
            <a:pPr lvl="1"/>
            <a:r>
              <a:rPr lang="en-US" altLang="en-US" sz="1800" b="1" dirty="0" smtClean="0"/>
              <a:t>Congratulations Martin </a:t>
            </a:r>
            <a:r>
              <a:rPr lang="en-US" altLang="en-US" sz="1800" b="1" dirty="0" err="1" smtClean="0"/>
              <a:t>Oettl</a:t>
            </a:r>
            <a:r>
              <a:rPr lang="en-US" altLang="en-US" sz="1800" b="1" dirty="0" smtClean="0"/>
              <a:t>/Nokia – contributions to Railways vertical</a:t>
            </a:r>
            <a:endParaRPr lang="en-US" altLang="en-US" sz="1800" dirty="0" smtClean="0"/>
          </a:p>
          <a:p>
            <a:r>
              <a:rPr lang="en-US" altLang="en-US" sz="2000" dirty="0" smtClean="0"/>
              <a:t>Rel-17 corrections</a:t>
            </a:r>
          </a:p>
          <a:p>
            <a:pPr lvl="1"/>
            <a:r>
              <a:rPr lang="en-US" altLang="en-US" sz="1800" dirty="0" smtClean="0"/>
              <a:t>Very limited, only essential CRs to align with Stage 3</a:t>
            </a:r>
            <a:endParaRPr lang="en-US" altLang="en-US" sz="1800" b="1" dirty="0" smtClean="0"/>
          </a:p>
          <a:p>
            <a:r>
              <a:rPr lang="en-US" altLang="en-US" sz="2000" dirty="0" smtClean="0"/>
              <a:t>Rel-18 activities</a:t>
            </a:r>
          </a:p>
          <a:p>
            <a:pPr lvl="1"/>
            <a:r>
              <a:rPr lang="en-GB" sz="1800" dirty="0" smtClean="0"/>
              <a:t>Steady </a:t>
            </a:r>
            <a:r>
              <a:rPr lang="en-GB" sz="1800" dirty="0"/>
              <a:t>progress on </a:t>
            </a:r>
            <a:r>
              <a:rPr lang="en-GB" sz="1800" dirty="0" smtClean="0"/>
              <a:t>Rel-18 SID/WIDs (14 SIDs + 6 WIDs)</a:t>
            </a:r>
          </a:p>
          <a:p>
            <a:pPr lvl="1"/>
            <a:r>
              <a:rPr lang="en-GB" sz="1800" dirty="0" smtClean="0"/>
              <a:t>Workload is high (20% increase in inputs), slower progress on some studies e.g. 5GFLS, SNAAPP, </a:t>
            </a:r>
            <a:r>
              <a:rPr lang="en-GB" sz="1800" dirty="0" err="1" smtClean="0"/>
              <a:t>eEDGEAPP</a:t>
            </a:r>
            <a:endParaRPr lang="en-GB" sz="1800" dirty="0"/>
          </a:p>
          <a:p>
            <a:pPr lvl="1"/>
            <a:r>
              <a:rPr lang="en-GB" sz="1800" dirty="0" smtClean="0"/>
              <a:t>5 Revised SIDs – </a:t>
            </a:r>
            <a:r>
              <a:rPr lang="en-GB" sz="1800" dirty="0" err="1" smtClean="0"/>
              <a:t>FS_eUASAPP</a:t>
            </a:r>
            <a:r>
              <a:rPr lang="en-GB" sz="1800" dirty="0" smtClean="0"/>
              <a:t>, FS_PINAPP, </a:t>
            </a:r>
            <a:r>
              <a:rPr lang="en-GB" sz="1800" dirty="0" err="1" smtClean="0"/>
              <a:t>FS_ACE_IoT</a:t>
            </a:r>
            <a:r>
              <a:rPr lang="en-GB" sz="1800" dirty="0" smtClean="0"/>
              <a:t>, FS_SNAAPP, FS_5GFLS</a:t>
            </a:r>
            <a:endParaRPr lang="en-GB" sz="1800" dirty="0"/>
          </a:p>
          <a:p>
            <a:pPr lvl="1"/>
            <a:r>
              <a:rPr lang="en-GB" sz="1800" dirty="0" smtClean="0"/>
              <a:t>2 </a:t>
            </a:r>
            <a:r>
              <a:rPr lang="en-GB" sz="1800" dirty="0"/>
              <a:t>new </a:t>
            </a:r>
            <a:r>
              <a:rPr lang="en-GB" sz="1800" dirty="0" smtClean="0"/>
              <a:t>WIDs </a:t>
            </a:r>
            <a:r>
              <a:rPr lang="en-GB" sz="1800" dirty="0"/>
              <a:t>– </a:t>
            </a:r>
            <a:r>
              <a:rPr lang="en-GB" sz="1800" dirty="0" err="1" smtClean="0"/>
              <a:t>IRail</a:t>
            </a:r>
            <a:r>
              <a:rPr lang="en-GB" sz="1800" dirty="0" smtClean="0"/>
              <a:t>, 5GMARCH2</a:t>
            </a:r>
            <a:endParaRPr lang="en-GB" sz="1800" dirty="0"/>
          </a:p>
          <a:p>
            <a:endParaRPr lang="en-GB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109" y="3236260"/>
            <a:ext cx="1079350" cy="18045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5651" y="3260451"/>
            <a:ext cx="1154656" cy="1733342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>
            <a:off x="8390318" y="3626223"/>
            <a:ext cx="806823" cy="215153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38200" y="53576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SA6 Officials</a:t>
            </a:r>
            <a:endParaRPr lang="en-GB" altLang="en-US" dirty="0" smtClean="0"/>
          </a:p>
        </p:txBody>
      </p:sp>
      <p:sp>
        <p:nvSpPr>
          <p:cNvPr id="8195" name="Content Placeholder 2">
            <a:extLst/>
          </p:cNvPr>
          <p:cNvSpPr>
            <a:spLocks noGrp="1"/>
          </p:cNvSpPr>
          <p:nvPr>
            <p:ph idx="1"/>
          </p:nvPr>
        </p:nvSpPr>
        <p:spPr>
          <a:xfrm>
            <a:off x="721658" y="1790420"/>
            <a:ext cx="10273554" cy="4292133"/>
          </a:xfrm>
        </p:spPr>
        <p:txBody>
          <a:bodyPr/>
          <a:lstStyle/>
          <a:p>
            <a:pPr>
              <a:defRPr/>
            </a:pPr>
            <a:r>
              <a:rPr lang="en-GB" dirty="0"/>
              <a:t> </a:t>
            </a:r>
            <a:r>
              <a:rPr lang="en-GB" dirty="0" smtClean="0"/>
              <a:t>Chair: </a:t>
            </a:r>
            <a:endParaRPr lang="en-GB" dirty="0"/>
          </a:p>
          <a:p>
            <a:pPr lvl="1">
              <a:defRPr/>
            </a:pPr>
            <a:r>
              <a:rPr lang="en-GB" dirty="0"/>
              <a:t>Mr. Alan </a:t>
            </a:r>
            <a:r>
              <a:rPr lang="en-GB" dirty="0" err="1"/>
              <a:t>Soloway</a:t>
            </a:r>
            <a:r>
              <a:rPr lang="en-GB" dirty="0"/>
              <a:t>	Qualcomm Incorporated / </a:t>
            </a:r>
            <a:r>
              <a:rPr lang="en-GB" dirty="0" smtClean="0"/>
              <a:t>ATIS</a:t>
            </a:r>
            <a:r>
              <a:rPr lang="en-GB" baseline="30000" dirty="0" smtClean="0"/>
              <a:t>1</a:t>
            </a:r>
            <a:r>
              <a:rPr lang="en-GB" dirty="0" smtClean="0"/>
              <a:t> – </a:t>
            </a:r>
            <a:r>
              <a:rPr lang="en-GB" dirty="0" smtClean="0">
                <a:solidFill>
                  <a:srgbClr val="FF0000"/>
                </a:solidFill>
              </a:rPr>
              <a:t>Newly elected!</a:t>
            </a:r>
            <a:endParaRPr lang="en-GB" baseline="300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dirty="0" smtClean="0"/>
              <a:t> Vice-chairs: </a:t>
            </a:r>
          </a:p>
          <a:p>
            <a:pPr lvl="1">
              <a:defRPr/>
            </a:pPr>
            <a:r>
              <a:rPr lang="en-GB" dirty="0" smtClean="0"/>
              <a:t>Mr</a:t>
            </a:r>
            <a:r>
              <a:rPr lang="en-GB" dirty="0"/>
              <a:t>. </a:t>
            </a:r>
            <a:r>
              <a:rPr lang="en-GB" dirty="0" smtClean="0"/>
              <a:t>Jukka Vialen</a:t>
            </a:r>
            <a:r>
              <a:rPr lang="en-GB" dirty="0"/>
              <a:t>	</a:t>
            </a:r>
            <a:r>
              <a:rPr lang="en-GB" dirty="0" smtClean="0"/>
              <a:t>	Airbus DS SLC </a:t>
            </a:r>
            <a:r>
              <a:rPr lang="en-GB" dirty="0"/>
              <a:t>/ </a:t>
            </a:r>
            <a:r>
              <a:rPr lang="en-GB" dirty="0" smtClean="0"/>
              <a:t>ETSI</a:t>
            </a:r>
            <a:r>
              <a:rPr lang="en-GB" baseline="30000" dirty="0"/>
              <a:t>2</a:t>
            </a:r>
            <a:endParaRPr lang="en-GB" baseline="30000" dirty="0" smtClean="0"/>
          </a:p>
          <a:p>
            <a:pPr lvl="1">
              <a:defRPr/>
            </a:pPr>
            <a:r>
              <a:rPr lang="en-GB" dirty="0" smtClean="0">
                <a:solidFill>
                  <a:srgbClr val="FF0000"/>
                </a:solidFill>
              </a:rPr>
              <a:t>Second Vice-chair position is vacant due to election of Mr. Alan </a:t>
            </a:r>
            <a:r>
              <a:rPr lang="en-GB" dirty="0" err="1" smtClean="0">
                <a:solidFill>
                  <a:srgbClr val="FF0000"/>
                </a:solidFill>
              </a:rPr>
              <a:t>Soloway</a:t>
            </a:r>
            <a:r>
              <a:rPr lang="en-GB" dirty="0" smtClean="0">
                <a:solidFill>
                  <a:srgbClr val="FF0000"/>
                </a:solidFill>
              </a:rPr>
              <a:t> to the Chair position</a:t>
            </a:r>
          </a:p>
          <a:p>
            <a:pPr marL="457200" lvl="1" indent="0">
              <a:buNone/>
              <a:defRPr/>
            </a:pPr>
            <a:endParaRPr lang="en-GB" baseline="30000" dirty="0" smtClean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Bernt </a:t>
            </a:r>
            <a:r>
              <a:rPr lang="en-GB" dirty="0"/>
              <a:t>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E</a:t>
            </a:r>
            <a:r>
              <a:rPr lang="en-GB" sz="1800" dirty="0" smtClean="0"/>
              <a:t>lected </a:t>
            </a:r>
            <a:r>
              <a:rPr lang="en-GB" sz="1800" dirty="0"/>
              <a:t>by acclamation in February </a:t>
            </a:r>
            <a:r>
              <a:rPr lang="en-GB" sz="1800" dirty="0" smtClean="0"/>
              <a:t>2022</a:t>
            </a:r>
            <a:endParaRPr lang="en-GB" sz="18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 smtClean="0"/>
              <a:t>Re-elected by acclamation in </a:t>
            </a:r>
            <a:r>
              <a:rPr lang="en-GB" sz="1800" dirty="0"/>
              <a:t>April </a:t>
            </a:r>
            <a:r>
              <a:rPr lang="en-GB" sz="1800" dirty="0" smtClean="0"/>
              <a:t>2021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7753710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02341" y="1530604"/>
            <a:ext cx="9604375" cy="4844068"/>
          </a:xfrm>
        </p:spPr>
        <p:txBody>
          <a:bodyPr/>
          <a:lstStyle/>
          <a:p>
            <a:r>
              <a:rPr lang="en-GB" altLang="fr-FR" sz="24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400" b="1" dirty="0" smtClean="0"/>
              <a:t>SA6#47-e	14-22 February 2022</a:t>
            </a:r>
          </a:p>
          <a:p>
            <a:pPr lvl="1"/>
            <a:r>
              <a:rPr lang="en-GB" altLang="fr-FR" sz="2000" dirty="0" smtClean="0"/>
              <a:t>Online e-meeting</a:t>
            </a:r>
          </a:p>
          <a:p>
            <a:pPr lvl="1"/>
            <a:r>
              <a:rPr lang="en-GB" altLang="fr-FR" sz="2000" b="1" dirty="0"/>
              <a:t>4</a:t>
            </a:r>
            <a:r>
              <a:rPr lang="en-GB" altLang="fr-FR" sz="2000" b="1" dirty="0" smtClean="0"/>
              <a:t> formal conference calls, </a:t>
            </a:r>
            <a:r>
              <a:rPr lang="en-GB" altLang="fr-FR" sz="2000" b="1" dirty="0"/>
              <a:t>9</a:t>
            </a:r>
            <a:r>
              <a:rPr lang="en-GB" altLang="fr-FR" sz="2000" b="1" dirty="0" smtClean="0"/>
              <a:t> informal conference calls</a:t>
            </a:r>
          </a:p>
          <a:p>
            <a:r>
              <a:rPr lang="en-GB" altLang="fr-FR" sz="2400" b="1" dirty="0" smtClean="0"/>
              <a:t> Statistics at </a:t>
            </a:r>
            <a:r>
              <a:rPr lang="en-US" altLang="fr-FR" sz="2400" b="1" dirty="0" smtClean="0"/>
              <a:t>SA6#47-e</a:t>
            </a:r>
            <a:r>
              <a:rPr lang="en-GB" altLang="fr-FR" sz="2400" b="1" dirty="0" smtClean="0"/>
              <a:t>:</a:t>
            </a:r>
          </a:p>
          <a:p>
            <a:pPr lvl="1"/>
            <a:r>
              <a:rPr lang="en-GB" altLang="fr-FR" sz="2000" dirty="0" smtClean="0"/>
              <a:t>253 </a:t>
            </a:r>
            <a:r>
              <a:rPr lang="en-GB" altLang="fr-FR" sz="2000" dirty="0" err="1" smtClean="0"/>
              <a:t>Tdocs</a:t>
            </a:r>
            <a:r>
              <a:rPr lang="en-GB" altLang="fr-FR" sz="2000" dirty="0" smtClean="0"/>
              <a:t> initially submitted, 481 </a:t>
            </a:r>
            <a:r>
              <a:rPr lang="en-GB" altLang="fr-FR" sz="2000" dirty="0" err="1" smtClean="0"/>
              <a:t>Tdocs</a:t>
            </a:r>
            <a:r>
              <a:rPr lang="en-GB" altLang="fr-FR" sz="2000" dirty="0" smtClean="0"/>
              <a:t> at end of meeting (~700 including DRAFT revisions)</a:t>
            </a:r>
          </a:p>
          <a:p>
            <a:pPr lvl="1"/>
            <a:r>
              <a:rPr lang="en-GB" altLang="fr-FR" sz="2000" dirty="0" smtClean="0"/>
              <a:t>127 CRs (including revisions)</a:t>
            </a:r>
          </a:p>
          <a:p>
            <a:pPr lvl="2"/>
            <a:r>
              <a:rPr lang="en-GB" altLang="fr-FR" sz="1800" dirty="0" smtClean="0"/>
              <a:t>54 agreed (</a:t>
            </a:r>
            <a:r>
              <a:rPr lang="en-GB" altLang="fr-FR" sz="1800" dirty="0"/>
              <a:t>1</a:t>
            </a:r>
            <a:r>
              <a:rPr lang="en-GB" altLang="fr-FR" sz="1800" dirty="0" smtClean="0"/>
              <a:t> for Rel-16, 19 for Rel-17, 34 for Rel-18), 12 postponed</a:t>
            </a:r>
          </a:p>
          <a:p>
            <a:pPr lvl="1"/>
            <a:r>
              <a:rPr lang="en-GB" altLang="fr-FR" sz="2000" dirty="0" smtClean="0"/>
              <a:t>277 </a:t>
            </a:r>
            <a:r>
              <a:rPr lang="en-GB" altLang="fr-FR" sz="2000" dirty="0" err="1" smtClean="0"/>
              <a:t>pCRs</a:t>
            </a:r>
            <a:r>
              <a:rPr lang="en-GB" altLang="fr-FR" sz="2000" dirty="0" smtClean="0"/>
              <a:t> (including revisions)</a:t>
            </a:r>
          </a:p>
          <a:p>
            <a:pPr lvl="2"/>
            <a:r>
              <a:rPr lang="en-GB" altLang="fr-FR" sz="1800" dirty="0" smtClean="0"/>
              <a:t>90 approved, </a:t>
            </a:r>
            <a:r>
              <a:rPr lang="en-GB" altLang="fr-FR" sz="1800" dirty="0"/>
              <a:t>7</a:t>
            </a:r>
            <a:r>
              <a:rPr lang="en-GB" altLang="fr-FR" sz="1800" dirty="0" smtClean="0"/>
              <a:t> merged, 37 postponed</a:t>
            </a:r>
          </a:p>
          <a:p>
            <a:pPr lvl="1"/>
            <a:r>
              <a:rPr lang="en-GB" altLang="fr-FR" sz="2000" dirty="0" smtClean="0"/>
              <a:t>21 incoming LSs, </a:t>
            </a:r>
            <a:r>
              <a:rPr lang="en-GB" altLang="fr-FR" sz="2000" dirty="0"/>
              <a:t>8</a:t>
            </a:r>
            <a:r>
              <a:rPr lang="en-GB" altLang="fr-FR" sz="2000" dirty="0" smtClean="0"/>
              <a:t> outgoing LSs</a:t>
            </a:r>
          </a:p>
          <a:p>
            <a:pPr lvl="1"/>
            <a:r>
              <a:rPr lang="en-GB" altLang="fr-FR" sz="2000" dirty="0" smtClean="0"/>
              <a:t>Time allocation: Rel-17:~10%; Rel-18: ~90%</a:t>
            </a:r>
          </a:p>
          <a:p>
            <a:r>
              <a:rPr lang="en-GB" altLang="fr-FR" sz="2400" b="1" dirty="0" smtClean="0"/>
              <a:t>Conference calls (pre-SA6#47-e)</a:t>
            </a:r>
          </a:p>
          <a:p>
            <a:pPr lvl="1"/>
            <a:r>
              <a:rPr lang="en-GB" altLang="fr-FR" sz="1800" b="1" dirty="0"/>
              <a:t>4</a:t>
            </a:r>
            <a:r>
              <a:rPr lang="en-GB" altLang="fr-FR" sz="1800" b="1" dirty="0" smtClean="0"/>
              <a:t> </a:t>
            </a:r>
            <a:r>
              <a:rPr lang="en-GB" altLang="fr-FR" sz="1800" b="1" dirty="0"/>
              <a:t>informal conference calls </a:t>
            </a:r>
            <a:r>
              <a:rPr lang="en-GB" altLang="fr-FR" sz="1800" dirty="0" smtClean="0"/>
              <a:t>(EDGEAPP– </a:t>
            </a:r>
            <a:r>
              <a:rPr lang="en-GB" altLang="fr-FR" sz="1800" dirty="0"/>
              <a:t>2</a:t>
            </a:r>
            <a:r>
              <a:rPr lang="en-GB" altLang="fr-FR" sz="1800" dirty="0" smtClean="0"/>
              <a:t>, NSCALE </a:t>
            </a:r>
            <a:r>
              <a:rPr lang="en-GB" altLang="fr-FR" sz="1800" dirty="0"/>
              <a:t>– </a:t>
            </a:r>
            <a:r>
              <a:rPr lang="en-GB" altLang="fr-FR" sz="1800" dirty="0" smtClean="0"/>
              <a:t>1, MC – 1)</a:t>
            </a:r>
            <a:endParaRPr lang="en-GB" altLang="fr-FR" sz="18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 smtClean="0"/>
              <a:t>SA6#47-e Statistics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2279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of </a:t>
            </a:r>
            <a:r>
              <a:rPr lang="fr-FR" altLang="fr-FR" dirty="0" err="1" smtClean="0"/>
              <a:t>Tdocs</a:t>
            </a:r>
            <a:r>
              <a:rPr lang="fr-FR" altLang="fr-FR" dirty="0" smtClean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4879305"/>
              </p:ext>
            </p:extLst>
          </p:nvPr>
        </p:nvGraphicFramePr>
        <p:xfrm>
          <a:off x="1704975" y="2251075"/>
          <a:ext cx="8863013" cy="358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3" name="Worksheet" r:id="rId3" imgW="9113378" imgH="4709113" progId="Excel.Sheet.8">
                  <p:embed/>
                </p:oleObj>
              </mc:Choice>
              <mc:Fallback>
                <p:oleObj name="Worksheet" r:id="rId3" imgW="9113378" imgH="4709113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4975" y="2251075"/>
                        <a:ext cx="8863013" cy="358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 bwMode="auto">
          <a:xfrm>
            <a:off x="2914649" y="1861271"/>
            <a:ext cx="1900239" cy="2825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814888" y="1861271"/>
            <a:ext cx="2214562" cy="28257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029449" y="1863313"/>
            <a:ext cx="2143125" cy="2805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56425" y="6053591"/>
            <a:ext cx="45672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b="1" dirty="0">
                <a:solidFill>
                  <a:srgbClr val="FF0000"/>
                </a:solidFill>
              </a:rPr>
              <a:t>* Statistics do not account for DRAFT revisions during e-meetings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9172574" y="1863313"/>
            <a:ext cx="1214439" cy="2805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 smtClean="0">
                <a:solidFill>
                  <a:schemeClr val="bg1"/>
                </a:solidFill>
                <a:latin typeface="Arial" charset="0"/>
              </a:rPr>
              <a:t>Rel-18</a:t>
            </a:r>
            <a:endParaRPr lang="en-US" sz="1050" b="1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4868287"/>
              </p:ext>
            </p:extLst>
          </p:nvPr>
        </p:nvGraphicFramePr>
        <p:xfrm>
          <a:off x="1157288" y="2420938"/>
          <a:ext cx="9613900" cy="359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7" name="Worksheet" r:id="rId3" imgW="9067871" imgH="3265115" progId="Excel.Sheet.8">
                  <p:embed/>
                </p:oleObj>
              </mc:Choice>
              <mc:Fallback>
                <p:oleObj name="Worksheet" r:id="rId3" imgW="9067871" imgH="3265115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7288" y="2420938"/>
                        <a:ext cx="9613900" cy="359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 bwMode="auto">
          <a:xfrm>
            <a:off x="2433639" y="1967834"/>
            <a:ext cx="2176462" cy="3139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610101" y="1967834"/>
            <a:ext cx="2343149" cy="31774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6953250" y="1967834"/>
            <a:ext cx="2338389" cy="313933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</a:t>
            </a:r>
            <a:r>
              <a:rPr lang="fr-FR" altLang="fr-FR" dirty="0"/>
              <a:t>of </a:t>
            </a:r>
            <a:r>
              <a:rPr lang="fr-FR" altLang="fr-FR" dirty="0" err="1"/>
              <a:t>approved</a:t>
            </a:r>
            <a:r>
              <a:rPr lang="fr-FR" altLang="fr-FR" dirty="0"/>
              <a:t> </a:t>
            </a:r>
            <a:r>
              <a:rPr lang="fr-FR" altLang="fr-FR" dirty="0" err="1"/>
              <a:t>pCRs</a:t>
            </a:r>
            <a:r>
              <a:rPr lang="fr-FR" altLang="fr-FR" dirty="0"/>
              <a:t> &amp; </a:t>
            </a:r>
            <a:r>
              <a:rPr lang="fr-FR" altLang="fr-FR" dirty="0" err="1"/>
              <a:t>agreed</a:t>
            </a:r>
            <a:r>
              <a:rPr lang="fr-FR" altLang="fr-FR" dirty="0"/>
              <a:t> </a:t>
            </a:r>
            <a:r>
              <a:rPr lang="fr-FR" altLang="fr-FR" dirty="0" err="1"/>
              <a:t>CRs</a:t>
            </a:r>
            <a:endParaRPr lang="fr-FR" altLang="fr-FR" dirty="0" smtClean="0"/>
          </a:p>
        </p:txBody>
      </p:sp>
      <p:sp>
        <p:nvSpPr>
          <p:cNvPr id="14" name="Rectangle 13"/>
          <p:cNvSpPr/>
          <p:nvPr/>
        </p:nvSpPr>
        <p:spPr bwMode="auto">
          <a:xfrm>
            <a:off x="9291638" y="1968257"/>
            <a:ext cx="1385327" cy="3139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050" b="1" dirty="0" smtClean="0">
                <a:solidFill>
                  <a:schemeClr val="bg1"/>
                </a:solidFill>
                <a:latin typeface="Arial" charset="0"/>
              </a:rPr>
              <a:t>Rel-18</a:t>
            </a:r>
            <a:endParaRPr lang="en-US" sz="1050" b="1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9619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Future SA6 meetings</a:t>
            </a:r>
            <a:endParaRPr lang="en-GB" altLang="en-US" dirty="0" smtClean="0"/>
          </a:p>
        </p:txBody>
      </p:sp>
      <p:graphicFrame>
        <p:nvGraphicFramePr>
          <p:cNvPr id="7" name="Espace réservé du contenu 4">
            <a:extLst/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3660919"/>
              </p:ext>
            </p:extLst>
          </p:nvPr>
        </p:nvGraphicFramePr>
        <p:xfrm>
          <a:off x="903008" y="1706322"/>
          <a:ext cx="10154958" cy="4074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3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2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86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727">
                <a:tc>
                  <a:txBody>
                    <a:bodyPr/>
                    <a:lstStyle/>
                    <a:p>
                      <a:r>
                        <a:rPr lang="fr-FR" sz="2000" dirty="0"/>
                        <a:t>Meeting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Date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Location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 err="1" smtClean="0"/>
                        <a:t>Remarks</a:t>
                      </a:r>
                      <a:endParaRPr lang="fr-FR" sz="2000" dirty="0"/>
                    </a:p>
                  </a:txBody>
                  <a:tcPr marL="91433" marR="91433" marT="45705" marB="4570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869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1800" b="1" kern="1200" dirty="0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2022 </a:t>
                      </a:r>
                      <a:r>
                        <a:rPr lang="fr-FR" sz="1800" b="1" kern="1200" dirty="0" err="1" smtClean="0">
                          <a:solidFill>
                            <a:srgbClr val="FFFFFF"/>
                          </a:solidFill>
                          <a:latin typeface="+mn-lt"/>
                          <a:ea typeface="+mn-ea"/>
                          <a:cs typeface="+mn-cs"/>
                        </a:rPr>
                        <a:t>Calendar</a:t>
                      </a:r>
                      <a:endParaRPr lang="fr-FR" sz="1800" b="1" kern="1200" dirty="0">
                        <a:solidFill>
                          <a:srgbClr val="FFFF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SA6#48-e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05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SA6#49-e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–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Online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SA6#49-BIS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June – 01 July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Location,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TBC</a:t>
                      </a: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converted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e-meeting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SA6#50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– 26 August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Wroclaw, Poland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SA6#51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– 14 October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Asia,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</a:t>
                      </a:r>
                      <a:endParaRPr lang="en-I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– 18 November 2022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America,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786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2023 Calendar</a:t>
                      </a: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SA6#52-BIS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16-23 January 2023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Location, TBC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7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SA6#53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I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February – 03 March</a:t>
                      </a:r>
                      <a:r>
                        <a:rPr lang="en-IN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2023</a:t>
                      </a:r>
                      <a:endParaRPr lang="en-I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Europe, TBC</a:t>
                      </a:r>
                      <a:endParaRPr lang="en-IN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 – 1/3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48675"/>
              </p:ext>
            </p:extLst>
          </p:nvPr>
        </p:nvGraphicFramePr>
        <p:xfrm>
          <a:off x="158285" y="1620093"/>
          <a:ext cx="11231373" cy="42540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25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9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21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66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25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10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537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r>
                        <a:rPr lang="en-US" sz="1600" dirty="0" smtClean="0"/>
                        <a:t/>
                      </a:r>
                      <a:br>
                        <a:rPr lang="en-US" sz="16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FS_MCOver5GS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(06/2018)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91%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Interconnection and Migration Aspects for Railways</a:t>
                      </a:r>
                      <a:r>
                        <a:rPr lang="en-GB" altLang="en-US" sz="1600" dirty="0" smtClean="0"/>
                        <a:t>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SA#94</a:t>
                      </a:r>
                    </a:p>
                    <a:p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TR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for approval in SP-220092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FS_NSCALE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(03/2021)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55%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TR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for information in SP-220091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enablement aspects for subscriber-aware NB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FS_SNAAPP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(06/2022)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Revised SID in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SP-220094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Capability Exposure for </a:t>
                      </a:r>
                      <a:r>
                        <a:rPr lang="en-IN" sz="1600" dirty="0" err="1" smtClean="0"/>
                        <a:t>IoT</a:t>
                      </a:r>
                      <a:r>
                        <a:rPr lang="en-IN" sz="1600" dirty="0" smtClean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FS_ACE_IOT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Revised SID in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SP-220093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44002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</a:t>
            </a:r>
            <a:r>
              <a:rPr lang="en-US" altLang="en-US" dirty="0"/>
              <a:t>Studies – </a:t>
            </a:r>
            <a:r>
              <a:rPr lang="en-US" altLang="en-US" dirty="0" smtClean="0"/>
              <a:t>2/3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149713"/>
              </p:ext>
            </p:extLst>
          </p:nvPr>
        </p:nvGraphicFramePr>
        <p:xfrm>
          <a:off x="216556" y="1629061"/>
          <a:ext cx="11182067" cy="423637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48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99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81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33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042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SA#94-e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SA#95-e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FS_5GFLS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40%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dirty="0" smtClean="0">
                          <a:solidFill>
                            <a:srgbClr val="FF0000"/>
                          </a:solidFill>
                        </a:rPr>
                        <a:t>(09/2022)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Revised SID in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SP-220097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SA#97</a:t>
                      </a:r>
                    </a:p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(09/2022)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0000FF"/>
                          </a:solidFill>
                        </a:rPr>
                        <a:t>Revised SID in</a:t>
                      </a:r>
                      <a:r>
                        <a:rPr lang="en-US" sz="1400" baseline="0" dirty="0" smtClean="0">
                          <a:solidFill>
                            <a:srgbClr val="0000FF"/>
                          </a:solidFill>
                        </a:rPr>
                        <a:t> SP-22009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Scope alignment with SA2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FS_SEALDD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FS_eV2XAPP2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30%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kern="1200" baseline="0" dirty="0" smtClean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3669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25547</TotalTime>
  <Words>1271</Words>
  <Application>Microsoft Office PowerPoint</Application>
  <PresentationFormat>Widescreen</PresentationFormat>
  <Paragraphs>430</Paragraphs>
  <Slides>18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Open Sans</vt:lpstr>
      <vt:lpstr>Times New Roman</vt:lpstr>
      <vt:lpstr>Office Theme</vt:lpstr>
      <vt:lpstr>Worksheet</vt:lpstr>
      <vt:lpstr>    SA WG6 status report to  TSG SA#95-e</vt:lpstr>
      <vt:lpstr>PowerPoint Presentation</vt:lpstr>
      <vt:lpstr>SA6 Officials</vt:lpstr>
      <vt:lpstr>PowerPoint Presentation</vt:lpstr>
      <vt:lpstr>Number of Tdocs in SA6</vt:lpstr>
      <vt:lpstr>PowerPoint Presentation</vt:lpstr>
      <vt:lpstr>PowerPoint Presentation</vt:lpstr>
      <vt:lpstr>Overview: Ongoing Studies – 1/3</vt:lpstr>
      <vt:lpstr>Overview: Ongoing Studies – 2/3</vt:lpstr>
      <vt:lpstr>Overview: Ongoing Studies – 3/3</vt:lpstr>
      <vt:lpstr>Overview: Rel-18 Work-Items – 1/2</vt:lpstr>
      <vt:lpstr>Overview: Rel-18 Work-Items – 2/2</vt:lpstr>
      <vt:lpstr>For TSG SA information and action</vt:lpstr>
      <vt:lpstr>For TSG SA information and action (1/3)</vt:lpstr>
      <vt:lpstr>For TSG SA information and action (2/3)</vt:lpstr>
      <vt:lpstr>For TSG SA information and action (3/3)</vt:lpstr>
      <vt:lpstr>Journey of 3GPP SA6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 Chitturi/Standards Research Group /SRI-Bangalore/Principal Engineer/Samsung Electronics</cp:lastModifiedBy>
  <cp:revision>2323</cp:revision>
  <dcterms:created xsi:type="dcterms:W3CDTF">2010-02-05T13:52:04Z</dcterms:created>
  <dcterms:modified xsi:type="dcterms:W3CDTF">2022-03-09T14:21:11Z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