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style1.xml" ContentType="application/vnd.ms-office.chartstyle+xml"/>
  <Override PartName="/ppt/charts/colors1.xml" ContentType="application/vnd.ms-office.chartcolorstyle+xml"/>
  <Override PartName="/ppt/charts/chart3.xml" ContentType="application/vnd.openxmlformats-officedocument.drawingml.chart+xml"/>
  <Override PartName="/ppt/charts/chart4.xml" ContentType="application/vnd.openxmlformats-officedocument.drawingml.chart+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76"/>
  </p:notesMasterIdLst>
  <p:handoutMasterIdLst>
    <p:handoutMasterId r:id="rId77"/>
  </p:handoutMasterIdLst>
  <p:sldIdLst>
    <p:sldId id="303" r:id="rId2"/>
    <p:sldId id="708" r:id="rId3"/>
    <p:sldId id="709" r:id="rId4"/>
    <p:sldId id="710" r:id="rId5"/>
    <p:sldId id="711" r:id="rId6"/>
    <p:sldId id="916" r:id="rId7"/>
    <p:sldId id="917" r:id="rId8"/>
    <p:sldId id="918" r:id="rId9"/>
    <p:sldId id="919" r:id="rId10"/>
    <p:sldId id="920" r:id="rId11"/>
    <p:sldId id="718" r:id="rId12"/>
    <p:sldId id="719" r:id="rId13"/>
    <p:sldId id="720" r:id="rId14"/>
    <p:sldId id="863" r:id="rId15"/>
    <p:sldId id="724" r:id="rId16"/>
    <p:sldId id="723" r:id="rId17"/>
    <p:sldId id="888" r:id="rId18"/>
    <p:sldId id="740" r:id="rId19"/>
    <p:sldId id="769" r:id="rId20"/>
    <p:sldId id="792" r:id="rId21"/>
    <p:sldId id="818" r:id="rId22"/>
    <p:sldId id="819" r:id="rId23"/>
    <p:sldId id="820" r:id="rId24"/>
    <p:sldId id="821" r:id="rId25"/>
    <p:sldId id="822" r:id="rId26"/>
    <p:sldId id="828" r:id="rId27"/>
    <p:sldId id="829" r:id="rId28"/>
    <p:sldId id="830" r:id="rId29"/>
    <p:sldId id="837" r:id="rId30"/>
    <p:sldId id="843" r:id="rId31"/>
    <p:sldId id="849" r:id="rId32"/>
    <p:sldId id="850" r:id="rId33"/>
    <p:sldId id="851" r:id="rId34"/>
    <p:sldId id="864" r:id="rId35"/>
    <p:sldId id="872" r:id="rId36"/>
    <p:sldId id="881" r:id="rId37"/>
    <p:sldId id="889" r:id="rId38"/>
    <p:sldId id="873" r:id="rId39"/>
    <p:sldId id="874" r:id="rId40"/>
    <p:sldId id="890" r:id="rId41"/>
    <p:sldId id="891" r:id="rId42"/>
    <p:sldId id="892" r:id="rId43"/>
    <p:sldId id="893" r:id="rId44"/>
    <p:sldId id="894" r:id="rId45"/>
    <p:sldId id="895" r:id="rId46"/>
    <p:sldId id="896" r:id="rId47"/>
    <p:sldId id="897" r:id="rId48"/>
    <p:sldId id="898" r:id="rId49"/>
    <p:sldId id="899" r:id="rId50"/>
    <p:sldId id="900" r:id="rId51"/>
    <p:sldId id="901" r:id="rId52"/>
    <p:sldId id="902" r:id="rId53"/>
    <p:sldId id="903" r:id="rId54"/>
    <p:sldId id="904" r:id="rId55"/>
    <p:sldId id="905" r:id="rId56"/>
    <p:sldId id="906" r:id="rId57"/>
    <p:sldId id="907" r:id="rId58"/>
    <p:sldId id="908" r:id="rId59"/>
    <p:sldId id="909" r:id="rId60"/>
    <p:sldId id="910" r:id="rId61"/>
    <p:sldId id="911" r:id="rId62"/>
    <p:sldId id="912" r:id="rId63"/>
    <p:sldId id="913" r:id="rId64"/>
    <p:sldId id="914" r:id="rId65"/>
    <p:sldId id="915" r:id="rId66"/>
    <p:sldId id="742" r:id="rId67"/>
    <p:sldId id="743" r:id="rId68"/>
    <p:sldId id="744" r:id="rId69"/>
    <p:sldId id="812" r:id="rId70"/>
    <p:sldId id="745" r:id="rId71"/>
    <p:sldId id="810" r:id="rId72"/>
    <p:sldId id="747" r:id="rId73"/>
    <p:sldId id="748" r:id="rId74"/>
    <p:sldId id="866" r:id="rId75"/>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06-10-2219_Puneet Jain" initials="PKJ" lastIdx="1" clrIdx="0">
    <p:extLst>
      <p:ext uri="{19B8F6BF-5375-455C-9EA6-DF929625EA0E}">
        <p15:presenceInfo xmlns:p15="http://schemas.microsoft.com/office/powerpoint/2012/main" userId="06-10-2219_Puneet Jai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E9EDF4"/>
    <a:srgbClr val="62A14D"/>
    <a:srgbClr val="FF3300"/>
    <a:srgbClr val="000000"/>
    <a:srgbClr val="C6D254"/>
    <a:srgbClr val="B1D254"/>
    <a:srgbClr val="72AF2F"/>
    <a:srgbClr val="5C88D0"/>
    <a:srgbClr val="2A6EA8"/>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160" autoAdjust="0"/>
    <p:restoredTop sz="94625" autoAdjust="0"/>
  </p:normalViewPr>
  <p:slideViewPr>
    <p:cSldViewPr snapToGrid="0">
      <p:cViewPr varScale="1">
        <p:scale>
          <a:sx n="86" d="100"/>
          <a:sy n="86" d="100"/>
        </p:scale>
        <p:origin x="108" y="21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0" d="100"/>
        <a:sy n="60" d="100"/>
      </p:scale>
      <p:origin x="0" y="0"/>
    </p:cViewPr>
  </p:sorterViewPr>
  <p:notesViewPr>
    <p:cSldViewPr snapToGrid="0">
      <p:cViewPr varScale="1">
        <p:scale>
          <a:sx n="57" d="100"/>
          <a:sy n="57" d="100"/>
        </p:scale>
        <p:origin x="2640" y="7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handoutMaster" Target="handoutMasters/handout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commentAuthors" Target="commentAuthors.xml"/><Relationship Id="rId8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s>
</file>

<file path=ppt/charts/_rels/chart1.xml.rels><?xml version="1.0" encoding="UTF-8" standalone="yes"?>
<Relationships xmlns="http://schemas.openxmlformats.org/package/2006/relationships"><Relationship Id="rId1" Type="http://schemas.openxmlformats.org/officeDocument/2006/relationships/oleObject" Target="file:///C:\Meetings\SAWG2\STATS\SA2_STATS_DATA_SP-95E.xlsx" TargetMode="External"/></Relationships>
</file>

<file path=ppt/charts/_rels/chart2.xml.rels><?xml version="1.0" encoding="UTF-8" standalone="yes"?>
<Relationships xmlns="http://schemas.openxmlformats.org/package/2006/relationships"><Relationship Id="rId3" Type="http://schemas.openxmlformats.org/officeDocument/2006/relationships/oleObject" Target="file:///C:\Meetings\SAWG2\STATS\SA2_STATS_DATA_SP-95E.xlsx" TargetMode="External"/><Relationship Id="rId2" Type="http://schemas.microsoft.com/office/2011/relationships/chartColorStyle" Target="colors1.xml"/><Relationship Id="rId1" Type="http://schemas.microsoft.com/office/2011/relationships/chartStyle" Target="style1.xml"/></Relationships>
</file>

<file path=ppt/charts/_rels/chart3.xml.rels><?xml version="1.0" encoding="UTF-8" standalone="yes"?>
<Relationships xmlns="http://schemas.openxmlformats.org/package/2006/relationships"><Relationship Id="rId1" Type="http://schemas.openxmlformats.org/officeDocument/2006/relationships/oleObject" Target="file:///C:\Meetings\SAWG2\STATS\SA2_STATS_DATA_SP-95E.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C:\Meetings\SAWG2\STATS\SA2_STATS_DATA_SP-95E.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SA WG2 meeting attendance</a:t>
            </a:r>
          </a:p>
        </c:rich>
      </c:tx>
      <c:layout>
        <c:manualLayout>
          <c:xMode val="edge"/>
          <c:yMode val="edge"/>
          <c:x val="0.29199999999999998"/>
          <c:y val="2.5974025974025976E-2"/>
        </c:manualLayout>
      </c:layout>
      <c:overlay val="0"/>
    </c:title>
    <c:autoTitleDeleted val="0"/>
    <c:plotArea>
      <c:layout/>
      <c:lineChart>
        <c:grouping val="standard"/>
        <c:varyColors val="0"/>
        <c:ser>
          <c:idx val="0"/>
          <c:order val="0"/>
          <c:marker>
            <c:symbol val="none"/>
          </c:marker>
          <c:trendline>
            <c:name>5</c:name>
            <c:spPr>
              <a:ln w="28575">
                <a:solidFill>
                  <a:srgbClr val="FF0000"/>
                </a:solidFill>
              </a:ln>
            </c:spPr>
            <c:trendlineType val="poly"/>
            <c:order val="3"/>
            <c:dispRSqr val="0"/>
            <c:dispEq val="0"/>
          </c:trendline>
          <c:cat>
            <c:strRef>
              <c:f>Attendance!$B$2:$BS$2</c:f>
              <c:strCache>
                <c:ptCount val="70"/>
                <c:pt idx="0">
                  <c:v>88</c:v>
                </c:pt>
                <c:pt idx="1">
                  <c:v>REL-11 FREEZE:  89</c:v>
                </c:pt>
                <c:pt idx="2">
                  <c:v>90</c:v>
                </c:pt>
                <c:pt idx="3">
                  <c:v>91</c:v>
                </c:pt>
                <c:pt idx="4">
                  <c:v>92</c:v>
                </c:pt>
                <c:pt idx="5">
                  <c:v>93</c:v>
                </c:pt>
                <c:pt idx="6">
                  <c:v>94</c:v>
                </c:pt>
                <c:pt idx="7">
                  <c:v>95</c:v>
                </c:pt>
                <c:pt idx="8">
                  <c:v>96</c:v>
                </c:pt>
                <c:pt idx="9">
                  <c:v>97</c:v>
                </c:pt>
                <c:pt idx="10">
                  <c:v>98</c:v>
                </c:pt>
                <c:pt idx="11">
                  <c:v>99</c:v>
                </c:pt>
                <c:pt idx="12">
                  <c:v>REL-12 FREEZE:  100 </c:v>
                </c:pt>
                <c:pt idx="13">
                  <c:v>101</c:v>
                </c:pt>
                <c:pt idx="14">
                  <c:v>102</c:v>
                </c:pt>
                <c:pt idx="15">
                  <c:v>103</c:v>
                </c:pt>
                <c:pt idx="16">
                  <c:v>104</c:v>
                </c:pt>
                <c:pt idx="17">
                  <c:v>105</c:v>
                </c:pt>
                <c:pt idx="18">
                  <c:v>106</c:v>
                </c:pt>
                <c:pt idx="19">
                  <c:v>107+E</c:v>
                </c:pt>
                <c:pt idx="20">
                  <c:v>108</c:v>
                </c:pt>
                <c:pt idx="21">
                  <c:v>REL-13 FREEZE:  109</c:v>
                </c:pt>
                <c:pt idx="22">
                  <c:v>110</c:v>
                </c:pt>
                <c:pt idx="23">
                  <c:v>111</c:v>
                </c:pt>
                <c:pt idx="24">
                  <c:v>112</c:v>
                </c:pt>
                <c:pt idx="25">
                  <c:v>113</c:v>
                </c:pt>
                <c:pt idx="26">
                  <c:v>113AH</c:v>
                </c:pt>
                <c:pt idx="27">
                  <c:v>114</c:v>
                </c:pt>
                <c:pt idx="28">
                  <c:v>115</c:v>
                </c:pt>
                <c:pt idx="29">
                  <c:v>116</c:v>
                </c:pt>
                <c:pt idx="30">
                  <c:v>REL-14 FREEZE:  116-bis</c:v>
                </c:pt>
                <c:pt idx="31">
                  <c:v>117</c:v>
                </c:pt>
                <c:pt idx="32">
                  <c:v>118</c:v>
                </c:pt>
                <c:pt idx="33">
                  <c:v>118bis</c:v>
                </c:pt>
                <c:pt idx="34">
                  <c:v>119</c:v>
                </c:pt>
                <c:pt idx="35">
                  <c:v>120</c:v>
                </c:pt>
                <c:pt idx="36">
                  <c:v>121</c:v>
                </c:pt>
                <c:pt idx="37">
                  <c:v>122</c:v>
                </c:pt>
                <c:pt idx="38">
                  <c:v>122bis</c:v>
                </c:pt>
                <c:pt idx="39">
                  <c:v>123</c:v>
                </c:pt>
                <c:pt idx="40">
                  <c:v>REL-15 FREEZE:  124</c:v>
                </c:pt>
                <c:pt idx="41">
                  <c:v>125</c:v>
                </c:pt>
                <c:pt idx="42">
                  <c:v>126</c:v>
                </c:pt>
                <c:pt idx="43">
                  <c:v>127</c:v>
                </c:pt>
                <c:pt idx="44">
                  <c:v>127bis</c:v>
                </c:pt>
                <c:pt idx="45">
                  <c:v>128</c:v>
                </c:pt>
                <c:pt idx="46">
                  <c:v>128bis</c:v>
                </c:pt>
                <c:pt idx="47">
                  <c:v>129</c:v>
                </c:pt>
                <c:pt idx="48">
                  <c:v>129bis</c:v>
                </c:pt>
                <c:pt idx="49">
                  <c:v>130</c:v>
                </c:pt>
                <c:pt idx="50">
                  <c:v>131</c:v>
                </c:pt>
                <c:pt idx="51">
                  <c:v>132</c:v>
                </c:pt>
                <c:pt idx="52">
                  <c:v>REL-16 FREEZE:  133 </c:v>
                </c:pt>
                <c:pt idx="53">
                  <c:v>134</c:v>
                </c:pt>
                <c:pt idx="54">
                  <c:v>135</c:v>
                </c:pt>
                <c:pt idx="55">
                  <c:v>136</c:v>
                </c:pt>
                <c:pt idx="56">
                  <c:v>136AH</c:v>
                </c:pt>
                <c:pt idx="57">
                  <c:v>137-e</c:v>
                </c:pt>
                <c:pt idx="58">
                  <c:v>138-e</c:v>
                </c:pt>
                <c:pt idx="59">
                  <c:v>139-e</c:v>
                </c:pt>
                <c:pt idx="60">
                  <c:v>140-e</c:v>
                </c:pt>
                <c:pt idx="61">
                  <c:v>141-e</c:v>
                </c:pt>
                <c:pt idx="62">
                  <c:v>142-e</c:v>
                </c:pt>
                <c:pt idx="63">
                  <c:v>143-e</c:v>
                </c:pt>
                <c:pt idx="64">
                  <c:v>144-e</c:v>
                </c:pt>
                <c:pt idx="65">
                  <c:v>REL-17 FREEZE:  145-e</c:v>
                </c:pt>
                <c:pt idx="66">
                  <c:v>146-e</c:v>
                </c:pt>
                <c:pt idx="67">
                  <c:v>147-e</c:v>
                </c:pt>
                <c:pt idx="68">
                  <c:v>148-e</c:v>
                </c:pt>
                <c:pt idx="69">
                  <c:v>149-e</c:v>
                </c:pt>
              </c:strCache>
            </c:strRef>
          </c:cat>
          <c:val>
            <c:numRef>
              <c:f>Attendance!$B$3:$BS$3</c:f>
              <c:numCache>
                <c:formatCode>General</c:formatCode>
                <c:ptCount val="70"/>
                <c:pt idx="0">
                  <c:v>157</c:v>
                </c:pt>
                <c:pt idx="1">
                  <c:v>139</c:v>
                </c:pt>
                <c:pt idx="2">
                  <c:v>133</c:v>
                </c:pt>
                <c:pt idx="3">
                  <c:v>162</c:v>
                </c:pt>
                <c:pt idx="4">
                  <c:v>135</c:v>
                </c:pt>
                <c:pt idx="5">
                  <c:v>142</c:v>
                </c:pt>
                <c:pt idx="6">
                  <c:v>139</c:v>
                </c:pt>
                <c:pt idx="7">
                  <c:v>173</c:v>
                </c:pt>
                <c:pt idx="8">
                  <c:v>181</c:v>
                </c:pt>
                <c:pt idx="9">
                  <c:v>165</c:v>
                </c:pt>
                <c:pt idx="10">
                  <c:v>158</c:v>
                </c:pt>
                <c:pt idx="11">
                  <c:v>153</c:v>
                </c:pt>
                <c:pt idx="12">
                  <c:v>189</c:v>
                </c:pt>
                <c:pt idx="13">
                  <c:v>146</c:v>
                </c:pt>
                <c:pt idx="14">
                  <c:v>133</c:v>
                </c:pt>
                <c:pt idx="15">
                  <c:v>145</c:v>
                </c:pt>
                <c:pt idx="16">
                  <c:v>142</c:v>
                </c:pt>
                <c:pt idx="17">
                  <c:v>144</c:v>
                </c:pt>
                <c:pt idx="18">
                  <c:v>195</c:v>
                </c:pt>
                <c:pt idx="19">
                  <c:v>159</c:v>
                </c:pt>
                <c:pt idx="20">
                  <c:v>175</c:v>
                </c:pt>
                <c:pt idx="21">
                  <c:v>182</c:v>
                </c:pt>
                <c:pt idx="22">
                  <c:v>113</c:v>
                </c:pt>
                <c:pt idx="23">
                  <c:v>137</c:v>
                </c:pt>
                <c:pt idx="24">
                  <c:v>200</c:v>
                </c:pt>
                <c:pt idx="25">
                  <c:v>137</c:v>
                </c:pt>
                <c:pt idx="26">
                  <c:v>107</c:v>
                </c:pt>
                <c:pt idx="27">
                  <c:v>157</c:v>
                </c:pt>
                <c:pt idx="28">
                  <c:v>168</c:v>
                </c:pt>
                <c:pt idx="29">
                  <c:v>169</c:v>
                </c:pt>
                <c:pt idx="30">
                  <c:v>143</c:v>
                </c:pt>
                <c:pt idx="31">
                  <c:v>157</c:v>
                </c:pt>
                <c:pt idx="32">
                  <c:v>233</c:v>
                </c:pt>
                <c:pt idx="33">
                  <c:v>182</c:v>
                </c:pt>
                <c:pt idx="34">
                  <c:v>175</c:v>
                </c:pt>
                <c:pt idx="35">
                  <c:v>191</c:v>
                </c:pt>
                <c:pt idx="36">
                  <c:v>188</c:v>
                </c:pt>
                <c:pt idx="37">
                  <c:v>156</c:v>
                </c:pt>
                <c:pt idx="38">
                  <c:v>154</c:v>
                </c:pt>
                <c:pt idx="39">
                  <c:v>156</c:v>
                </c:pt>
                <c:pt idx="40">
                  <c:v>222</c:v>
                </c:pt>
                <c:pt idx="41">
                  <c:v>196</c:v>
                </c:pt>
                <c:pt idx="42">
                  <c:v>174</c:v>
                </c:pt>
                <c:pt idx="43">
                  <c:v>149</c:v>
                </c:pt>
                <c:pt idx="44">
                  <c:v>140</c:v>
                </c:pt>
                <c:pt idx="45">
                  <c:v>152</c:v>
                </c:pt>
                <c:pt idx="46">
                  <c:v>149</c:v>
                </c:pt>
                <c:pt idx="47">
                  <c:v>165</c:v>
                </c:pt>
                <c:pt idx="48">
                  <c:v>191</c:v>
                </c:pt>
                <c:pt idx="49">
                  <c:v>153</c:v>
                </c:pt>
                <c:pt idx="50">
                  <c:v>178</c:v>
                </c:pt>
                <c:pt idx="51">
                  <c:v>279</c:v>
                </c:pt>
                <c:pt idx="52">
                  <c:v>280</c:v>
                </c:pt>
                <c:pt idx="53">
                  <c:v>229</c:v>
                </c:pt>
                <c:pt idx="54">
                  <c:v>189</c:v>
                </c:pt>
                <c:pt idx="55">
                  <c:v>241</c:v>
                </c:pt>
                <c:pt idx="56">
                  <c:v>180</c:v>
                </c:pt>
                <c:pt idx="57">
                  <c:v>124</c:v>
                </c:pt>
                <c:pt idx="58">
                  <c:v>228</c:v>
                </c:pt>
                <c:pt idx="59">
                  <c:v>326</c:v>
                </c:pt>
                <c:pt idx="60">
                  <c:v>341</c:v>
                </c:pt>
                <c:pt idx="61">
                  <c:v>327</c:v>
                </c:pt>
                <c:pt idx="62">
                  <c:v>312</c:v>
                </c:pt>
                <c:pt idx="63">
                  <c:v>349</c:v>
                </c:pt>
                <c:pt idx="64">
                  <c:v>336</c:v>
                </c:pt>
                <c:pt idx="65">
                  <c:v>366</c:v>
                </c:pt>
                <c:pt idx="66">
                  <c:v>404</c:v>
                </c:pt>
                <c:pt idx="67">
                  <c:v>379</c:v>
                </c:pt>
                <c:pt idx="68">
                  <c:v>395</c:v>
                </c:pt>
                <c:pt idx="69">
                  <c:v>449</c:v>
                </c:pt>
              </c:numCache>
            </c:numRef>
          </c:val>
          <c:smooth val="0"/>
          <c:extLst>
            <c:ext xmlns:c16="http://schemas.microsoft.com/office/drawing/2014/chart" uri="{C3380CC4-5D6E-409C-BE32-E72D297353CC}">
              <c16:uniqueId val="{00000001-227F-4164-AF38-D5B414AA29EF}"/>
            </c:ext>
          </c:extLst>
        </c:ser>
        <c:dLbls>
          <c:showLegendKey val="0"/>
          <c:showVal val="0"/>
          <c:showCatName val="0"/>
          <c:showSerName val="0"/>
          <c:showPercent val="0"/>
          <c:showBubbleSize val="0"/>
        </c:dLbls>
        <c:smooth val="0"/>
        <c:axId val="201066736"/>
        <c:axId val="201067296"/>
      </c:lineChart>
      <c:catAx>
        <c:axId val="201066736"/>
        <c:scaling>
          <c:orientation val="minMax"/>
        </c:scaling>
        <c:delete val="0"/>
        <c:axPos val="b"/>
        <c:numFmt formatCode="General" sourceLinked="1"/>
        <c:majorTickMark val="out"/>
        <c:minorTickMark val="none"/>
        <c:tickLblPos val="nextTo"/>
        <c:spPr>
          <a:ln/>
        </c:spPr>
        <c:crossAx val="201067296"/>
        <c:crosses val="autoZero"/>
        <c:auto val="1"/>
        <c:lblAlgn val="ctr"/>
        <c:lblOffset val="100"/>
        <c:tickLblSkip val="1"/>
        <c:tickMarkSkip val="1"/>
        <c:noMultiLvlLbl val="0"/>
      </c:catAx>
      <c:valAx>
        <c:axId val="201067296"/>
        <c:scaling>
          <c:orientation val="minMax"/>
        </c:scaling>
        <c:delete val="0"/>
        <c:axPos val="l"/>
        <c:majorGridlines/>
        <c:numFmt formatCode="General" sourceLinked="1"/>
        <c:majorTickMark val="out"/>
        <c:minorTickMark val="none"/>
        <c:tickLblPos val="nextTo"/>
        <c:crossAx val="201066736"/>
        <c:crosses val="autoZero"/>
        <c:crossBetween val="midCat"/>
      </c:valAx>
    </c:plotArea>
    <c:plotVisOnly val="1"/>
    <c:dispBlanksAs val="gap"/>
    <c:extLst>
      <c:ext xmlns:c16r3="http://schemas.microsoft.com/office/drawing/2017/03/chart" uri="{56B9EC1D-385E-4148-901F-78D8002777C0}">
        <c16r3:dataDisplayOptions16>
          <c16r3:dispNaAsBlank val="1"/>
        </c16r3:dataDisplayOptions16>
      </c:ext>
    </c:extLst>
    <c:showDLblsOverMax val="0"/>
  </c:chart>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7584875808747568E-2"/>
          <c:y val="0.11795370812576944"/>
          <c:w val="0.95223389374948575"/>
          <c:h val="0.802833914563991"/>
        </c:manualLayout>
      </c:layout>
      <c:barChart>
        <c:barDir val="col"/>
        <c:grouping val="stacked"/>
        <c:varyColors val="0"/>
        <c:ser>
          <c:idx val="0"/>
          <c:order val="0"/>
          <c:tx>
            <c:strRef>
              <c:f>'Maintenance_Non Maintenance'!$B$15</c:f>
              <c:strCache>
                <c:ptCount val="1"/>
                <c:pt idx="0">
                  <c:v>maintenance</c:v>
                </c:pt>
              </c:strCache>
            </c:strRef>
          </c:tx>
          <c:spPr>
            <a:gradFill rotWithShape="1">
              <a:gsLst>
                <a:gs pos="0">
                  <a:schemeClr val="accent1">
                    <a:tint val="50000"/>
                    <a:satMod val="300000"/>
                  </a:schemeClr>
                </a:gs>
                <a:gs pos="35000">
                  <a:schemeClr val="accent1">
                    <a:tint val="37000"/>
                    <a:satMod val="300000"/>
                  </a:schemeClr>
                </a:gs>
                <a:gs pos="100000">
                  <a:schemeClr val="accent1">
                    <a:tint val="15000"/>
                    <a:satMod val="350000"/>
                  </a:schemeClr>
                </a:gs>
              </a:gsLst>
              <a:lin ang="16200000" scaled="1"/>
            </a:gradFill>
            <a:ln w="19050" cap="flat" cmpd="sng" algn="ctr">
              <a:solidFill>
                <a:schemeClr val="accent1">
                  <a:shade val="95000"/>
                </a:schemeClr>
              </a:solidFill>
              <a:round/>
            </a:ln>
            <a:effectLst>
              <a:outerShdw blurRad="40000" dist="20000" dir="5400000" rotWithShape="0">
                <a:srgbClr val="000000">
                  <a:alpha val="38000"/>
                </a:srgbClr>
              </a:outerShdw>
            </a:effectLst>
          </c:spPr>
          <c:invertIfNegative val="0"/>
          <c:dLbls>
            <c:spPr>
              <a:noFill/>
              <a:ln>
                <a:noFill/>
              </a:ln>
              <a:effectLst/>
            </c:spPr>
            <c:txPr>
              <a:bodyPr rot="0" spcFirstLastPara="1" vertOverflow="clip" horzOverflow="clip" vert="horz" wrap="square" lIns="0" tIns="0" rIns="0" bIns="0" anchor="ctr" anchorCtr="1">
                <a:spAutoFit/>
              </a:bodyPr>
              <a:lstStyle/>
              <a:p>
                <a:pPr>
                  <a:defRPr sz="900" b="0" i="0" u="none" strike="noStrike" kern="1200" baseline="0">
                    <a:solidFill>
                      <a:schemeClr val="tx1">
                        <a:lumMod val="50000"/>
                        <a:lumOff val="50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a:solidFill>
                        <a:schemeClr val="tx1">
                          <a:lumMod val="35000"/>
                          <a:lumOff val="65000"/>
                        </a:schemeClr>
                      </a:solidFill>
                    </a:ln>
                    <a:effectLst/>
                  </c:spPr>
                </c15:leaderLines>
              </c:ext>
            </c:extLst>
          </c:dLbls>
          <c:cat>
            <c:strRef>
              <c:f>'Maintenance_Non Maintenance'!$BU$5:$DG$5</c:f>
              <c:strCache>
                <c:ptCount val="39"/>
                <c:pt idx="0">
                  <c:v>117</c:v>
                </c:pt>
                <c:pt idx="1">
                  <c:v>118</c:v>
                </c:pt>
                <c:pt idx="2">
                  <c:v>118bis</c:v>
                </c:pt>
                <c:pt idx="3">
                  <c:v>119</c:v>
                </c:pt>
                <c:pt idx="4">
                  <c:v>120</c:v>
                </c:pt>
                <c:pt idx="5">
                  <c:v>121</c:v>
                </c:pt>
                <c:pt idx="6">
                  <c:v>122</c:v>
                </c:pt>
                <c:pt idx="7">
                  <c:v>122bis</c:v>
                </c:pt>
                <c:pt idx="8">
                  <c:v>123</c:v>
                </c:pt>
                <c:pt idx="9">
                  <c:v>REL-15 FREEZE:  124</c:v>
                </c:pt>
                <c:pt idx="10">
                  <c:v>125</c:v>
                </c:pt>
                <c:pt idx="11">
                  <c:v>126</c:v>
                </c:pt>
                <c:pt idx="12">
                  <c:v>127</c:v>
                </c:pt>
                <c:pt idx="13">
                  <c:v>127bis</c:v>
                </c:pt>
                <c:pt idx="14">
                  <c:v>128</c:v>
                </c:pt>
                <c:pt idx="15">
                  <c:v>128bis</c:v>
                </c:pt>
                <c:pt idx="16">
                  <c:v>129</c:v>
                </c:pt>
                <c:pt idx="17">
                  <c:v>129bis</c:v>
                </c:pt>
                <c:pt idx="18">
                  <c:v>130</c:v>
                </c:pt>
                <c:pt idx="19">
                  <c:v>131</c:v>
                </c:pt>
                <c:pt idx="20">
                  <c:v>132</c:v>
                </c:pt>
                <c:pt idx="21">
                  <c:v>REL-16 FREEZE:  133 </c:v>
                </c:pt>
                <c:pt idx="22">
                  <c:v>134</c:v>
                </c:pt>
                <c:pt idx="23">
                  <c:v>135</c:v>
                </c:pt>
                <c:pt idx="24">
                  <c:v>136</c:v>
                </c:pt>
                <c:pt idx="25">
                  <c:v>136AH</c:v>
                </c:pt>
                <c:pt idx="26">
                  <c:v>137-e</c:v>
                </c:pt>
                <c:pt idx="27">
                  <c:v>138-e</c:v>
                </c:pt>
                <c:pt idx="28">
                  <c:v>139-e</c:v>
                </c:pt>
                <c:pt idx="29">
                  <c:v>140-e</c:v>
                </c:pt>
                <c:pt idx="30">
                  <c:v>141-e</c:v>
                </c:pt>
                <c:pt idx="31">
                  <c:v>142-e</c:v>
                </c:pt>
                <c:pt idx="32">
                  <c:v>143-e</c:v>
                </c:pt>
                <c:pt idx="33">
                  <c:v>144-e</c:v>
                </c:pt>
                <c:pt idx="34">
                  <c:v>REL-17 FREEZE:  145-e</c:v>
                </c:pt>
                <c:pt idx="35">
                  <c:v>146-e</c:v>
                </c:pt>
                <c:pt idx="36">
                  <c:v>147-e</c:v>
                </c:pt>
                <c:pt idx="37">
                  <c:v>148-e</c:v>
                </c:pt>
                <c:pt idx="38">
                  <c:v>149-e</c:v>
                </c:pt>
              </c:strCache>
            </c:strRef>
          </c:cat>
          <c:val>
            <c:numRef>
              <c:f>'Maintenance_Non Maintenance'!$BU$15:$DG$15</c:f>
              <c:numCache>
                <c:formatCode>0.0</c:formatCode>
                <c:ptCount val="39"/>
                <c:pt idx="0">
                  <c:v>5</c:v>
                </c:pt>
                <c:pt idx="1">
                  <c:v>6</c:v>
                </c:pt>
                <c:pt idx="2">
                  <c:v>5</c:v>
                </c:pt>
                <c:pt idx="3">
                  <c:v>6</c:v>
                </c:pt>
                <c:pt idx="4">
                  <c:v>6.7</c:v>
                </c:pt>
                <c:pt idx="5">
                  <c:v>6.5</c:v>
                </c:pt>
                <c:pt idx="6">
                  <c:v>6</c:v>
                </c:pt>
                <c:pt idx="7">
                  <c:v>3.4</c:v>
                </c:pt>
                <c:pt idx="8">
                  <c:v>5</c:v>
                </c:pt>
                <c:pt idx="9">
                  <c:v>3</c:v>
                </c:pt>
                <c:pt idx="10">
                  <c:v>4.5</c:v>
                </c:pt>
                <c:pt idx="11">
                  <c:v>3.8</c:v>
                </c:pt>
                <c:pt idx="12">
                  <c:v>4</c:v>
                </c:pt>
                <c:pt idx="13">
                  <c:v>4</c:v>
                </c:pt>
                <c:pt idx="14">
                  <c:v>1.5</c:v>
                </c:pt>
                <c:pt idx="15">
                  <c:v>1.2</c:v>
                </c:pt>
                <c:pt idx="16">
                  <c:v>3</c:v>
                </c:pt>
                <c:pt idx="17">
                  <c:v>1.5</c:v>
                </c:pt>
                <c:pt idx="18">
                  <c:v>0.9</c:v>
                </c:pt>
                <c:pt idx="19">
                  <c:v>0.9</c:v>
                </c:pt>
                <c:pt idx="20">
                  <c:v>2</c:v>
                </c:pt>
                <c:pt idx="21">
                  <c:v>0.9</c:v>
                </c:pt>
                <c:pt idx="22">
                  <c:v>3.5</c:v>
                </c:pt>
                <c:pt idx="23">
                  <c:v>2.1</c:v>
                </c:pt>
                <c:pt idx="24">
                  <c:v>1.6</c:v>
                </c:pt>
                <c:pt idx="25">
                  <c:v>2</c:v>
                </c:pt>
                <c:pt idx="26">
                  <c:v>2</c:v>
                </c:pt>
                <c:pt idx="27">
                  <c:v>0</c:v>
                </c:pt>
                <c:pt idx="28">
                  <c:v>0</c:v>
                </c:pt>
                <c:pt idx="29">
                  <c:v>0</c:v>
                </c:pt>
                <c:pt idx="30">
                  <c:v>0</c:v>
                </c:pt>
                <c:pt idx="31">
                  <c:v>0</c:v>
                </c:pt>
                <c:pt idx="32">
                  <c:v>0</c:v>
                </c:pt>
                <c:pt idx="33">
                  <c:v>0</c:v>
                </c:pt>
                <c:pt idx="34">
                  <c:v>0</c:v>
                </c:pt>
                <c:pt idx="35">
                  <c:v>0</c:v>
                </c:pt>
                <c:pt idx="36">
                  <c:v>0</c:v>
                </c:pt>
                <c:pt idx="37">
                  <c:v>0</c:v>
                </c:pt>
                <c:pt idx="38">
                  <c:v>0</c:v>
                </c:pt>
              </c:numCache>
            </c:numRef>
          </c:val>
          <c:extLst>
            <c:ext xmlns:c16="http://schemas.microsoft.com/office/drawing/2014/chart" uri="{C3380CC4-5D6E-409C-BE32-E72D297353CC}">
              <c16:uniqueId val="{00000000-BD59-45D9-8264-3A10FF6F7B73}"/>
            </c:ext>
          </c:extLst>
        </c:ser>
        <c:ser>
          <c:idx val="2"/>
          <c:order val="1"/>
          <c:tx>
            <c:strRef>
              <c:f>'Maintenance_Non Maintenance'!$B$16</c:f>
              <c:strCache>
                <c:ptCount val="1"/>
                <c:pt idx="0">
                  <c:v>Rel-15 5GS / maintenance</c:v>
                </c:pt>
              </c:strCache>
            </c:strRef>
          </c:tx>
          <c:spPr>
            <a:gradFill rotWithShape="1">
              <a:gsLst>
                <a:gs pos="0">
                  <a:schemeClr val="accent3">
                    <a:tint val="50000"/>
                    <a:satMod val="300000"/>
                  </a:schemeClr>
                </a:gs>
                <a:gs pos="35000">
                  <a:schemeClr val="accent3">
                    <a:tint val="37000"/>
                    <a:satMod val="300000"/>
                  </a:schemeClr>
                </a:gs>
                <a:gs pos="100000">
                  <a:schemeClr val="accent3">
                    <a:tint val="15000"/>
                    <a:satMod val="350000"/>
                  </a:schemeClr>
                </a:gs>
              </a:gsLst>
              <a:lin ang="16200000" scaled="1"/>
            </a:gradFill>
            <a:ln w="9525" cap="flat" cmpd="sng" algn="ctr">
              <a:solidFill>
                <a:schemeClr val="accent3">
                  <a:shade val="95000"/>
                </a:schemeClr>
              </a:solidFill>
              <a:round/>
            </a:ln>
            <a:effectLst>
              <a:outerShdw blurRad="40000" dist="20000" dir="5400000" rotWithShape="0">
                <a:srgbClr val="000000">
                  <a:alpha val="38000"/>
                </a:srgbClr>
              </a:outerShdw>
            </a:effectLst>
          </c:spPr>
          <c:invertIfNegative val="0"/>
          <c:dPt>
            <c:idx val="8"/>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02-BD59-45D9-8264-3A10FF6F7B73}"/>
              </c:ext>
            </c:extLst>
          </c:dPt>
          <c:dPt>
            <c:idx val="9"/>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04-BD59-45D9-8264-3A10FF6F7B73}"/>
              </c:ext>
            </c:extLst>
          </c:dPt>
          <c:dPt>
            <c:idx val="10"/>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06-BD59-45D9-8264-3A10FF6F7B73}"/>
              </c:ext>
            </c:extLst>
          </c:dPt>
          <c:dPt>
            <c:idx val="11"/>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08-BD59-45D9-8264-3A10FF6F7B73}"/>
              </c:ext>
            </c:extLst>
          </c:dPt>
          <c:dPt>
            <c:idx val="12"/>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0A-BD59-45D9-8264-3A10FF6F7B73}"/>
              </c:ext>
            </c:extLst>
          </c:dPt>
          <c:dPt>
            <c:idx val="13"/>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0C-BD59-45D9-8264-3A10FF6F7B73}"/>
              </c:ext>
            </c:extLst>
          </c:dPt>
          <c:dPt>
            <c:idx val="14"/>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0E-BD59-45D9-8264-3A10FF6F7B73}"/>
              </c:ext>
            </c:extLst>
          </c:dPt>
          <c:dPt>
            <c:idx val="15"/>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10-BD59-45D9-8264-3A10FF6F7B73}"/>
              </c:ext>
            </c:extLst>
          </c:dPt>
          <c:dPt>
            <c:idx val="16"/>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12-BD59-45D9-8264-3A10FF6F7B73}"/>
              </c:ext>
            </c:extLst>
          </c:dPt>
          <c:dPt>
            <c:idx val="17"/>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14-BD59-45D9-8264-3A10FF6F7B73}"/>
              </c:ext>
            </c:extLst>
          </c:dPt>
          <c:dPt>
            <c:idx val="18"/>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16-BD59-45D9-8264-3A10FF6F7B73}"/>
              </c:ext>
            </c:extLst>
          </c:dPt>
          <c:dPt>
            <c:idx val="19"/>
            <c:invertIfNegative val="0"/>
            <c:bubble3D val="0"/>
            <c:spPr>
              <a:solidFill>
                <a:srgbClr val="BEF575"/>
              </a:solidFill>
              <a:ln w="9525" cap="flat" cmpd="sng" algn="ctr">
                <a:solidFill>
                  <a:schemeClr val="accent3">
                    <a:shade val="95000"/>
                  </a:schemeClr>
                </a:solidFill>
                <a:round/>
              </a:ln>
              <a:effectLst>
                <a:outerShdw blurRad="40000" dist="20000" dir="5400000" rotWithShape="0">
                  <a:srgbClr val="000000">
                    <a:alpha val="38000"/>
                  </a:srgbClr>
                </a:outerShdw>
              </a:effectLst>
            </c:spPr>
            <c:extLst>
              <c:ext xmlns:c16="http://schemas.microsoft.com/office/drawing/2014/chart" uri="{C3380CC4-5D6E-409C-BE32-E72D297353CC}">
                <c16:uniqueId val="{00000018-BD59-45D9-8264-3A10FF6F7B73}"/>
              </c:ext>
            </c:extLst>
          </c:dPt>
          <c:dLbls>
            <c:spPr>
              <a:noFill/>
              <a:ln>
                <a:noFill/>
              </a:ln>
              <a:effectLst/>
            </c:spPr>
            <c:txPr>
              <a:bodyPr rot="0" spcFirstLastPara="1" vertOverflow="clip" horzOverflow="clip" vert="horz" wrap="square" lIns="0" tIns="0" rIns="0" bIns="0" anchor="ctr" anchorCtr="1">
                <a:spAutoFit/>
              </a:bodyPr>
              <a:lstStyle/>
              <a:p>
                <a:pPr>
                  <a:defRPr sz="900" b="0" i="0" u="none" strike="noStrike" kern="1200" baseline="0">
                    <a:solidFill>
                      <a:schemeClr val="tx1">
                        <a:lumMod val="50000"/>
                        <a:lumOff val="50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pPr xmlns:c15="http://schemas.microsoft.com/office/drawing/2012/chart">
                  <a:prstGeom prst="rect">
                    <a:avLst/>
                  </a:prstGeom>
                  <a:noFill/>
                  <a:ln>
                    <a:noFill/>
                  </a:ln>
                </c15:spPr>
                <c15:showLeaderLines val="1"/>
                <c15:leaderLines>
                  <c:spPr>
                    <a:ln w="9525">
                      <a:solidFill>
                        <a:schemeClr val="tx1">
                          <a:lumMod val="35000"/>
                          <a:lumOff val="65000"/>
                        </a:schemeClr>
                      </a:solidFill>
                    </a:ln>
                    <a:effectLst/>
                  </c:spPr>
                </c15:leaderLines>
              </c:ext>
            </c:extLst>
          </c:dLbls>
          <c:cat>
            <c:strRef>
              <c:f>'Maintenance_Non Maintenance'!$BU$5:$DG$5</c:f>
              <c:strCache>
                <c:ptCount val="39"/>
                <c:pt idx="0">
                  <c:v>117</c:v>
                </c:pt>
                <c:pt idx="1">
                  <c:v>118</c:v>
                </c:pt>
                <c:pt idx="2">
                  <c:v>118bis</c:v>
                </c:pt>
                <c:pt idx="3">
                  <c:v>119</c:v>
                </c:pt>
                <c:pt idx="4">
                  <c:v>120</c:v>
                </c:pt>
                <c:pt idx="5">
                  <c:v>121</c:v>
                </c:pt>
                <c:pt idx="6">
                  <c:v>122</c:v>
                </c:pt>
                <c:pt idx="7">
                  <c:v>122bis</c:v>
                </c:pt>
                <c:pt idx="8">
                  <c:v>123</c:v>
                </c:pt>
                <c:pt idx="9">
                  <c:v>REL-15 FREEZE:  124</c:v>
                </c:pt>
                <c:pt idx="10">
                  <c:v>125</c:v>
                </c:pt>
                <c:pt idx="11">
                  <c:v>126</c:v>
                </c:pt>
                <c:pt idx="12">
                  <c:v>127</c:v>
                </c:pt>
                <c:pt idx="13">
                  <c:v>127bis</c:v>
                </c:pt>
                <c:pt idx="14">
                  <c:v>128</c:v>
                </c:pt>
                <c:pt idx="15">
                  <c:v>128bis</c:v>
                </c:pt>
                <c:pt idx="16">
                  <c:v>129</c:v>
                </c:pt>
                <c:pt idx="17">
                  <c:v>129bis</c:v>
                </c:pt>
                <c:pt idx="18">
                  <c:v>130</c:v>
                </c:pt>
                <c:pt idx="19">
                  <c:v>131</c:v>
                </c:pt>
                <c:pt idx="20">
                  <c:v>132</c:v>
                </c:pt>
                <c:pt idx="21">
                  <c:v>REL-16 FREEZE:  133 </c:v>
                </c:pt>
                <c:pt idx="22">
                  <c:v>134</c:v>
                </c:pt>
                <c:pt idx="23">
                  <c:v>135</c:v>
                </c:pt>
                <c:pt idx="24">
                  <c:v>136</c:v>
                </c:pt>
                <c:pt idx="25">
                  <c:v>136AH</c:v>
                </c:pt>
                <c:pt idx="26">
                  <c:v>137-e</c:v>
                </c:pt>
                <c:pt idx="27">
                  <c:v>138-e</c:v>
                </c:pt>
                <c:pt idx="28">
                  <c:v>139-e</c:v>
                </c:pt>
                <c:pt idx="29">
                  <c:v>140-e</c:v>
                </c:pt>
                <c:pt idx="30">
                  <c:v>141-e</c:v>
                </c:pt>
                <c:pt idx="31">
                  <c:v>142-e</c:v>
                </c:pt>
                <c:pt idx="32">
                  <c:v>143-e</c:v>
                </c:pt>
                <c:pt idx="33">
                  <c:v>144-e</c:v>
                </c:pt>
                <c:pt idx="34">
                  <c:v>REL-17 FREEZE:  145-e</c:v>
                </c:pt>
                <c:pt idx="35">
                  <c:v>146-e</c:v>
                </c:pt>
                <c:pt idx="36">
                  <c:v>147-e</c:v>
                </c:pt>
                <c:pt idx="37">
                  <c:v>148-e</c:v>
                </c:pt>
                <c:pt idx="38">
                  <c:v>149-e</c:v>
                </c:pt>
              </c:strCache>
            </c:strRef>
          </c:cat>
          <c:val>
            <c:numRef>
              <c:f>'Maintenance_Non Maintenance'!$BU$16:$DG$16</c:f>
              <c:numCache>
                <c:formatCode>General</c:formatCode>
                <c:ptCount val="39"/>
                <c:pt idx="2" formatCode="0.0">
                  <c:v>18</c:v>
                </c:pt>
                <c:pt idx="3" formatCode="0.0">
                  <c:v>23</c:v>
                </c:pt>
                <c:pt idx="4" formatCode="0.0">
                  <c:v>24</c:v>
                </c:pt>
                <c:pt idx="5" formatCode="0.0">
                  <c:v>27</c:v>
                </c:pt>
                <c:pt idx="6" formatCode="0.0">
                  <c:v>31</c:v>
                </c:pt>
                <c:pt idx="7" formatCode="0.0">
                  <c:v>32.5</c:v>
                </c:pt>
                <c:pt idx="8" formatCode="0.0">
                  <c:v>36</c:v>
                </c:pt>
                <c:pt idx="9" formatCode="0.0">
                  <c:v>37</c:v>
                </c:pt>
                <c:pt idx="10" formatCode="0.0">
                  <c:v>24</c:v>
                </c:pt>
                <c:pt idx="11" formatCode="0.0">
                  <c:v>25</c:v>
                </c:pt>
                <c:pt idx="12" formatCode="0.0">
                  <c:v>19</c:v>
                </c:pt>
                <c:pt idx="13" formatCode="0.0">
                  <c:v>19</c:v>
                </c:pt>
                <c:pt idx="14" formatCode="0.0">
                  <c:v>15</c:v>
                </c:pt>
                <c:pt idx="15" formatCode="0.0">
                  <c:v>15</c:v>
                </c:pt>
                <c:pt idx="16" formatCode="0.0">
                  <c:v>13.7</c:v>
                </c:pt>
                <c:pt idx="17" formatCode="0.0">
                  <c:v>11.5</c:v>
                </c:pt>
                <c:pt idx="18" formatCode="0.0">
                  <c:v>9</c:v>
                </c:pt>
                <c:pt idx="19" formatCode="0.0">
                  <c:v>9.3000000000000007</c:v>
                </c:pt>
                <c:pt idx="20" formatCode="0.0">
                  <c:v>8.1999999999999993</c:v>
                </c:pt>
                <c:pt idx="21" formatCode="0.0">
                  <c:v>7.2</c:v>
                </c:pt>
                <c:pt idx="22" formatCode="0.0">
                  <c:v>6</c:v>
                </c:pt>
                <c:pt idx="23" formatCode="0.0">
                  <c:v>8.9</c:v>
                </c:pt>
                <c:pt idx="24" formatCode="0.0">
                  <c:v>7.7</c:v>
                </c:pt>
                <c:pt idx="25" formatCode="0.0">
                  <c:v>5</c:v>
                </c:pt>
                <c:pt idx="26" formatCode="0.0">
                  <c:v>6</c:v>
                </c:pt>
                <c:pt idx="27" formatCode="0.0">
                  <c:v>0</c:v>
                </c:pt>
                <c:pt idx="28" formatCode="0.0">
                  <c:v>0</c:v>
                </c:pt>
                <c:pt idx="29" formatCode="0.0">
                  <c:v>0</c:v>
                </c:pt>
                <c:pt idx="30" formatCode="0.0">
                  <c:v>0</c:v>
                </c:pt>
                <c:pt idx="31" formatCode="0.0">
                  <c:v>0</c:v>
                </c:pt>
                <c:pt idx="32" formatCode="0.0">
                  <c:v>0</c:v>
                </c:pt>
                <c:pt idx="33" formatCode="0.0">
                  <c:v>0</c:v>
                </c:pt>
                <c:pt idx="34" formatCode="0.0">
                  <c:v>0</c:v>
                </c:pt>
                <c:pt idx="35" formatCode="0.0">
                  <c:v>0</c:v>
                </c:pt>
                <c:pt idx="36" formatCode="0.0">
                  <c:v>0</c:v>
                </c:pt>
                <c:pt idx="37" formatCode="0.0">
                  <c:v>0</c:v>
                </c:pt>
                <c:pt idx="38" formatCode="0.0">
                  <c:v>0</c:v>
                </c:pt>
              </c:numCache>
            </c:numRef>
          </c:val>
          <c:extLst>
            <c:ext xmlns:c16="http://schemas.microsoft.com/office/drawing/2014/chart" uri="{C3380CC4-5D6E-409C-BE32-E72D297353CC}">
              <c16:uniqueId val="{00000019-BD59-45D9-8264-3A10FF6F7B73}"/>
            </c:ext>
          </c:extLst>
        </c:ser>
        <c:ser>
          <c:idx val="3"/>
          <c:order val="2"/>
          <c:tx>
            <c:strRef>
              <c:f>'Maintenance_Non Maintenance'!$B$17</c:f>
              <c:strCache>
                <c:ptCount val="1"/>
                <c:pt idx="0">
                  <c:v>Rel-16 work</c:v>
                </c:pt>
              </c:strCache>
            </c:strRef>
          </c:tx>
          <c:spPr>
            <a:gradFill rotWithShape="1">
              <a:gsLst>
                <a:gs pos="0">
                  <a:schemeClr val="accent4">
                    <a:tint val="50000"/>
                    <a:satMod val="300000"/>
                  </a:schemeClr>
                </a:gs>
                <a:gs pos="35000">
                  <a:schemeClr val="accent4">
                    <a:tint val="37000"/>
                    <a:satMod val="300000"/>
                  </a:schemeClr>
                </a:gs>
                <a:gs pos="100000">
                  <a:schemeClr val="accent4">
                    <a:tint val="15000"/>
                    <a:satMod val="350000"/>
                  </a:schemeClr>
                </a:gs>
              </a:gsLst>
              <a:lin ang="16200000" scaled="1"/>
            </a:gradFill>
            <a:ln w="19050" cap="flat" cmpd="sng" algn="ctr">
              <a:solidFill>
                <a:schemeClr val="accent4">
                  <a:shade val="95000"/>
                </a:schemeClr>
              </a:solidFill>
              <a:round/>
            </a:ln>
            <a:effectLst>
              <a:outerShdw blurRad="40000" dist="20000" dir="5400000" rotWithShape="0">
                <a:srgbClr val="000000">
                  <a:alpha val="38000"/>
                </a:srgb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50000"/>
                        <a:lumOff val="50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'Maintenance_Non Maintenance'!$BU$5:$DG$5</c:f>
              <c:strCache>
                <c:ptCount val="39"/>
                <c:pt idx="0">
                  <c:v>117</c:v>
                </c:pt>
                <c:pt idx="1">
                  <c:v>118</c:v>
                </c:pt>
                <c:pt idx="2">
                  <c:v>118bis</c:v>
                </c:pt>
                <c:pt idx="3">
                  <c:v>119</c:v>
                </c:pt>
                <c:pt idx="4">
                  <c:v>120</c:v>
                </c:pt>
                <c:pt idx="5">
                  <c:v>121</c:v>
                </c:pt>
                <c:pt idx="6">
                  <c:v>122</c:v>
                </c:pt>
                <c:pt idx="7">
                  <c:v>122bis</c:v>
                </c:pt>
                <c:pt idx="8">
                  <c:v>123</c:v>
                </c:pt>
                <c:pt idx="9">
                  <c:v>REL-15 FREEZE:  124</c:v>
                </c:pt>
                <c:pt idx="10">
                  <c:v>125</c:v>
                </c:pt>
                <c:pt idx="11">
                  <c:v>126</c:v>
                </c:pt>
                <c:pt idx="12">
                  <c:v>127</c:v>
                </c:pt>
                <c:pt idx="13">
                  <c:v>127bis</c:v>
                </c:pt>
                <c:pt idx="14">
                  <c:v>128</c:v>
                </c:pt>
                <c:pt idx="15">
                  <c:v>128bis</c:v>
                </c:pt>
                <c:pt idx="16">
                  <c:v>129</c:v>
                </c:pt>
                <c:pt idx="17">
                  <c:v>129bis</c:v>
                </c:pt>
                <c:pt idx="18">
                  <c:v>130</c:v>
                </c:pt>
                <c:pt idx="19">
                  <c:v>131</c:v>
                </c:pt>
                <c:pt idx="20">
                  <c:v>132</c:v>
                </c:pt>
                <c:pt idx="21">
                  <c:v>REL-16 FREEZE:  133 </c:v>
                </c:pt>
                <c:pt idx="22">
                  <c:v>134</c:v>
                </c:pt>
                <c:pt idx="23">
                  <c:v>135</c:v>
                </c:pt>
                <c:pt idx="24">
                  <c:v>136</c:v>
                </c:pt>
                <c:pt idx="25">
                  <c:v>136AH</c:v>
                </c:pt>
                <c:pt idx="26">
                  <c:v>137-e</c:v>
                </c:pt>
                <c:pt idx="27">
                  <c:v>138-e</c:v>
                </c:pt>
                <c:pt idx="28">
                  <c:v>139-e</c:v>
                </c:pt>
                <c:pt idx="29">
                  <c:v>140-e</c:v>
                </c:pt>
                <c:pt idx="30">
                  <c:v>141-e</c:v>
                </c:pt>
                <c:pt idx="31">
                  <c:v>142-e</c:v>
                </c:pt>
                <c:pt idx="32">
                  <c:v>143-e</c:v>
                </c:pt>
                <c:pt idx="33">
                  <c:v>144-e</c:v>
                </c:pt>
                <c:pt idx="34">
                  <c:v>REL-17 FREEZE:  145-e</c:v>
                </c:pt>
                <c:pt idx="35">
                  <c:v>146-e</c:v>
                </c:pt>
                <c:pt idx="36">
                  <c:v>147-e</c:v>
                </c:pt>
                <c:pt idx="37">
                  <c:v>148-e</c:v>
                </c:pt>
                <c:pt idx="38">
                  <c:v>149-e</c:v>
                </c:pt>
              </c:strCache>
            </c:strRef>
          </c:cat>
          <c:val>
            <c:numRef>
              <c:f>'Maintenance_Non Maintenance'!$BU$17:$DG$17</c:f>
              <c:numCache>
                <c:formatCode>General</c:formatCode>
                <c:ptCount val="39"/>
                <c:pt idx="7" formatCode="0.0">
                  <c:v>3.7</c:v>
                </c:pt>
                <c:pt idx="10" formatCode="0.0">
                  <c:v>13.5</c:v>
                </c:pt>
                <c:pt idx="11" formatCode="0.0">
                  <c:v>12</c:v>
                </c:pt>
                <c:pt idx="12" formatCode="0.0">
                  <c:v>19.5</c:v>
                </c:pt>
                <c:pt idx="13" formatCode="0.0">
                  <c:v>20</c:v>
                </c:pt>
                <c:pt idx="14" formatCode="0.0">
                  <c:v>26.4</c:v>
                </c:pt>
                <c:pt idx="15" formatCode="0.0">
                  <c:v>28.6</c:v>
                </c:pt>
                <c:pt idx="16" formatCode="0.0">
                  <c:v>31.2</c:v>
                </c:pt>
                <c:pt idx="17" formatCode="0.0">
                  <c:v>34.9</c:v>
                </c:pt>
                <c:pt idx="18" formatCode="0.0">
                  <c:v>34.9</c:v>
                </c:pt>
                <c:pt idx="19" formatCode="0.0">
                  <c:v>34.4</c:v>
                </c:pt>
                <c:pt idx="20" formatCode="0.0">
                  <c:v>35.299999999999997</c:v>
                </c:pt>
                <c:pt idx="21" formatCode="0.0">
                  <c:v>37.700000000000003</c:v>
                </c:pt>
                <c:pt idx="22" formatCode="0.0">
                  <c:v>33</c:v>
                </c:pt>
                <c:pt idx="23" formatCode="0.0">
                  <c:v>21</c:v>
                </c:pt>
                <c:pt idx="24" formatCode="0.0">
                  <c:v>23.2</c:v>
                </c:pt>
                <c:pt idx="25" formatCode="0.0">
                  <c:v>14.5</c:v>
                </c:pt>
                <c:pt idx="26" formatCode="0.0">
                  <c:v>16</c:v>
                </c:pt>
                <c:pt idx="27" formatCode="0.0">
                  <c:v>0</c:v>
                </c:pt>
                <c:pt idx="28" formatCode="0.0">
                  <c:v>0</c:v>
                </c:pt>
                <c:pt idx="29" formatCode="0.0">
                  <c:v>0</c:v>
                </c:pt>
                <c:pt idx="30" formatCode="0.0">
                  <c:v>0</c:v>
                </c:pt>
                <c:pt idx="31" formatCode="0.0">
                  <c:v>0</c:v>
                </c:pt>
                <c:pt idx="32" formatCode="0.0">
                  <c:v>0</c:v>
                </c:pt>
                <c:pt idx="33" formatCode="0.0">
                  <c:v>0</c:v>
                </c:pt>
                <c:pt idx="34" formatCode="0.0">
                  <c:v>0</c:v>
                </c:pt>
                <c:pt idx="35" formatCode="0.0">
                  <c:v>0</c:v>
                </c:pt>
                <c:pt idx="36" formatCode="0.0">
                  <c:v>0</c:v>
                </c:pt>
                <c:pt idx="37" formatCode="0.0">
                  <c:v>0</c:v>
                </c:pt>
                <c:pt idx="38" formatCode="0.0">
                  <c:v>0</c:v>
                </c:pt>
              </c:numCache>
            </c:numRef>
          </c:val>
          <c:extLst>
            <c:ext xmlns:c16="http://schemas.microsoft.com/office/drawing/2014/chart" uri="{C3380CC4-5D6E-409C-BE32-E72D297353CC}">
              <c16:uniqueId val="{0000001A-BD59-45D9-8264-3A10FF6F7B73}"/>
            </c:ext>
          </c:extLst>
        </c:ser>
        <c:ser>
          <c:idx val="5"/>
          <c:order val="3"/>
          <c:tx>
            <c:strRef>
              <c:f>'Maintenance_Non Maintenance'!$B$18</c:f>
              <c:strCache>
                <c:ptCount val="1"/>
                <c:pt idx="0">
                  <c:v>Rel-17 work</c:v>
                </c:pt>
              </c:strCache>
            </c:strRef>
          </c:tx>
          <c:spPr>
            <a:gradFill rotWithShape="1">
              <a:gsLst>
                <a:gs pos="0">
                  <a:schemeClr val="accent6">
                    <a:tint val="50000"/>
                    <a:satMod val="300000"/>
                  </a:schemeClr>
                </a:gs>
                <a:gs pos="35000">
                  <a:schemeClr val="accent6">
                    <a:tint val="37000"/>
                    <a:satMod val="300000"/>
                  </a:schemeClr>
                </a:gs>
                <a:gs pos="100000">
                  <a:schemeClr val="accent6">
                    <a:tint val="15000"/>
                    <a:satMod val="350000"/>
                  </a:schemeClr>
                </a:gs>
              </a:gsLst>
              <a:lin ang="16200000" scaled="1"/>
            </a:gradFill>
            <a:ln w="9525" cap="flat" cmpd="sng" algn="ctr">
              <a:solidFill>
                <a:schemeClr val="accent6">
                  <a:shade val="95000"/>
                </a:schemeClr>
              </a:solidFill>
              <a:round/>
            </a:ln>
            <a:effectLst>
              <a:outerShdw blurRad="40000" dist="20000" dir="5400000" rotWithShape="0">
                <a:srgbClr val="000000">
                  <a:alpha val="38000"/>
                </a:srgb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50000"/>
                        <a:lumOff val="50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'Maintenance_Non Maintenance'!$BU$5:$DG$5</c:f>
              <c:strCache>
                <c:ptCount val="39"/>
                <c:pt idx="0">
                  <c:v>117</c:v>
                </c:pt>
                <c:pt idx="1">
                  <c:v>118</c:v>
                </c:pt>
                <c:pt idx="2">
                  <c:v>118bis</c:v>
                </c:pt>
                <c:pt idx="3">
                  <c:v>119</c:v>
                </c:pt>
                <c:pt idx="4">
                  <c:v>120</c:v>
                </c:pt>
                <c:pt idx="5">
                  <c:v>121</c:v>
                </c:pt>
                <c:pt idx="6">
                  <c:v>122</c:v>
                </c:pt>
                <c:pt idx="7">
                  <c:v>122bis</c:v>
                </c:pt>
                <c:pt idx="8">
                  <c:v>123</c:v>
                </c:pt>
                <c:pt idx="9">
                  <c:v>REL-15 FREEZE:  124</c:v>
                </c:pt>
                <c:pt idx="10">
                  <c:v>125</c:v>
                </c:pt>
                <c:pt idx="11">
                  <c:v>126</c:v>
                </c:pt>
                <c:pt idx="12">
                  <c:v>127</c:v>
                </c:pt>
                <c:pt idx="13">
                  <c:v>127bis</c:v>
                </c:pt>
                <c:pt idx="14">
                  <c:v>128</c:v>
                </c:pt>
                <c:pt idx="15">
                  <c:v>128bis</c:v>
                </c:pt>
                <c:pt idx="16">
                  <c:v>129</c:v>
                </c:pt>
                <c:pt idx="17">
                  <c:v>129bis</c:v>
                </c:pt>
                <c:pt idx="18">
                  <c:v>130</c:v>
                </c:pt>
                <c:pt idx="19">
                  <c:v>131</c:v>
                </c:pt>
                <c:pt idx="20">
                  <c:v>132</c:v>
                </c:pt>
                <c:pt idx="21">
                  <c:v>REL-16 FREEZE:  133 </c:v>
                </c:pt>
                <c:pt idx="22">
                  <c:v>134</c:v>
                </c:pt>
                <c:pt idx="23">
                  <c:v>135</c:v>
                </c:pt>
                <c:pt idx="24">
                  <c:v>136</c:v>
                </c:pt>
                <c:pt idx="25">
                  <c:v>136AH</c:v>
                </c:pt>
                <c:pt idx="26">
                  <c:v>137-e</c:v>
                </c:pt>
                <c:pt idx="27">
                  <c:v>138-e</c:v>
                </c:pt>
                <c:pt idx="28">
                  <c:v>139-e</c:v>
                </c:pt>
                <c:pt idx="29">
                  <c:v>140-e</c:v>
                </c:pt>
                <c:pt idx="30">
                  <c:v>141-e</c:v>
                </c:pt>
                <c:pt idx="31">
                  <c:v>142-e</c:v>
                </c:pt>
                <c:pt idx="32">
                  <c:v>143-e</c:v>
                </c:pt>
                <c:pt idx="33">
                  <c:v>144-e</c:v>
                </c:pt>
                <c:pt idx="34">
                  <c:v>REL-17 FREEZE:  145-e</c:v>
                </c:pt>
                <c:pt idx="35">
                  <c:v>146-e</c:v>
                </c:pt>
                <c:pt idx="36">
                  <c:v>147-e</c:v>
                </c:pt>
                <c:pt idx="37">
                  <c:v>148-e</c:v>
                </c:pt>
                <c:pt idx="38">
                  <c:v>149-e</c:v>
                </c:pt>
              </c:strCache>
            </c:strRef>
          </c:cat>
          <c:val>
            <c:numRef>
              <c:f>'Maintenance_Non Maintenance'!$BU$18:$DG$18</c:f>
              <c:numCache>
                <c:formatCode>General</c:formatCode>
                <c:ptCount val="39"/>
                <c:pt idx="23" formatCode="0.0">
                  <c:v>10.8</c:v>
                </c:pt>
                <c:pt idx="24" formatCode="0.0">
                  <c:v>11</c:v>
                </c:pt>
                <c:pt idx="25" formatCode="0.0">
                  <c:v>12.5</c:v>
                </c:pt>
                <c:pt idx="26" formatCode="0.0">
                  <c:v>0</c:v>
                </c:pt>
                <c:pt idx="27" formatCode="0.0">
                  <c:v>0</c:v>
                </c:pt>
                <c:pt idx="28" formatCode="0.0">
                  <c:v>0</c:v>
                </c:pt>
                <c:pt idx="29" formatCode="0.0">
                  <c:v>0</c:v>
                </c:pt>
                <c:pt idx="30" formatCode="0.0">
                  <c:v>0</c:v>
                </c:pt>
                <c:pt idx="31" formatCode="0.0">
                  <c:v>0</c:v>
                </c:pt>
                <c:pt idx="32" formatCode="0.0">
                  <c:v>0</c:v>
                </c:pt>
                <c:pt idx="33" formatCode="0.0">
                  <c:v>0</c:v>
                </c:pt>
                <c:pt idx="34" formatCode="0.0">
                  <c:v>0</c:v>
                </c:pt>
                <c:pt idx="35" formatCode="0.0">
                  <c:v>0</c:v>
                </c:pt>
                <c:pt idx="36" formatCode="0.0">
                  <c:v>0</c:v>
                </c:pt>
                <c:pt idx="37" formatCode="0.0">
                  <c:v>0</c:v>
                </c:pt>
                <c:pt idx="38" formatCode="0.0">
                  <c:v>0</c:v>
                </c:pt>
              </c:numCache>
            </c:numRef>
          </c:val>
          <c:extLst>
            <c:ext xmlns:c16="http://schemas.microsoft.com/office/drawing/2014/chart" uri="{C3380CC4-5D6E-409C-BE32-E72D297353CC}">
              <c16:uniqueId val="{0000001B-BD59-45D9-8264-3A10FF6F7B73}"/>
            </c:ext>
          </c:extLst>
        </c:ser>
        <c:ser>
          <c:idx val="1"/>
          <c:order val="4"/>
          <c:tx>
            <c:strRef>
              <c:f>'Maintenance_Non Maintenance'!$B$19</c:f>
              <c:strCache>
                <c:ptCount val="1"/>
                <c:pt idx="0">
                  <c:v>Rel-18 work</c:v>
                </c:pt>
              </c:strCache>
            </c:strRef>
          </c:tx>
          <c:spPr>
            <a:gradFill rotWithShape="1">
              <a:gsLst>
                <a:gs pos="0">
                  <a:schemeClr val="accent2">
                    <a:tint val="50000"/>
                    <a:satMod val="300000"/>
                  </a:schemeClr>
                </a:gs>
                <a:gs pos="35000">
                  <a:schemeClr val="accent2">
                    <a:tint val="37000"/>
                    <a:satMod val="300000"/>
                  </a:schemeClr>
                </a:gs>
                <a:gs pos="100000">
                  <a:schemeClr val="accent2">
                    <a:tint val="15000"/>
                    <a:satMod val="350000"/>
                  </a:schemeClr>
                </a:gs>
              </a:gsLst>
              <a:lin ang="16200000" scaled="1"/>
            </a:gradFill>
            <a:ln w="9525" cap="flat" cmpd="sng" algn="ctr">
              <a:solidFill>
                <a:schemeClr val="accent2">
                  <a:shade val="95000"/>
                </a:schemeClr>
              </a:solidFill>
              <a:round/>
            </a:ln>
            <a:effectLst>
              <a:outerShdw blurRad="40000" dist="20000" dir="5400000" rotWithShape="0">
                <a:srgbClr val="000000">
                  <a:alpha val="38000"/>
                </a:srgbClr>
              </a:outerShdw>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50000"/>
                        <a:lumOff val="50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1">
                          <a:lumMod val="35000"/>
                          <a:lumOff val="65000"/>
                        </a:schemeClr>
                      </a:solidFill>
                    </a:ln>
                    <a:effectLst/>
                  </c:spPr>
                </c15:leaderLines>
              </c:ext>
            </c:extLst>
          </c:dLbls>
          <c:cat>
            <c:strRef>
              <c:f>'Maintenance_Non Maintenance'!$BU$5:$DG$5</c:f>
              <c:strCache>
                <c:ptCount val="39"/>
                <c:pt idx="0">
                  <c:v>117</c:v>
                </c:pt>
                <c:pt idx="1">
                  <c:v>118</c:v>
                </c:pt>
                <c:pt idx="2">
                  <c:v>118bis</c:v>
                </c:pt>
                <c:pt idx="3">
                  <c:v>119</c:v>
                </c:pt>
                <c:pt idx="4">
                  <c:v>120</c:v>
                </c:pt>
                <c:pt idx="5">
                  <c:v>121</c:v>
                </c:pt>
                <c:pt idx="6">
                  <c:v>122</c:v>
                </c:pt>
                <c:pt idx="7">
                  <c:v>122bis</c:v>
                </c:pt>
                <c:pt idx="8">
                  <c:v>123</c:v>
                </c:pt>
                <c:pt idx="9">
                  <c:v>REL-15 FREEZE:  124</c:v>
                </c:pt>
                <c:pt idx="10">
                  <c:v>125</c:v>
                </c:pt>
                <c:pt idx="11">
                  <c:v>126</c:v>
                </c:pt>
                <c:pt idx="12">
                  <c:v>127</c:v>
                </c:pt>
                <c:pt idx="13">
                  <c:v>127bis</c:v>
                </c:pt>
                <c:pt idx="14">
                  <c:v>128</c:v>
                </c:pt>
                <c:pt idx="15">
                  <c:v>128bis</c:v>
                </c:pt>
                <c:pt idx="16">
                  <c:v>129</c:v>
                </c:pt>
                <c:pt idx="17">
                  <c:v>129bis</c:v>
                </c:pt>
                <c:pt idx="18">
                  <c:v>130</c:v>
                </c:pt>
                <c:pt idx="19">
                  <c:v>131</c:v>
                </c:pt>
                <c:pt idx="20">
                  <c:v>132</c:v>
                </c:pt>
                <c:pt idx="21">
                  <c:v>REL-16 FREEZE:  133 </c:v>
                </c:pt>
                <c:pt idx="22">
                  <c:v>134</c:v>
                </c:pt>
                <c:pt idx="23">
                  <c:v>135</c:v>
                </c:pt>
                <c:pt idx="24">
                  <c:v>136</c:v>
                </c:pt>
                <c:pt idx="25">
                  <c:v>136AH</c:v>
                </c:pt>
                <c:pt idx="26">
                  <c:v>137-e</c:v>
                </c:pt>
                <c:pt idx="27">
                  <c:v>138-e</c:v>
                </c:pt>
                <c:pt idx="28">
                  <c:v>139-e</c:v>
                </c:pt>
                <c:pt idx="29">
                  <c:v>140-e</c:v>
                </c:pt>
                <c:pt idx="30">
                  <c:v>141-e</c:v>
                </c:pt>
                <c:pt idx="31">
                  <c:v>142-e</c:v>
                </c:pt>
                <c:pt idx="32">
                  <c:v>143-e</c:v>
                </c:pt>
                <c:pt idx="33">
                  <c:v>144-e</c:v>
                </c:pt>
                <c:pt idx="34">
                  <c:v>REL-17 FREEZE:  145-e</c:v>
                </c:pt>
                <c:pt idx="35">
                  <c:v>146-e</c:v>
                </c:pt>
                <c:pt idx="36">
                  <c:v>147-e</c:v>
                </c:pt>
                <c:pt idx="37">
                  <c:v>148-e</c:v>
                </c:pt>
                <c:pt idx="38">
                  <c:v>149-e</c:v>
                </c:pt>
              </c:strCache>
            </c:strRef>
          </c:cat>
          <c:val>
            <c:numRef>
              <c:f>'Maintenance_Non Maintenance'!$BU$19:$DG$19</c:f>
              <c:numCache>
                <c:formatCode>General</c:formatCode>
                <c:ptCount val="39"/>
                <c:pt idx="35" formatCode="0.0">
                  <c:v>0</c:v>
                </c:pt>
                <c:pt idx="36" formatCode="0.0">
                  <c:v>0</c:v>
                </c:pt>
                <c:pt idx="37" formatCode="0.0">
                  <c:v>0</c:v>
                </c:pt>
                <c:pt idx="38" formatCode="0.0">
                  <c:v>0</c:v>
                </c:pt>
              </c:numCache>
            </c:numRef>
          </c:val>
          <c:extLst>
            <c:ext xmlns:c16="http://schemas.microsoft.com/office/drawing/2014/chart" uri="{C3380CC4-5D6E-409C-BE32-E72D297353CC}">
              <c16:uniqueId val="{0000001C-BD59-45D9-8264-3A10FF6F7B73}"/>
            </c:ext>
          </c:extLst>
        </c:ser>
        <c:dLbls>
          <c:dLblPos val="ctr"/>
          <c:showLegendKey val="0"/>
          <c:showVal val="1"/>
          <c:showCatName val="0"/>
          <c:showSerName val="0"/>
          <c:showPercent val="0"/>
          <c:showBubbleSize val="0"/>
        </c:dLbls>
        <c:gapWidth val="100"/>
        <c:overlap val="100"/>
        <c:axId val="333875328"/>
        <c:axId val="333875888"/>
      </c:barChart>
      <c:catAx>
        <c:axId val="333875328"/>
        <c:scaling>
          <c:orientation val="minMax"/>
        </c:scaling>
        <c:delete val="0"/>
        <c:axPos val="b"/>
        <c:numFmt formatCode="General" sourceLinked="0"/>
        <c:majorTickMark val="none"/>
        <c:minorTickMark val="none"/>
        <c:tickLblPos val="nextTo"/>
        <c:spPr>
          <a:noFill/>
          <a:ln w="12700"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50000"/>
                    <a:lumOff val="50000"/>
                  </a:schemeClr>
                </a:solidFill>
                <a:latin typeface="+mn-lt"/>
                <a:ea typeface="+mn-ea"/>
                <a:cs typeface="+mn-cs"/>
              </a:defRPr>
            </a:pPr>
            <a:endParaRPr lang="en-US"/>
          </a:p>
        </c:txPr>
        <c:crossAx val="333875888"/>
        <c:crosses val="autoZero"/>
        <c:auto val="1"/>
        <c:lblAlgn val="ctr"/>
        <c:lblOffset val="100"/>
        <c:noMultiLvlLbl val="0"/>
      </c:catAx>
      <c:valAx>
        <c:axId val="333875888"/>
        <c:scaling>
          <c:orientation val="minMax"/>
        </c:scaling>
        <c:delete val="0"/>
        <c:axPos val="l"/>
        <c:majorGridlines>
          <c:spPr>
            <a:ln w="9525" cap="flat" cmpd="sng" algn="ctr">
              <a:solidFill>
                <a:schemeClr val="tx1">
                  <a:lumMod val="15000"/>
                  <a:lumOff val="85000"/>
                </a:schemeClr>
              </a:solidFill>
              <a:round/>
            </a:ln>
            <a:effectLst/>
          </c:spPr>
        </c:majorGridlines>
        <c:numFmt formatCode="0.0"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50000"/>
                    <a:lumOff val="50000"/>
                  </a:schemeClr>
                </a:solidFill>
                <a:latin typeface="+mn-lt"/>
                <a:ea typeface="+mn-ea"/>
                <a:cs typeface="+mn-cs"/>
              </a:defRPr>
            </a:pPr>
            <a:endParaRPr lang="en-US"/>
          </a:p>
        </c:txPr>
        <c:crossAx val="333875328"/>
        <c:crosses val="autoZero"/>
        <c:crossBetween val="between"/>
      </c:valAx>
      <c:spPr>
        <a:noFill/>
        <a:ln>
          <a:noFill/>
        </a:ln>
        <a:effectLst/>
      </c:spPr>
    </c:plotArea>
    <c:legend>
      <c:legendPos val="b"/>
      <c:layout>
        <c:manualLayout>
          <c:xMode val="edge"/>
          <c:yMode val="edge"/>
          <c:x val="0.103876664348853"/>
          <c:y val="6.5854624086673086E-2"/>
          <c:w val="0.65292014943713694"/>
          <c:h val="4.1977905746856274E-2"/>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lumMod val="50000"/>
                  <a:lumOff val="50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2.5268768009503399E-2"/>
          <c:y val="1.4707759912680954E-2"/>
          <c:w val="0.97440901538683811"/>
          <c:h val="0.95210574583348628"/>
        </c:manualLayout>
      </c:layout>
      <c:barChart>
        <c:barDir val="col"/>
        <c:grouping val="stacked"/>
        <c:varyColors val="0"/>
        <c:ser>
          <c:idx val="0"/>
          <c:order val="0"/>
          <c:tx>
            <c:strRef>
              <c:f>'Results SA2#67_on'!$A$2</c:f>
              <c:strCache>
                <c:ptCount val="1"/>
                <c:pt idx="0">
                  <c:v>#approved/endorsed/merged (total)</c:v>
                </c:pt>
              </c:strCache>
            </c:strRef>
          </c:tx>
          <c:spPr>
            <a:solidFill>
              <a:srgbClr val="00B050"/>
            </a:solidFill>
          </c:spPr>
          <c:invertIfNegative val="0"/>
          <c:cat>
            <c:strRef>
              <c:f>'Results SA2#67_on'!$AC$1:$CS$1</c:f>
              <c:strCache>
                <c:ptCount val="69"/>
                <c:pt idx="0">
                  <c:v>92</c:v>
                </c:pt>
                <c:pt idx="1">
                  <c:v>93</c:v>
                </c:pt>
                <c:pt idx="2">
                  <c:v>94</c:v>
                </c:pt>
                <c:pt idx="3">
                  <c:v>95</c:v>
                </c:pt>
                <c:pt idx="4">
                  <c:v>96</c:v>
                </c:pt>
                <c:pt idx="5">
                  <c:v>97</c:v>
                </c:pt>
                <c:pt idx="6">
                  <c:v>98</c:v>
                </c:pt>
                <c:pt idx="7">
                  <c:v>99</c:v>
                </c:pt>
                <c:pt idx="8">
                  <c:v>REL-12 FREEZE:  100 </c:v>
                </c:pt>
                <c:pt idx="9">
                  <c:v>101</c:v>
                </c:pt>
                <c:pt idx="10">
                  <c:v>101b</c:v>
                </c:pt>
                <c:pt idx="11">
                  <c:v>102</c:v>
                </c:pt>
                <c:pt idx="12">
                  <c:v>103</c:v>
                </c:pt>
                <c:pt idx="13">
                  <c:v>104</c:v>
                </c:pt>
                <c:pt idx="14">
                  <c:v>105</c:v>
                </c:pt>
                <c:pt idx="15">
                  <c:v>106</c:v>
                </c:pt>
                <c:pt idx="16">
                  <c:v>107+E</c:v>
                </c:pt>
                <c:pt idx="17">
                  <c:v>108</c:v>
                </c:pt>
                <c:pt idx="18">
                  <c:v>REL-13 FREEZE:  109</c:v>
                </c:pt>
                <c:pt idx="19">
                  <c:v>110</c:v>
                </c:pt>
                <c:pt idx="20">
                  <c:v>110AH</c:v>
                </c:pt>
                <c:pt idx="21">
                  <c:v>111</c:v>
                </c:pt>
                <c:pt idx="22">
                  <c:v>112</c:v>
                </c:pt>
                <c:pt idx="23">
                  <c:v>113</c:v>
                </c:pt>
                <c:pt idx="24">
                  <c:v>113AH</c:v>
                </c:pt>
                <c:pt idx="25">
                  <c:v>114</c:v>
                </c:pt>
                <c:pt idx="26">
                  <c:v>115</c:v>
                </c:pt>
                <c:pt idx="27">
                  <c:v>116</c:v>
                </c:pt>
                <c:pt idx="28">
                  <c:v>REL-14 FREEZE:  116-bis</c:v>
                </c:pt>
                <c:pt idx="29">
                  <c:v>117</c:v>
                </c:pt>
                <c:pt idx="30">
                  <c:v>118</c:v>
                </c:pt>
                <c:pt idx="31">
                  <c:v>118bis</c:v>
                </c:pt>
                <c:pt idx="32">
                  <c:v>119</c:v>
                </c:pt>
                <c:pt idx="33">
                  <c:v>120</c:v>
                </c:pt>
                <c:pt idx="34">
                  <c:v>121</c:v>
                </c:pt>
                <c:pt idx="35">
                  <c:v>122</c:v>
                </c:pt>
                <c:pt idx="36">
                  <c:v>122bis</c:v>
                </c:pt>
                <c:pt idx="37">
                  <c:v>122e</c:v>
                </c:pt>
                <c:pt idx="38">
                  <c:v>123</c:v>
                </c:pt>
                <c:pt idx="39">
                  <c:v>REL-15 FREEZE:  124</c:v>
                </c:pt>
                <c:pt idx="40">
                  <c:v>125</c:v>
                </c:pt>
                <c:pt idx="41">
                  <c:v>126</c:v>
                </c:pt>
                <c:pt idx="42">
                  <c:v>127</c:v>
                </c:pt>
                <c:pt idx="43">
                  <c:v>127bis</c:v>
                </c:pt>
                <c:pt idx="44">
                  <c:v>128</c:v>
                </c:pt>
                <c:pt idx="45">
                  <c:v>128bis</c:v>
                </c:pt>
                <c:pt idx="46">
                  <c:v>129</c:v>
                </c:pt>
                <c:pt idx="47">
                  <c:v>129bis</c:v>
                </c:pt>
                <c:pt idx="48">
                  <c:v>130</c:v>
                </c:pt>
                <c:pt idx="49">
                  <c:v>131</c:v>
                </c:pt>
                <c:pt idx="50">
                  <c:v>132</c:v>
                </c:pt>
                <c:pt idx="51">
                  <c:v>REL-16 FREEZE:  133 </c:v>
                </c:pt>
                <c:pt idx="52">
                  <c:v>134</c:v>
                </c:pt>
                <c:pt idx="53">
                  <c:v>135</c:v>
                </c:pt>
                <c:pt idx="54">
                  <c:v>136</c:v>
                </c:pt>
                <c:pt idx="55">
                  <c:v>136AH</c:v>
                </c:pt>
                <c:pt idx="56">
                  <c:v>137-e</c:v>
                </c:pt>
                <c:pt idx="57">
                  <c:v>138-e</c:v>
                </c:pt>
                <c:pt idx="58">
                  <c:v>139-e</c:v>
                </c:pt>
                <c:pt idx="59">
                  <c:v>140-e</c:v>
                </c:pt>
                <c:pt idx="60">
                  <c:v>141-e</c:v>
                </c:pt>
                <c:pt idx="61">
                  <c:v>142-e</c:v>
                </c:pt>
                <c:pt idx="62">
                  <c:v>143-e</c:v>
                </c:pt>
                <c:pt idx="63">
                  <c:v>144-e</c:v>
                </c:pt>
                <c:pt idx="64">
                  <c:v>REL-17 FREEZE:  145-e</c:v>
                </c:pt>
                <c:pt idx="65">
                  <c:v>146-e</c:v>
                </c:pt>
                <c:pt idx="66">
                  <c:v>147-e</c:v>
                </c:pt>
                <c:pt idx="67">
                  <c:v>148-e</c:v>
                </c:pt>
                <c:pt idx="68">
                  <c:v>149-e</c:v>
                </c:pt>
              </c:strCache>
            </c:strRef>
          </c:cat>
          <c:val>
            <c:numRef>
              <c:f>'Results SA2#67_on'!$AC$2:$CS$2</c:f>
              <c:numCache>
                <c:formatCode>0</c:formatCode>
                <c:ptCount val="69"/>
                <c:pt idx="0">
                  <c:v>108</c:v>
                </c:pt>
                <c:pt idx="1">
                  <c:v>117</c:v>
                </c:pt>
                <c:pt idx="2">
                  <c:v>115</c:v>
                </c:pt>
                <c:pt idx="3">
                  <c:v>134</c:v>
                </c:pt>
                <c:pt idx="4" formatCode="General">
                  <c:v>147</c:v>
                </c:pt>
                <c:pt idx="5" formatCode="General">
                  <c:v>170</c:v>
                </c:pt>
                <c:pt idx="6">
                  <c:v>168</c:v>
                </c:pt>
                <c:pt idx="7">
                  <c:v>165</c:v>
                </c:pt>
                <c:pt idx="8">
                  <c:v>134</c:v>
                </c:pt>
                <c:pt idx="9">
                  <c:v>123</c:v>
                </c:pt>
                <c:pt idx="10">
                  <c:v>56</c:v>
                </c:pt>
                <c:pt idx="11">
                  <c:v>145</c:v>
                </c:pt>
                <c:pt idx="12">
                  <c:v>150</c:v>
                </c:pt>
                <c:pt idx="13">
                  <c:v>130</c:v>
                </c:pt>
                <c:pt idx="14">
                  <c:v>212</c:v>
                </c:pt>
                <c:pt idx="15">
                  <c:v>198</c:v>
                </c:pt>
                <c:pt idx="16">
                  <c:v>162</c:v>
                </c:pt>
                <c:pt idx="17">
                  <c:v>162</c:v>
                </c:pt>
                <c:pt idx="18">
                  <c:v>168</c:v>
                </c:pt>
                <c:pt idx="19">
                  <c:v>161</c:v>
                </c:pt>
                <c:pt idx="20">
                  <c:v>61</c:v>
                </c:pt>
                <c:pt idx="21">
                  <c:v>151</c:v>
                </c:pt>
                <c:pt idx="22">
                  <c:v>175</c:v>
                </c:pt>
                <c:pt idx="23">
                  <c:v>180</c:v>
                </c:pt>
                <c:pt idx="24">
                  <c:v>87</c:v>
                </c:pt>
                <c:pt idx="25">
                  <c:v>86</c:v>
                </c:pt>
                <c:pt idx="26">
                  <c:v>224</c:v>
                </c:pt>
                <c:pt idx="27">
                  <c:v>278</c:v>
                </c:pt>
                <c:pt idx="28">
                  <c:v>317</c:v>
                </c:pt>
                <c:pt idx="29">
                  <c:v>158</c:v>
                </c:pt>
                <c:pt idx="30">
                  <c:v>210</c:v>
                </c:pt>
                <c:pt idx="31" formatCode="General">
                  <c:v>151</c:v>
                </c:pt>
                <c:pt idx="32" formatCode="General">
                  <c:v>224</c:v>
                </c:pt>
                <c:pt idx="33" formatCode="General">
                  <c:v>269</c:v>
                </c:pt>
                <c:pt idx="34" formatCode="General">
                  <c:v>264</c:v>
                </c:pt>
                <c:pt idx="35" formatCode="General">
                  <c:v>311</c:v>
                </c:pt>
                <c:pt idx="36" formatCode="General">
                  <c:v>368</c:v>
                </c:pt>
                <c:pt idx="37" formatCode="General">
                  <c:v>67</c:v>
                </c:pt>
                <c:pt idx="38" formatCode="General">
                  <c:v>414</c:v>
                </c:pt>
                <c:pt idx="39" formatCode="General">
                  <c:v>467</c:v>
                </c:pt>
                <c:pt idx="40" formatCode="General">
                  <c:v>399</c:v>
                </c:pt>
                <c:pt idx="41" formatCode="General">
                  <c:v>516</c:v>
                </c:pt>
                <c:pt idx="42" formatCode="General">
                  <c:v>483</c:v>
                </c:pt>
                <c:pt idx="43" formatCode="General">
                  <c:v>434</c:v>
                </c:pt>
                <c:pt idx="44" formatCode="General">
                  <c:v>364</c:v>
                </c:pt>
                <c:pt idx="45" formatCode="General">
                  <c:v>423</c:v>
                </c:pt>
                <c:pt idx="46" formatCode="General">
                  <c:v>427</c:v>
                </c:pt>
                <c:pt idx="47" formatCode="General">
                  <c:v>503</c:v>
                </c:pt>
                <c:pt idx="48" formatCode="General">
                  <c:v>407</c:v>
                </c:pt>
                <c:pt idx="49" formatCode="General">
                  <c:v>432</c:v>
                </c:pt>
                <c:pt idx="50" formatCode="General">
                  <c:v>417</c:v>
                </c:pt>
                <c:pt idx="51" formatCode="General">
                  <c:v>561</c:v>
                </c:pt>
                <c:pt idx="52" formatCode="General">
                  <c:v>446</c:v>
                </c:pt>
                <c:pt idx="53" formatCode="General">
                  <c:v>508</c:v>
                </c:pt>
                <c:pt idx="54" formatCode="General">
                  <c:v>480</c:v>
                </c:pt>
                <c:pt idx="55" formatCode="General">
                  <c:v>406</c:v>
                </c:pt>
                <c:pt idx="56" formatCode="General">
                  <c:v>237</c:v>
                </c:pt>
                <c:pt idx="57" formatCode="General">
                  <c:v>318</c:v>
                </c:pt>
                <c:pt idx="58" formatCode="General">
                  <c:v>529</c:v>
                </c:pt>
                <c:pt idx="59" formatCode="General">
                  <c:v>730</c:v>
                </c:pt>
                <c:pt idx="60" formatCode="General">
                  <c:v>679</c:v>
                </c:pt>
                <c:pt idx="61" formatCode="General">
                  <c:v>494</c:v>
                </c:pt>
                <c:pt idx="62" formatCode="General">
                  <c:v>591</c:v>
                </c:pt>
                <c:pt idx="63" formatCode="General">
                  <c:v>409</c:v>
                </c:pt>
                <c:pt idx="64" formatCode="General">
                  <c:v>598</c:v>
                </c:pt>
                <c:pt idx="65" formatCode="General">
                  <c:v>760</c:v>
                </c:pt>
                <c:pt idx="66" formatCode="General">
                  <c:v>322</c:v>
                </c:pt>
                <c:pt idx="67" formatCode="General">
                  <c:v>368</c:v>
                </c:pt>
                <c:pt idx="68" formatCode="General">
                  <c:v>805</c:v>
                </c:pt>
              </c:numCache>
            </c:numRef>
          </c:val>
          <c:extLst>
            <c:ext xmlns:c16="http://schemas.microsoft.com/office/drawing/2014/chart" uri="{C3380CC4-5D6E-409C-BE32-E72D297353CC}">
              <c16:uniqueId val="{00000000-DB08-4F24-B066-D83D10683E60}"/>
            </c:ext>
          </c:extLst>
        </c:ser>
        <c:ser>
          <c:idx val="1"/>
          <c:order val="1"/>
          <c:tx>
            <c:strRef>
              <c:f>'Results SA2#67_on'!$A$3</c:f>
              <c:strCache>
                <c:ptCount val="1"/>
                <c:pt idx="0">
                  <c:v>#not handled, postponed</c:v>
                </c:pt>
              </c:strCache>
            </c:strRef>
          </c:tx>
          <c:spPr>
            <a:solidFill>
              <a:srgbClr val="FFFF00"/>
            </a:solidFill>
            <a:ln>
              <a:solidFill>
                <a:srgbClr val="FFFF00"/>
              </a:solidFill>
            </a:ln>
          </c:spPr>
          <c:invertIfNegative val="0"/>
          <c:cat>
            <c:strRef>
              <c:f>'Results SA2#67_on'!$AC$1:$CS$1</c:f>
              <c:strCache>
                <c:ptCount val="69"/>
                <c:pt idx="0">
                  <c:v>92</c:v>
                </c:pt>
                <c:pt idx="1">
                  <c:v>93</c:v>
                </c:pt>
                <c:pt idx="2">
                  <c:v>94</c:v>
                </c:pt>
                <c:pt idx="3">
                  <c:v>95</c:v>
                </c:pt>
                <c:pt idx="4">
                  <c:v>96</c:v>
                </c:pt>
                <c:pt idx="5">
                  <c:v>97</c:v>
                </c:pt>
                <c:pt idx="6">
                  <c:v>98</c:v>
                </c:pt>
                <c:pt idx="7">
                  <c:v>99</c:v>
                </c:pt>
                <c:pt idx="8">
                  <c:v>REL-12 FREEZE:  100 </c:v>
                </c:pt>
                <c:pt idx="9">
                  <c:v>101</c:v>
                </c:pt>
                <c:pt idx="10">
                  <c:v>101b</c:v>
                </c:pt>
                <c:pt idx="11">
                  <c:v>102</c:v>
                </c:pt>
                <c:pt idx="12">
                  <c:v>103</c:v>
                </c:pt>
                <c:pt idx="13">
                  <c:v>104</c:v>
                </c:pt>
                <c:pt idx="14">
                  <c:v>105</c:v>
                </c:pt>
                <c:pt idx="15">
                  <c:v>106</c:v>
                </c:pt>
                <c:pt idx="16">
                  <c:v>107+E</c:v>
                </c:pt>
                <c:pt idx="17">
                  <c:v>108</c:v>
                </c:pt>
                <c:pt idx="18">
                  <c:v>REL-13 FREEZE:  109</c:v>
                </c:pt>
                <c:pt idx="19">
                  <c:v>110</c:v>
                </c:pt>
                <c:pt idx="20">
                  <c:v>110AH</c:v>
                </c:pt>
                <c:pt idx="21">
                  <c:v>111</c:v>
                </c:pt>
                <c:pt idx="22">
                  <c:v>112</c:v>
                </c:pt>
                <c:pt idx="23">
                  <c:v>113</c:v>
                </c:pt>
                <c:pt idx="24">
                  <c:v>113AH</c:v>
                </c:pt>
                <c:pt idx="25">
                  <c:v>114</c:v>
                </c:pt>
                <c:pt idx="26">
                  <c:v>115</c:v>
                </c:pt>
                <c:pt idx="27">
                  <c:v>116</c:v>
                </c:pt>
                <c:pt idx="28">
                  <c:v>REL-14 FREEZE:  116-bis</c:v>
                </c:pt>
                <c:pt idx="29">
                  <c:v>117</c:v>
                </c:pt>
                <c:pt idx="30">
                  <c:v>118</c:v>
                </c:pt>
                <c:pt idx="31">
                  <c:v>118bis</c:v>
                </c:pt>
                <c:pt idx="32">
                  <c:v>119</c:v>
                </c:pt>
                <c:pt idx="33">
                  <c:v>120</c:v>
                </c:pt>
                <c:pt idx="34">
                  <c:v>121</c:v>
                </c:pt>
                <c:pt idx="35">
                  <c:v>122</c:v>
                </c:pt>
                <c:pt idx="36">
                  <c:v>122bis</c:v>
                </c:pt>
                <c:pt idx="37">
                  <c:v>122e</c:v>
                </c:pt>
                <c:pt idx="38">
                  <c:v>123</c:v>
                </c:pt>
                <c:pt idx="39">
                  <c:v>REL-15 FREEZE:  124</c:v>
                </c:pt>
                <c:pt idx="40">
                  <c:v>125</c:v>
                </c:pt>
                <c:pt idx="41">
                  <c:v>126</c:v>
                </c:pt>
                <c:pt idx="42">
                  <c:v>127</c:v>
                </c:pt>
                <c:pt idx="43">
                  <c:v>127bis</c:v>
                </c:pt>
                <c:pt idx="44">
                  <c:v>128</c:v>
                </c:pt>
                <c:pt idx="45">
                  <c:v>128bis</c:v>
                </c:pt>
                <c:pt idx="46">
                  <c:v>129</c:v>
                </c:pt>
                <c:pt idx="47">
                  <c:v>129bis</c:v>
                </c:pt>
                <c:pt idx="48">
                  <c:v>130</c:v>
                </c:pt>
                <c:pt idx="49">
                  <c:v>131</c:v>
                </c:pt>
                <c:pt idx="50">
                  <c:v>132</c:v>
                </c:pt>
                <c:pt idx="51">
                  <c:v>REL-16 FREEZE:  133 </c:v>
                </c:pt>
                <c:pt idx="52">
                  <c:v>134</c:v>
                </c:pt>
                <c:pt idx="53">
                  <c:v>135</c:v>
                </c:pt>
                <c:pt idx="54">
                  <c:v>136</c:v>
                </c:pt>
                <c:pt idx="55">
                  <c:v>136AH</c:v>
                </c:pt>
                <c:pt idx="56">
                  <c:v>137-e</c:v>
                </c:pt>
                <c:pt idx="57">
                  <c:v>138-e</c:v>
                </c:pt>
                <c:pt idx="58">
                  <c:v>139-e</c:v>
                </c:pt>
                <c:pt idx="59">
                  <c:v>140-e</c:v>
                </c:pt>
                <c:pt idx="60">
                  <c:v>141-e</c:v>
                </c:pt>
                <c:pt idx="61">
                  <c:v>142-e</c:v>
                </c:pt>
                <c:pt idx="62">
                  <c:v>143-e</c:v>
                </c:pt>
                <c:pt idx="63">
                  <c:v>144-e</c:v>
                </c:pt>
                <c:pt idx="64">
                  <c:v>REL-17 FREEZE:  145-e</c:v>
                </c:pt>
                <c:pt idx="65">
                  <c:v>146-e</c:v>
                </c:pt>
                <c:pt idx="66">
                  <c:v>147-e</c:v>
                </c:pt>
                <c:pt idx="67">
                  <c:v>148-e</c:v>
                </c:pt>
                <c:pt idx="68">
                  <c:v>149-e</c:v>
                </c:pt>
              </c:strCache>
            </c:strRef>
          </c:cat>
          <c:val>
            <c:numRef>
              <c:f>'Results SA2#67_on'!$AC$3:$CS$3</c:f>
              <c:numCache>
                <c:formatCode>0</c:formatCode>
                <c:ptCount val="69"/>
                <c:pt idx="0">
                  <c:v>77</c:v>
                </c:pt>
                <c:pt idx="1">
                  <c:v>149</c:v>
                </c:pt>
                <c:pt idx="2">
                  <c:v>91</c:v>
                </c:pt>
                <c:pt idx="3">
                  <c:v>138</c:v>
                </c:pt>
                <c:pt idx="4">
                  <c:v>144</c:v>
                </c:pt>
                <c:pt idx="5">
                  <c:v>124</c:v>
                </c:pt>
                <c:pt idx="6">
                  <c:v>101</c:v>
                </c:pt>
                <c:pt idx="7">
                  <c:v>131</c:v>
                </c:pt>
                <c:pt idx="8">
                  <c:v>117</c:v>
                </c:pt>
                <c:pt idx="9">
                  <c:v>23</c:v>
                </c:pt>
                <c:pt idx="10">
                  <c:v>3</c:v>
                </c:pt>
                <c:pt idx="11">
                  <c:v>49</c:v>
                </c:pt>
                <c:pt idx="12">
                  <c:v>63</c:v>
                </c:pt>
                <c:pt idx="13">
                  <c:v>72</c:v>
                </c:pt>
                <c:pt idx="14">
                  <c:v>70</c:v>
                </c:pt>
                <c:pt idx="15">
                  <c:v>66</c:v>
                </c:pt>
                <c:pt idx="16">
                  <c:v>73</c:v>
                </c:pt>
                <c:pt idx="17">
                  <c:v>74</c:v>
                </c:pt>
                <c:pt idx="18">
                  <c:v>65</c:v>
                </c:pt>
                <c:pt idx="19">
                  <c:v>27</c:v>
                </c:pt>
                <c:pt idx="20">
                  <c:v>34</c:v>
                </c:pt>
                <c:pt idx="21">
                  <c:v>145</c:v>
                </c:pt>
                <c:pt idx="22">
                  <c:v>112</c:v>
                </c:pt>
                <c:pt idx="23">
                  <c:v>120</c:v>
                </c:pt>
                <c:pt idx="24">
                  <c:v>35</c:v>
                </c:pt>
                <c:pt idx="25">
                  <c:v>120</c:v>
                </c:pt>
                <c:pt idx="26">
                  <c:v>90</c:v>
                </c:pt>
                <c:pt idx="27">
                  <c:v>53</c:v>
                </c:pt>
                <c:pt idx="28">
                  <c:v>52</c:v>
                </c:pt>
                <c:pt idx="29">
                  <c:v>166</c:v>
                </c:pt>
                <c:pt idx="30">
                  <c:v>108</c:v>
                </c:pt>
                <c:pt idx="31" formatCode="General">
                  <c:v>122</c:v>
                </c:pt>
                <c:pt idx="32" formatCode="General">
                  <c:v>178</c:v>
                </c:pt>
                <c:pt idx="33" formatCode="General">
                  <c:v>254</c:v>
                </c:pt>
                <c:pt idx="34" formatCode="General">
                  <c:v>254</c:v>
                </c:pt>
                <c:pt idx="35" formatCode="General">
                  <c:v>188</c:v>
                </c:pt>
                <c:pt idx="36" formatCode="General">
                  <c:v>200</c:v>
                </c:pt>
                <c:pt idx="37" formatCode="General">
                  <c:v>2</c:v>
                </c:pt>
                <c:pt idx="38" formatCode="General">
                  <c:v>148</c:v>
                </c:pt>
                <c:pt idx="39" formatCode="General">
                  <c:v>85</c:v>
                </c:pt>
                <c:pt idx="40" formatCode="General">
                  <c:v>176</c:v>
                </c:pt>
                <c:pt idx="41" formatCode="General">
                  <c:v>154</c:v>
                </c:pt>
                <c:pt idx="42" formatCode="General">
                  <c:v>186</c:v>
                </c:pt>
                <c:pt idx="43" formatCode="General">
                  <c:v>189</c:v>
                </c:pt>
                <c:pt idx="44" formatCode="General">
                  <c:v>170</c:v>
                </c:pt>
                <c:pt idx="45" formatCode="General">
                  <c:v>185</c:v>
                </c:pt>
                <c:pt idx="46" formatCode="General">
                  <c:v>188</c:v>
                </c:pt>
                <c:pt idx="47" formatCode="General">
                  <c:v>160</c:v>
                </c:pt>
                <c:pt idx="48" formatCode="General">
                  <c:v>133</c:v>
                </c:pt>
                <c:pt idx="49" formatCode="General">
                  <c:v>193</c:v>
                </c:pt>
                <c:pt idx="50" formatCode="General">
                  <c:v>274</c:v>
                </c:pt>
                <c:pt idx="51" formatCode="General">
                  <c:v>154</c:v>
                </c:pt>
                <c:pt idx="52" formatCode="General">
                  <c:v>265</c:v>
                </c:pt>
                <c:pt idx="53" formatCode="General">
                  <c:v>473</c:v>
                </c:pt>
                <c:pt idx="54" formatCode="General">
                  <c:v>351</c:v>
                </c:pt>
                <c:pt idx="55" formatCode="General">
                  <c:v>249</c:v>
                </c:pt>
                <c:pt idx="56" formatCode="General">
                  <c:v>71</c:v>
                </c:pt>
                <c:pt idx="57" formatCode="General">
                  <c:v>33</c:v>
                </c:pt>
                <c:pt idx="58" formatCode="General">
                  <c:v>43</c:v>
                </c:pt>
                <c:pt idx="59" formatCode="General">
                  <c:v>94</c:v>
                </c:pt>
                <c:pt idx="60" formatCode="General">
                  <c:v>66</c:v>
                </c:pt>
                <c:pt idx="61" formatCode="General">
                  <c:v>65</c:v>
                </c:pt>
                <c:pt idx="62" formatCode="General">
                  <c:v>119</c:v>
                </c:pt>
                <c:pt idx="63" formatCode="General">
                  <c:v>98</c:v>
                </c:pt>
                <c:pt idx="64" formatCode="General">
                  <c:v>105</c:v>
                </c:pt>
                <c:pt idx="65" formatCode="General">
                  <c:v>83</c:v>
                </c:pt>
                <c:pt idx="66" formatCode="General">
                  <c:v>102</c:v>
                </c:pt>
                <c:pt idx="67" formatCode="General">
                  <c:v>82</c:v>
                </c:pt>
                <c:pt idx="68" formatCode="General">
                  <c:v>175</c:v>
                </c:pt>
              </c:numCache>
            </c:numRef>
          </c:val>
          <c:extLst>
            <c:ext xmlns:c16="http://schemas.microsoft.com/office/drawing/2014/chart" uri="{C3380CC4-5D6E-409C-BE32-E72D297353CC}">
              <c16:uniqueId val="{00000001-DB08-4F24-B066-D83D10683E60}"/>
            </c:ext>
          </c:extLst>
        </c:ser>
        <c:ser>
          <c:idx val="2"/>
          <c:order val="2"/>
          <c:tx>
            <c:strRef>
              <c:f>'Results SA2#67_on'!$A$4</c:f>
              <c:strCache>
                <c:ptCount val="1"/>
                <c:pt idx="0">
                  <c:v>#noted</c:v>
                </c:pt>
              </c:strCache>
            </c:strRef>
          </c:tx>
          <c:spPr>
            <a:solidFill>
              <a:srgbClr val="FF0000"/>
            </a:solidFill>
            <a:ln>
              <a:solidFill>
                <a:srgbClr val="FF0000"/>
              </a:solidFill>
            </a:ln>
          </c:spPr>
          <c:invertIfNegative val="0"/>
          <c:cat>
            <c:strRef>
              <c:f>'Results SA2#67_on'!$AC$1:$CS$1</c:f>
              <c:strCache>
                <c:ptCount val="69"/>
                <c:pt idx="0">
                  <c:v>92</c:v>
                </c:pt>
                <c:pt idx="1">
                  <c:v>93</c:v>
                </c:pt>
                <c:pt idx="2">
                  <c:v>94</c:v>
                </c:pt>
                <c:pt idx="3">
                  <c:v>95</c:v>
                </c:pt>
                <c:pt idx="4">
                  <c:v>96</c:v>
                </c:pt>
                <c:pt idx="5">
                  <c:v>97</c:v>
                </c:pt>
                <c:pt idx="6">
                  <c:v>98</c:v>
                </c:pt>
                <c:pt idx="7">
                  <c:v>99</c:v>
                </c:pt>
                <c:pt idx="8">
                  <c:v>REL-12 FREEZE:  100 </c:v>
                </c:pt>
                <c:pt idx="9">
                  <c:v>101</c:v>
                </c:pt>
                <c:pt idx="10">
                  <c:v>101b</c:v>
                </c:pt>
                <c:pt idx="11">
                  <c:v>102</c:v>
                </c:pt>
                <c:pt idx="12">
                  <c:v>103</c:v>
                </c:pt>
                <c:pt idx="13">
                  <c:v>104</c:v>
                </c:pt>
                <c:pt idx="14">
                  <c:v>105</c:v>
                </c:pt>
                <c:pt idx="15">
                  <c:v>106</c:v>
                </c:pt>
                <c:pt idx="16">
                  <c:v>107+E</c:v>
                </c:pt>
                <c:pt idx="17">
                  <c:v>108</c:v>
                </c:pt>
                <c:pt idx="18">
                  <c:v>REL-13 FREEZE:  109</c:v>
                </c:pt>
                <c:pt idx="19">
                  <c:v>110</c:v>
                </c:pt>
                <c:pt idx="20">
                  <c:v>110AH</c:v>
                </c:pt>
                <c:pt idx="21">
                  <c:v>111</c:v>
                </c:pt>
                <c:pt idx="22">
                  <c:v>112</c:v>
                </c:pt>
                <c:pt idx="23">
                  <c:v>113</c:v>
                </c:pt>
                <c:pt idx="24">
                  <c:v>113AH</c:v>
                </c:pt>
                <c:pt idx="25">
                  <c:v>114</c:v>
                </c:pt>
                <c:pt idx="26">
                  <c:v>115</c:v>
                </c:pt>
                <c:pt idx="27">
                  <c:v>116</c:v>
                </c:pt>
                <c:pt idx="28">
                  <c:v>REL-14 FREEZE:  116-bis</c:v>
                </c:pt>
                <c:pt idx="29">
                  <c:v>117</c:v>
                </c:pt>
                <c:pt idx="30">
                  <c:v>118</c:v>
                </c:pt>
                <c:pt idx="31">
                  <c:v>118bis</c:v>
                </c:pt>
                <c:pt idx="32">
                  <c:v>119</c:v>
                </c:pt>
                <c:pt idx="33">
                  <c:v>120</c:v>
                </c:pt>
                <c:pt idx="34">
                  <c:v>121</c:v>
                </c:pt>
                <c:pt idx="35">
                  <c:v>122</c:v>
                </c:pt>
                <c:pt idx="36">
                  <c:v>122bis</c:v>
                </c:pt>
                <c:pt idx="37">
                  <c:v>122e</c:v>
                </c:pt>
                <c:pt idx="38">
                  <c:v>123</c:v>
                </c:pt>
                <c:pt idx="39">
                  <c:v>REL-15 FREEZE:  124</c:v>
                </c:pt>
                <c:pt idx="40">
                  <c:v>125</c:v>
                </c:pt>
                <c:pt idx="41">
                  <c:v>126</c:v>
                </c:pt>
                <c:pt idx="42">
                  <c:v>127</c:v>
                </c:pt>
                <c:pt idx="43">
                  <c:v>127bis</c:v>
                </c:pt>
                <c:pt idx="44">
                  <c:v>128</c:v>
                </c:pt>
                <c:pt idx="45">
                  <c:v>128bis</c:v>
                </c:pt>
                <c:pt idx="46">
                  <c:v>129</c:v>
                </c:pt>
                <c:pt idx="47">
                  <c:v>129bis</c:v>
                </c:pt>
                <c:pt idx="48">
                  <c:v>130</c:v>
                </c:pt>
                <c:pt idx="49">
                  <c:v>131</c:v>
                </c:pt>
                <c:pt idx="50">
                  <c:v>132</c:v>
                </c:pt>
                <c:pt idx="51">
                  <c:v>REL-16 FREEZE:  133 </c:v>
                </c:pt>
                <c:pt idx="52">
                  <c:v>134</c:v>
                </c:pt>
                <c:pt idx="53">
                  <c:v>135</c:v>
                </c:pt>
                <c:pt idx="54">
                  <c:v>136</c:v>
                </c:pt>
                <c:pt idx="55">
                  <c:v>136AH</c:v>
                </c:pt>
                <c:pt idx="56">
                  <c:v>137-e</c:v>
                </c:pt>
                <c:pt idx="57">
                  <c:v>138-e</c:v>
                </c:pt>
                <c:pt idx="58">
                  <c:v>139-e</c:v>
                </c:pt>
                <c:pt idx="59">
                  <c:v>140-e</c:v>
                </c:pt>
                <c:pt idx="60">
                  <c:v>141-e</c:v>
                </c:pt>
                <c:pt idx="61">
                  <c:v>142-e</c:v>
                </c:pt>
                <c:pt idx="62">
                  <c:v>143-e</c:v>
                </c:pt>
                <c:pt idx="63">
                  <c:v>144-e</c:v>
                </c:pt>
                <c:pt idx="64">
                  <c:v>REL-17 FREEZE:  145-e</c:v>
                </c:pt>
                <c:pt idx="65">
                  <c:v>146-e</c:v>
                </c:pt>
                <c:pt idx="66">
                  <c:v>147-e</c:v>
                </c:pt>
                <c:pt idx="67">
                  <c:v>148-e</c:v>
                </c:pt>
                <c:pt idx="68">
                  <c:v>149-e</c:v>
                </c:pt>
              </c:strCache>
            </c:strRef>
          </c:cat>
          <c:val>
            <c:numRef>
              <c:f>'Results SA2#67_on'!$AC$4:$CS$4</c:f>
              <c:numCache>
                <c:formatCode>0</c:formatCode>
                <c:ptCount val="69"/>
                <c:pt idx="0">
                  <c:v>120</c:v>
                </c:pt>
                <c:pt idx="1">
                  <c:v>139</c:v>
                </c:pt>
                <c:pt idx="2">
                  <c:v>155</c:v>
                </c:pt>
                <c:pt idx="3">
                  <c:v>131</c:v>
                </c:pt>
                <c:pt idx="4">
                  <c:v>123</c:v>
                </c:pt>
                <c:pt idx="5">
                  <c:v>121</c:v>
                </c:pt>
                <c:pt idx="6">
                  <c:v>110</c:v>
                </c:pt>
                <c:pt idx="7">
                  <c:v>165</c:v>
                </c:pt>
                <c:pt idx="8">
                  <c:v>172</c:v>
                </c:pt>
                <c:pt idx="9">
                  <c:v>141</c:v>
                </c:pt>
                <c:pt idx="10">
                  <c:v>62</c:v>
                </c:pt>
                <c:pt idx="11">
                  <c:v>95</c:v>
                </c:pt>
                <c:pt idx="12">
                  <c:v>137</c:v>
                </c:pt>
                <c:pt idx="13">
                  <c:v>143</c:v>
                </c:pt>
                <c:pt idx="14">
                  <c:v>143</c:v>
                </c:pt>
                <c:pt idx="15">
                  <c:v>143</c:v>
                </c:pt>
                <c:pt idx="16">
                  <c:v>141</c:v>
                </c:pt>
                <c:pt idx="17">
                  <c:v>120</c:v>
                </c:pt>
                <c:pt idx="18">
                  <c:v>77</c:v>
                </c:pt>
                <c:pt idx="19">
                  <c:v>65</c:v>
                </c:pt>
                <c:pt idx="20">
                  <c:v>38</c:v>
                </c:pt>
                <c:pt idx="21">
                  <c:v>103</c:v>
                </c:pt>
                <c:pt idx="22">
                  <c:v>78</c:v>
                </c:pt>
                <c:pt idx="23">
                  <c:v>124</c:v>
                </c:pt>
                <c:pt idx="24">
                  <c:v>43</c:v>
                </c:pt>
                <c:pt idx="25">
                  <c:v>112</c:v>
                </c:pt>
                <c:pt idx="26">
                  <c:v>137</c:v>
                </c:pt>
                <c:pt idx="27">
                  <c:v>119</c:v>
                </c:pt>
                <c:pt idx="28">
                  <c:v>131</c:v>
                </c:pt>
                <c:pt idx="29">
                  <c:v>70</c:v>
                </c:pt>
                <c:pt idx="30">
                  <c:v>97</c:v>
                </c:pt>
                <c:pt idx="31" formatCode="General">
                  <c:v>95</c:v>
                </c:pt>
                <c:pt idx="32" formatCode="General">
                  <c:v>101</c:v>
                </c:pt>
                <c:pt idx="33" formatCode="General">
                  <c:v>138</c:v>
                </c:pt>
                <c:pt idx="34" formatCode="General">
                  <c:v>142</c:v>
                </c:pt>
                <c:pt idx="35" formatCode="General">
                  <c:v>119</c:v>
                </c:pt>
                <c:pt idx="36" formatCode="General">
                  <c:v>109</c:v>
                </c:pt>
                <c:pt idx="37" formatCode="General">
                  <c:v>7</c:v>
                </c:pt>
                <c:pt idx="38" formatCode="General">
                  <c:v>163</c:v>
                </c:pt>
                <c:pt idx="39" formatCode="General">
                  <c:v>137</c:v>
                </c:pt>
                <c:pt idx="40" formatCode="General">
                  <c:v>142</c:v>
                </c:pt>
                <c:pt idx="41" formatCode="General">
                  <c:v>137</c:v>
                </c:pt>
                <c:pt idx="42" formatCode="General">
                  <c:v>132</c:v>
                </c:pt>
                <c:pt idx="43" formatCode="General">
                  <c:v>183</c:v>
                </c:pt>
                <c:pt idx="44" formatCode="General">
                  <c:v>113</c:v>
                </c:pt>
                <c:pt idx="45" formatCode="General">
                  <c:v>90</c:v>
                </c:pt>
                <c:pt idx="46" formatCode="General">
                  <c:v>132</c:v>
                </c:pt>
                <c:pt idx="47" formatCode="General">
                  <c:v>158</c:v>
                </c:pt>
                <c:pt idx="48" formatCode="General">
                  <c:v>124</c:v>
                </c:pt>
                <c:pt idx="49" formatCode="General">
                  <c:v>138</c:v>
                </c:pt>
                <c:pt idx="50" formatCode="General">
                  <c:v>216</c:v>
                </c:pt>
                <c:pt idx="51" formatCode="General">
                  <c:v>198</c:v>
                </c:pt>
                <c:pt idx="52" formatCode="General">
                  <c:v>181</c:v>
                </c:pt>
                <c:pt idx="53" formatCode="General">
                  <c:v>177</c:v>
                </c:pt>
                <c:pt idx="54" formatCode="General">
                  <c:v>187</c:v>
                </c:pt>
                <c:pt idx="55" formatCode="General">
                  <c:v>169</c:v>
                </c:pt>
                <c:pt idx="56" formatCode="General">
                  <c:v>202</c:v>
                </c:pt>
                <c:pt idx="57" formatCode="General">
                  <c:v>196</c:v>
                </c:pt>
                <c:pt idx="58" formatCode="General">
                  <c:v>202</c:v>
                </c:pt>
                <c:pt idx="59" formatCode="General">
                  <c:v>255</c:v>
                </c:pt>
                <c:pt idx="60" formatCode="General">
                  <c:v>217</c:v>
                </c:pt>
                <c:pt idx="61" formatCode="General">
                  <c:v>213</c:v>
                </c:pt>
                <c:pt idx="62" formatCode="General">
                  <c:v>290</c:v>
                </c:pt>
                <c:pt idx="63" formatCode="General">
                  <c:v>235</c:v>
                </c:pt>
                <c:pt idx="64" formatCode="General">
                  <c:v>334</c:v>
                </c:pt>
                <c:pt idx="65" formatCode="General">
                  <c:v>398</c:v>
                </c:pt>
                <c:pt idx="66" formatCode="General">
                  <c:v>197</c:v>
                </c:pt>
                <c:pt idx="67" formatCode="General">
                  <c:v>295</c:v>
                </c:pt>
                <c:pt idx="68" formatCode="General">
                  <c:v>253</c:v>
                </c:pt>
              </c:numCache>
            </c:numRef>
          </c:val>
          <c:extLst>
            <c:ext xmlns:c16="http://schemas.microsoft.com/office/drawing/2014/chart" uri="{C3380CC4-5D6E-409C-BE32-E72D297353CC}">
              <c16:uniqueId val="{00000002-DB08-4F24-B066-D83D10683E60}"/>
            </c:ext>
          </c:extLst>
        </c:ser>
        <c:dLbls>
          <c:showLegendKey val="0"/>
          <c:showVal val="0"/>
          <c:showCatName val="0"/>
          <c:showSerName val="0"/>
          <c:showPercent val="0"/>
          <c:showBubbleSize val="0"/>
        </c:dLbls>
        <c:gapWidth val="150"/>
        <c:overlap val="100"/>
        <c:axId val="637032816"/>
        <c:axId val="1"/>
      </c:barChart>
      <c:catAx>
        <c:axId val="637032816"/>
        <c:scaling>
          <c:orientation val="minMax"/>
        </c:scaling>
        <c:delete val="0"/>
        <c:axPos val="b"/>
        <c:numFmt formatCode="General" sourceLinked="1"/>
        <c:majorTickMark val="out"/>
        <c:minorTickMark val="none"/>
        <c:tickLblPos val="nextTo"/>
        <c:txPr>
          <a:bodyPr rot="-5400000" vert="horz"/>
          <a:lstStyle/>
          <a:p>
            <a:pPr>
              <a:defRPr sz="1000" b="0" i="0" u="none" strike="noStrike" baseline="0">
                <a:solidFill>
                  <a:srgbClr val="000000"/>
                </a:solidFill>
                <a:latin typeface="Calibri"/>
                <a:ea typeface="Calibri"/>
                <a:cs typeface="Calibri"/>
              </a:defRPr>
            </a:pPr>
            <a:endParaRPr lang="en-US"/>
          </a:p>
        </c:txPr>
        <c:crossAx val="1"/>
        <c:crosses val="autoZero"/>
        <c:auto val="1"/>
        <c:lblAlgn val="ctr"/>
        <c:lblOffset val="100"/>
        <c:tickLblSkip val="1"/>
        <c:noMultiLvlLbl val="0"/>
      </c:catAx>
      <c:valAx>
        <c:axId val="1"/>
        <c:scaling>
          <c:orientation val="minMax"/>
        </c:scaling>
        <c:delete val="0"/>
        <c:axPos val="l"/>
        <c:majorGridlines/>
        <c:numFmt formatCode="0" sourceLinked="1"/>
        <c:majorTickMark val="out"/>
        <c:minorTickMark val="none"/>
        <c:tickLblPos val="nextTo"/>
        <c:txPr>
          <a:bodyPr rot="0" vert="horz"/>
          <a:lstStyle/>
          <a:p>
            <a:pPr>
              <a:defRPr sz="1000" b="0" i="0" u="none" strike="noStrike" baseline="0">
                <a:solidFill>
                  <a:srgbClr val="000000"/>
                </a:solidFill>
                <a:latin typeface="Calibri"/>
                <a:ea typeface="Calibri"/>
                <a:cs typeface="Calibri"/>
              </a:defRPr>
            </a:pPr>
            <a:endParaRPr lang="en-US"/>
          </a:p>
        </c:txPr>
        <c:crossAx val="637032816"/>
        <c:crosses val="autoZero"/>
        <c:crossBetween val="between"/>
      </c:valAx>
    </c:plotArea>
    <c:legend>
      <c:legendPos val="r"/>
      <c:layout>
        <c:manualLayout>
          <c:xMode val="edge"/>
          <c:yMode val="edge"/>
          <c:x val="0.27976592723996641"/>
          <c:y val="9.5204606273530876E-2"/>
          <c:w val="0.34071900948619471"/>
          <c:h val="0.29472507717357249"/>
        </c:manualLayout>
      </c:layout>
      <c:overlay val="0"/>
      <c:txPr>
        <a:bodyPr/>
        <a:lstStyle/>
        <a:p>
          <a:pPr>
            <a:defRPr sz="1320" b="0" i="0" u="none" strike="noStrike" baseline="0">
              <a:solidFill>
                <a:srgbClr val="000000"/>
              </a:solidFill>
              <a:latin typeface="Calibri"/>
              <a:ea typeface="Calibri"/>
              <a:cs typeface="Calibri"/>
            </a:defRPr>
          </a:pPr>
          <a:endParaRPr lang="en-US"/>
        </a:p>
      </c:txPr>
    </c:legend>
    <c:plotVisOnly val="1"/>
    <c:dispBlanksAs val="gap"/>
    <c:showDLblsOverMax val="0"/>
  </c:chart>
  <c:txPr>
    <a:bodyPr/>
    <a:lstStyle/>
    <a:p>
      <a:pPr>
        <a:defRPr sz="2400" b="0" i="0" u="none" strike="noStrike" baseline="0">
          <a:solidFill>
            <a:srgbClr val="000000"/>
          </a:solidFill>
          <a:latin typeface="Calibri"/>
          <a:ea typeface="Calibri"/>
          <a:cs typeface="Calibri"/>
        </a:defRPr>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view3D>
      <c:rotX val="15"/>
      <c:rotY val="20"/>
      <c:rAngAx val="1"/>
    </c:view3D>
    <c:floor>
      <c:thickness val="0"/>
    </c:floor>
    <c:sideWall>
      <c:thickness val="0"/>
    </c:sideWall>
    <c:backWall>
      <c:thickness val="0"/>
    </c:backWall>
    <c:plotArea>
      <c:layout>
        <c:manualLayout>
          <c:layoutTarget val="inner"/>
          <c:xMode val="edge"/>
          <c:yMode val="edge"/>
          <c:x val="5.7263713453324143E-2"/>
          <c:y val="3.4878270958719787E-2"/>
          <c:w val="0.96805249343832023"/>
          <c:h val="0.78352824094257656"/>
        </c:manualLayout>
      </c:layout>
      <c:bar3DChart>
        <c:barDir val="col"/>
        <c:grouping val="stacked"/>
        <c:varyColors val="0"/>
        <c:ser>
          <c:idx val="0"/>
          <c:order val="0"/>
          <c:tx>
            <c:strRef>
              <c:f>'Rel-10_Rel-16 CRs'!$A$2</c:f>
              <c:strCache>
                <c:ptCount val="1"/>
                <c:pt idx="0">
                  <c:v>Rel-13 CR</c:v>
                </c:pt>
              </c:strCache>
            </c:strRef>
          </c:tx>
          <c:invertIfNegative val="0"/>
          <c:cat>
            <c:strRef>
              <c:f>'Rel-10_Rel-16 CRs'!$B$1:$AP$1</c:f>
              <c:strCache>
                <c:ptCount val="41"/>
                <c:pt idx="0">
                  <c:v>REL-14 FREEZE:  116-bis</c:v>
                </c:pt>
                <c:pt idx="1">
                  <c:v>117</c:v>
                </c:pt>
                <c:pt idx="2">
                  <c:v>118</c:v>
                </c:pt>
                <c:pt idx="3">
                  <c:v>118bis</c:v>
                </c:pt>
                <c:pt idx="4">
                  <c:v>119</c:v>
                </c:pt>
                <c:pt idx="5">
                  <c:v>120</c:v>
                </c:pt>
                <c:pt idx="6">
                  <c:v>121</c:v>
                </c:pt>
                <c:pt idx="7">
                  <c:v>122</c:v>
                </c:pt>
                <c:pt idx="8">
                  <c:v>122bis</c:v>
                </c:pt>
                <c:pt idx="9">
                  <c:v>122e</c:v>
                </c:pt>
                <c:pt idx="10">
                  <c:v>123</c:v>
                </c:pt>
                <c:pt idx="11">
                  <c:v>REL-15 FREEZE:  124</c:v>
                </c:pt>
                <c:pt idx="12">
                  <c:v>125</c:v>
                </c:pt>
                <c:pt idx="13">
                  <c:v>126</c:v>
                </c:pt>
                <c:pt idx="14">
                  <c:v>127</c:v>
                </c:pt>
                <c:pt idx="15">
                  <c:v>127bis</c:v>
                </c:pt>
                <c:pt idx="16">
                  <c:v>128</c:v>
                </c:pt>
                <c:pt idx="17">
                  <c:v>128bis</c:v>
                </c:pt>
                <c:pt idx="18">
                  <c:v>129</c:v>
                </c:pt>
                <c:pt idx="19">
                  <c:v>129bis</c:v>
                </c:pt>
                <c:pt idx="20">
                  <c:v>130</c:v>
                </c:pt>
                <c:pt idx="21">
                  <c:v>131</c:v>
                </c:pt>
                <c:pt idx="22">
                  <c:v>132</c:v>
                </c:pt>
                <c:pt idx="23">
                  <c:v>REL-16 FREEZE:  133 </c:v>
                </c:pt>
                <c:pt idx="24">
                  <c:v>134</c:v>
                </c:pt>
                <c:pt idx="25">
                  <c:v>135</c:v>
                </c:pt>
                <c:pt idx="26">
                  <c:v>136</c:v>
                </c:pt>
                <c:pt idx="27">
                  <c:v>136AH</c:v>
                </c:pt>
                <c:pt idx="28">
                  <c:v>137-e</c:v>
                </c:pt>
                <c:pt idx="29">
                  <c:v>138-e</c:v>
                </c:pt>
                <c:pt idx="30">
                  <c:v>139-e</c:v>
                </c:pt>
                <c:pt idx="31">
                  <c:v>140-e</c:v>
                </c:pt>
                <c:pt idx="32">
                  <c:v>141-e</c:v>
                </c:pt>
                <c:pt idx="33">
                  <c:v>142-e</c:v>
                </c:pt>
                <c:pt idx="34">
                  <c:v>143-e</c:v>
                </c:pt>
                <c:pt idx="35">
                  <c:v>144-e</c:v>
                </c:pt>
                <c:pt idx="36">
                  <c:v>REL-17 FREEZE:  145-e</c:v>
                </c:pt>
                <c:pt idx="37">
                  <c:v>146-e</c:v>
                </c:pt>
                <c:pt idx="38">
                  <c:v>147-e</c:v>
                </c:pt>
                <c:pt idx="39">
                  <c:v>148-e</c:v>
                </c:pt>
                <c:pt idx="40">
                  <c:v>149-e</c:v>
                </c:pt>
              </c:strCache>
            </c:strRef>
          </c:cat>
          <c:val>
            <c:numRef>
              <c:f>'Rel-10_Rel-16 CRs'!$B$2:$AP$2</c:f>
              <c:numCache>
                <c:formatCode>0</c:formatCode>
                <c:ptCount val="41"/>
                <c:pt idx="0">
                  <c:v>25</c:v>
                </c:pt>
                <c:pt idx="1">
                  <c:v>9</c:v>
                </c:pt>
                <c:pt idx="2">
                  <c:v>11</c:v>
                </c:pt>
                <c:pt idx="3">
                  <c:v>2</c:v>
                </c:pt>
                <c:pt idx="4">
                  <c:v>5</c:v>
                </c:pt>
                <c:pt idx="5">
                  <c:v>2</c:v>
                </c:pt>
                <c:pt idx="6">
                  <c:v>4</c:v>
                </c:pt>
                <c:pt idx="7">
                  <c:v>2</c:v>
                </c:pt>
                <c:pt idx="8">
                  <c:v>5</c:v>
                </c:pt>
                <c:pt idx="10">
                  <c:v>3</c:v>
                </c:pt>
                <c:pt idx="11">
                  <c:v>1</c:v>
                </c:pt>
                <c:pt idx="12">
                  <c:v>1</c:v>
                </c:pt>
                <c:pt idx="13">
                  <c:v>1</c:v>
                </c:pt>
                <c:pt idx="15">
                  <c:v>1</c:v>
                </c:pt>
                <c:pt idx="25" formatCode="General">
                  <c:v>0</c:v>
                </c:pt>
                <c:pt idx="26" formatCode="General">
                  <c:v>1</c:v>
                </c:pt>
                <c:pt idx="27" formatCode="General">
                  <c:v>0</c:v>
                </c:pt>
                <c:pt idx="28" formatCode="General">
                  <c:v>0</c:v>
                </c:pt>
                <c:pt idx="29" formatCode="General">
                  <c:v>0</c:v>
                </c:pt>
                <c:pt idx="30" formatCode="General">
                  <c:v>0</c:v>
                </c:pt>
                <c:pt idx="31" formatCode="General">
                  <c:v>0</c:v>
                </c:pt>
                <c:pt idx="32" formatCode="General">
                  <c:v>0</c:v>
                </c:pt>
                <c:pt idx="33" formatCode="General">
                  <c:v>0</c:v>
                </c:pt>
                <c:pt idx="34" formatCode="General">
                  <c:v>0</c:v>
                </c:pt>
                <c:pt idx="35" formatCode="General">
                  <c:v>0</c:v>
                </c:pt>
                <c:pt idx="36" formatCode="General">
                  <c:v>0</c:v>
                </c:pt>
                <c:pt idx="37" formatCode="General">
                  <c:v>0</c:v>
                </c:pt>
                <c:pt idx="38" formatCode="General">
                  <c:v>0</c:v>
                </c:pt>
                <c:pt idx="39" formatCode="General">
                  <c:v>0</c:v>
                </c:pt>
                <c:pt idx="40" formatCode="General">
                  <c:v>0</c:v>
                </c:pt>
              </c:numCache>
            </c:numRef>
          </c:val>
          <c:extLst>
            <c:ext xmlns:c16="http://schemas.microsoft.com/office/drawing/2014/chart" uri="{C3380CC4-5D6E-409C-BE32-E72D297353CC}">
              <c16:uniqueId val="{00000000-17C2-4599-8E03-E2777F2780C0}"/>
            </c:ext>
          </c:extLst>
        </c:ser>
        <c:ser>
          <c:idx val="1"/>
          <c:order val="1"/>
          <c:tx>
            <c:strRef>
              <c:f>'Rel-10_Rel-16 CRs'!$A$3</c:f>
              <c:strCache>
                <c:ptCount val="1"/>
                <c:pt idx="0">
                  <c:v>Rel-14 CR</c:v>
                </c:pt>
              </c:strCache>
            </c:strRef>
          </c:tx>
          <c:spPr>
            <a:solidFill>
              <a:schemeClr val="accent2">
                <a:lumMod val="50000"/>
              </a:schemeClr>
            </a:solidFill>
          </c:spPr>
          <c:invertIfNegative val="0"/>
          <c:cat>
            <c:strRef>
              <c:f>'Rel-10_Rel-16 CRs'!$B$1:$AP$1</c:f>
              <c:strCache>
                <c:ptCount val="41"/>
                <c:pt idx="0">
                  <c:v>REL-14 FREEZE:  116-bis</c:v>
                </c:pt>
                <c:pt idx="1">
                  <c:v>117</c:v>
                </c:pt>
                <c:pt idx="2">
                  <c:v>118</c:v>
                </c:pt>
                <c:pt idx="3">
                  <c:v>118bis</c:v>
                </c:pt>
                <c:pt idx="4">
                  <c:v>119</c:v>
                </c:pt>
                <c:pt idx="5">
                  <c:v>120</c:v>
                </c:pt>
                <c:pt idx="6">
                  <c:v>121</c:v>
                </c:pt>
                <c:pt idx="7">
                  <c:v>122</c:v>
                </c:pt>
                <c:pt idx="8">
                  <c:v>122bis</c:v>
                </c:pt>
                <c:pt idx="9">
                  <c:v>122e</c:v>
                </c:pt>
                <c:pt idx="10">
                  <c:v>123</c:v>
                </c:pt>
                <c:pt idx="11">
                  <c:v>REL-15 FREEZE:  124</c:v>
                </c:pt>
                <c:pt idx="12">
                  <c:v>125</c:v>
                </c:pt>
                <c:pt idx="13">
                  <c:v>126</c:v>
                </c:pt>
                <c:pt idx="14">
                  <c:v>127</c:v>
                </c:pt>
                <c:pt idx="15">
                  <c:v>127bis</c:v>
                </c:pt>
                <c:pt idx="16">
                  <c:v>128</c:v>
                </c:pt>
                <c:pt idx="17">
                  <c:v>128bis</c:v>
                </c:pt>
                <c:pt idx="18">
                  <c:v>129</c:v>
                </c:pt>
                <c:pt idx="19">
                  <c:v>129bis</c:v>
                </c:pt>
                <c:pt idx="20">
                  <c:v>130</c:v>
                </c:pt>
                <c:pt idx="21">
                  <c:v>131</c:v>
                </c:pt>
                <c:pt idx="22">
                  <c:v>132</c:v>
                </c:pt>
                <c:pt idx="23">
                  <c:v>REL-16 FREEZE:  133 </c:v>
                </c:pt>
                <c:pt idx="24">
                  <c:v>134</c:v>
                </c:pt>
                <c:pt idx="25">
                  <c:v>135</c:v>
                </c:pt>
                <c:pt idx="26">
                  <c:v>136</c:v>
                </c:pt>
                <c:pt idx="27">
                  <c:v>136AH</c:v>
                </c:pt>
                <c:pt idx="28">
                  <c:v>137-e</c:v>
                </c:pt>
                <c:pt idx="29">
                  <c:v>138-e</c:v>
                </c:pt>
                <c:pt idx="30">
                  <c:v>139-e</c:v>
                </c:pt>
                <c:pt idx="31">
                  <c:v>140-e</c:v>
                </c:pt>
                <c:pt idx="32">
                  <c:v>141-e</c:v>
                </c:pt>
                <c:pt idx="33">
                  <c:v>142-e</c:v>
                </c:pt>
                <c:pt idx="34">
                  <c:v>143-e</c:v>
                </c:pt>
                <c:pt idx="35">
                  <c:v>144-e</c:v>
                </c:pt>
                <c:pt idx="36">
                  <c:v>REL-17 FREEZE:  145-e</c:v>
                </c:pt>
                <c:pt idx="37">
                  <c:v>146-e</c:v>
                </c:pt>
                <c:pt idx="38">
                  <c:v>147-e</c:v>
                </c:pt>
                <c:pt idx="39">
                  <c:v>148-e</c:v>
                </c:pt>
                <c:pt idx="40">
                  <c:v>149-e</c:v>
                </c:pt>
              </c:strCache>
            </c:strRef>
          </c:cat>
          <c:val>
            <c:numRef>
              <c:f>'Rel-10_Rel-16 CRs'!$B$3:$AP$3</c:f>
              <c:numCache>
                <c:formatCode>General</c:formatCode>
                <c:ptCount val="41"/>
                <c:pt idx="0">
                  <c:v>81</c:v>
                </c:pt>
                <c:pt idx="1">
                  <c:v>33</c:v>
                </c:pt>
                <c:pt idx="2">
                  <c:v>56</c:v>
                </c:pt>
                <c:pt idx="3">
                  <c:v>23</c:v>
                </c:pt>
                <c:pt idx="4">
                  <c:v>13</c:v>
                </c:pt>
                <c:pt idx="5">
                  <c:v>17</c:v>
                </c:pt>
                <c:pt idx="6">
                  <c:v>18</c:v>
                </c:pt>
                <c:pt idx="7">
                  <c:v>20</c:v>
                </c:pt>
                <c:pt idx="8">
                  <c:v>10</c:v>
                </c:pt>
                <c:pt idx="10">
                  <c:v>8</c:v>
                </c:pt>
                <c:pt idx="11">
                  <c:v>10</c:v>
                </c:pt>
                <c:pt idx="12">
                  <c:v>8</c:v>
                </c:pt>
                <c:pt idx="13">
                  <c:v>1</c:v>
                </c:pt>
                <c:pt idx="14">
                  <c:v>7</c:v>
                </c:pt>
                <c:pt idx="15">
                  <c:v>2</c:v>
                </c:pt>
                <c:pt idx="16">
                  <c:v>1</c:v>
                </c:pt>
                <c:pt idx="17">
                  <c:v>2</c:v>
                </c:pt>
                <c:pt idx="18">
                  <c:v>5</c:v>
                </c:pt>
                <c:pt idx="21">
                  <c:v>1</c:v>
                </c:pt>
                <c:pt idx="25">
                  <c:v>1</c:v>
                </c:pt>
                <c:pt idx="26">
                  <c:v>1</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numCache>
            </c:numRef>
          </c:val>
          <c:extLst>
            <c:ext xmlns:c16="http://schemas.microsoft.com/office/drawing/2014/chart" uri="{C3380CC4-5D6E-409C-BE32-E72D297353CC}">
              <c16:uniqueId val="{00000001-17C2-4599-8E03-E2777F2780C0}"/>
            </c:ext>
          </c:extLst>
        </c:ser>
        <c:ser>
          <c:idx val="2"/>
          <c:order val="2"/>
          <c:tx>
            <c:strRef>
              <c:f>'Rel-10_Rel-16 CRs'!$A$4</c:f>
              <c:strCache>
                <c:ptCount val="1"/>
                <c:pt idx="0">
                  <c:v>Rel-15 PCR/draftCR</c:v>
                </c:pt>
              </c:strCache>
            </c:strRef>
          </c:tx>
          <c:spPr>
            <a:solidFill>
              <a:srgbClr val="00B050"/>
            </a:solidFill>
          </c:spPr>
          <c:invertIfNegative val="0"/>
          <c:cat>
            <c:strRef>
              <c:f>'Rel-10_Rel-16 CRs'!$B$1:$AP$1</c:f>
              <c:strCache>
                <c:ptCount val="41"/>
                <c:pt idx="0">
                  <c:v>REL-14 FREEZE:  116-bis</c:v>
                </c:pt>
                <c:pt idx="1">
                  <c:v>117</c:v>
                </c:pt>
                <c:pt idx="2">
                  <c:v>118</c:v>
                </c:pt>
                <c:pt idx="3">
                  <c:v>118bis</c:v>
                </c:pt>
                <c:pt idx="4">
                  <c:v>119</c:v>
                </c:pt>
                <c:pt idx="5">
                  <c:v>120</c:v>
                </c:pt>
                <c:pt idx="6">
                  <c:v>121</c:v>
                </c:pt>
                <c:pt idx="7">
                  <c:v>122</c:v>
                </c:pt>
                <c:pt idx="8">
                  <c:v>122bis</c:v>
                </c:pt>
                <c:pt idx="9">
                  <c:v>122e</c:v>
                </c:pt>
                <c:pt idx="10">
                  <c:v>123</c:v>
                </c:pt>
                <c:pt idx="11">
                  <c:v>REL-15 FREEZE:  124</c:v>
                </c:pt>
                <c:pt idx="12">
                  <c:v>125</c:v>
                </c:pt>
                <c:pt idx="13">
                  <c:v>126</c:v>
                </c:pt>
                <c:pt idx="14">
                  <c:v>127</c:v>
                </c:pt>
                <c:pt idx="15">
                  <c:v>127bis</c:v>
                </c:pt>
                <c:pt idx="16">
                  <c:v>128</c:v>
                </c:pt>
                <c:pt idx="17">
                  <c:v>128bis</c:v>
                </c:pt>
                <c:pt idx="18">
                  <c:v>129</c:v>
                </c:pt>
                <c:pt idx="19">
                  <c:v>129bis</c:v>
                </c:pt>
                <c:pt idx="20">
                  <c:v>130</c:v>
                </c:pt>
                <c:pt idx="21">
                  <c:v>131</c:v>
                </c:pt>
                <c:pt idx="22">
                  <c:v>132</c:v>
                </c:pt>
                <c:pt idx="23">
                  <c:v>REL-16 FREEZE:  133 </c:v>
                </c:pt>
                <c:pt idx="24">
                  <c:v>134</c:v>
                </c:pt>
                <c:pt idx="25">
                  <c:v>135</c:v>
                </c:pt>
                <c:pt idx="26">
                  <c:v>136</c:v>
                </c:pt>
                <c:pt idx="27">
                  <c:v>136AH</c:v>
                </c:pt>
                <c:pt idx="28">
                  <c:v>137-e</c:v>
                </c:pt>
                <c:pt idx="29">
                  <c:v>138-e</c:v>
                </c:pt>
                <c:pt idx="30">
                  <c:v>139-e</c:v>
                </c:pt>
                <c:pt idx="31">
                  <c:v>140-e</c:v>
                </c:pt>
                <c:pt idx="32">
                  <c:v>141-e</c:v>
                </c:pt>
                <c:pt idx="33">
                  <c:v>142-e</c:v>
                </c:pt>
                <c:pt idx="34">
                  <c:v>143-e</c:v>
                </c:pt>
                <c:pt idx="35">
                  <c:v>144-e</c:v>
                </c:pt>
                <c:pt idx="36">
                  <c:v>REL-17 FREEZE:  145-e</c:v>
                </c:pt>
                <c:pt idx="37">
                  <c:v>146-e</c:v>
                </c:pt>
                <c:pt idx="38">
                  <c:v>147-e</c:v>
                </c:pt>
                <c:pt idx="39">
                  <c:v>148-e</c:v>
                </c:pt>
                <c:pt idx="40">
                  <c:v>149-e</c:v>
                </c:pt>
              </c:strCache>
            </c:strRef>
          </c:cat>
          <c:val>
            <c:numRef>
              <c:f>'Rel-10_Rel-16 CRs'!$B$4:$AP$4</c:f>
              <c:numCache>
                <c:formatCode>General</c:formatCode>
                <c:ptCount val="41"/>
                <c:pt idx="3">
                  <c:v>63</c:v>
                </c:pt>
                <c:pt idx="4">
                  <c:v>126</c:v>
                </c:pt>
                <c:pt idx="5">
                  <c:v>117</c:v>
                </c:pt>
                <c:pt idx="6">
                  <c:v>121</c:v>
                </c:pt>
                <c:pt idx="7">
                  <c:v>171</c:v>
                </c:pt>
                <c:pt idx="8">
                  <c:v>214</c:v>
                </c:pt>
                <c:pt idx="9">
                  <c:v>62</c:v>
                </c:pt>
                <c:pt idx="10">
                  <c:v>287</c:v>
                </c:pt>
                <c:pt idx="11">
                  <c:v>328</c:v>
                </c:pt>
                <c:pt idx="12">
                  <c:v>182</c:v>
                </c:pt>
                <c:pt idx="13">
                  <c:v>4</c:v>
                </c:pt>
                <c:pt idx="25">
                  <c:v>0</c:v>
                </c:pt>
                <c:pt idx="26">
                  <c:v>0</c:v>
                </c:pt>
                <c:pt idx="27">
                  <c:v>0</c:v>
                </c:pt>
                <c:pt idx="28">
                  <c:v>0</c:v>
                </c:pt>
                <c:pt idx="29">
                  <c:v>0</c:v>
                </c:pt>
                <c:pt idx="30">
                  <c:v>0</c:v>
                </c:pt>
                <c:pt idx="31">
                  <c:v>0</c:v>
                </c:pt>
                <c:pt idx="32">
                  <c:v>0</c:v>
                </c:pt>
                <c:pt idx="33">
                  <c:v>0</c:v>
                </c:pt>
                <c:pt idx="34">
                  <c:v>0</c:v>
                </c:pt>
                <c:pt idx="35">
                  <c:v>0</c:v>
                </c:pt>
                <c:pt idx="36">
                  <c:v>0</c:v>
                </c:pt>
                <c:pt idx="37">
                  <c:v>0</c:v>
                </c:pt>
                <c:pt idx="38">
                  <c:v>0</c:v>
                </c:pt>
                <c:pt idx="39">
                  <c:v>0</c:v>
                </c:pt>
                <c:pt idx="40">
                  <c:v>0</c:v>
                </c:pt>
              </c:numCache>
            </c:numRef>
          </c:val>
          <c:extLst>
            <c:ext xmlns:c16="http://schemas.microsoft.com/office/drawing/2014/chart" uri="{C3380CC4-5D6E-409C-BE32-E72D297353CC}">
              <c16:uniqueId val="{00000002-17C2-4599-8E03-E2777F2780C0}"/>
            </c:ext>
          </c:extLst>
        </c:ser>
        <c:ser>
          <c:idx val="3"/>
          <c:order val="3"/>
          <c:tx>
            <c:strRef>
              <c:f>'Rel-10_Rel-16 CRs'!$A$5</c:f>
              <c:strCache>
                <c:ptCount val="1"/>
                <c:pt idx="0">
                  <c:v>Rel-15 CR</c:v>
                </c:pt>
              </c:strCache>
            </c:strRef>
          </c:tx>
          <c:spPr>
            <a:solidFill>
              <a:srgbClr val="FF0000"/>
            </a:solidFill>
          </c:spPr>
          <c:invertIfNegative val="0"/>
          <c:cat>
            <c:strRef>
              <c:f>'Rel-10_Rel-16 CRs'!$B$1:$AP$1</c:f>
              <c:strCache>
                <c:ptCount val="41"/>
                <c:pt idx="0">
                  <c:v>REL-14 FREEZE:  116-bis</c:v>
                </c:pt>
                <c:pt idx="1">
                  <c:v>117</c:v>
                </c:pt>
                <c:pt idx="2">
                  <c:v>118</c:v>
                </c:pt>
                <c:pt idx="3">
                  <c:v>118bis</c:v>
                </c:pt>
                <c:pt idx="4">
                  <c:v>119</c:v>
                </c:pt>
                <c:pt idx="5">
                  <c:v>120</c:v>
                </c:pt>
                <c:pt idx="6">
                  <c:v>121</c:v>
                </c:pt>
                <c:pt idx="7">
                  <c:v>122</c:v>
                </c:pt>
                <c:pt idx="8">
                  <c:v>122bis</c:v>
                </c:pt>
                <c:pt idx="9">
                  <c:v>122e</c:v>
                </c:pt>
                <c:pt idx="10">
                  <c:v>123</c:v>
                </c:pt>
                <c:pt idx="11">
                  <c:v>REL-15 FREEZE:  124</c:v>
                </c:pt>
                <c:pt idx="12">
                  <c:v>125</c:v>
                </c:pt>
                <c:pt idx="13">
                  <c:v>126</c:v>
                </c:pt>
                <c:pt idx="14">
                  <c:v>127</c:v>
                </c:pt>
                <c:pt idx="15">
                  <c:v>127bis</c:v>
                </c:pt>
                <c:pt idx="16">
                  <c:v>128</c:v>
                </c:pt>
                <c:pt idx="17">
                  <c:v>128bis</c:v>
                </c:pt>
                <c:pt idx="18">
                  <c:v>129</c:v>
                </c:pt>
                <c:pt idx="19">
                  <c:v>129bis</c:v>
                </c:pt>
                <c:pt idx="20">
                  <c:v>130</c:v>
                </c:pt>
                <c:pt idx="21">
                  <c:v>131</c:v>
                </c:pt>
                <c:pt idx="22">
                  <c:v>132</c:v>
                </c:pt>
                <c:pt idx="23">
                  <c:v>REL-16 FREEZE:  133 </c:v>
                </c:pt>
                <c:pt idx="24">
                  <c:v>134</c:v>
                </c:pt>
                <c:pt idx="25">
                  <c:v>135</c:v>
                </c:pt>
                <c:pt idx="26">
                  <c:v>136</c:v>
                </c:pt>
                <c:pt idx="27">
                  <c:v>136AH</c:v>
                </c:pt>
                <c:pt idx="28">
                  <c:v>137-e</c:v>
                </c:pt>
                <c:pt idx="29">
                  <c:v>138-e</c:v>
                </c:pt>
                <c:pt idx="30">
                  <c:v>139-e</c:v>
                </c:pt>
                <c:pt idx="31">
                  <c:v>140-e</c:v>
                </c:pt>
                <c:pt idx="32">
                  <c:v>141-e</c:v>
                </c:pt>
                <c:pt idx="33">
                  <c:v>142-e</c:v>
                </c:pt>
                <c:pt idx="34">
                  <c:v>143-e</c:v>
                </c:pt>
                <c:pt idx="35">
                  <c:v>144-e</c:v>
                </c:pt>
                <c:pt idx="36">
                  <c:v>REL-17 FREEZE:  145-e</c:v>
                </c:pt>
                <c:pt idx="37">
                  <c:v>146-e</c:v>
                </c:pt>
                <c:pt idx="38">
                  <c:v>147-e</c:v>
                </c:pt>
                <c:pt idx="39">
                  <c:v>148-e</c:v>
                </c:pt>
                <c:pt idx="40">
                  <c:v>149-e</c:v>
                </c:pt>
              </c:strCache>
            </c:strRef>
          </c:cat>
          <c:val>
            <c:numRef>
              <c:f>'Rel-10_Rel-16 CRs'!$B$5:$AP$5</c:f>
              <c:numCache>
                <c:formatCode>General</c:formatCode>
                <c:ptCount val="41"/>
                <c:pt idx="7">
                  <c:v>19</c:v>
                </c:pt>
                <c:pt idx="8">
                  <c:v>19</c:v>
                </c:pt>
                <c:pt idx="10">
                  <c:v>27</c:v>
                </c:pt>
                <c:pt idx="11">
                  <c:v>27</c:v>
                </c:pt>
                <c:pt idx="12">
                  <c:v>12</c:v>
                </c:pt>
                <c:pt idx="13">
                  <c:v>351</c:v>
                </c:pt>
                <c:pt idx="14">
                  <c:v>201</c:v>
                </c:pt>
                <c:pt idx="15">
                  <c:v>213</c:v>
                </c:pt>
                <c:pt idx="16">
                  <c:v>119</c:v>
                </c:pt>
                <c:pt idx="17">
                  <c:v>159</c:v>
                </c:pt>
                <c:pt idx="18">
                  <c:v>100</c:v>
                </c:pt>
                <c:pt idx="19">
                  <c:v>102</c:v>
                </c:pt>
                <c:pt idx="20">
                  <c:v>78</c:v>
                </c:pt>
                <c:pt idx="21">
                  <c:v>74</c:v>
                </c:pt>
                <c:pt idx="22">
                  <c:v>50</c:v>
                </c:pt>
                <c:pt idx="23">
                  <c:v>40</c:v>
                </c:pt>
                <c:pt idx="24">
                  <c:v>17</c:v>
                </c:pt>
                <c:pt idx="25">
                  <c:v>6</c:v>
                </c:pt>
                <c:pt idx="26">
                  <c:v>10</c:v>
                </c:pt>
                <c:pt idx="27">
                  <c:v>3</c:v>
                </c:pt>
                <c:pt idx="28">
                  <c:v>4</c:v>
                </c:pt>
                <c:pt idx="29">
                  <c:v>6</c:v>
                </c:pt>
                <c:pt idx="30">
                  <c:v>2</c:v>
                </c:pt>
                <c:pt idx="31">
                  <c:v>5</c:v>
                </c:pt>
                <c:pt idx="32">
                  <c:v>6</c:v>
                </c:pt>
                <c:pt idx="33">
                  <c:v>0</c:v>
                </c:pt>
                <c:pt idx="34">
                  <c:v>3</c:v>
                </c:pt>
                <c:pt idx="35">
                  <c:v>2</c:v>
                </c:pt>
                <c:pt idx="36">
                  <c:v>1</c:v>
                </c:pt>
                <c:pt idx="37">
                  <c:v>2</c:v>
                </c:pt>
                <c:pt idx="38">
                  <c:v>0</c:v>
                </c:pt>
                <c:pt idx="39">
                  <c:v>0</c:v>
                </c:pt>
                <c:pt idx="40">
                  <c:v>1</c:v>
                </c:pt>
              </c:numCache>
            </c:numRef>
          </c:val>
          <c:extLst>
            <c:ext xmlns:c16="http://schemas.microsoft.com/office/drawing/2014/chart" uri="{C3380CC4-5D6E-409C-BE32-E72D297353CC}">
              <c16:uniqueId val="{00000003-17C2-4599-8E03-E2777F2780C0}"/>
            </c:ext>
          </c:extLst>
        </c:ser>
        <c:ser>
          <c:idx val="4"/>
          <c:order val="4"/>
          <c:tx>
            <c:strRef>
              <c:f>'Rel-10_Rel-16 CRs'!$A$6</c:f>
              <c:strCache>
                <c:ptCount val="1"/>
                <c:pt idx="0">
                  <c:v>Rel-16 PCR/draftCR</c:v>
                </c:pt>
              </c:strCache>
            </c:strRef>
          </c:tx>
          <c:spPr>
            <a:solidFill>
              <a:srgbClr val="FFC000"/>
            </a:solidFill>
          </c:spPr>
          <c:invertIfNegative val="0"/>
          <c:cat>
            <c:strRef>
              <c:f>'Rel-10_Rel-16 CRs'!$B$1:$AP$1</c:f>
              <c:strCache>
                <c:ptCount val="41"/>
                <c:pt idx="0">
                  <c:v>REL-14 FREEZE:  116-bis</c:v>
                </c:pt>
                <c:pt idx="1">
                  <c:v>117</c:v>
                </c:pt>
                <c:pt idx="2">
                  <c:v>118</c:v>
                </c:pt>
                <c:pt idx="3">
                  <c:v>118bis</c:v>
                </c:pt>
                <c:pt idx="4">
                  <c:v>119</c:v>
                </c:pt>
                <c:pt idx="5">
                  <c:v>120</c:v>
                </c:pt>
                <c:pt idx="6">
                  <c:v>121</c:v>
                </c:pt>
                <c:pt idx="7">
                  <c:v>122</c:v>
                </c:pt>
                <c:pt idx="8">
                  <c:v>122bis</c:v>
                </c:pt>
                <c:pt idx="9">
                  <c:v>122e</c:v>
                </c:pt>
                <c:pt idx="10">
                  <c:v>123</c:v>
                </c:pt>
                <c:pt idx="11">
                  <c:v>REL-15 FREEZE:  124</c:v>
                </c:pt>
                <c:pt idx="12">
                  <c:v>125</c:v>
                </c:pt>
                <c:pt idx="13">
                  <c:v>126</c:v>
                </c:pt>
                <c:pt idx="14">
                  <c:v>127</c:v>
                </c:pt>
                <c:pt idx="15">
                  <c:v>127bis</c:v>
                </c:pt>
                <c:pt idx="16">
                  <c:v>128</c:v>
                </c:pt>
                <c:pt idx="17">
                  <c:v>128bis</c:v>
                </c:pt>
                <c:pt idx="18">
                  <c:v>129</c:v>
                </c:pt>
                <c:pt idx="19">
                  <c:v>129bis</c:v>
                </c:pt>
                <c:pt idx="20">
                  <c:v>130</c:v>
                </c:pt>
                <c:pt idx="21">
                  <c:v>131</c:v>
                </c:pt>
                <c:pt idx="22">
                  <c:v>132</c:v>
                </c:pt>
                <c:pt idx="23">
                  <c:v>REL-16 FREEZE:  133 </c:v>
                </c:pt>
                <c:pt idx="24">
                  <c:v>134</c:v>
                </c:pt>
                <c:pt idx="25">
                  <c:v>135</c:v>
                </c:pt>
                <c:pt idx="26">
                  <c:v>136</c:v>
                </c:pt>
                <c:pt idx="27">
                  <c:v>136AH</c:v>
                </c:pt>
                <c:pt idx="28">
                  <c:v>137-e</c:v>
                </c:pt>
                <c:pt idx="29">
                  <c:v>138-e</c:v>
                </c:pt>
                <c:pt idx="30">
                  <c:v>139-e</c:v>
                </c:pt>
                <c:pt idx="31">
                  <c:v>140-e</c:v>
                </c:pt>
                <c:pt idx="32">
                  <c:v>141-e</c:v>
                </c:pt>
                <c:pt idx="33">
                  <c:v>142-e</c:v>
                </c:pt>
                <c:pt idx="34">
                  <c:v>143-e</c:v>
                </c:pt>
                <c:pt idx="35">
                  <c:v>144-e</c:v>
                </c:pt>
                <c:pt idx="36">
                  <c:v>REL-17 FREEZE:  145-e</c:v>
                </c:pt>
                <c:pt idx="37">
                  <c:v>146-e</c:v>
                </c:pt>
                <c:pt idx="38">
                  <c:v>147-e</c:v>
                </c:pt>
                <c:pt idx="39">
                  <c:v>148-e</c:v>
                </c:pt>
                <c:pt idx="40">
                  <c:v>149-e</c:v>
                </c:pt>
              </c:strCache>
            </c:strRef>
          </c:cat>
          <c:val>
            <c:numRef>
              <c:f>'Rel-10_Rel-16 CRs'!$B$6:$AP$6</c:f>
              <c:numCache>
                <c:formatCode>General</c:formatCode>
                <c:ptCount val="41"/>
                <c:pt idx="12">
                  <c:v>43</c:v>
                </c:pt>
                <c:pt idx="13">
                  <c:v>80</c:v>
                </c:pt>
                <c:pt idx="14">
                  <c:v>170</c:v>
                </c:pt>
                <c:pt idx="15">
                  <c:v>147</c:v>
                </c:pt>
                <c:pt idx="16">
                  <c:v>181</c:v>
                </c:pt>
                <c:pt idx="17">
                  <c:v>171</c:v>
                </c:pt>
                <c:pt idx="18">
                  <c:v>207</c:v>
                </c:pt>
                <c:pt idx="19">
                  <c:v>250</c:v>
                </c:pt>
                <c:pt idx="20">
                  <c:v>88</c:v>
                </c:pt>
                <c:pt idx="21">
                  <c:v>87</c:v>
                </c:pt>
                <c:pt idx="22">
                  <c:v>71</c:v>
                </c:pt>
                <c:pt idx="23">
                  <c:v>103</c:v>
                </c:pt>
                <c:pt idx="24">
                  <c:v>26</c:v>
                </c:pt>
                <c:pt idx="25">
                  <c:v>39</c:v>
                </c:pt>
                <c:pt idx="26">
                  <c:v>30</c:v>
                </c:pt>
                <c:pt idx="27">
                  <c:v>21</c:v>
                </c:pt>
                <c:pt idx="28">
                  <c:v>0</c:v>
                </c:pt>
                <c:pt idx="29">
                  <c:v>0</c:v>
                </c:pt>
                <c:pt idx="30">
                  <c:v>0</c:v>
                </c:pt>
                <c:pt idx="31">
                  <c:v>0</c:v>
                </c:pt>
                <c:pt idx="32">
                  <c:v>0</c:v>
                </c:pt>
                <c:pt idx="33">
                  <c:v>0</c:v>
                </c:pt>
                <c:pt idx="34">
                  <c:v>0</c:v>
                </c:pt>
                <c:pt idx="35">
                  <c:v>0</c:v>
                </c:pt>
                <c:pt idx="36">
                  <c:v>0</c:v>
                </c:pt>
                <c:pt idx="37">
                  <c:v>0</c:v>
                </c:pt>
                <c:pt idx="38">
                  <c:v>0</c:v>
                </c:pt>
                <c:pt idx="39">
                  <c:v>0</c:v>
                </c:pt>
                <c:pt idx="40">
                  <c:v>0</c:v>
                </c:pt>
              </c:numCache>
            </c:numRef>
          </c:val>
          <c:extLst>
            <c:ext xmlns:c16="http://schemas.microsoft.com/office/drawing/2014/chart" uri="{C3380CC4-5D6E-409C-BE32-E72D297353CC}">
              <c16:uniqueId val="{00000004-17C2-4599-8E03-E2777F2780C0}"/>
            </c:ext>
          </c:extLst>
        </c:ser>
        <c:ser>
          <c:idx val="5"/>
          <c:order val="5"/>
          <c:tx>
            <c:strRef>
              <c:f>'Rel-10_Rel-16 CRs'!$A$7</c:f>
              <c:strCache>
                <c:ptCount val="1"/>
                <c:pt idx="0">
                  <c:v>Rel-16 CR</c:v>
                </c:pt>
              </c:strCache>
            </c:strRef>
          </c:tx>
          <c:spPr>
            <a:solidFill>
              <a:srgbClr val="00B0F0"/>
            </a:solidFill>
          </c:spPr>
          <c:invertIfNegative val="0"/>
          <c:cat>
            <c:strRef>
              <c:f>'Rel-10_Rel-16 CRs'!$B$1:$AP$1</c:f>
              <c:strCache>
                <c:ptCount val="41"/>
                <c:pt idx="0">
                  <c:v>REL-14 FREEZE:  116-bis</c:v>
                </c:pt>
                <c:pt idx="1">
                  <c:v>117</c:v>
                </c:pt>
                <c:pt idx="2">
                  <c:v>118</c:v>
                </c:pt>
                <c:pt idx="3">
                  <c:v>118bis</c:v>
                </c:pt>
                <c:pt idx="4">
                  <c:v>119</c:v>
                </c:pt>
                <c:pt idx="5">
                  <c:v>120</c:v>
                </c:pt>
                <c:pt idx="6">
                  <c:v>121</c:v>
                </c:pt>
                <c:pt idx="7">
                  <c:v>122</c:v>
                </c:pt>
                <c:pt idx="8">
                  <c:v>122bis</c:v>
                </c:pt>
                <c:pt idx="9">
                  <c:v>122e</c:v>
                </c:pt>
                <c:pt idx="10">
                  <c:v>123</c:v>
                </c:pt>
                <c:pt idx="11">
                  <c:v>REL-15 FREEZE:  124</c:v>
                </c:pt>
                <c:pt idx="12">
                  <c:v>125</c:v>
                </c:pt>
                <c:pt idx="13">
                  <c:v>126</c:v>
                </c:pt>
                <c:pt idx="14">
                  <c:v>127</c:v>
                </c:pt>
                <c:pt idx="15">
                  <c:v>127bis</c:v>
                </c:pt>
                <c:pt idx="16">
                  <c:v>128</c:v>
                </c:pt>
                <c:pt idx="17">
                  <c:v>128bis</c:v>
                </c:pt>
                <c:pt idx="18">
                  <c:v>129</c:v>
                </c:pt>
                <c:pt idx="19">
                  <c:v>129bis</c:v>
                </c:pt>
                <c:pt idx="20">
                  <c:v>130</c:v>
                </c:pt>
                <c:pt idx="21">
                  <c:v>131</c:v>
                </c:pt>
                <c:pt idx="22">
                  <c:v>132</c:v>
                </c:pt>
                <c:pt idx="23">
                  <c:v>REL-16 FREEZE:  133 </c:v>
                </c:pt>
                <c:pt idx="24">
                  <c:v>134</c:v>
                </c:pt>
                <c:pt idx="25">
                  <c:v>135</c:v>
                </c:pt>
                <c:pt idx="26">
                  <c:v>136</c:v>
                </c:pt>
                <c:pt idx="27">
                  <c:v>136AH</c:v>
                </c:pt>
                <c:pt idx="28">
                  <c:v>137-e</c:v>
                </c:pt>
                <c:pt idx="29">
                  <c:v>138-e</c:v>
                </c:pt>
                <c:pt idx="30">
                  <c:v>139-e</c:v>
                </c:pt>
                <c:pt idx="31">
                  <c:v>140-e</c:v>
                </c:pt>
                <c:pt idx="32">
                  <c:v>141-e</c:v>
                </c:pt>
                <c:pt idx="33">
                  <c:v>142-e</c:v>
                </c:pt>
                <c:pt idx="34">
                  <c:v>143-e</c:v>
                </c:pt>
                <c:pt idx="35">
                  <c:v>144-e</c:v>
                </c:pt>
                <c:pt idx="36">
                  <c:v>REL-17 FREEZE:  145-e</c:v>
                </c:pt>
                <c:pt idx="37">
                  <c:v>146-e</c:v>
                </c:pt>
                <c:pt idx="38">
                  <c:v>147-e</c:v>
                </c:pt>
                <c:pt idx="39">
                  <c:v>148-e</c:v>
                </c:pt>
                <c:pt idx="40">
                  <c:v>149-e</c:v>
                </c:pt>
              </c:strCache>
            </c:strRef>
          </c:cat>
          <c:val>
            <c:numRef>
              <c:f>'Rel-10_Rel-16 CRs'!$B$7:$AP$7</c:f>
              <c:numCache>
                <c:formatCode>General</c:formatCode>
                <c:ptCount val="41"/>
                <c:pt idx="17">
                  <c:v>2</c:v>
                </c:pt>
                <c:pt idx="19">
                  <c:v>3</c:v>
                </c:pt>
                <c:pt idx="20">
                  <c:v>66</c:v>
                </c:pt>
                <c:pt idx="21">
                  <c:v>133</c:v>
                </c:pt>
                <c:pt idx="22">
                  <c:v>117</c:v>
                </c:pt>
                <c:pt idx="23">
                  <c:v>233</c:v>
                </c:pt>
                <c:pt idx="24">
                  <c:v>279</c:v>
                </c:pt>
                <c:pt idx="25">
                  <c:v>205</c:v>
                </c:pt>
                <c:pt idx="26">
                  <c:v>260</c:v>
                </c:pt>
                <c:pt idx="27">
                  <c:v>174</c:v>
                </c:pt>
                <c:pt idx="28">
                  <c:v>197</c:v>
                </c:pt>
                <c:pt idx="29">
                  <c:v>248</c:v>
                </c:pt>
                <c:pt idx="30">
                  <c:v>31</c:v>
                </c:pt>
                <c:pt idx="31">
                  <c:v>123</c:v>
                </c:pt>
                <c:pt idx="32">
                  <c:v>79</c:v>
                </c:pt>
                <c:pt idx="33">
                  <c:v>9</c:v>
                </c:pt>
                <c:pt idx="34">
                  <c:v>74</c:v>
                </c:pt>
                <c:pt idx="35">
                  <c:v>8</c:v>
                </c:pt>
                <c:pt idx="36">
                  <c:v>29</c:v>
                </c:pt>
                <c:pt idx="37">
                  <c:v>38</c:v>
                </c:pt>
                <c:pt idx="38">
                  <c:v>0</c:v>
                </c:pt>
                <c:pt idx="39">
                  <c:v>31</c:v>
                </c:pt>
                <c:pt idx="40">
                  <c:v>17</c:v>
                </c:pt>
              </c:numCache>
            </c:numRef>
          </c:val>
          <c:extLst>
            <c:ext xmlns:c16="http://schemas.microsoft.com/office/drawing/2014/chart" uri="{C3380CC4-5D6E-409C-BE32-E72D297353CC}">
              <c16:uniqueId val="{00000005-17C2-4599-8E03-E2777F2780C0}"/>
            </c:ext>
          </c:extLst>
        </c:ser>
        <c:ser>
          <c:idx val="8"/>
          <c:order val="6"/>
          <c:tx>
            <c:strRef>
              <c:f>'Rel-10_Rel-16 CRs'!$A$8</c:f>
              <c:strCache>
                <c:ptCount val="1"/>
                <c:pt idx="0">
                  <c:v>Rel-17 PCR/draftCR</c:v>
                </c:pt>
              </c:strCache>
            </c:strRef>
          </c:tx>
          <c:invertIfNegative val="0"/>
          <c:cat>
            <c:strRef>
              <c:f>'Rel-10_Rel-16 CRs'!$B$1:$AP$1</c:f>
              <c:strCache>
                <c:ptCount val="41"/>
                <c:pt idx="0">
                  <c:v>REL-14 FREEZE:  116-bis</c:v>
                </c:pt>
                <c:pt idx="1">
                  <c:v>117</c:v>
                </c:pt>
                <c:pt idx="2">
                  <c:v>118</c:v>
                </c:pt>
                <c:pt idx="3">
                  <c:v>118bis</c:v>
                </c:pt>
                <c:pt idx="4">
                  <c:v>119</c:v>
                </c:pt>
                <c:pt idx="5">
                  <c:v>120</c:v>
                </c:pt>
                <c:pt idx="6">
                  <c:v>121</c:v>
                </c:pt>
                <c:pt idx="7">
                  <c:v>122</c:v>
                </c:pt>
                <c:pt idx="8">
                  <c:v>122bis</c:v>
                </c:pt>
                <c:pt idx="9">
                  <c:v>122e</c:v>
                </c:pt>
                <c:pt idx="10">
                  <c:v>123</c:v>
                </c:pt>
                <c:pt idx="11">
                  <c:v>REL-15 FREEZE:  124</c:v>
                </c:pt>
                <c:pt idx="12">
                  <c:v>125</c:v>
                </c:pt>
                <c:pt idx="13">
                  <c:v>126</c:v>
                </c:pt>
                <c:pt idx="14">
                  <c:v>127</c:v>
                </c:pt>
                <c:pt idx="15">
                  <c:v>127bis</c:v>
                </c:pt>
                <c:pt idx="16">
                  <c:v>128</c:v>
                </c:pt>
                <c:pt idx="17">
                  <c:v>128bis</c:v>
                </c:pt>
                <c:pt idx="18">
                  <c:v>129</c:v>
                </c:pt>
                <c:pt idx="19">
                  <c:v>129bis</c:v>
                </c:pt>
                <c:pt idx="20">
                  <c:v>130</c:v>
                </c:pt>
                <c:pt idx="21">
                  <c:v>131</c:v>
                </c:pt>
                <c:pt idx="22">
                  <c:v>132</c:v>
                </c:pt>
                <c:pt idx="23">
                  <c:v>REL-16 FREEZE:  133 </c:v>
                </c:pt>
                <c:pt idx="24">
                  <c:v>134</c:v>
                </c:pt>
                <c:pt idx="25">
                  <c:v>135</c:v>
                </c:pt>
                <c:pt idx="26">
                  <c:v>136</c:v>
                </c:pt>
                <c:pt idx="27">
                  <c:v>136AH</c:v>
                </c:pt>
                <c:pt idx="28">
                  <c:v>137-e</c:v>
                </c:pt>
                <c:pt idx="29">
                  <c:v>138-e</c:v>
                </c:pt>
                <c:pt idx="30">
                  <c:v>139-e</c:v>
                </c:pt>
                <c:pt idx="31">
                  <c:v>140-e</c:v>
                </c:pt>
                <c:pt idx="32">
                  <c:v>141-e</c:v>
                </c:pt>
                <c:pt idx="33">
                  <c:v>142-e</c:v>
                </c:pt>
                <c:pt idx="34">
                  <c:v>143-e</c:v>
                </c:pt>
                <c:pt idx="35">
                  <c:v>144-e</c:v>
                </c:pt>
                <c:pt idx="36">
                  <c:v>REL-17 FREEZE:  145-e</c:v>
                </c:pt>
                <c:pt idx="37">
                  <c:v>146-e</c:v>
                </c:pt>
                <c:pt idx="38">
                  <c:v>147-e</c:v>
                </c:pt>
                <c:pt idx="39">
                  <c:v>148-e</c:v>
                </c:pt>
                <c:pt idx="40">
                  <c:v>149-e</c:v>
                </c:pt>
              </c:strCache>
            </c:strRef>
          </c:cat>
          <c:val>
            <c:numRef>
              <c:f>'Rel-10_Rel-16 CRs'!$B$8:$AP$8</c:f>
              <c:numCache>
                <c:formatCode>General</c:formatCode>
                <c:ptCount val="41"/>
                <c:pt idx="25">
                  <c:v>48</c:v>
                </c:pt>
                <c:pt idx="26">
                  <c:v>55</c:v>
                </c:pt>
                <c:pt idx="27">
                  <c:v>91</c:v>
                </c:pt>
                <c:pt idx="28">
                  <c:v>0</c:v>
                </c:pt>
                <c:pt idx="29">
                  <c:v>0</c:v>
                </c:pt>
                <c:pt idx="30">
                  <c:v>348</c:v>
                </c:pt>
                <c:pt idx="31">
                  <c:v>407</c:v>
                </c:pt>
                <c:pt idx="32">
                  <c:v>356</c:v>
                </c:pt>
                <c:pt idx="33">
                  <c:v>276</c:v>
                </c:pt>
                <c:pt idx="34">
                  <c:v>158</c:v>
                </c:pt>
                <c:pt idx="35">
                  <c:v>113</c:v>
                </c:pt>
                <c:pt idx="36">
                  <c:v>146</c:v>
                </c:pt>
                <c:pt idx="37">
                  <c:v>144</c:v>
                </c:pt>
                <c:pt idx="38">
                  <c:v>0</c:v>
                </c:pt>
                <c:pt idx="39">
                  <c:v>0</c:v>
                </c:pt>
                <c:pt idx="40">
                  <c:v>0</c:v>
                </c:pt>
              </c:numCache>
            </c:numRef>
          </c:val>
          <c:extLst>
            <c:ext xmlns:c16="http://schemas.microsoft.com/office/drawing/2014/chart" uri="{C3380CC4-5D6E-409C-BE32-E72D297353CC}">
              <c16:uniqueId val="{00000006-17C2-4599-8E03-E2777F2780C0}"/>
            </c:ext>
          </c:extLst>
        </c:ser>
        <c:ser>
          <c:idx val="6"/>
          <c:order val="7"/>
          <c:tx>
            <c:strRef>
              <c:f>'Rel-10_Rel-16 CRs'!$A$9</c:f>
              <c:strCache>
                <c:ptCount val="1"/>
                <c:pt idx="0">
                  <c:v>Rel-17 CR</c:v>
                </c:pt>
              </c:strCache>
            </c:strRef>
          </c:tx>
          <c:spPr>
            <a:solidFill>
              <a:schemeClr val="tx2"/>
            </a:solidFill>
          </c:spPr>
          <c:invertIfNegative val="0"/>
          <c:cat>
            <c:strRef>
              <c:f>'Rel-10_Rel-16 CRs'!$B$1:$AP$1</c:f>
              <c:strCache>
                <c:ptCount val="41"/>
                <c:pt idx="0">
                  <c:v>REL-14 FREEZE:  116-bis</c:v>
                </c:pt>
                <c:pt idx="1">
                  <c:v>117</c:v>
                </c:pt>
                <c:pt idx="2">
                  <c:v>118</c:v>
                </c:pt>
                <c:pt idx="3">
                  <c:v>118bis</c:v>
                </c:pt>
                <c:pt idx="4">
                  <c:v>119</c:v>
                </c:pt>
                <c:pt idx="5">
                  <c:v>120</c:v>
                </c:pt>
                <c:pt idx="6">
                  <c:v>121</c:v>
                </c:pt>
                <c:pt idx="7">
                  <c:v>122</c:v>
                </c:pt>
                <c:pt idx="8">
                  <c:v>122bis</c:v>
                </c:pt>
                <c:pt idx="9">
                  <c:v>122e</c:v>
                </c:pt>
                <c:pt idx="10">
                  <c:v>123</c:v>
                </c:pt>
                <c:pt idx="11">
                  <c:v>REL-15 FREEZE:  124</c:v>
                </c:pt>
                <c:pt idx="12">
                  <c:v>125</c:v>
                </c:pt>
                <c:pt idx="13">
                  <c:v>126</c:v>
                </c:pt>
                <c:pt idx="14">
                  <c:v>127</c:v>
                </c:pt>
                <c:pt idx="15">
                  <c:v>127bis</c:v>
                </c:pt>
                <c:pt idx="16">
                  <c:v>128</c:v>
                </c:pt>
                <c:pt idx="17">
                  <c:v>128bis</c:v>
                </c:pt>
                <c:pt idx="18">
                  <c:v>129</c:v>
                </c:pt>
                <c:pt idx="19">
                  <c:v>129bis</c:v>
                </c:pt>
                <c:pt idx="20">
                  <c:v>130</c:v>
                </c:pt>
                <c:pt idx="21">
                  <c:v>131</c:v>
                </c:pt>
                <c:pt idx="22">
                  <c:v>132</c:v>
                </c:pt>
                <c:pt idx="23">
                  <c:v>REL-16 FREEZE:  133 </c:v>
                </c:pt>
                <c:pt idx="24">
                  <c:v>134</c:v>
                </c:pt>
                <c:pt idx="25">
                  <c:v>135</c:v>
                </c:pt>
                <c:pt idx="26">
                  <c:v>136</c:v>
                </c:pt>
                <c:pt idx="27">
                  <c:v>136AH</c:v>
                </c:pt>
                <c:pt idx="28">
                  <c:v>137-e</c:v>
                </c:pt>
                <c:pt idx="29">
                  <c:v>138-e</c:v>
                </c:pt>
                <c:pt idx="30">
                  <c:v>139-e</c:v>
                </c:pt>
                <c:pt idx="31">
                  <c:v>140-e</c:v>
                </c:pt>
                <c:pt idx="32">
                  <c:v>141-e</c:v>
                </c:pt>
                <c:pt idx="33">
                  <c:v>142-e</c:v>
                </c:pt>
                <c:pt idx="34">
                  <c:v>143-e</c:v>
                </c:pt>
                <c:pt idx="35">
                  <c:v>144-e</c:v>
                </c:pt>
                <c:pt idx="36">
                  <c:v>REL-17 FREEZE:  145-e</c:v>
                </c:pt>
                <c:pt idx="37">
                  <c:v>146-e</c:v>
                </c:pt>
                <c:pt idx="38">
                  <c:v>147-e</c:v>
                </c:pt>
                <c:pt idx="39">
                  <c:v>148-e</c:v>
                </c:pt>
                <c:pt idx="40">
                  <c:v>149-e</c:v>
                </c:pt>
              </c:strCache>
            </c:strRef>
          </c:cat>
          <c:val>
            <c:numRef>
              <c:f>'Rel-10_Rel-16 CRs'!$B$9:$AP$9</c:f>
              <c:numCache>
                <c:formatCode>General</c:formatCode>
                <c:ptCount val="41"/>
                <c:pt idx="30">
                  <c:v>12</c:v>
                </c:pt>
                <c:pt idx="31">
                  <c:v>0</c:v>
                </c:pt>
                <c:pt idx="32">
                  <c:v>0</c:v>
                </c:pt>
                <c:pt idx="33">
                  <c:v>0</c:v>
                </c:pt>
                <c:pt idx="34">
                  <c:v>209</c:v>
                </c:pt>
                <c:pt idx="35">
                  <c:v>135</c:v>
                </c:pt>
                <c:pt idx="36">
                  <c:v>262</c:v>
                </c:pt>
                <c:pt idx="37">
                  <c:v>314</c:v>
                </c:pt>
                <c:pt idx="38">
                  <c:v>189</c:v>
                </c:pt>
                <c:pt idx="39">
                  <c:v>236</c:v>
                </c:pt>
                <c:pt idx="40">
                  <c:v>202</c:v>
                </c:pt>
              </c:numCache>
            </c:numRef>
          </c:val>
          <c:extLst>
            <c:ext xmlns:c16="http://schemas.microsoft.com/office/drawing/2014/chart" uri="{C3380CC4-5D6E-409C-BE32-E72D297353CC}">
              <c16:uniqueId val="{00000007-17C2-4599-8E03-E2777F2780C0}"/>
            </c:ext>
          </c:extLst>
        </c:ser>
        <c:ser>
          <c:idx val="7"/>
          <c:order val="8"/>
          <c:tx>
            <c:strRef>
              <c:f>'Rel-10_Rel-16 CRs'!$A$10</c:f>
              <c:strCache>
                <c:ptCount val="1"/>
                <c:pt idx="0">
                  <c:v>Rel-18 PCR/draftCR</c:v>
                </c:pt>
              </c:strCache>
            </c:strRef>
          </c:tx>
          <c:invertIfNegative val="0"/>
          <c:cat>
            <c:strRef>
              <c:f>'Rel-10_Rel-16 CRs'!$B$1:$AP$1</c:f>
              <c:strCache>
                <c:ptCount val="41"/>
                <c:pt idx="0">
                  <c:v>REL-14 FREEZE:  116-bis</c:v>
                </c:pt>
                <c:pt idx="1">
                  <c:v>117</c:v>
                </c:pt>
                <c:pt idx="2">
                  <c:v>118</c:v>
                </c:pt>
                <c:pt idx="3">
                  <c:v>118bis</c:v>
                </c:pt>
                <c:pt idx="4">
                  <c:v>119</c:v>
                </c:pt>
                <c:pt idx="5">
                  <c:v>120</c:v>
                </c:pt>
                <c:pt idx="6">
                  <c:v>121</c:v>
                </c:pt>
                <c:pt idx="7">
                  <c:v>122</c:v>
                </c:pt>
                <c:pt idx="8">
                  <c:v>122bis</c:v>
                </c:pt>
                <c:pt idx="9">
                  <c:v>122e</c:v>
                </c:pt>
                <c:pt idx="10">
                  <c:v>123</c:v>
                </c:pt>
                <c:pt idx="11">
                  <c:v>REL-15 FREEZE:  124</c:v>
                </c:pt>
                <c:pt idx="12">
                  <c:v>125</c:v>
                </c:pt>
                <c:pt idx="13">
                  <c:v>126</c:v>
                </c:pt>
                <c:pt idx="14">
                  <c:v>127</c:v>
                </c:pt>
                <c:pt idx="15">
                  <c:v>127bis</c:v>
                </c:pt>
                <c:pt idx="16">
                  <c:v>128</c:v>
                </c:pt>
                <c:pt idx="17">
                  <c:v>128bis</c:v>
                </c:pt>
                <c:pt idx="18">
                  <c:v>129</c:v>
                </c:pt>
                <c:pt idx="19">
                  <c:v>129bis</c:v>
                </c:pt>
                <c:pt idx="20">
                  <c:v>130</c:v>
                </c:pt>
                <c:pt idx="21">
                  <c:v>131</c:v>
                </c:pt>
                <c:pt idx="22">
                  <c:v>132</c:v>
                </c:pt>
                <c:pt idx="23">
                  <c:v>REL-16 FREEZE:  133 </c:v>
                </c:pt>
                <c:pt idx="24">
                  <c:v>134</c:v>
                </c:pt>
                <c:pt idx="25">
                  <c:v>135</c:v>
                </c:pt>
                <c:pt idx="26">
                  <c:v>136</c:v>
                </c:pt>
                <c:pt idx="27">
                  <c:v>136AH</c:v>
                </c:pt>
                <c:pt idx="28">
                  <c:v>137-e</c:v>
                </c:pt>
                <c:pt idx="29">
                  <c:v>138-e</c:v>
                </c:pt>
                <c:pt idx="30">
                  <c:v>139-e</c:v>
                </c:pt>
                <c:pt idx="31">
                  <c:v>140-e</c:v>
                </c:pt>
                <c:pt idx="32">
                  <c:v>141-e</c:v>
                </c:pt>
                <c:pt idx="33">
                  <c:v>142-e</c:v>
                </c:pt>
                <c:pt idx="34">
                  <c:v>143-e</c:v>
                </c:pt>
                <c:pt idx="35">
                  <c:v>144-e</c:v>
                </c:pt>
                <c:pt idx="36">
                  <c:v>REL-17 FREEZE:  145-e</c:v>
                </c:pt>
                <c:pt idx="37">
                  <c:v>146-e</c:v>
                </c:pt>
                <c:pt idx="38">
                  <c:v>147-e</c:v>
                </c:pt>
                <c:pt idx="39">
                  <c:v>148-e</c:v>
                </c:pt>
                <c:pt idx="40">
                  <c:v>149-e</c:v>
                </c:pt>
              </c:strCache>
            </c:strRef>
          </c:cat>
          <c:val>
            <c:numRef>
              <c:f>'Rel-10_Rel-16 CRs'!$B$10:$AP$10</c:f>
              <c:numCache>
                <c:formatCode>General</c:formatCode>
                <c:ptCount val="41"/>
                <c:pt idx="40">
                  <c:v>245</c:v>
                </c:pt>
              </c:numCache>
            </c:numRef>
          </c:val>
          <c:extLst>
            <c:ext xmlns:c16="http://schemas.microsoft.com/office/drawing/2014/chart" uri="{C3380CC4-5D6E-409C-BE32-E72D297353CC}">
              <c16:uniqueId val="{00000008-17C2-4599-8E03-E2777F2780C0}"/>
            </c:ext>
          </c:extLst>
        </c:ser>
        <c:ser>
          <c:idx val="9"/>
          <c:order val="9"/>
          <c:tx>
            <c:strRef>
              <c:f>'Rel-10_Rel-16 CRs'!$A$11</c:f>
              <c:strCache>
                <c:ptCount val="1"/>
                <c:pt idx="0">
                  <c:v>Rel-18 CR</c:v>
                </c:pt>
              </c:strCache>
            </c:strRef>
          </c:tx>
          <c:invertIfNegative val="0"/>
          <c:cat>
            <c:strRef>
              <c:f>'Rel-10_Rel-16 CRs'!$B$1:$AP$1</c:f>
              <c:strCache>
                <c:ptCount val="41"/>
                <c:pt idx="0">
                  <c:v>REL-14 FREEZE:  116-bis</c:v>
                </c:pt>
                <c:pt idx="1">
                  <c:v>117</c:v>
                </c:pt>
                <c:pt idx="2">
                  <c:v>118</c:v>
                </c:pt>
                <c:pt idx="3">
                  <c:v>118bis</c:v>
                </c:pt>
                <c:pt idx="4">
                  <c:v>119</c:v>
                </c:pt>
                <c:pt idx="5">
                  <c:v>120</c:v>
                </c:pt>
                <c:pt idx="6">
                  <c:v>121</c:v>
                </c:pt>
                <c:pt idx="7">
                  <c:v>122</c:v>
                </c:pt>
                <c:pt idx="8">
                  <c:v>122bis</c:v>
                </c:pt>
                <c:pt idx="9">
                  <c:v>122e</c:v>
                </c:pt>
                <c:pt idx="10">
                  <c:v>123</c:v>
                </c:pt>
                <c:pt idx="11">
                  <c:v>REL-15 FREEZE:  124</c:v>
                </c:pt>
                <c:pt idx="12">
                  <c:v>125</c:v>
                </c:pt>
                <c:pt idx="13">
                  <c:v>126</c:v>
                </c:pt>
                <c:pt idx="14">
                  <c:v>127</c:v>
                </c:pt>
                <c:pt idx="15">
                  <c:v>127bis</c:v>
                </c:pt>
                <c:pt idx="16">
                  <c:v>128</c:v>
                </c:pt>
                <c:pt idx="17">
                  <c:v>128bis</c:v>
                </c:pt>
                <c:pt idx="18">
                  <c:v>129</c:v>
                </c:pt>
                <c:pt idx="19">
                  <c:v>129bis</c:v>
                </c:pt>
                <c:pt idx="20">
                  <c:v>130</c:v>
                </c:pt>
                <c:pt idx="21">
                  <c:v>131</c:v>
                </c:pt>
                <c:pt idx="22">
                  <c:v>132</c:v>
                </c:pt>
                <c:pt idx="23">
                  <c:v>REL-16 FREEZE:  133 </c:v>
                </c:pt>
                <c:pt idx="24">
                  <c:v>134</c:v>
                </c:pt>
                <c:pt idx="25">
                  <c:v>135</c:v>
                </c:pt>
                <c:pt idx="26">
                  <c:v>136</c:v>
                </c:pt>
                <c:pt idx="27">
                  <c:v>136AH</c:v>
                </c:pt>
                <c:pt idx="28">
                  <c:v>137-e</c:v>
                </c:pt>
                <c:pt idx="29">
                  <c:v>138-e</c:v>
                </c:pt>
                <c:pt idx="30">
                  <c:v>139-e</c:v>
                </c:pt>
                <c:pt idx="31">
                  <c:v>140-e</c:v>
                </c:pt>
                <c:pt idx="32">
                  <c:v>141-e</c:v>
                </c:pt>
                <c:pt idx="33">
                  <c:v>142-e</c:v>
                </c:pt>
                <c:pt idx="34">
                  <c:v>143-e</c:v>
                </c:pt>
                <c:pt idx="35">
                  <c:v>144-e</c:v>
                </c:pt>
                <c:pt idx="36">
                  <c:v>REL-17 FREEZE:  145-e</c:v>
                </c:pt>
                <c:pt idx="37">
                  <c:v>146-e</c:v>
                </c:pt>
                <c:pt idx="38">
                  <c:v>147-e</c:v>
                </c:pt>
                <c:pt idx="39">
                  <c:v>148-e</c:v>
                </c:pt>
                <c:pt idx="40">
                  <c:v>149-e</c:v>
                </c:pt>
              </c:strCache>
            </c:strRef>
          </c:cat>
          <c:val>
            <c:numRef>
              <c:f>'Rel-10_Rel-16 CRs'!$B$11:$AP$11</c:f>
              <c:numCache>
                <c:formatCode>General</c:formatCode>
                <c:ptCount val="41"/>
                <c:pt idx="40">
                  <c:v>0</c:v>
                </c:pt>
              </c:numCache>
            </c:numRef>
          </c:val>
          <c:extLst>
            <c:ext xmlns:c16="http://schemas.microsoft.com/office/drawing/2014/chart" uri="{C3380CC4-5D6E-409C-BE32-E72D297353CC}">
              <c16:uniqueId val="{00000009-17C2-4599-8E03-E2777F2780C0}"/>
            </c:ext>
          </c:extLst>
        </c:ser>
        <c:dLbls>
          <c:showLegendKey val="0"/>
          <c:showVal val="0"/>
          <c:showCatName val="0"/>
          <c:showSerName val="0"/>
          <c:showPercent val="0"/>
          <c:showBubbleSize val="0"/>
        </c:dLbls>
        <c:gapWidth val="75"/>
        <c:gapDepth val="75"/>
        <c:shape val="box"/>
        <c:axId val="177373600"/>
        <c:axId val="177374160"/>
        <c:axId val="0"/>
      </c:bar3DChart>
      <c:catAx>
        <c:axId val="177373600"/>
        <c:scaling>
          <c:orientation val="minMax"/>
        </c:scaling>
        <c:delete val="0"/>
        <c:axPos val="b"/>
        <c:numFmt formatCode="General" sourceLinked="0"/>
        <c:majorTickMark val="none"/>
        <c:minorTickMark val="none"/>
        <c:tickLblPos val="nextTo"/>
        <c:txPr>
          <a:bodyPr/>
          <a:lstStyle/>
          <a:p>
            <a:pPr>
              <a:defRPr sz="900"/>
            </a:pPr>
            <a:endParaRPr lang="en-US"/>
          </a:p>
        </c:txPr>
        <c:crossAx val="177374160"/>
        <c:crosses val="autoZero"/>
        <c:auto val="0"/>
        <c:lblAlgn val="ctr"/>
        <c:lblOffset val="100"/>
        <c:tickLblSkip val="1"/>
        <c:noMultiLvlLbl val="0"/>
      </c:catAx>
      <c:valAx>
        <c:axId val="177374160"/>
        <c:scaling>
          <c:orientation val="minMax"/>
        </c:scaling>
        <c:delete val="0"/>
        <c:axPos val="l"/>
        <c:majorGridlines/>
        <c:minorGridlines/>
        <c:numFmt formatCode="0" sourceLinked="1"/>
        <c:majorTickMark val="out"/>
        <c:minorTickMark val="none"/>
        <c:tickLblPos val="nextTo"/>
        <c:txPr>
          <a:bodyPr/>
          <a:lstStyle/>
          <a:p>
            <a:pPr>
              <a:defRPr sz="900"/>
            </a:pPr>
            <a:endParaRPr lang="en-US"/>
          </a:p>
        </c:txPr>
        <c:crossAx val="177373600"/>
        <c:crosses val="autoZero"/>
        <c:crossBetween val="between"/>
      </c:valAx>
    </c:plotArea>
    <c:legend>
      <c:legendPos val="r"/>
      <c:layout>
        <c:manualLayout>
          <c:xMode val="edge"/>
          <c:yMode val="edge"/>
          <c:x val="6.6031092267312727E-2"/>
          <c:y val="0.10934083874997352"/>
          <c:w val="0.13280510358649347"/>
          <c:h val="0.43678534748373843"/>
        </c:manualLayout>
      </c:layout>
      <c:overlay val="0"/>
    </c:legend>
    <c:plotVisOnly val="1"/>
    <c:dispBlanksAs val="gap"/>
    <c:showDLblsOverMax val="0"/>
  </c:chart>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301">
  <cs:axisTitle>
    <cs:lnRef idx="0"/>
    <cs:fillRef idx="0"/>
    <cs:effectRef idx="0"/>
    <cs:fontRef idx="minor">
      <a:schemeClr val="tx1">
        <a:lumMod val="50000"/>
        <a:lumOff val="50000"/>
      </a:schemeClr>
    </cs:fontRef>
    <cs:defRPr sz="900" kern="1200" cap="all"/>
  </cs:axisTitle>
  <cs:category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50000"/>
        <a:lumOff val="50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
  <cs:dataPoint3D>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3D>
  <cs:dataPointLine>
    <cs:lnRef idx="0">
      <cs:styleClr val="auto"/>
    </cs:lnRef>
    <cs:fillRef idx="2">
      <cs:styleClr val="auto"/>
    </cs:fillRef>
    <cs:effectRef idx="1"/>
    <cs:fontRef idx="minor">
      <a:schemeClr val="dk1"/>
    </cs:fontRef>
    <cs:spPr>
      <a:ln w="15875" cap="rnd">
        <a:solidFill>
          <a:schemeClr val="phClr"/>
        </a:solidFill>
        <a:round/>
      </a:ln>
    </cs:spPr>
  </cs:dataPointLine>
  <cs:dataPointMarker>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Marker>
  <cs:dataPointMarkerLayout symbol="circle" size="4"/>
  <cs:dataPointWireframe>
    <cs:lnRef idx="0">
      <cs:styleClr val="auto"/>
    </cs:lnRef>
    <cs:fillRef idx="2"/>
    <cs:effectRef idx="0"/>
    <cs:fontRef idx="minor">
      <a:schemeClr val="dk1"/>
    </cs:fontRef>
    <cs:spPr>
      <a:ln w="9525" cap="rnd">
        <a:solidFill>
          <a:schemeClr val="phClr"/>
        </a:solidFill>
        <a:round/>
      </a:ln>
    </cs:spPr>
  </cs:dataPointWireframe>
  <cs:dataTable>
    <cs:lnRef idx="0"/>
    <cs:fillRef idx="0"/>
    <cs:effectRef idx="0"/>
    <cs:fontRef idx="minor">
      <a:schemeClr val="tx1">
        <a:lumMod val="50000"/>
        <a:lumOff val="50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prstDash val="dash"/>
      </a:ln>
    </cs:spPr>
  </cs:dropLine>
  <cs:errorBar>
    <cs:lnRef idx="0"/>
    <cs:fillRef idx="0"/>
    <cs:effectRef idx="0"/>
    <cs:fontRef idx="minor">
      <a:schemeClr val="dk1"/>
    </cs:fontRef>
    <cs:spPr>
      <a:ln w="9525">
        <a:solidFill>
          <a:schemeClr val="tx1">
            <a:lumMod val="50000"/>
            <a:lumOff val="50000"/>
          </a:schemeClr>
        </a:solidFill>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50000"/>
        <a:lumOff val="50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dk1"/>
    </cs:fontRef>
    <cs:spPr>
      <a:ln w="9525">
        <a:solidFill>
          <a:schemeClr val="tx1">
            <a:lumMod val="35000"/>
            <a:lumOff val="65000"/>
          </a:schemeClr>
        </a:solidFill>
        <a:prstDash val="dash"/>
      </a:ln>
    </cs:spPr>
  </cs:seriesLine>
  <cs:title>
    <cs:lnRef idx="0"/>
    <cs:fillRef idx="0"/>
    <cs:effectRef idx="0"/>
    <cs:fontRef idx="minor">
      <a:schemeClr val="tx1">
        <a:lumMod val="50000"/>
        <a:lumOff val="50000"/>
      </a:schemeClr>
    </cs:fontRef>
    <cs:defRPr sz="1400" kern="1200" cap="none" spc="20" baseline="0"/>
  </cs:title>
  <cs:trendline>
    <cs:lnRef idx="0">
      <cs:styleClr val="auto"/>
    </cs:lnRef>
    <cs:fillRef idx="2"/>
    <cs:effectRef idx="0"/>
    <cs:fontRef idx="minor">
      <a:schemeClr val="dk1"/>
    </cs:fontRef>
    <cs:spPr>
      <a:ln w="9525" cap="rnd">
        <a:solidFill>
          <a:schemeClr val="phClr"/>
        </a:solidFill>
      </a:ln>
    </cs:spPr>
  </cs:trendline>
  <cs:trendlineLabel>
    <cs:lnRef idx="0"/>
    <cs:fillRef idx="0"/>
    <cs:effectRef idx="0"/>
    <cs:fontRef idx="minor">
      <a:schemeClr val="tx1">
        <a:lumMod val="50000"/>
        <a:lumOff val="50000"/>
      </a:schemeClr>
    </cs:fontRef>
    <cs:defRPr sz="900"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50000"/>
        <a:lumOff val="50000"/>
      </a:schemeClr>
    </cs:fontRef>
    <cs:defRPr sz="900" kern="1200"/>
  </cs:valueAxis>
  <cs:wall>
    <cs:lnRef idx="0"/>
    <cs:fillRef idx="0"/>
    <cs:effectRef idx="0"/>
    <cs:fontRef idx="minor">
      <a:schemeClr val="dk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3/9/2022</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3/9/2022</a:t>
            </a:fld>
            <a:endParaRPr lang="en-US" dirty="0"/>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22104670-74C2-4A6C-A838-B3BB595D87DD}" type="slidenum">
              <a:rPr lang="en-GB" altLang="en-US" smtClean="0"/>
              <a:pPr>
                <a:spcBef>
                  <a:spcPct val="0"/>
                </a:spcBef>
              </a:pPr>
              <a:t>1</a:t>
            </a:fld>
            <a:endParaRPr lang="en-GB" altLang="en-US"/>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6648913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25</a:t>
            </a:fld>
            <a:endParaRPr lang="en-GB" altLang="en-US"/>
          </a:p>
        </p:txBody>
      </p:sp>
    </p:spTree>
    <p:extLst>
      <p:ext uri="{BB962C8B-B14F-4D97-AF65-F5344CB8AC3E}">
        <p14:creationId xmlns:p14="http://schemas.microsoft.com/office/powerpoint/2010/main" val="98130190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26</a:t>
            </a:fld>
            <a:endParaRPr lang="en-GB" altLang="en-US"/>
          </a:p>
        </p:txBody>
      </p:sp>
    </p:spTree>
    <p:extLst>
      <p:ext uri="{BB962C8B-B14F-4D97-AF65-F5344CB8AC3E}">
        <p14:creationId xmlns:p14="http://schemas.microsoft.com/office/powerpoint/2010/main" val="5901062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27</a:t>
            </a:fld>
            <a:endParaRPr lang="en-GB" altLang="en-US"/>
          </a:p>
        </p:txBody>
      </p:sp>
    </p:spTree>
    <p:extLst>
      <p:ext uri="{BB962C8B-B14F-4D97-AF65-F5344CB8AC3E}">
        <p14:creationId xmlns:p14="http://schemas.microsoft.com/office/powerpoint/2010/main" val="11516264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ECE0B2C6-996E-45E1-BA1D-CBDA9768A258}" type="slidenum">
              <a:rPr lang="en-GB" altLang="en-US" smtClean="0"/>
              <a:pPr>
                <a:defRPr/>
              </a:pPr>
              <a:t>28</a:t>
            </a:fld>
            <a:endParaRPr lang="en-GB" altLang="en-US" dirty="0"/>
          </a:p>
        </p:txBody>
      </p:sp>
    </p:spTree>
    <p:extLst>
      <p:ext uri="{BB962C8B-B14F-4D97-AF65-F5344CB8AC3E}">
        <p14:creationId xmlns:p14="http://schemas.microsoft.com/office/powerpoint/2010/main" val="39624113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29</a:t>
            </a:fld>
            <a:endParaRPr lang="en-GB" altLang="en-US"/>
          </a:p>
        </p:txBody>
      </p:sp>
    </p:spTree>
    <p:extLst>
      <p:ext uri="{BB962C8B-B14F-4D97-AF65-F5344CB8AC3E}">
        <p14:creationId xmlns:p14="http://schemas.microsoft.com/office/powerpoint/2010/main" val="35550537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30</a:t>
            </a:fld>
            <a:endParaRPr lang="en-GB" altLang="en-US"/>
          </a:p>
        </p:txBody>
      </p:sp>
    </p:spTree>
    <p:extLst>
      <p:ext uri="{BB962C8B-B14F-4D97-AF65-F5344CB8AC3E}">
        <p14:creationId xmlns:p14="http://schemas.microsoft.com/office/powerpoint/2010/main" val="2158416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31</a:t>
            </a:fld>
            <a:endParaRPr lang="en-GB" altLang="en-US"/>
          </a:p>
        </p:txBody>
      </p:sp>
    </p:spTree>
    <p:extLst>
      <p:ext uri="{BB962C8B-B14F-4D97-AF65-F5344CB8AC3E}">
        <p14:creationId xmlns:p14="http://schemas.microsoft.com/office/powerpoint/2010/main" val="1845643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32</a:t>
            </a:fld>
            <a:endParaRPr lang="en-GB" altLang="en-US"/>
          </a:p>
        </p:txBody>
      </p:sp>
    </p:spTree>
    <p:extLst>
      <p:ext uri="{BB962C8B-B14F-4D97-AF65-F5344CB8AC3E}">
        <p14:creationId xmlns:p14="http://schemas.microsoft.com/office/powerpoint/2010/main" val="216727136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33</a:t>
            </a:fld>
            <a:endParaRPr lang="en-GB" altLang="en-US"/>
          </a:p>
        </p:txBody>
      </p:sp>
    </p:spTree>
    <p:extLst>
      <p:ext uri="{BB962C8B-B14F-4D97-AF65-F5344CB8AC3E}">
        <p14:creationId xmlns:p14="http://schemas.microsoft.com/office/powerpoint/2010/main" val="9433036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34</a:t>
            </a:fld>
            <a:endParaRPr lang="en-GB" altLang="en-US"/>
          </a:p>
        </p:txBody>
      </p:sp>
    </p:spTree>
    <p:extLst>
      <p:ext uri="{BB962C8B-B14F-4D97-AF65-F5344CB8AC3E}">
        <p14:creationId xmlns:p14="http://schemas.microsoft.com/office/powerpoint/2010/main" val="12906702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Slide Image Placeholder 1"/>
          <p:cNvSpPr>
            <a:spLocks noGrp="1" noRot="1" noChangeAspect="1" noTextEdit="1"/>
          </p:cNvSpPr>
          <p:nvPr>
            <p:ph type="sldImg"/>
          </p:nvPr>
        </p:nvSpPr>
        <p:spPr>
          <a:ln/>
        </p:spPr>
      </p:sp>
      <p:sp>
        <p:nvSpPr>
          <p:cNvPr id="512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de-DE"/>
          </a:p>
        </p:txBody>
      </p:sp>
      <p:sp>
        <p:nvSpPr>
          <p:cNvPr id="512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eaLnBrk="0" hangingPunct="0">
              <a:defRPr sz="1000">
                <a:solidFill>
                  <a:schemeClr val="tx1"/>
                </a:solidFill>
                <a:latin typeface="Arial" panose="020B0604020202020204" pitchFamily="34" charset="0"/>
                <a:cs typeface="Arial" panose="020B0604020202020204" pitchFamily="34" charset="0"/>
              </a:defRPr>
            </a:lvl1pPr>
            <a:lvl2pPr marL="742950" indent="-285750" defTabSz="930275" eaLnBrk="0" hangingPunct="0">
              <a:defRPr sz="1000">
                <a:solidFill>
                  <a:schemeClr val="tx1"/>
                </a:solidFill>
                <a:latin typeface="Arial" panose="020B0604020202020204" pitchFamily="34" charset="0"/>
                <a:cs typeface="Arial" panose="020B0604020202020204" pitchFamily="34" charset="0"/>
              </a:defRPr>
            </a:lvl2pPr>
            <a:lvl3pPr marL="1143000" indent="-228600" defTabSz="930275" eaLnBrk="0" hangingPunct="0">
              <a:defRPr sz="1000">
                <a:solidFill>
                  <a:schemeClr val="tx1"/>
                </a:solidFill>
                <a:latin typeface="Arial" panose="020B0604020202020204" pitchFamily="34" charset="0"/>
                <a:cs typeface="Arial" panose="020B0604020202020204" pitchFamily="34" charset="0"/>
              </a:defRPr>
            </a:lvl3pPr>
            <a:lvl4pPr marL="1600200" indent="-228600" defTabSz="930275" eaLnBrk="0" hangingPunct="0">
              <a:defRPr sz="1000">
                <a:solidFill>
                  <a:schemeClr val="tx1"/>
                </a:solidFill>
                <a:latin typeface="Arial" panose="020B0604020202020204" pitchFamily="34" charset="0"/>
                <a:cs typeface="Arial" panose="020B0604020202020204" pitchFamily="34" charset="0"/>
              </a:defRPr>
            </a:lvl4pPr>
            <a:lvl5pPr marL="2057400" indent="-228600" defTabSz="930275" eaLnBrk="0" hangingPunct="0">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fld id="{97F3E72B-AC6E-41A0-AAB5-625C4A3D5719}" type="slidenum">
              <a:rPr lang="en-GB" altLang="de-DE" sz="1200">
                <a:latin typeface="Times New Roman" panose="02020603050405020304" pitchFamily="18" charset="0"/>
              </a:rPr>
              <a:pPr eaLnBrk="1" hangingPunct="1"/>
              <a:t>6</a:t>
            </a:fld>
            <a:endParaRPr lang="en-GB" altLang="de-DE" sz="1200">
              <a:latin typeface="Times New Roman" panose="02020603050405020304" pitchFamily="18" charset="0"/>
            </a:endParaRPr>
          </a:p>
        </p:txBody>
      </p:sp>
    </p:spTree>
    <p:extLst>
      <p:ext uri="{BB962C8B-B14F-4D97-AF65-F5344CB8AC3E}">
        <p14:creationId xmlns:p14="http://schemas.microsoft.com/office/powerpoint/2010/main" val="103455058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35</a:t>
            </a:fld>
            <a:endParaRPr lang="en-GB" altLang="en-US"/>
          </a:p>
        </p:txBody>
      </p:sp>
    </p:spTree>
    <p:extLst>
      <p:ext uri="{BB962C8B-B14F-4D97-AF65-F5344CB8AC3E}">
        <p14:creationId xmlns:p14="http://schemas.microsoft.com/office/powerpoint/2010/main" val="16316147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36</a:t>
            </a:fld>
            <a:endParaRPr lang="en-GB" altLang="en-US"/>
          </a:p>
        </p:txBody>
      </p:sp>
    </p:spTree>
    <p:extLst>
      <p:ext uri="{BB962C8B-B14F-4D97-AF65-F5344CB8AC3E}">
        <p14:creationId xmlns:p14="http://schemas.microsoft.com/office/powerpoint/2010/main" val="345495319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37</a:t>
            </a:fld>
            <a:endParaRPr lang="en-GB" altLang="en-US"/>
          </a:p>
        </p:txBody>
      </p:sp>
    </p:spTree>
    <p:extLst>
      <p:ext uri="{BB962C8B-B14F-4D97-AF65-F5344CB8AC3E}">
        <p14:creationId xmlns:p14="http://schemas.microsoft.com/office/powerpoint/2010/main" val="368895142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71</a:t>
            </a:fld>
            <a:endParaRPr lang="en-GB" altLang="en-US"/>
          </a:p>
        </p:txBody>
      </p:sp>
    </p:spTree>
    <p:extLst>
      <p:ext uri="{BB962C8B-B14F-4D97-AF65-F5344CB8AC3E}">
        <p14:creationId xmlns:p14="http://schemas.microsoft.com/office/powerpoint/2010/main" val="39777172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14</a:t>
            </a:fld>
            <a:endParaRPr lang="en-GB" altLang="en-US"/>
          </a:p>
        </p:txBody>
      </p:sp>
    </p:spTree>
    <p:extLst>
      <p:ext uri="{BB962C8B-B14F-4D97-AF65-F5344CB8AC3E}">
        <p14:creationId xmlns:p14="http://schemas.microsoft.com/office/powerpoint/2010/main" val="3493356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19</a:t>
            </a:fld>
            <a:endParaRPr lang="en-GB" altLang="en-US"/>
          </a:p>
        </p:txBody>
      </p:sp>
    </p:spTree>
    <p:extLst>
      <p:ext uri="{BB962C8B-B14F-4D97-AF65-F5344CB8AC3E}">
        <p14:creationId xmlns:p14="http://schemas.microsoft.com/office/powerpoint/2010/main" val="30952301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20</a:t>
            </a:fld>
            <a:endParaRPr lang="en-GB" altLang="en-US"/>
          </a:p>
        </p:txBody>
      </p:sp>
    </p:spTree>
    <p:extLst>
      <p:ext uri="{BB962C8B-B14F-4D97-AF65-F5344CB8AC3E}">
        <p14:creationId xmlns:p14="http://schemas.microsoft.com/office/powerpoint/2010/main" val="38278277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21</a:t>
            </a:fld>
            <a:endParaRPr lang="en-GB" altLang="en-US"/>
          </a:p>
        </p:txBody>
      </p:sp>
    </p:spTree>
    <p:extLst>
      <p:ext uri="{BB962C8B-B14F-4D97-AF65-F5344CB8AC3E}">
        <p14:creationId xmlns:p14="http://schemas.microsoft.com/office/powerpoint/2010/main" val="30312205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22</a:t>
            </a:fld>
            <a:endParaRPr lang="en-GB" altLang="en-US"/>
          </a:p>
        </p:txBody>
      </p:sp>
    </p:spTree>
    <p:extLst>
      <p:ext uri="{BB962C8B-B14F-4D97-AF65-F5344CB8AC3E}">
        <p14:creationId xmlns:p14="http://schemas.microsoft.com/office/powerpoint/2010/main" val="35550537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pPr>
              <a:defRPr/>
            </a:pPr>
            <a:fld id="{ECE0B2C6-996E-45E1-BA1D-CBDA9768A258}" type="slidenum">
              <a:rPr lang="en-GB" altLang="en-US" smtClean="0"/>
              <a:pPr>
                <a:defRPr/>
              </a:pPr>
              <a:t>23</a:t>
            </a:fld>
            <a:endParaRPr lang="en-GB" altLang="en-US"/>
          </a:p>
        </p:txBody>
      </p:sp>
    </p:spTree>
    <p:extLst>
      <p:ext uri="{BB962C8B-B14F-4D97-AF65-F5344CB8AC3E}">
        <p14:creationId xmlns:p14="http://schemas.microsoft.com/office/powerpoint/2010/main" val="39624113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24</a:t>
            </a:fld>
            <a:endParaRPr lang="en-GB" altLang="en-US"/>
          </a:p>
        </p:txBody>
      </p:sp>
    </p:spTree>
    <p:extLst>
      <p:ext uri="{BB962C8B-B14F-4D97-AF65-F5344CB8AC3E}">
        <p14:creationId xmlns:p14="http://schemas.microsoft.com/office/powerpoint/2010/main" val="21009073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298450" y="85317"/>
            <a:ext cx="58102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r>
              <a:rPr lang="de-DE" sz="1200" b="1" kern="1200" dirty="0">
                <a:solidFill>
                  <a:schemeClr val="tx1"/>
                </a:solidFill>
                <a:latin typeface="Arial "/>
                <a:ea typeface="+mn-ea"/>
                <a:cs typeface="Arial" panose="020B0604020202020204" pitchFamily="34" charset="0"/>
              </a:rPr>
              <a:t>3GPP TSG SA Meeting #95-e</a:t>
            </a:r>
          </a:p>
          <a:p>
            <a:r>
              <a:rPr lang="de-DE" sz="1200" b="1" kern="1200" dirty="0">
                <a:solidFill>
                  <a:schemeClr val="tx1"/>
                </a:solidFill>
                <a:latin typeface="Arial "/>
                <a:ea typeface="+mn-ea"/>
                <a:cs typeface="Arial" panose="020B0604020202020204" pitchFamily="34" charset="0"/>
              </a:rPr>
              <a:t>15 – 18 Mar 2022</a:t>
            </a:r>
            <a:endParaRPr lang="sv-SE" altLang="en-US" sz="1200" b="1" kern="1200" dirty="0">
              <a:solidFill>
                <a:schemeClr val="tx1"/>
              </a:solidFill>
              <a:latin typeface="Arial "/>
              <a:ea typeface="+mn-ea"/>
              <a:cs typeface="Arial" panose="020B0604020202020204" pitchFamily="34" charset="0"/>
            </a:endParaRPr>
          </a:p>
        </p:txBody>
      </p:sp>
      <p:sp>
        <p:nvSpPr>
          <p:cNvPr id="5" name="Text Box 13"/>
          <p:cNvSpPr txBox="1">
            <a:spLocks noChangeArrowheads="1"/>
          </p:cNvSpPr>
          <p:nvPr userDrawn="1"/>
        </p:nvSpPr>
        <p:spPr bwMode="auto">
          <a:xfrm>
            <a:off x="5604543" y="324480"/>
            <a:ext cx="14636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400" b="1" dirty="0">
                <a:effectLst/>
              </a:rPr>
              <a:t>SP-220040</a:t>
            </a:r>
            <a:endParaRPr lang="en-GB" altLang="en-US" sz="1400" b="1" dirty="0">
              <a:solidFill>
                <a:schemeClr val="bg2"/>
              </a:solidFill>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719417900"/>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65795462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47252697"/>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de-DE"/>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Tree>
    <p:extLst>
      <p:ext uri="{BB962C8B-B14F-4D97-AF65-F5344CB8AC3E}">
        <p14:creationId xmlns:p14="http://schemas.microsoft.com/office/powerpoint/2010/main" val="302977723"/>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538163" y="6462713"/>
            <a:ext cx="5473170" cy="242887"/>
          </a:xfrm>
          <a:prstGeom prst="rect">
            <a:avLst/>
          </a:prstGeom>
          <a:noFill/>
        </p:spPr>
        <p:txBody>
          <a:bodyPr anchor="ctr">
            <a:normAutofit fontScale="92500" lnSpcReduction="100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200" b="1" dirty="0">
                <a:solidFill>
                  <a:schemeClr val="bg1"/>
                </a:solidFill>
              </a:rPr>
              <a:t>SP-220040</a:t>
            </a:r>
            <a:r>
              <a:rPr lang="en-GB" altLang="de-DE" sz="1200" dirty="0">
                <a:solidFill>
                  <a:schemeClr val="bg1"/>
                </a:solidFill>
              </a:rPr>
              <a:t>: TSG SA#95-e, </a:t>
            </a:r>
            <a:r>
              <a:rPr lang="en-US" altLang="de-DE" sz="1200" dirty="0">
                <a:solidFill>
                  <a:schemeClr val="bg1"/>
                </a:solidFill>
              </a:rPr>
              <a:t>15 – 18 Mar 2022</a:t>
            </a:r>
            <a:endParaRPr lang="en-GB" altLang="de-DE" sz="1200" dirty="0">
              <a:solidFill>
                <a:schemeClr val="bg1"/>
              </a:solidFill>
            </a:endParaRPr>
          </a:p>
          <a:p>
            <a:pPr>
              <a:defRPr/>
            </a:pPr>
            <a:endParaRPr lang="en-GB" sz="1200" spc="300" dirty="0">
              <a:solidFill>
                <a:schemeClr val="bg1"/>
              </a:solidFill>
            </a:endParaRPr>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a:p>
          <a:p>
            <a:pPr>
              <a:defRPr/>
            </a:pPr>
            <a:endParaRPr lang="en-GB" altLang="en-US"/>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a:solidFill>
                  <a:schemeClr val="bg1"/>
                </a:solidFill>
              </a:rPr>
              <a:t>© 3GPP 2012</a:t>
            </a:r>
            <a:endParaRPr lang="en-GB" altLang="en-US"/>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2022</a:t>
            </a:r>
          </a:p>
        </p:txBody>
      </p:sp>
      <p:pic>
        <p:nvPicPr>
          <p:cNvPr id="1033" name="Picture 10" descr="3GPP_TM_RD.jp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 id="2147483769" r:id="rId4"/>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hyperlink" Target="mailto:puneet.jain@intel.com" TargetMode="External"/><Relationship Id="rId2" Type="http://schemas.openxmlformats.org/officeDocument/2006/relationships/image" Target="../media/image3.jpeg"/><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hyperlink" Target="http://www.3gpp.org/" TargetMode="External"/></Relationships>
</file>

<file path=ppt/slides/_rels/slide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ubtitle 6"/>
          <p:cNvSpPr>
            <a:spLocks noGrp="1"/>
          </p:cNvSpPr>
          <p:nvPr>
            <p:ph type="subTitle" idx="4294967295"/>
          </p:nvPr>
        </p:nvSpPr>
        <p:spPr>
          <a:xfrm>
            <a:off x="1371600" y="3431309"/>
            <a:ext cx="6400800" cy="2578316"/>
          </a:xfrm>
        </p:spPr>
        <p:txBody>
          <a:bodyPr/>
          <a:lstStyle/>
          <a:p>
            <a:pPr marL="0" indent="0" algn="ctr" eaLnBrk="1" hangingPunct="1">
              <a:buFontTx/>
              <a:buNone/>
            </a:pPr>
            <a:r>
              <a:rPr lang="fr-FR" altLang="de-DE" dirty="0">
                <a:effectLst>
                  <a:outerShdw blurRad="38100" dist="38100" dir="2700000" algn="tl">
                    <a:srgbClr val="000000">
                      <a:alpha val="43137"/>
                    </a:srgbClr>
                  </a:outerShdw>
                </a:effectLst>
              </a:rPr>
              <a:t>Puneet Jain</a:t>
            </a:r>
          </a:p>
          <a:p>
            <a:pPr marL="0" indent="0" algn="ctr" eaLnBrk="1" hangingPunct="1">
              <a:buFontTx/>
              <a:buNone/>
            </a:pPr>
            <a:r>
              <a:rPr lang="fr-FR" altLang="de-DE" dirty="0">
                <a:effectLst>
                  <a:outerShdw blurRad="38100" dist="38100" dir="2700000" algn="tl">
                    <a:srgbClr val="000000">
                      <a:alpha val="43137"/>
                    </a:srgbClr>
                  </a:outerShdw>
                </a:effectLst>
              </a:rPr>
              <a:t>SA2 Chair, Intel</a:t>
            </a:r>
          </a:p>
          <a:p>
            <a:pPr marL="0" indent="0" algn="ctr" eaLnBrk="1" hangingPunct="1">
              <a:buFontTx/>
              <a:buNone/>
            </a:pPr>
            <a:endParaRPr lang="fr-FR" altLang="de-DE" sz="1400" dirty="0">
              <a:effectLst>
                <a:outerShdw blurRad="38100" dist="38100" dir="2700000" algn="tl">
                  <a:srgbClr val="000000">
                    <a:alpha val="43137"/>
                  </a:srgbClr>
                </a:outerShdw>
              </a:effectLst>
            </a:endParaRPr>
          </a:p>
          <a:p>
            <a:pPr marL="0" indent="0" algn="ctr" eaLnBrk="1" hangingPunct="1">
              <a:buFontTx/>
              <a:buNone/>
            </a:pPr>
            <a:r>
              <a:rPr lang="fr-FR" altLang="de-DE" dirty="0">
                <a:effectLst>
                  <a:outerShdw blurRad="38100" dist="38100" dir="2700000" algn="tl">
                    <a:srgbClr val="000000">
                      <a:alpha val="43137"/>
                    </a:srgbClr>
                  </a:outerShdw>
                </a:effectLst>
              </a:rPr>
              <a:t>Maurice Pope</a:t>
            </a:r>
          </a:p>
          <a:p>
            <a:pPr marL="0" indent="0" algn="ctr" eaLnBrk="1" hangingPunct="1">
              <a:buFontTx/>
              <a:buNone/>
            </a:pPr>
            <a:r>
              <a:rPr lang="fr-FR" altLang="de-DE" dirty="0">
                <a:effectLst>
                  <a:outerShdw blurRad="38100" dist="38100" dir="2700000" algn="tl">
                    <a:srgbClr val="000000">
                      <a:alpha val="43137"/>
                    </a:srgbClr>
                  </a:outerShdw>
                </a:effectLst>
              </a:rPr>
              <a:t>SA2 Support, MCC</a:t>
            </a:r>
            <a:endParaRPr lang="de-DE" altLang="de-DE" dirty="0">
              <a:effectLst>
                <a:outerShdw blurRad="38100" dist="38100" dir="2700000" algn="tl">
                  <a:srgbClr val="000000">
                    <a:alpha val="43137"/>
                  </a:srgbClr>
                </a:outerShdw>
              </a:effectLst>
            </a:endParaRPr>
          </a:p>
        </p:txBody>
      </p:sp>
      <p:sp>
        <p:nvSpPr>
          <p:cNvPr id="7" name="Text Box 63"/>
          <p:cNvSpPr txBox="1">
            <a:spLocks noChangeArrowheads="1"/>
          </p:cNvSpPr>
          <p:nvPr/>
        </p:nvSpPr>
        <p:spPr bwMode="auto">
          <a:xfrm>
            <a:off x="1560727" y="1575654"/>
            <a:ext cx="6022546" cy="20005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a:defRPr/>
            </a:pPr>
            <a:r>
              <a:rPr lang="en-GB" sz="5200" b="1" dirty="0">
                <a:solidFill>
                  <a:srgbClr val="FF3300"/>
                </a:solidFill>
                <a:effectLst>
                  <a:outerShdw blurRad="38100" dist="38100" dir="2700000" algn="tl">
                    <a:srgbClr val="C0C0C0"/>
                  </a:outerShdw>
                </a:effectLst>
                <a:latin typeface="Calibri" pitchFamily="34" charset="0"/>
              </a:rPr>
              <a:t>SA2 Status Report to </a:t>
            </a:r>
          </a:p>
          <a:p>
            <a:pPr algn="ctr">
              <a:defRPr/>
            </a:pPr>
            <a:r>
              <a:rPr lang="en-GB" sz="5200" b="1" dirty="0">
                <a:solidFill>
                  <a:srgbClr val="FF3300"/>
                </a:solidFill>
                <a:effectLst>
                  <a:outerShdw blurRad="38100" dist="38100" dir="2700000" algn="tl">
                    <a:srgbClr val="C0C0C0"/>
                  </a:outerShdw>
                </a:effectLst>
                <a:latin typeface="Calibri" pitchFamily="34" charset="0"/>
              </a:rPr>
              <a:t>TSG SA#95-e</a:t>
            </a:r>
            <a:br>
              <a:rPr lang="en-GB" sz="3200" dirty="0">
                <a:solidFill>
                  <a:srgbClr val="FF3300"/>
                </a:solidFill>
                <a:effectLst>
                  <a:outerShdw blurRad="38100" dist="38100" dir="2700000" algn="tl">
                    <a:srgbClr val="C0C0C0"/>
                  </a:outerShdw>
                </a:effectLst>
                <a:latin typeface="Calibri" pitchFamily="34" charset="0"/>
              </a:rPr>
            </a:br>
            <a:endParaRPr lang="en-US" sz="2000" dirty="0">
              <a:solidFill>
                <a:srgbClr val="948A54"/>
              </a:solidFill>
              <a:effectLst>
                <a:outerShdw blurRad="38100" dist="38100" dir="2700000" algn="tl">
                  <a:srgbClr val="C0C0C0"/>
                </a:outerShdw>
              </a:effectLst>
              <a:latin typeface="Calibri"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lstStyle/>
          <a:p>
            <a:r>
              <a:rPr lang="de-DE" altLang="de-DE" b="1" dirty="0"/>
              <a:t>1) General Aspects (7/7)</a:t>
            </a:r>
            <a:br>
              <a:rPr lang="de-DE" altLang="de-DE" b="1" dirty="0"/>
            </a:br>
            <a:r>
              <a:rPr lang="de-DE" altLang="de-DE" b="1" dirty="0"/>
              <a:t>SA2 Agreed CRs by Release / Meeting</a:t>
            </a:r>
          </a:p>
        </p:txBody>
      </p:sp>
      <p:sp>
        <p:nvSpPr>
          <p:cNvPr id="18441" name="TextBox 12"/>
          <p:cNvSpPr txBox="1">
            <a:spLocks noChangeArrowheads="1"/>
          </p:cNvSpPr>
          <p:nvPr/>
        </p:nvSpPr>
        <p:spPr bwMode="auto">
          <a:xfrm rot="-5400000">
            <a:off x="-475290" y="5699046"/>
            <a:ext cx="1212191"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de-DE" altLang="de-DE" sz="1100" b="1" dirty="0">
                <a:latin typeface="Arial" panose="020B0604020202020204" pitchFamily="34" charset="0"/>
              </a:rPr>
              <a:t>Number of CRs</a:t>
            </a:r>
          </a:p>
        </p:txBody>
      </p:sp>
      <p:graphicFrame>
        <p:nvGraphicFramePr>
          <p:cNvPr id="12" name="Chart 11">
            <a:extLst>
              <a:ext uri="{FF2B5EF4-FFF2-40B4-BE49-F238E27FC236}">
                <a16:creationId xmlns:a16="http://schemas.microsoft.com/office/drawing/2014/main" id="{07167792-B933-4FD9-B1DA-A4A5D376338B}"/>
              </a:ext>
            </a:extLst>
          </p:cNvPr>
          <p:cNvGraphicFramePr>
            <a:graphicFrameLocks/>
          </p:cNvGraphicFramePr>
          <p:nvPr/>
        </p:nvGraphicFramePr>
        <p:xfrm>
          <a:off x="-1" y="1178147"/>
          <a:ext cx="9144001" cy="52578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dirty="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000" dirty="0">
                <a:solidFill>
                  <a:schemeClr val="bg1">
                    <a:lumMod val="65000"/>
                  </a:schemeClr>
                </a:solidFill>
              </a:rPr>
              <a:t> 1) General aspects (events since SA#94-e, statistics, next meetings)</a:t>
            </a:r>
          </a:p>
          <a:p>
            <a:pPr eaLnBrk="1" hangingPunct="1">
              <a:defRPr/>
            </a:pPr>
            <a:r>
              <a:rPr lang="en-GB" sz="2000" dirty="0">
                <a:solidFill>
                  <a:schemeClr val="bg1">
                    <a:lumMod val="65000"/>
                  </a:schemeClr>
                </a:solidFill>
              </a:rPr>
              <a:t> </a:t>
            </a:r>
            <a:r>
              <a:rPr lang="en-GB" sz="2000" b="1" i="1" dirty="0"/>
              <a:t>2) SA Work Report</a:t>
            </a:r>
          </a:p>
          <a:p>
            <a:pPr lvl="1" eaLnBrk="1" hangingPunct="1">
              <a:defRPr/>
            </a:pPr>
            <a:r>
              <a:rPr lang="en-GB" sz="1800" b="1" i="1" dirty="0"/>
              <a:t>2.1) Rel-14 and before Maintenance</a:t>
            </a:r>
          </a:p>
          <a:p>
            <a:pPr lvl="1" eaLnBrk="1" hangingPunct="1">
              <a:defRPr/>
            </a:pPr>
            <a:r>
              <a:rPr lang="en-GB" sz="1800" dirty="0">
                <a:solidFill>
                  <a:schemeClr val="bg1">
                    <a:lumMod val="65000"/>
                  </a:schemeClr>
                </a:solidFill>
              </a:rPr>
              <a:t>2.2) Rel-15 Maintenance and Work</a:t>
            </a:r>
          </a:p>
          <a:p>
            <a:pPr lvl="1" eaLnBrk="1" hangingPunct="1">
              <a:defRPr/>
            </a:pPr>
            <a:r>
              <a:rPr lang="en-GB" sz="1800" dirty="0">
                <a:solidFill>
                  <a:schemeClr val="bg1">
                    <a:lumMod val="65000"/>
                  </a:schemeClr>
                </a:solidFill>
              </a:rPr>
              <a:t>2.3) </a:t>
            </a:r>
            <a:r>
              <a:rPr lang="en-US" sz="1800" dirty="0">
                <a:solidFill>
                  <a:schemeClr val="bg1">
                    <a:lumMod val="65000"/>
                  </a:schemeClr>
                </a:solidFill>
              </a:rPr>
              <a:t>Rel-15 Work and Maintenance </a:t>
            </a:r>
          </a:p>
          <a:p>
            <a:pPr lvl="1" eaLnBrk="1" hangingPunct="1">
              <a:defRPr/>
            </a:pPr>
            <a:r>
              <a:rPr lang="en-US" sz="1800" dirty="0">
                <a:solidFill>
                  <a:schemeClr val="bg1">
                    <a:lumMod val="65000"/>
                  </a:schemeClr>
                </a:solidFill>
              </a:rPr>
              <a:t>2.3) Rel-16 Work and Maintenance</a:t>
            </a:r>
          </a:p>
          <a:p>
            <a:pPr lvl="1" eaLnBrk="1" hangingPunct="1">
              <a:defRPr/>
            </a:pPr>
            <a:r>
              <a:rPr lang="en-US" sz="1800" dirty="0">
                <a:solidFill>
                  <a:schemeClr val="bg1">
                    <a:lumMod val="65000"/>
                  </a:schemeClr>
                </a:solidFill>
              </a:rPr>
              <a:t>2.4) Rel-17 Study/Work</a:t>
            </a:r>
          </a:p>
          <a:p>
            <a:pPr lvl="1" eaLnBrk="1" hangingPunct="1">
              <a:defRPr/>
            </a:pPr>
            <a:r>
              <a:rPr lang="en-US" sz="1800" dirty="0">
                <a:solidFill>
                  <a:schemeClr val="bg1">
                    <a:lumMod val="65000"/>
                  </a:schemeClr>
                </a:solidFill>
              </a:rPr>
              <a:t>2.5) Rel-18 Study/Work</a:t>
            </a:r>
          </a:p>
          <a:p>
            <a:pPr lvl="1" eaLnBrk="1" hangingPunct="1">
              <a:defRPr/>
            </a:pPr>
            <a:r>
              <a:rPr lang="en-GB" sz="1800" dirty="0">
                <a:solidFill>
                  <a:schemeClr val="bg1">
                    <a:lumMod val="65000"/>
                  </a:schemeClr>
                </a:solidFill>
              </a:rPr>
              <a:t>2.6) IETF Dependency Update</a:t>
            </a:r>
          </a:p>
          <a:p>
            <a:pPr eaLnBrk="1" hangingPunct="1">
              <a:defRPr/>
            </a:pPr>
            <a:r>
              <a:rPr lang="en-GB" sz="2000" dirty="0">
                <a:solidFill>
                  <a:schemeClr val="bg1">
                    <a:lumMod val="65000"/>
                  </a:schemeClr>
                </a:solidFill>
              </a:rPr>
              <a:t> 3) SA2 Work Planning</a:t>
            </a:r>
          </a:p>
          <a:p>
            <a:pPr eaLnBrk="1" hangingPunct="1">
              <a:defRPr/>
            </a:pPr>
            <a:r>
              <a:rPr lang="en-GB" sz="2000" dirty="0">
                <a:solidFill>
                  <a:schemeClr val="bg1">
                    <a:lumMod val="65000"/>
                  </a:schemeClr>
                </a:solidFill>
              </a:rPr>
              <a:t> 4) Documents for Information and Approval</a:t>
            </a:r>
          </a:p>
          <a:p>
            <a:pPr eaLnBrk="1" hangingPunct="1">
              <a:defRPr/>
            </a:pPr>
            <a:r>
              <a:rPr lang="en-GB" sz="2000" dirty="0">
                <a:solidFill>
                  <a:schemeClr val="bg1">
                    <a:lumMod val="65000"/>
                  </a:schemeClr>
                </a:solidFill>
              </a:rPr>
              <a:t> 5) Collected Items requiring action from SA</a:t>
            </a:r>
          </a:p>
        </p:txBody>
      </p:sp>
      <p:sp>
        <p:nvSpPr>
          <p:cNvPr id="19460" name="Text Box 3"/>
          <p:cNvSpPr txBox="1">
            <a:spLocks noChangeArrowheads="1"/>
          </p:cNvSpPr>
          <p:nvPr/>
        </p:nvSpPr>
        <p:spPr bwMode="auto">
          <a:xfrm>
            <a:off x="468557" y="2109421"/>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GB" altLang="ko-KR" sz="2400" dirty="0">
                <a:latin typeface="Wingdings" panose="05000000000000000000" pitchFamily="2" charset="2"/>
                <a:ea typeface="Gulim" panose="020B0600000101010101" pitchFamily="34" charset="-127"/>
              </a:rPr>
              <a:t>è</a:t>
            </a:r>
            <a:endParaRPr lang="en-GB" altLang="ko-KR" sz="2400" dirty="0">
              <a:latin typeface="Times New Roman" panose="02020603050405020304" pitchFamily="18" charset="0"/>
              <a:ea typeface="Gulim" panose="020B0600000101010101" pitchFamily="34" charset="-127"/>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pPr eaLnBrk="1" hangingPunct="1"/>
            <a:r>
              <a:rPr lang="de-DE" altLang="de-DE" b="1" dirty="0"/>
              <a:t>2.1) Rel-14 and before  Maintenance (1/1)</a:t>
            </a:r>
          </a:p>
        </p:txBody>
      </p:sp>
      <p:sp>
        <p:nvSpPr>
          <p:cNvPr id="20483" name="Content Placeholder 2"/>
          <p:cNvSpPr>
            <a:spLocks noGrp="1"/>
          </p:cNvSpPr>
          <p:nvPr>
            <p:ph idx="1"/>
          </p:nvPr>
        </p:nvSpPr>
        <p:spPr>
          <a:xfrm>
            <a:off x="457201" y="2001838"/>
            <a:ext cx="7476066" cy="3425825"/>
          </a:xfrm>
        </p:spPr>
        <p:txBody>
          <a:bodyPr/>
          <a:lstStyle/>
          <a:p>
            <a:pPr eaLnBrk="1" hangingPunct="1"/>
            <a:r>
              <a:rPr lang="de-DE" altLang="de-DE" dirty="0"/>
              <a:t> Work Progress on Corrections </a:t>
            </a:r>
            <a:r>
              <a:rPr lang="de-DE" altLang="de-DE" sz="2000" dirty="0"/>
              <a:t>(</a:t>
            </a:r>
            <a:r>
              <a:rPr lang="en-US" altLang="de-DE" sz="2000" dirty="0"/>
              <a:t>Category A CRs are not counted)</a:t>
            </a:r>
            <a:endParaRPr lang="de-DE" altLang="de-DE" sz="2000" dirty="0"/>
          </a:p>
          <a:p>
            <a:pPr lvl="1" eaLnBrk="1" hangingPunct="1"/>
            <a:endParaRPr lang="de-DE" altLang="de-DE" sz="2000" dirty="0"/>
          </a:p>
          <a:p>
            <a:pPr lvl="1" eaLnBrk="1" hangingPunct="1"/>
            <a:r>
              <a:rPr lang="de-DE" altLang="de-DE" sz="2000" dirty="0"/>
              <a:t>R12:           none</a:t>
            </a:r>
          </a:p>
          <a:p>
            <a:pPr lvl="1" eaLnBrk="1" hangingPunct="1"/>
            <a:r>
              <a:rPr lang="en-GB" altLang="de-DE" sz="2000" dirty="0"/>
              <a:t>R13: 	none</a:t>
            </a:r>
          </a:p>
          <a:p>
            <a:pPr lvl="1" eaLnBrk="1" hangingPunct="1"/>
            <a:r>
              <a:rPr lang="de-DE" altLang="de-DE" sz="2000" dirty="0"/>
              <a:t>R14:  	</a:t>
            </a:r>
            <a:r>
              <a:rPr lang="en-US" altLang="de-DE" sz="2000" dirty="0"/>
              <a:t>none</a:t>
            </a:r>
            <a:endParaRPr lang="en-GB" sz="20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dirty="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000" dirty="0">
                <a:solidFill>
                  <a:schemeClr val="bg1">
                    <a:lumMod val="65000"/>
                  </a:schemeClr>
                </a:solidFill>
              </a:rPr>
              <a:t> 1) General aspects (events since SA#94-e, statistics, next meetings)</a:t>
            </a:r>
          </a:p>
          <a:p>
            <a:pPr eaLnBrk="1" hangingPunct="1">
              <a:defRPr/>
            </a:pPr>
            <a:r>
              <a:rPr lang="en-GB" sz="2000" b="1" i="1" dirty="0"/>
              <a:t> 2) SA Work Report</a:t>
            </a:r>
          </a:p>
          <a:p>
            <a:pPr lvl="1" eaLnBrk="1" hangingPunct="1">
              <a:defRPr/>
            </a:pPr>
            <a:r>
              <a:rPr lang="en-GB" sz="1800" dirty="0">
                <a:solidFill>
                  <a:schemeClr val="bg1">
                    <a:lumMod val="65000"/>
                  </a:schemeClr>
                </a:solidFill>
              </a:rPr>
              <a:t>2.1) Rel-14 and before Maintenance</a:t>
            </a:r>
          </a:p>
          <a:p>
            <a:pPr lvl="1" eaLnBrk="1" hangingPunct="1">
              <a:defRPr/>
            </a:pPr>
            <a:r>
              <a:rPr lang="en-GB" sz="1800" b="1" i="1" dirty="0"/>
              <a:t>2.2  Rel-15 Work and Maintenance</a:t>
            </a:r>
          </a:p>
          <a:p>
            <a:pPr lvl="1" eaLnBrk="1" hangingPunct="1">
              <a:defRPr/>
            </a:pPr>
            <a:r>
              <a:rPr lang="en-US" sz="1800" dirty="0">
                <a:solidFill>
                  <a:schemeClr val="bg1">
                    <a:lumMod val="65000"/>
                  </a:schemeClr>
                </a:solidFill>
              </a:rPr>
              <a:t>2.3) Rel-16 Work and Maintenance</a:t>
            </a:r>
          </a:p>
          <a:p>
            <a:pPr lvl="1" eaLnBrk="1" hangingPunct="1">
              <a:defRPr/>
            </a:pPr>
            <a:r>
              <a:rPr lang="en-US" sz="1800" dirty="0">
                <a:solidFill>
                  <a:schemeClr val="bg1">
                    <a:lumMod val="65000"/>
                  </a:schemeClr>
                </a:solidFill>
              </a:rPr>
              <a:t>2.4) Rel-17 Study/Work</a:t>
            </a:r>
          </a:p>
          <a:p>
            <a:pPr lvl="1" eaLnBrk="1" hangingPunct="1">
              <a:defRPr/>
            </a:pPr>
            <a:r>
              <a:rPr lang="en-US" sz="1800" dirty="0">
                <a:solidFill>
                  <a:schemeClr val="bg1">
                    <a:lumMod val="65000"/>
                  </a:schemeClr>
                </a:solidFill>
              </a:rPr>
              <a:t>2.5) Rel-18 Study/Work</a:t>
            </a:r>
          </a:p>
          <a:p>
            <a:pPr lvl="1" eaLnBrk="1" hangingPunct="1">
              <a:defRPr/>
            </a:pPr>
            <a:r>
              <a:rPr lang="en-GB" sz="1800" dirty="0">
                <a:solidFill>
                  <a:schemeClr val="bg1">
                    <a:lumMod val="65000"/>
                  </a:schemeClr>
                </a:solidFill>
              </a:rPr>
              <a:t>2.6) IETF Dependency Update</a:t>
            </a:r>
          </a:p>
          <a:p>
            <a:pPr eaLnBrk="1" hangingPunct="1">
              <a:defRPr/>
            </a:pPr>
            <a:r>
              <a:rPr lang="en-GB" sz="2000" dirty="0">
                <a:solidFill>
                  <a:schemeClr val="bg1">
                    <a:lumMod val="65000"/>
                  </a:schemeClr>
                </a:solidFill>
              </a:rPr>
              <a:t> 3) Action Items</a:t>
            </a:r>
          </a:p>
          <a:p>
            <a:pPr eaLnBrk="1" hangingPunct="1">
              <a:defRPr/>
            </a:pPr>
            <a:r>
              <a:rPr lang="en-GB" sz="2000" dirty="0">
                <a:solidFill>
                  <a:schemeClr val="bg1">
                    <a:lumMod val="65000"/>
                  </a:schemeClr>
                </a:solidFill>
              </a:rPr>
              <a:t> 4) Documents for Information and Approval</a:t>
            </a:r>
          </a:p>
          <a:p>
            <a:pPr eaLnBrk="1" hangingPunct="1">
              <a:defRPr/>
            </a:pPr>
            <a:r>
              <a:rPr lang="en-GB" sz="2000" dirty="0">
                <a:solidFill>
                  <a:schemeClr val="bg1">
                    <a:lumMod val="65000"/>
                  </a:schemeClr>
                </a:solidFill>
              </a:rPr>
              <a:t> 5) Collected Items requiring action from SA</a:t>
            </a:r>
          </a:p>
        </p:txBody>
      </p:sp>
      <p:sp>
        <p:nvSpPr>
          <p:cNvPr id="21508" name="Text Box 3"/>
          <p:cNvSpPr txBox="1">
            <a:spLocks noChangeArrowheads="1"/>
          </p:cNvSpPr>
          <p:nvPr/>
        </p:nvSpPr>
        <p:spPr bwMode="auto">
          <a:xfrm>
            <a:off x="460741" y="2415198"/>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GB" altLang="ko-KR" sz="2400" dirty="0">
                <a:latin typeface="Wingdings" panose="05000000000000000000" pitchFamily="2" charset="2"/>
                <a:ea typeface="Gulim" panose="020B0600000101010101" pitchFamily="34" charset="-127"/>
              </a:rPr>
              <a:t>è</a:t>
            </a:r>
            <a:endParaRPr lang="en-GB" altLang="ko-KR" sz="2400" dirty="0">
              <a:latin typeface="Times New Roman" panose="02020603050405020304" pitchFamily="18" charset="0"/>
              <a:ea typeface="Gulim" panose="020B0600000101010101" pitchFamily="34" charset="-127"/>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5"/>
          <p:cNvSpPr>
            <a:spLocks noGrp="1"/>
          </p:cNvSpPr>
          <p:nvPr>
            <p:ph type="title"/>
          </p:nvPr>
        </p:nvSpPr>
        <p:spPr>
          <a:xfrm>
            <a:off x="147205" y="176305"/>
            <a:ext cx="6827838" cy="815109"/>
          </a:xfrm>
        </p:spPr>
        <p:txBody>
          <a:bodyPr/>
          <a:lstStyle/>
          <a:p>
            <a:r>
              <a:rPr lang="en-US" altLang="de-DE" sz="2800" b="1" dirty="0"/>
              <a:t>2.2) Rel-15 Work and Maintenance (1/2)</a:t>
            </a:r>
            <a:endParaRPr lang="de-DE" altLang="de-DE" sz="2800" b="1" dirty="0"/>
          </a:p>
        </p:txBody>
      </p:sp>
      <p:sp>
        <p:nvSpPr>
          <p:cNvPr id="8" name="Content Placeholder 2">
            <a:extLst>
              <a:ext uri="{FF2B5EF4-FFF2-40B4-BE49-F238E27FC236}">
                <a16:creationId xmlns:a16="http://schemas.microsoft.com/office/drawing/2014/main" id="{7C9605F4-7AD6-4B72-BA61-4ABC17FCEEC4}"/>
              </a:ext>
            </a:extLst>
          </p:cNvPr>
          <p:cNvSpPr>
            <a:spLocks noGrp="1"/>
          </p:cNvSpPr>
          <p:nvPr>
            <p:ph idx="1"/>
          </p:nvPr>
        </p:nvSpPr>
        <p:spPr>
          <a:xfrm>
            <a:off x="457201" y="2001838"/>
            <a:ext cx="7476066" cy="3425825"/>
          </a:xfrm>
        </p:spPr>
        <p:txBody>
          <a:bodyPr/>
          <a:lstStyle/>
          <a:p>
            <a:pPr eaLnBrk="1" hangingPunct="1"/>
            <a:r>
              <a:rPr lang="de-DE" altLang="de-DE" dirty="0"/>
              <a:t> Work Progress on Corrections, excluding 5GS_Ph1 </a:t>
            </a:r>
            <a:r>
              <a:rPr lang="de-DE" altLang="de-DE" sz="2000" dirty="0"/>
              <a:t>(</a:t>
            </a:r>
            <a:r>
              <a:rPr lang="en-US" altLang="de-DE" sz="2000" dirty="0"/>
              <a:t>Category A CRs are not counted)</a:t>
            </a:r>
            <a:endParaRPr lang="de-DE" altLang="de-DE" sz="2000" dirty="0"/>
          </a:p>
          <a:p>
            <a:pPr lvl="1" eaLnBrk="1" hangingPunct="1"/>
            <a:endParaRPr lang="de-DE" altLang="de-DE" sz="2000" dirty="0"/>
          </a:p>
          <a:p>
            <a:pPr lvl="1" eaLnBrk="1" hangingPunct="1"/>
            <a:r>
              <a:rPr lang="de-DE" altLang="de-DE" sz="2000" dirty="0"/>
              <a:t>R15:           </a:t>
            </a:r>
            <a:r>
              <a:rPr lang="en-US" altLang="de-DE" sz="2000" dirty="0"/>
              <a:t>one CR to TS 23.501 was agreed. </a:t>
            </a:r>
            <a:endParaRPr lang="en-US" altLang="zh-CN" sz="1400" dirty="0"/>
          </a:p>
          <a:p>
            <a:pPr lvl="1" eaLnBrk="1" hangingPunct="1"/>
            <a:endParaRPr lang="en-US" altLang="zh-CN" sz="2000" dirty="0"/>
          </a:p>
        </p:txBody>
      </p:sp>
    </p:spTree>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5"/>
          <p:cNvSpPr>
            <a:spLocks noGrp="1"/>
          </p:cNvSpPr>
          <p:nvPr>
            <p:ph type="title"/>
          </p:nvPr>
        </p:nvSpPr>
        <p:spPr>
          <a:xfrm>
            <a:off x="105497" y="156875"/>
            <a:ext cx="6827838" cy="925512"/>
          </a:xfrm>
        </p:spPr>
        <p:txBody>
          <a:bodyPr/>
          <a:lstStyle/>
          <a:p>
            <a:r>
              <a:rPr lang="en-US" altLang="de-DE" sz="2800" b="1" dirty="0"/>
              <a:t>2.2) Rel-15 Work and Maintenance (2/2)</a:t>
            </a:r>
            <a:endParaRPr lang="de-DE" altLang="de-DE" sz="2800" b="1" dirty="0"/>
          </a:p>
        </p:txBody>
      </p:sp>
      <p:sp>
        <p:nvSpPr>
          <p:cNvPr id="23555" name="Content Placeholder 7"/>
          <p:cNvSpPr>
            <a:spLocks noGrp="1"/>
          </p:cNvSpPr>
          <p:nvPr>
            <p:ph sz="half" idx="2"/>
          </p:nvPr>
        </p:nvSpPr>
        <p:spPr>
          <a:xfrm>
            <a:off x="444501" y="2829610"/>
            <a:ext cx="8288020" cy="3609289"/>
          </a:xfrm>
        </p:spPr>
        <p:txBody>
          <a:bodyPr/>
          <a:lstStyle/>
          <a:p>
            <a:pPr>
              <a:spcBef>
                <a:spcPct val="0"/>
              </a:spcBef>
              <a:spcAft>
                <a:spcPts val="200"/>
              </a:spcAft>
            </a:pPr>
            <a:r>
              <a:rPr lang="de-DE" altLang="de-DE" sz="2000" dirty="0"/>
              <a:t>Progress since SA#94-e (</a:t>
            </a:r>
            <a:r>
              <a:rPr lang="en-US" altLang="de-DE" sz="2000" dirty="0"/>
              <a:t>Category A CRs are not counted)</a:t>
            </a:r>
            <a:r>
              <a:rPr lang="de-DE" altLang="de-DE" sz="2000" dirty="0"/>
              <a:t>:</a:t>
            </a:r>
          </a:p>
          <a:p>
            <a:pPr lvl="1">
              <a:spcBef>
                <a:spcPts val="0"/>
              </a:spcBef>
              <a:spcAft>
                <a:spcPts val="300"/>
              </a:spcAft>
            </a:pPr>
            <a:r>
              <a:rPr lang="en-US" altLang="zh-CN" sz="1600" dirty="0"/>
              <a:t>Rel-16 (TEI16): 2 CRs (1 CR to TS 23.501, 1 CR to TS 23.502) were agreed. </a:t>
            </a:r>
          </a:p>
          <a:p>
            <a:pPr lvl="1">
              <a:spcBef>
                <a:spcPts val="0"/>
              </a:spcBef>
              <a:spcAft>
                <a:spcPts val="300"/>
              </a:spcAft>
            </a:pPr>
            <a:r>
              <a:rPr lang="en-US" altLang="zh-CN" sz="1600" dirty="0"/>
              <a:t>Rel-17 (TEI17): 13 CRs (3 CRs to TS 23.501, 10 CRs to TS 23.502) were agreed</a:t>
            </a:r>
          </a:p>
          <a:p>
            <a:pPr lvl="1">
              <a:spcBef>
                <a:spcPts val="0"/>
              </a:spcBef>
              <a:spcAft>
                <a:spcPts val="300"/>
              </a:spcAft>
            </a:pPr>
            <a:r>
              <a:rPr lang="en-US" altLang="zh-CN" sz="1600" b="1" dirty="0">
                <a:solidFill>
                  <a:srgbClr val="FF0000"/>
                </a:solidFill>
              </a:rPr>
              <a:t>TEI17 CR to 23.502 on 'SMF+PGW-C assigned PDU Session ID' in SP-220041 was approved as a working agreement.</a:t>
            </a:r>
          </a:p>
          <a:p>
            <a:pPr lvl="1">
              <a:spcBef>
                <a:spcPts val="0"/>
              </a:spcBef>
              <a:spcAft>
                <a:spcPts val="300"/>
              </a:spcAft>
            </a:pPr>
            <a:endParaRPr lang="en-US" altLang="zh-CN" sz="1600" dirty="0"/>
          </a:p>
          <a:p>
            <a:pPr marL="0" lvl="0" indent="0">
              <a:buNone/>
            </a:pPr>
            <a:endParaRPr lang="de-DE" sz="2000" dirty="0"/>
          </a:p>
          <a:p>
            <a:pPr lvl="0"/>
            <a:r>
              <a:rPr lang="de-DE" sz="2000" dirty="0"/>
              <a:t>Next steps: </a:t>
            </a:r>
          </a:p>
          <a:p>
            <a:pPr lvl="1"/>
            <a:r>
              <a:rPr lang="en-US" sz="1600" dirty="0"/>
              <a:t>FASMO corrections</a:t>
            </a:r>
          </a:p>
        </p:txBody>
      </p:sp>
      <p:graphicFrame>
        <p:nvGraphicFramePr>
          <p:cNvPr id="5" name="Content Placeholder 8">
            <a:extLst>
              <a:ext uri="{FF2B5EF4-FFF2-40B4-BE49-F238E27FC236}">
                <a16:creationId xmlns:a16="http://schemas.microsoft.com/office/drawing/2014/main" id="{431EE5F7-1C8A-4E00-AA0B-81807A082AD8}"/>
              </a:ext>
            </a:extLst>
          </p:cNvPr>
          <p:cNvGraphicFramePr>
            <a:graphicFrameLocks/>
          </p:cNvGraphicFramePr>
          <p:nvPr>
            <p:extLst>
              <p:ext uri="{D42A27DB-BD31-4B8C-83A1-F6EECF244321}">
                <p14:modId xmlns:p14="http://schemas.microsoft.com/office/powerpoint/2010/main" val="215104808"/>
              </p:ext>
            </p:extLst>
          </p:nvPr>
        </p:nvGraphicFramePr>
        <p:xfrm>
          <a:off x="191572" y="1505673"/>
          <a:ext cx="8810067" cy="900651"/>
        </p:xfrm>
        <a:graphic>
          <a:graphicData uri="http://schemas.openxmlformats.org/drawingml/2006/table">
            <a:tbl>
              <a:tblPr firstRow="1" bandRow="1">
                <a:tableStyleId>{8FD4443E-F989-4FC4-A0C8-D5A2AF1F390B}</a:tableStyleId>
              </a:tblPr>
              <a:tblGrid>
                <a:gridCol w="1470508">
                  <a:extLst>
                    <a:ext uri="{9D8B030D-6E8A-4147-A177-3AD203B41FA5}">
                      <a16:colId xmlns:a16="http://schemas.microsoft.com/office/drawing/2014/main" val="20000"/>
                    </a:ext>
                  </a:extLst>
                </a:gridCol>
                <a:gridCol w="3877144">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5GS_Ph1</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1400" b="1" kern="1200" dirty="0">
                          <a:solidFill>
                            <a:schemeClr val="lt1"/>
                          </a:solidFill>
                          <a:effectLst/>
                          <a:latin typeface="+mn-lt"/>
                          <a:ea typeface="+mn-ea"/>
                          <a:cs typeface="+mn-cs"/>
                        </a:rPr>
                        <a:t>5G System – Phase 1</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Dec, 17</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SP-160958</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dirty="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000" dirty="0">
                <a:solidFill>
                  <a:schemeClr val="bg1">
                    <a:lumMod val="65000"/>
                  </a:schemeClr>
                </a:solidFill>
              </a:rPr>
              <a:t> 1) General aspects (events since SA#94-e, statistics, next meetings)</a:t>
            </a:r>
          </a:p>
          <a:p>
            <a:pPr eaLnBrk="1" hangingPunct="1">
              <a:defRPr/>
            </a:pPr>
            <a:r>
              <a:rPr lang="en-GB" sz="2000" dirty="0">
                <a:solidFill>
                  <a:schemeClr val="bg1">
                    <a:lumMod val="65000"/>
                  </a:schemeClr>
                </a:solidFill>
              </a:rPr>
              <a:t> </a:t>
            </a:r>
            <a:r>
              <a:rPr lang="en-GB" sz="2000" b="1" i="1" dirty="0"/>
              <a:t>2) SA Work Report</a:t>
            </a:r>
          </a:p>
          <a:p>
            <a:pPr lvl="1" eaLnBrk="1" hangingPunct="1">
              <a:defRPr/>
            </a:pPr>
            <a:r>
              <a:rPr lang="en-GB" sz="1800" dirty="0">
                <a:solidFill>
                  <a:schemeClr val="bg1">
                    <a:lumMod val="65000"/>
                  </a:schemeClr>
                </a:solidFill>
              </a:rPr>
              <a:t>2.1) Rel-14 and before Maintenance</a:t>
            </a:r>
          </a:p>
          <a:p>
            <a:pPr lvl="1" eaLnBrk="1" hangingPunct="1">
              <a:defRPr/>
            </a:pPr>
            <a:r>
              <a:rPr lang="en-GB" sz="1800" dirty="0">
                <a:solidFill>
                  <a:schemeClr val="bg1">
                    <a:lumMod val="65000"/>
                  </a:schemeClr>
                </a:solidFill>
              </a:rPr>
              <a:t>2.2) Rel-15 Work and Maintenance</a:t>
            </a:r>
          </a:p>
          <a:p>
            <a:pPr lvl="1" eaLnBrk="1" hangingPunct="1">
              <a:defRPr/>
            </a:pPr>
            <a:r>
              <a:rPr lang="en-GB" sz="1800" b="1" i="1" dirty="0"/>
              <a:t>2.3) Rel-16 Work and Maintenance</a:t>
            </a:r>
          </a:p>
          <a:p>
            <a:pPr lvl="1" eaLnBrk="1" hangingPunct="1">
              <a:defRPr/>
            </a:pPr>
            <a:r>
              <a:rPr lang="en-GB" sz="1800" dirty="0">
                <a:solidFill>
                  <a:schemeClr val="bg1">
                    <a:lumMod val="65000"/>
                  </a:schemeClr>
                </a:solidFill>
              </a:rPr>
              <a:t>2.4) Rel-17 Study/Work</a:t>
            </a:r>
          </a:p>
          <a:p>
            <a:pPr lvl="1" eaLnBrk="1" hangingPunct="1">
              <a:defRPr/>
            </a:pPr>
            <a:r>
              <a:rPr lang="en-US" sz="1800" dirty="0">
                <a:solidFill>
                  <a:schemeClr val="bg1">
                    <a:lumMod val="65000"/>
                  </a:schemeClr>
                </a:solidFill>
              </a:rPr>
              <a:t>2.5) Rel-18 Study/Work</a:t>
            </a:r>
            <a:endParaRPr lang="en-GB" sz="1800" dirty="0">
              <a:solidFill>
                <a:schemeClr val="bg1">
                  <a:lumMod val="65000"/>
                </a:schemeClr>
              </a:solidFill>
            </a:endParaRPr>
          </a:p>
          <a:p>
            <a:pPr lvl="1" eaLnBrk="1" hangingPunct="1">
              <a:defRPr/>
            </a:pPr>
            <a:r>
              <a:rPr lang="en-GB" sz="1800" dirty="0">
                <a:solidFill>
                  <a:schemeClr val="bg1">
                    <a:lumMod val="65000"/>
                  </a:schemeClr>
                </a:solidFill>
              </a:rPr>
              <a:t>2.6) IETF Dependency Update</a:t>
            </a:r>
          </a:p>
          <a:p>
            <a:pPr eaLnBrk="1" hangingPunct="1">
              <a:defRPr/>
            </a:pPr>
            <a:r>
              <a:rPr lang="en-GB" sz="2000" dirty="0">
                <a:solidFill>
                  <a:schemeClr val="bg1">
                    <a:lumMod val="65000"/>
                  </a:schemeClr>
                </a:solidFill>
              </a:rPr>
              <a:t> 3) SA2 Work Planning</a:t>
            </a:r>
          </a:p>
          <a:p>
            <a:pPr eaLnBrk="1" hangingPunct="1">
              <a:defRPr/>
            </a:pPr>
            <a:r>
              <a:rPr lang="en-GB" sz="2000" dirty="0">
                <a:solidFill>
                  <a:schemeClr val="bg1">
                    <a:lumMod val="65000"/>
                  </a:schemeClr>
                </a:solidFill>
              </a:rPr>
              <a:t> 4) Documents for Information and Approval</a:t>
            </a:r>
          </a:p>
          <a:p>
            <a:pPr eaLnBrk="1" hangingPunct="1">
              <a:defRPr/>
            </a:pPr>
            <a:r>
              <a:rPr lang="en-GB" sz="2000" dirty="0">
                <a:solidFill>
                  <a:schemeClr val="bg1">
                    <a:lumMod val="65000"/>
                  </a:schemeClr>
                </a:solidFill>
              </a:rPr>
              <a:t> 5) Collected Items requiring action from SA</a:t>
            </a:r>
          </a:p>
        </p:txBody>
      </p:sp>
      <p:sp>
        <p:nvSpPr>
          <p:cNvPr id="26628" name="Text Box 3"/>
          <p:cNvSpPr txBox="1">
            <a:spLocks noChangeArrowheads="1"/>
          </p:cNvSpPr>
          <p:nvPr/>
        </p:nvSpPr>
        <p:spPr bwMode="auto">
          <a:xfrm>
            <a:off x="374773" y="2755534"/>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GB" altLang="ko-KR" sz="2400" dirty="0">
                <a:latin typeface="Wingdings" panose="05000000000000000000" pitchFamily="2" charset="2"/>
                <a:ea typeface="Gulim" panose="020B0600000101010101" pitchFamily="34" charset="-127"/>
              </a:rPr>
              <a:t>è</a:t>
            </a:r>
            <a:endParaRPr lang="en-GB" altLang="ko-KR" sz="2400" dirty="0">
              <a:latin typeface="Times New Roman" panose="02020603050405020304" pitchFamily="18" charset="0"/>
              <a:ea typeface="Gulim" panose="020B0600000101010101" pitchFamily="34" charset="-127"/>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lstStyle/>
          <a:p>
            <a:pPr eaLnBrk="1" hangingPunct="1"/>
            <a:r>
              <a:rPr lang="de-DE" altLang="de-DE" b="1" dirty="0"/>
              <a:t>2.3) </a:t>
            </a:r>
            <a:r>
              <a:rPr lang="en-US" altLang="de-DE" sz="3200" b="1" dirty="0"/>
              <a:t>Rel-16 Work and Maintenance</a:t>
            </a:r>
            <a:endParaRPr lang="de-DE" altLang="de-DE" b="1" dirty="0"/>
          </a:p>
        </p:txBody>
      </p:sp>
      <p:sp>
        <p:nvSpPr>
          <p:cNvPr id="20483" name="Content Placeholder 2"/>
          <p:cNvSpPr>
            <a:spLocks noGrp="1"/>
          </p:cNvSpPr>
          <p:nvPr>
            <p:ph idx="1"/>
          </p:nvPr>
        </p:nvSpPr>
        <p:spPr>
          <a:xfrm>
            <a:off x="481263" y="1580733"/>
            <a:ext cx="8864755" cy="3425825"/>
          </a:xfrm>
        </p:spPr>
        <p:txBody>
          <a:bodyPr/>
          <a:lstStyle/>
          <a:p>
            <a:pPr eaLnBrk="1" hangingPunct="1"/>
            <a:r>
              <a:rPr lang="de-DE" altLang="de-DE" dirty="0"/>
              <a:t> </a:t>
            </a:r>
            <a:r>
              <a:rPr lang="de-DE" altLang="de-DE" sz="2400" dirty="0"/>
              <a:t>Work Progress on Corrections </a:t>
            </a:r>
            <a:r>
              <a:rPr lang="de-DE" altLang="de-DE" sz="1800" dirty="0"/>
              <a:t>(</a:t>
            </a:r>
            <a:r>
              <a:rPr lang="en-US" altLang="de-DE" sz="1800" dirty="0"/>
              <a:t>Category A CRs are not counted)</a:t>
            </a:r>
            <a:endParaRPr lang="de-DE" altLang="de-DE" sz="1800" dirty="0"/>
          </a:p>
          <a:p>
            <a:pPr lvl="1" eaLnBrk="1" hangingPunct="1"/>
            <a:r>
              <a:rPr lang="de-DE" altLang="de-DE" sz="1800" b="1" dirty="0"/>
              <a:t>ETSUN</a:t>
            </a:r>
            <a:r>
              <a:rPr lang="de-DE" altLang="de-DE" sz="1800" dirty="0"/>
              <a:t>:		3 CRs to TS 23.502 (1 CR also applied to 5GS_Ph1). </a:t>
            </a:r>
          </a:p>
          <a:p>
            <a:pPr lvl="1" eaLnBrk="1" hangingPunct="1"/>
            <a:r>
              <a:rPr lang="en-GB" altLang="de-DE" sz="1800" b="1" dirty="0" err="1"/>
              <a:t>Vertical_LAN</a:t>
            </a:r>
            <a:r>
              <a:rPr lang="en-GB" altLang="de-DE" sz="1800" dirty="0"/>
              <a:t>:	9 CRs (8 CRs to TS 23.501, 1 CR to TS 23.502). </a:t>
            </a:r>
          </a:p>
          <a:p>
            <a:pPr lvl="1" eaLnBrk="1" hangingPunct="1"/>
            <a:r>
              <a:rPr lang="de-DE" altLang="de-DE" sz="1800" b="1" dirty="0"/>
              <a:t>5G_URLLC</a:t>
            </a:r>
            <a:r>
              <a:rPr lang="de-DE" altLang="de-DE" sz="1800" dirty="0"/>
              <a:t>:		</a:t>
            </a:r>
            <a:r>
              <a:rPr lang="en-US" altLang="de-DE" sz="1800" dirty="0"/>
              <a:t>1 CR to TS 23.502</a:t>
            </a:r>
          </a:p>
        </p:txBody>
      </p:sp>
    </p:spTree>
    <p:extLst>
      <p:ext uri="{BB962C8B-B14F-4D97-AF65-F5344CB8AC3E}">
        <p14:creationId xmlns:p14="http://schemas.microsoft.com/office/powerpoint/2010/main" val="255284464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dirty="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000" dirty="0">
                <a:solidFill>
                  <a:schemeClr val="bg1">
                    <a:lumMod val="65000"/>
                  </a:schemeClr>
                </a:solidFill>
              </a:rPr>
              <a:t> 1) General aspects (events since SA#94-e, statistics, next meetings)</a:t>
            </a:r>
          </a:p>
          <a:p>
            <a:pPr eaLnBrk="1" hangingPunct="1">
              <a:defRPr/>
            </a:pPr>
            <a:r>
              <a:rPr lang="en-GB" sz="2000" dirty="0">
                <a:solidFill>
                  <a:schemeClr val="bg1">
                    <a:lumMod val="65000"/>
                  </a:schemeClr>
                </a:solidFill>
              </a:rPr>
              <a:t> </a:t>
            </a:r>
            <a:r>
              <a:rPr lang="en-GB" sz="2000" b="1" i="1" dirty="0"/>
              <a:t>2) SA Work Report</a:t>
            </a:r>
          </a:p>
          <a:p>
            <a:pPr lvl="1" eaLnBrk="1" hangingPunct="1">
              <a:defRPr/>
            </a:pPr>
            <a:r>
              <a:rPr lang="en-GB" sz="1800" dirty="0">
                <a:solidFill>
                  <a:schemeClr val="bg1">
                    <a:lumMod val="65000"/>
                  </a:schemeClr>
                </a:solidFill>
              </a:rPr>
              <a:t>2.1) Rel-14 and before Maintenance</a:t>
            </a:r>
          </a:p>
          <a:p>
            <a:pPr lvl="1" eaLnBrk="1" hangingPunct="1">
              <a:defRPr/>
            </a:pPr>
            <a:r>
              <a:rPr lang="en-GB" sz="1800" dirty="0">
                <a:solidFill>
                  <a:schemeClr val="bg1">
                    <a:lumMod val="65000"/>
                  </a:schemeClr>
                </a:solidFill>
              </a:rPr>
              <a:t>2.2) Rel-15 Work and Maintenance </a:t>
            </a:r>
          </a:p>
          <a:p>
            <a:pPr lvl="1" eaLnBrk="1" hangingPunct="1">
              <a:defRPr/>
            </a:pPr>
            <a:r>
              <a:rPr lang="en-GB" sz="1800" dirty="0">
                <a:solidFill>
                  <a:schemeClr val="bg1">
                    <a:lumMod val="65000"/>
                  </a:schemeClr>
                </a:solidFill>
              </a:rPr>
              <a:t>2.3) Rel-16 Work and Maintenance </a:t>
            </a:r>
          </a:p>
          <a:p>
            <a:pPr lvl="1" eaLnBrk="1" hangingPunct="1">
              <a:defRPr/>
            </a:pPr>
            <a:r>
              <a:rPr lang="en-GB" sz="1800" b="1" i="1" dirty="0"/>
              <a:t>2.4) Rel-17 Study/Work</a:t>
            </a:r>
          </a:p>
          <a:p>
            <a:pPr lvl="1" eaLnBrk="1" hangingPunct="1">
              <a:defRPr/>
            </a:pPr>
            <a:r>
              <a:rPr lang="en-US" sz="1800" dirty="0">
                <a:solidFill>
                  <a:schemeClr val="bg1">
                    <a:lumMod val="65000"/>
                  </a:schemeClr>
                </a:solidFill>
              </a:rPr>
              <a:t>2.5) Rel-18 Study/Work</a:t>
            </a:r>
          </a:p>
          <a:p>
            <a:pPr lvl="1" eaLnBrk="1" hangingPunct="1">
              <a:defRPr/>
            </a:pPr>
            <a:r>
              <a:rPr lang="en-GB" sz="1800" dirty="0">
                <a:solidFill>
                  <a:schemeClr val="bg1">
                    <a:lumMod val="65000"/>
                  </a:schemeClr>
                </a:solidFill>
              </a:rPr>
              <a:t>2.6) IETF Dependency Update</a:t>
            </a:r>
          </a:p>
          <a:p>
            <a:pPr eaLnBrk="1" hangingPunct="1">
              <a:defRPr/>
            </a:pPr>
            <a:r>
              <a:rPr lang="en-GB" sz="2000" dirty="0">
                <a:solidFill>
                  <a:schemeClr val="bg1">
                    <a:lumMod val="65000"/>
                  </a:schemeClr>
                </a:solidFill>
              </a:rPr>
              <a:t> 3) SA2 Work Planning</a:t>
            </a:r>
          </a:p>
          <a:p>
            <a:pPr eaLnBrk="1" hangingPunct="1">
              <a:defRPr/>
            </a:pPr>
            <a:r>
              <a:rPr lang="en-GB" sz="2000" dirty="0">
                <a:solidFill>
                  <a:schemeClr val="bg1">
                    <a:lumMod val="65000"/>
                  </a:schemeClr>
                </a:solidFill>
              </a:rPr>
              <a:t> 4) Documents for Information and Approval</a:t>
            </a:r>
          </a:p>
          <a:p>
            <a:pPr eaLnBrk="1" hangingPunct="1">
              <a:defRPr/>
            </a:pPr>
            <a:r>
              <a:rPr lang="en-GB" sz="2000" dirty="0">
                <a:solidFill>
                  <a:schemeClr val="bg1">
                    <a:lumMod val="65000"/>
                  </a:schemeClr>
                </a:solidFill>
              </a:rPr>
              <a:t> 5) Collected Items requiring action from SA</a:t>
            </a:r>
          </a:p>
        </p:txBody>
      </p:sp>
      <p:sp>
        <p:nvSpPr>
          <p:cNvPr id="41988" name="Text Box 3"/>
          <p:cNvSpPr txBox="1">
            <a:spLocks noChangeArrowheads="1"/>
          </p:cNvSpPr>
          <p:nvPr/>
        </p:nvSpPr>
        <p:spPr bwMode="auto">
          <a:xfrm>
            <a:off x="413850" y="3098679"/>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GB" altLang="ko-KR" sz="2400" dirty="0">
                <a:latin typeface="Wingdings" panose="05000000000000000000" pitchFamily="2" charset="2"/>
                <a:ea typeface="Gulim" panose="020B0600000101010101" pitchFamily="34" charset="-127"/>
              </a:rPr>
              <a:t>è</a:t>
            </a:r>
            <a:endParaRPr lang="en-GB" altLang="ko-KR" sz="2400" dirty="0">
              <a:latin typeface="Times New Roman" panose="02020603050405020304" pitchFamily="18" charset="0"/>
              <a:ea typeface="Gulim" panose="020B0600000101010101" pitchFamily="34" charset="-127"/>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16" name="Content Placeholder 7"/>
          <p:cNvSpPr>
            <a:spLocks noGrp="1"/>
          </p:cNvSpPr>
          <p:nvPr>
            <p:ph sz="half" idx="2"/>
          </p:nvPr>
        </p:nvSpPr>
        <p:spPr>
          <a:xfrm>
            <a:off x="241789" y="2617443"/>
            <a:ext cx="8554480" cy="3520963"/>
          </a:xfrm>
        </p:spPr>
        <p:txBody>
          <a:bodyPr/>
          <a:lstStyle/>
          <a:p>
            <a:r>
              <a:rPr lang="en-US" altLang="de-DE" sz="2000" dirty="0"/>
              <a:t>Progress since SA#94-e:</a:t>
            </a:r>
          </a:p>
          <a:p>
            <a:pPr lvl="1">
              <a:spcBef>
                <a:spcPts val="0"/>
              </a:spcBef>
              <a:spcAft>
                <a:spcPts val="0"/>
              </a:spcAft>
            </a:pPr>
            <a:r>
              <a:rPr lang="en-US" altLang="de-DE" sz="1400" dirty="0"/>
              <a:t>3 CRs on TS 23.501 were approved </a:t>
            </a:r>
          </a:p>
          <a:p>
            <a:pPr lvl="1">
              <a:spcBef>
                <a:spcPts val="0"/>
              </a:spcBef>
              <a:spcAft>
                <a:spcPts val="0"/>
              </a:spcAft>
            </a:pPr>
            <a:r>
              <a:rPr lang="en-US" altLang="de-DE" sz="1400" dirty="0"/>
              <a:t>2 LS response to CT1 on country indication of UE location and validity of cause value #78</a:t>
            </a:r>
          </a:p>
          <a:p>
            <a:pPr lvl="1">
              <a:spcBef>
                <a:spcPts val="0"/>
              </a:spcBef>
              <a:spcAft>
                <a:spcPts val="0"/>
              </a:spcAft>
            </a:pPr>
            <a:r>
              <a:rPr lang="en-US" altLang="de-DE" sz="1400" dirty="0"/>
              <a:t>1 LS response to RAN2 on max. number od TACs and size of earth-fixed tracking area </a:t>
            </a:r>
          </a:p>
          <a:p>
            <a:pPr lvl="1">
              <a:spcBef>
                <a:spcPts val="0"/>
              </a:spcBef>
              <a:spcAft>
                <a:spcPts val="0"/>
              </a:spcAft>
            </a:pPr>
            <a:r>
              <a:rPr lang="en-US" altLang="de-DE" sz="1400" dirty="0"/>
              <a:t>1 LS response to RAN3 on TACs in ULI</a:t>
            </a:r>
          </a:p>
          <a:p>
            <a:pPr lvl="1">
              <a:spcBef>
                <a:spcPts val="0"/>
              </a:spcBef>
              <a:spcAft>
                <a:spcPts val="0"/>
              </a:spcAft>
            </a:pPr>
            <a:r>
              <a:rPr lang="en-US" altLang="de-DE" sz="1400" dirty="0"/>
              <a:t>1 LS response to RAN2 &amp; RAN3 on UE location during initial access in NTN</a:t>
            </a:r>
          </a:p>
          <a:p>
            <a:pPr lvl="1">
              <a:spcBef>
                <a:spcPts val="0"/>
              </a:spcBef>
              <a:spcAft>
                <a:spcPts val="0"/>
              </a:spcAft>
            </a:pPr>
            <a:r>
              <a:rPr lang="en-US" altLang="de-DE" sz="1400" dirty="0"/>
              <a:t>1 LS response to RAN3 on UE Location Aspects in NTN </a:t>
            </a:r>
          </a:p>
          <a:p>
            <a:pPr lvl="1">
              <a:spcBef>
                <a:spcPts val="0"/>
              </a:spcBef>
              <a:spcAft>
                <a:spcPts val="0"/>
              </a:spcAft>
            </a:pPr>
            <a:endParaRPr lang="en-US" altLang="zh-CN" sz="1400" dirty="0"/>
          </a:p>
          <a:p>
            <a:r>
              <a:rPr lang="en-US" altLang="de-DE" sz="2000" dirty="0"/>
              <a:t>RAN impacts or dependencies:</a:t>
            </a:r>
          </a:p>
          <a:p>
            <a:pPr lvl="1"/>
            <a:r>
              <a:rPr lang="en-US" sz="1400" dirty="0"/>
              <a:t>No RAN impact identified. </a:t>
            </a:r>
          </a:p>
          <a:p>
            <a:pPr marL="457200" lvl="1" indent="0">
              <a:buNone/>
            </a:pPr>
            <a:endParaRPr lang="en-US" sz="1400" dirty="0"/>
          </a:p>
          <a:p>
            <a:r>
              <a:rPr lang="en-US" altLang="de-DE" sz="2000" dirty="0"/>
              <a:t>Next steps:</a:t>
            </a:r>
          </a:p>
          <a:p>
            <a:pPr lvl="1"/>
            <a:r>
              <a:rPr lang="en-US" sz="1400" dirty="0"/>
              <a:t>Maintenance</a:t>
            </a:r>
          </a:p>
          <a:p>
            <a:pPr marL="457200" lvl="1" indent="0">
              <a:buNone/>
            </a:pPr>
            <a:r>
              <a:rPr lang="en-US" sz="1400" dirty="0"/>
              <a:t> </a:t>
            </a:r>
          </a:p>
          <a:p>
            <a:pPr marL="0" indent="0">
              <a:buNone/>
            </a:pPr>
            <a:r>
              <a:rPr lang="en-GB" altLang="zh-CN" sz="800" dirty="0"/>
              <a:t>  </a:t>
            </a:r>
            <a:endParaRPr lang="de-DE" altLang="de-DE" sz="1600" dirty="0"/>
          </a:p>
        </p:txBody>
      </p:sp>
      <p:sp>
        <p:nvSpPr>
          <p:cNvPr id="6" name="Title 5"/>
          <p:cNvSpPr>
            <a:spLocks noGrp="1"/>
          </p:cNvSpPr>
          <p:nvPr>
            <p:ph type="title"/>
          </p:nvPr>
        </p:nvSpPr>
        <p:spPr>
          <a:xfrm>
            <a:off x="179388" y="83891"/>
            <a:ext cx="7112000" cy="1143000"/>
          </a:xfrm>
        </p:spPr>
        <p:txBody>
          <a:bodyPr/>
          <a:lstStyle/>
          <a:p>
            <a:r>
              <a:rPr lang="en-GB" altLang="en-US" b="1" dirty="0"/>
              <a:t>2.4) Rel-17 Study/Work (1/19)</a:t>
            </a:r>
          </a:p>
        </p:txBody>
      </p:sp>
      <p:graphicFrame>
        <p:nvGraphicFramePr>
          <p:cNvPr id="5" name="Content Placeholder 8">
            <a:extLst>
              <a:ext uri="{FF2B5EF4-FFF2-40B4-BE49-F238E27FC236}">
                <a16:creationId xmlns:a16="http://schemas.microsoft.com/office/drawing/2014/main" id="{2033FE64-1FFA-48D9-81A7-04C4D37364C0}"/>
              </a:ext>
            </a:extLst>
          </p:cNvPr>
          <p:cNvGraphicFramePr>
            <a:graphicFrameLocks/>
          </p:cNvGraphicFramePr>
          <p:nvPr>
            <p:extLst>
              <p:ext uri="{D42A27DB-BD31-4B8C-83A1-F6EECF244321}">
                <p14:modId xmlns:p14="http://schemas.microsoft.com/office/powerpoint/2010/main" val="1657368835"/>
              </p:ext>
            </p:extLst>
          </p:nvPr>
        </p:nvGraphicFramePr>
        <p:xfrm>
          <a:off x="179388" y="1376363"/>
          <a:ext cx="8810068" cy="900651"/>
        </p:xfrm>
        <a:graphic>
          <a:graphicData uri="http://schemas.openxmlformats.org/drawingml/2006/table">
            <a:tbl>
              <a:tblPr firstRow="1" bandRow="1">
                <a:tableStyleId>{8FD4443E-F989-4FC4-A0C8-D5A2AF1F390B}</a:tableStyleId>
              </a:tblPr>
              <a:tblGrid>
                <a:gridCol w="1470508">
                  <a:extLst>
                    <a:ext uri="{9D8B030D-6E8A-4147-A177-3AD203B41FA5}">
                      <a16:colId xmlns:a16="http://schemas.microsoft.com/office/drawing/2014/main" val="20000"/>
                    </a:ext>
                  </a:extLst>
                </a:gridCol>
                <a:gridCol w="3877144">
                  <a:extLst>
                    <a:ext uri="{9D8B030D-6E8A-4147-A177-3AD203B41FA5}">
                      <a16:colId xmlns:a16="http://schemas.microsoft.com/office/drawing/2014/main" val="20001"/>
                    </a:ext>
                  </a:extLst>
                </a:gridCol>
                <a:gridCol w="1148081">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200" b="1" kern="1200" dirty="0">
                          <a:solidFill>
                            <a:schemeClr val="lt1"/>
                          </a:solidFill>
                          <a:effectLst/>
                          <a:latin typeface="+mn-lt"/>
                          <a:ea typeface="+mn-ea"/>
                          <a:cs typeface="+mn-cs"/>
                        </a:rPr>
                        <a:t>5</a:t>
                      </a:r>
                      <a:r>
                        <a:rPr lang="en-US" altLang="zh-CN" sz="1200" b="1" kern="1200" dirty="0">
                          <a:solidFill>
                            <a:schemeClr val="lt1"/>
                          </a:solidFill>
                          <a:effectLst/>
                          <a:latin typeface="+mn-lt"/>
                          <a:ea typeface="+mn-ea"/>
                          <a:cs typeface="+mn-cs"/>
                        </a:rPr>
                        <a:t>GSAT_ARCH</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1200" b="1" kern="1200" dirty="0">
                          <a:solidFill>
                            <a:schemeClr val="lt1"/>
                          </a:solidFill>
                          <a:effectLst/>
                          <a:latin typeface="+mn-lt"/>
                          <a:ea typeface="+mn-ea"/>
                          <a:cs typeface="+mn-cs"/>
                        </a:rPr>
                        <a:t>Architecture aspects for using satellite access in 5G</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dirty="0">
                          <a:ln>
                            <a:noFill/>
                          </a:ln>
                          <a:solidFill>
                            <a:prstClr val="white"/>
                          </a:solidFill>
                          <a:effectLst/>
                          <a:uLnTx/>
                          <a:uFillTx/>
                          <a:latin typeface="+mn-lt"/>
                          <a:ea typeface="+mn-ea"/>
                          <a:cs typeface="+mn-cs"/>
                        </a:rPr>
                        <a:t>Sep, 2021</a:t>
                      </a:r>
                      <a:endParaRPr kumimoji="0" lang="en-US" altLang="zh-CN" sz="1200" b="1" i="0" u="none" strike="noStrike" kern="1200" cap="none" spc="0" normalizeH="0" baseline="0" dirty="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SP-200445</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391134285"/>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dirty="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1"/>
            <a:ext cx="8229600" cy="4826976"/>
          </a:xfrm>
        </p:spPr>
        <p:txBody>
          <a:bodyPr/>
          <a:lstStyle/>
          <a:p>
            <a:pPr eaLnBrk="1" hangingPunct="1">
              <a:defRPr/>
            </a:pPr>
            <a:r>
              <a:rPr lang="en-GB" sz="2000" dirty="0"/>
              <a:t> 1) General aspects (events since SA#94-e, statistics, next meetings)</a:t>
            </a:r>
          </a:p>
          <a:p>
            <a:pPr eaLnBrk="1" hangingPunct="1">
              <a:defRPr/>
            </a:pPr>
            <a:r>
              <a:rPr lang="en-GB" sz="2000" dirty="0"/>
              <a:t> 2) SA Work Report</a:t>
            </a:r>
          </a:p>
          <a:p>
            <a:pPr lvl="1" eaLnBrk="1" hangingPunct="1">
              <a:defRPr/>
            </a:pPr>
            <a:r>
              <a:rPr lang="en-GB" sz="1800" dirty="0"/>
              <a:t>2.1) Rel-14 and before Maintenance</a:t>
            </a:r>
          </a:p>
          <a:p>
            <a:pPr lvl="1" eaLnBrk="1" hangingPunct="1">
              <a:defRPr/>
            </a:pPr>
            <a:r>
              <a:rPr lang="en-GB" sz="1800" dirty="0"/>
              <a:t>2.2) Rel-15 Work and Maintenance </a:t>
            </a:r>
          </a:p>
          <a:p>
            <a:pPr lvl="1" eaLnBrk="1" hangingPunct="1">
              <a:defRPr/>
            </a:pPr>
            <a:r>
              <a:rPr lang="en-GB" sz="1800" dirty="0"/>
              <a:t>2.3) Rel-16 Work and Maintenance</a:t>
            </a:r>
          </a:p>
          <a:p>
            <a:pPr lvl="1" eaLnBrk="1" hangingPunct="1">
              <a:defRPr/>
            </a:pPr>
            <a:r>
              <a:rPr lang="en-GB" sz="1800" dirty="0"/>
              <a:t>2.4) Rel-17 Study/Work</a:t>
            </a:r>
          </a:p>
          <a:p>
            <a:pPr lvl="1" eaLnBrk="1" hangingPunct="1">
              <a:defRPr/>
            </a:pPr>
            <a:r>
              <a:rPr lang="en-GB" sz="1800" dirty="0"/>
              <a:t>2.5) Rel-18 Study/Work</a:t>
            </a:r>
          </a:p>
          <a:p>
            <a:pPr lvl="1" eaLnBrk="1" hangingPunct="1">
              <a:defRPr/>
            </a:pPr>
            <a:r>
              <a:rPr lang="en-GB" sz="1800" dirty="0"/>
              <a:t>2.6) IETF Dependency Update</a:t>
            </a:r>
          </a:p>
          <a:p>
            <a:pPr eaLnBrk="1" hangingPunct="1">
              <a:defRPr/>
            </a:pPr>
            <a:r>
              <a:rPr lang="en-GB" sz="2000" dirty="0"/>
              <a:t> 3) SA2 Work Planning</a:t>
            </a:r>
          </a:p>
          <a:p>
            <a:pPr eaLnBrk="1" hangingPunct="1">
              <a:defRPr/>
            </a:pPr>
            <a:r>
              <a:rPr lang="en-GB" sz="2000" dirty="0"/>
              <a:t> 4) Documents for Information and Approval</a:t>
            </a:r>
          </a:p>
          <a:p>
            <a:pPr eaLnBrk="1" hangingPunct="1">
              <a:defRPr/>
            </a:pPr>
            <a:r>
              <a:rPr lang="en-GB" sz="2000" dirty="0"/>
              <a:t> 5) Collected Items requiring action from SA</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Content Placeholder 8"/>
          <p:cNvGraphicFramePr>
            <a:graphicFrameLocks noGrp="1"/>
          </p:cNvGraphicFramePr>
          <p:nvPr>
            <p:ph sz="half" idx="1"/>
            <p:extLst>
              <p:ext uri="{D42A27DB-BD31-4B8C-83A1-F6EECF244321}">
                <p14:modId xmlns:p14="http://schemas.microsoft.com/office/powerpoint/2010/main" val="915199372"/>
              </p:ext>
            </p:extLst>
          </p:nvPr>
        </p:nvGraphicFramePr>
        <p:xfrm>
          <a:off x="179388" y="1376363"/>
          <a:ext cx="8810067" cy="1443038"/>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2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200" b="1" kern="1200" dirty="0" err="1">
                          <a:solidFill>
                            <a:schemeClr val="lt1"/>
                          </a:solidFill>
                          <a:effectLst/>
                          <a:latin typeface="+mn-lt"/>
                          <a:ea typeface="+mn-ea"/>
                          <a:cs typeface="+mn-cs"/>
                        </a:rPr>
                        <a:t>FS_enh</a:t>
                      </a:r>
                      <a:r>
                        <a:rPr lang="en-US" altLang="zh-CN" sz="1200" b="1" kern="1200" dirty="0" err="1">
                          <a:solidFill>
                            <a:schemeClr val="lt1"/>
                          </a:solidFill>
                          <a:effectLst/>
                          <a:latin typeface="+mn-lt"/>
                          <a:ea typeface="+mn-ea"/>
                          <a:cs typeface="+mn-cs"/>
                        </a:rPr>
                        <a:t>_EC</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1200" b="1" kern="1200" dirty="0">
                          <a:solidFill>
                            <a:schemeClr val="lt1"/>
                          </a:solidFill>
                          <a:effectLst/>
                          <a:latin typeface="+mn-lt"/>
                          <a:ea typeface="+mn-ea"/>
                          <a:cs typeface="+mn-cs"/>
                        </a:rPr>
                        <a:t>Study on enhancement of support for Edge Computing in 5GC</a:t>
                      </a:r>
                      <a:endParaRPr lang="de-DE" altLang="zh-CN" sz="12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Dec, 2020</a:t>
                      </a:r>
                      <a:endParaRPr lang="en-US" sz="1200" b="1" i="0" dirty="0">
                        <a:solidFill>
                          <a:srgbClr val="FF000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SP-200093</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565313">
                <a:tc>
                  <a:txBody>
                    <a:bodyPr/>
                    <a:lstStyle/>
                    <a:p>
                      <a:r>
                        <a:rPr lang="en-GB" altLang="zh-CN" sz="1200" dirty="0"/>
                        <a:t> </a:t>
                      </a:r>
                      <a:r>
                        <a:rPr lang="en-US" altLang="zh-CN" sz="1200" b="1" dirty="0"/>
                        <a:t>eEdge_5GC</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1200" b="1" kern="1200" dirty="0">
                          <a:solidFill>
                            <a:schemeClr val="bg1"/>
                          </a:solidFill>
                          <a:effectLst/>
                          <a:latin typeface="+mn-lt"/>
                          <a:ea typeface="+mn-ea"/>
                          <a:cs typeface="+mn-cs"/>
                        </a:rPr>
                        <a:t>Enhancement of support for Edge Computing in 5G Core network</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100% </a:t>
                      </a:r>
                      <a:r>
                        <a:rPr lang="en-US" altLang="zh-CN" sz="1200" b="1" kern="1200" dirty="0">
                          <a:solidFill>
                            <a:srgbClr val="7030A0"/>
                          </a:solidFill>
                          <a:latin typeface="+mn-lt"/>
                          <a:ea typeface="+mn-ea"/>
                          <a:cs typeface="+mn-cs"/>
                        </a:rPr>
                        <a:t>-</a:t>
                      </a:r>
                      <a:r>
                        <a:rPr lang="en-US" sz="1200" b="1" kern="1200" dirty="0">
                          <a:solidFill>
                            <a:srgbClr val="7030A0"/>
                          </a:solidFill>
                          <a:latin typeface="+mn-lt"/>
                          <a:ea typeface="+mn-ea"/>
                          <a:cs typeface="+mn-cs"/>
                        </a:rPr>
                        <a:t>&gt;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dirty="0">
                          <a:ln>
                            <a:noFill/>
                          </a:ln>
                          <a:solidFill>
                            <a:prstClr val="white"/>
                          </a:solidFill>
                          <a:effectLst/>
                          <a:uLnTx/>
                          <a:uFillTx/>
                          <a:latin typeface="+mn-lt"/>
                          <a:ea typeface="+mn-ea"/>
                          <a:cs typeface="+mn-cs"/>
                        </a:rPr>
                        <a:t>Sep, 2021</a:t>
                      </a:r>
                      <a:endParaRPr kumimoji="0" lang="en-US" altLang="zh-CN" sz="1200" b="1" i="0" u="none" strike="noStrike" kern="1200" cap="none" spc="0" normalizeH="0" baseline="0" dirty="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altLang="zh-CN" sz="1200" b="1" i="0" u="none" strike="noStrike" kern="1200" cap="none" spc="0" normalizeH="0" baseline="0" noProof="0" dirty="0">
                          <a:ln>
                            <a:noFill/>
                          </a:ln>
                          <a:solidFill>
                            <a:prstClr val="white"/>
                          </a:solidFill>
                          <a:effectLst/>
                          <a:uLnTx/>
                          <a:uFillTx/>
                          <a:latin typeface="+mn-lt"/>
                          <a:ea typeface="+mn-ea"/>
                          <a:cs typeface="+mn-cs"/>
                        </a:rPr>
                        <a:t>SP-201107</a:t>
                      </a:r>
                      <a:endParaRPr lang="en-US" altLang="zh-CN" sz="1200" b="1" i="0" dirty="0">
                        <a:solidFill>
                          <a:srgbClr val="7030A0"/>
                        </a:solidFill>
                        <a:latin typeface="+mn-lt"/>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793443414"/>
                  </a:ext>
                </a:extLst>
              </a:tr>
            </a:tbl>
          </a:graphicData>
        </a:graphic>
      </p:graphicFrame>
      <p:sp>
        <p:nvSpPr>
          <p:cNvPr id="29716" name="Content Placeholder 7"/>
          <p:cNvSpPr>
            <a:spLocks noGrp="1"/>
          </p:cNvSpPr>
          <p:nvPr>
            <p:ph sz="half" idx="2"/>
          </p:nvPr>
        </p:nvSpPr>
        <p:spPr>
          <a:xfrm>
            <a:off x="434974" y="3050697"/>
            <a:ext cx="8554480" cy="3177384"/>
          </a:xfrm>
        </p:spPr>
        <p:txBody>
          <a:bodyPr/>
          <a:lstStyle/>
          <a:p>
            <a:pPr>
              <a:spcBef>
                <a:spcPts val="0"/>
              </a:spcBef>
              <a:spcAft>
                <a:spcPts val="0"/>
              </a:spcAft>
            </a:pPr>
            <a:r>
              <a:rPr lang="de-DE" altLang="de-DE" sz="2000" dirty="0"/>
              <a:t>Progress since SA#94-e:</a:t>
            </a:r>
          </a:p>
          <a:p>
            <a:pPr lvl="1">
              <a:spcBef>
                <a:spcPts val="0"/>
              </a:spcBef>
              <a:spcAft>
                <a:spcPts val="0"/>
              </a:spcAft>
            </a:pPr>
            <a:r>
              <a:rPr lang="en-US" altLang="zh-CN" sz="1400" dirty="0"/>
              <a:t>15 CRs for TS 23.548/TS 23.501/23.502/23.503 were approved. </a:t>
            </a:r>
          </a:p>
          <a:p>
            <a:pPr lvl="1">
              <a:spcBef>
                <a:spcPts val="0"/>
              </a:spcBef>
              <a:spcAft>
                <a:spcPts val="0"/>
              </a:spcAft>
            </a:pPr>
            <a:r>
              <a:rPr lang="en-US" altLang="zh-CN" sz="1400" dirty="0"/>
              <a:t>A LS is sent to SA plenary for providing SA2 inputs on LS from GSMA OPAG</a:t>
            </a:r>
          </a:p>
          <a:p>
            <a:pPr marL="457200" lvl="1" indent="0">
              <a:spcBef>
                <a:spcPts val="0"/>
              </a:spcBef>
              <a:spcAft>
                <a:spcPts val="0"/>
              </a:spcAft>
              <a:buNone/>
            </a:pPr>
            <a:r>
              <a:rPr lang="en-US" altLang="zh-CN" sz="1400" dirty="0"/>
              <a:t> </a:t>
            </a:r>
          </a:p>
          <a:p>
            <a:pPr>
              <a:spcBef>
                <a:spcPts val="0"/>
              </a:spcBef>
              <a:spcAft>
                <a:spcPts val="0"/>
              </a:spcAft>
            </a:pPr>
            <a:r>
              <a:rPr lang="en-US" sz="2000" dirty="0"/>
              <a:t>RAN impacts and dependencies:</a:t>
            </a:r>
            <a:endParaRPr lang="de-DE" sz="2000" dirty="0"/>
          </a:p>
          <a:p>
            <a:pPr lvl="1">
              <a:spcBef>
                <a:spcPts val="0"/>
              </a:spcBef>
              <a:spcAft>
                <a:spcPts val="600"/>
              </a:spcAft>
            </a:pPr>
            <a:r>
              <a:rPr lang="en-US" sz="1400" dirty="0"/>
              <a:t>None identified</a:t>
            </a:r>
          </a:p>
          <a:p>
            <a:pPr marL="457200" lvl="1" indent="0">
              <a:spcBef>
                <a:spcPts val="0"/>
              </a:spcBef>
              <a:spcAft>
                <a:spcPts val="600"/>
              </a:spcAft>
              <a:buNone/>
            </a:pPr>
            <a:endParaRPr lang="en-US" sz="1400" dirty="0"/>
          </a:p>
          <a:p>
            <a:pPr lvl="0">
              <a:spcBef>
                <a:spcPts val="0"/>
              </a:spcBef>
              <a:spcAft>
                <a:spcPts val="0"/>
              </a:spcAft>
            </a:pPr>
            <a:r>
              <a:rPr lang="de-DE" sz="2000" dirty="0"/>
              <a:t>Next steps:</a:t>
            </a:r>
          </a:p>
          <a:p>
            <a:pPr lvl="1"/>
            <a:r>
              <a:rPr lang="en-US" sz="1400" dirty="0"/>
              <a:t>Maintenance</a:t>
            </a:r>
          </a:p>
        </p:txBody>
      </p:sp>
      <p:sp>
        <p:nvSpPr>
          <p:cNvPr id="6" name="Title 1">
            <a:extLst>
              <a:ext uri="{FF2B5EF4-FFF2-40B4-BE49-F238E27FC236}">
                <a16:creationId xmlns:a16="http://schemas.microsoft.com/office/drawing/2014/main" id="{9DCA2BC4-B078-4670-AE66-CA34B3F0CF4A}"/>
              </a:ext>
            </a:extLst>
          </p:cNvPr>
          <p:cNvSpPr txBox="1">
            <a:spLocks/>
          </p:cNvSpPr>
          <p:nvPr/>
        </p:nvSpPr>
        <p:spPr bwMode="auto">
          <a:xfrm>
            <a:off x="80756" y="180230"/>
            <a:ext cx="7249716"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a:lstStyle>
          <a:p>
            <a:r>
              <a:rPr lang="en-GB" altLang="en-US" b="1" dirty="0"/>
              <a:t>2.4) Rel-17 Study/Work (2/19)</a:t>
            </a:r>
            <a:endParaRPr lang="en-GB" altLang="en-US" b="1" kern="0" dirty="0"/>
          </a:p>
        </p:txBody>
      </p:sp>
    </p:spTree>
    <p:extLst>
      <p:ext uri="{BB962C8B-B14F-4D97-AF65-F5344CB8AC3E}">
        <p14:creationId xmlns:p14="http://schemas.microsoft.com/office/powerpoint/2010/main" val="2751961909"/>
      </p:ext>
    </p:extLst>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16" name="Content Placeholder 7"/>
          <p:cNvSpPr>
            <a:spLocks noGrp="1"/>
          </p:cNvSpPr>
          <p:nvPr>
            <p:ph sz="half" idx="2"/>
          </p:nvPr>
        </p:nvSpPr>
        <p:spPr>
          <a:xfrm>
            <a:off x="179388" y="2732315"/>
            <a:ext cx="8554480" cy="3549732"/>
          </a:xfrm>
        </p:spPr>
        <p:txBody>
          <a:bodyPr/>
          <a:lstStyle/>
          <a:p>
            <a:r>
              <a:rPr lang="en-US" altLang="de-DE" sz="1800" dirty="0"/>
              <a:t>Progress since SA#94-e:</a:t>
            </a:r>
          </a:p>
          <a:p>
            <a:pPr lvl="1">
              <a:spcBef>
                <a:spcPts val="0"/>
              </a:spcBef>
              <a:spcAft>
                <a:spcPts val="0"/>
              </a:spcAft>
            </a:pPr>
            <a:r>
              <a:rPr lang="en-US" altLang="zh-CN" sz="1400" dirty="0"/>
              <a:t>17 normative CRs approved for stage 2 specifications - TS 23.501/23.502/503. </a:t>
            </a:r>
          </a:p>
          <a:p>
            <a:pPr lvl="2">
              <a:spcBef>
                <a:spcPts val="0"/>
              </a:spcBef>
              <a:spcAft>
                <a:spcPts val="0"/>
              </a:spcAft>
            </a:pPr>
            <a:r>
              <a:rPr lang="en-US" altLang="zh-CN" sz="1100" dirty="0"/>
              <a:t>2 CRs Time Sync ASTI procedure simplification (removal of UDR use, removing use of DNN/S-NSSAI as input parameter </a:t>
            </a:r>
            <a:r>
              <a:rPr lang="en-US" altLang="zh-CN" sz="1100" dirty="0" err="1"/>
              <a:t>etc</a:t>
            </a:r>
            <a:r>
              <a:rPr lang="en-US" altLang="zh-CN" sz="1100" dirty="0"/>
              <a:t>), </a:t>
            </a:r>
          </a:p>
          <a:p>
            <a:pPr lvl="2">
              <a:spcBef>
                <a:spcPts val="0"/>
              </a:spcBef>
              <a:spcAft>
                <a:spcPts val="0"/>
              </a:spcAft>
            </a:pPr>
            <a:r>
              <a:rPr lang="en-US" altLang="zh-CN" sz="1100" dirty="0"/>
              <a:t>2 CRs AF requested QoS procedure updates for finalizing the introduction of Alt. QoS in TS 23.502/3: corrections for parameters, semantics, call flow step updates etc.</a:t>
            </a:r>
          </a:p>
          <a:p>
            <a:pPr lvl="2">
              <a:spcBef>
                <a:spcPts val="0"/>
              </a:spcBef>
              <a:spcAft>
                <a:spcPts val="0"/>
              </a:spcAft>
            </a:pPr>
            <a:r>
              <a:rPr lang="en-US" altLang="zh-CN" sz="1100" dirty="0"/>
              <a:t>2 CRs for consistent updates for TSCTSF discovery, Time sync error budget sent to NG-RAN.</a:t>
            </a:r>
          </a:p>
          <a:p>
            <a:pPr lvl="2">
              <a:spcBef>
                <a:spcPts val="0"/>
              </a:spcBef>
              <a:spcAft>
                <a:spcPts val="0"/>
              </a:spcAft>
            </a:pPr>
            <a:r>
              <a:rPr lang="en-US" altLang="zh-CN" sz="1100" dirty="0"/>
              <a:t>1 CR for Time Sync description correction for two step operation.</a:t>
            </a:r>
          </a:p>
          <a:p>
            <a:pPr lvl="2">
              <a:spcBef>
                <a:spcPts val="0"/>
              </a:spcBef>
              <a:spcAft>
                <a:spcPts val="0"/>
              </a:spcAft>
            </a:pPr>
            <a:r>
              <a:rPr lang="en-US" altLang="zh-CN" sz="1100" dirty="0"/>
              <a:t>10 CRs related Correction and alignment of procedure and parameters across sections, specifications and services updates, generalized Time Sync distribution methods. </a:t>
            </a:r>
          </a:p>
          <a:p>
            <a:r>
              <a:rPr lang="en-US" altLang="de-DE" sz="1800" dirty="0"/>
              <a:t>RAN impacts or dependencies:</a:t>
            </a:r>
          </a:p>
          <a:p>
            <a:pPr lvl="1">
              <a:spcBef>
                <a:spcPts val="0"/>
              </a:spcBef>
              <a:spcAft>
                <a:spcPts val="600"/>
              </a:spcAft>
            </a:pPr>
            <a:r>
              <a:rPr lang="en-US" sz="1400" dirty="0"/>
              <a:t>None</a:t>
            </a:r>
          </a:p>
          <a:p>
            <a:r>
              <a:rPr lang="en-US" altLang="de-DE" sz="1800" dirty="0"/>
              <a:t>Next steps:</a:t>
            </a:r>
          </a:p>
          <a:p>
            <a:pPr lvl="1">
              <a:spcBef>
                <a:spcPts val="0"/>
              </a:spcBef>
              <a:spcAft>
                <a:spcPts val="0"/>
              </a:spcAft>
            </a:pPr>
            <a:r>
              <a:rPr lang="en-US" altLang="zh-CN" sz="1400" dirty="0"/>
              <a:t>Maintenance</a:t>
            </a:r>
          </a:p>
        </p:txBody>
      </p:sp>
      <p:sp>
        <p:nvSpPr>
          <p:cNvPr id="6" name="Title 5"/>
          <p:cNvSpPr>
            <a:spLocks noGrp="1"/>
          </p:cNvSpPr>
          <p:nvPr>
            <p:ph type="title"/>
          </p:nvPr>
        </p:nvSpPr>
        <p:spPr>
          <a:xfrm>
            <a:off x="179388" y="83891"/>
            <a:ext cx="7112000" cy="1143000"/>
          </a:xfrm>
        </p:spPr>
        <p:txBody>
          <a:bodyPr/>
          <a:lstStyle/>
          <a:p>
            <a:r>
              <a:rPr lang="en-GB" altLang="en-US" b="1" dirty="0"/>
              <a:t>2.4) Rel-17 Study/Work (3/19)</a:t>
            </a:r>
            <a:endParaRPr lang="en-US" altLang="de-DE" b="1" dirty="0"/>
          </a:p>
        </p:txBody>
      </p:sp>
      <p:graphicFrame>
        <p:nvGraphicFramePr>
          <p:cNvPr id="5" name="Content Placeholder 8">
            <a:extLst>
              <a:ext uri="{FF2B5EF4-FFF2-40B4-BE49-F238E27FC236}">
                <a16:creationId xmlns:a16="http://schemas.microsoft.com/office/drawing/2014/main" id="{2033FE64-1FFA-48D9-81A7-04C4D37364C0}"/>
              </a:ext>
            </a:extLst>
          </p:cNvPr>
          <p:cNvGraphicFramePr>
            <a:graphicFrameLocks/>
          </p:cNvGraphicFramePr>
          <p:nvPr>
            <p:extLst>
              <p:ext uri="{D42A27DB-BD31-4B8C-83A1-F6EECF244321}">
                <p14:modId xmlns:p14="http://schemas.microsoft.com/office/powerpoint/2010/main" val="1776680950"/>
              </p:ext>
            </p:extLst>
          </p:nvPr>
        </p:nvGraphicFramePr>
        <p:xfrm>
          <a:off x="179388" y="1376363"/>
          <a:ext cx="8810067" cy="1183174"/>
        </p:xfrm>
        <a:graphic>
          <a:graphicData uri="http://schemas.openxmlformats.org/drawingml/2006/table">
            <a:tbl>
              <a:tblPr firstRow="1" bandRow="1">
                <a:tableStyleId>{8FD4443E-F989-4FC4-A0C8-D5A2AF1F390B}</a:tableStyleId>
              </a:tblPr>
              <a:tblGrid>
                <a:gridCol w="991044">
                  <a:extLst>
                    <a:ext uri="{9D8B030D-6E8A-4147-A177-3AD203B41FA5}">
                      <a16:colId xmlns:a16="http://schemas.microsoft.com/office/drawing/2014/main" val="20000"/>
                    </a:ext>
                  </a:extLst>
                </a:gridCol>
                <a:gridCol w="4356608">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211595">
                <a:tc>
                  <a:txBody>
                    <a:bodyPr/>
                    <a:lstStyle/>
                    <a:p>
                      <a:r>
                        <a:rPr lang="en-US" sz="12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20939">
                <a:tc>
                  <a:txBody>
                    <a:bodyPr/>
                    <a:lstStyle/>
                    <a:p>
                      <a:r>
                        <a:rPr lang="en-US" sz="1200" b="1" kern="1200" dirty="0" err="1">
                          <a:solidFill>
                            <a:schemeClr val="lt1"/>
                          </a:solidFill>
                          <a:effectLst/>
                          <a:latin typeface="+mn-lt"/>
                          <a:ea typeface="+mn-ea"/>
                          <a:cs typeface="+mn-cs"/>
                        </a:rPr>
                        <a:t>FS_IIoT</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200" b="1" kern="1200" dirty="0">
                          <a:solidFill>
                            <a:schemeClr val="bg1"/>
                          </a:solidFill>
                          <a:effectLst/>
                          <a:latin typeface="+mn-lt"/>
                          <a:ea typeface="+mn-ea"/>
                          <a:cs typeface="+mn-cs"/>
                        </a:rPr>
                        <a:t>Study on enhanced support of Industrial IoT - TSC/URLLC enhancements</a:t>
                      </a:r>
                      <a:endParaRPr lang="en-US" altLang="zh-CN" sz="12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98%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Mar, 2021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SP-200298</a:t>
                      </a:r>
                      <a:endParaRPr lang="en-US" sz="1200" b="1" i="0" dirty="0">
                        <a:solidFill>
                          <a:srgbClr val="7030A0"/>
                        </a:solidFill>
                        <a:latin typeface="+mn-lt"/>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341111">
                <a:tc>
                  <a:txBody>
                    <a:bodyPr/>
                    <a:lstStyle/>
                    <a:p>
                      <a:r>
                        <a:rPr lang="en-US" sz="1200" b="1" kern="1200" dirty="0" err="1">
                          <a:solidFill>
                            <a:schemeClr val="lt1"/>
                          </a:solidFill>
                          <a:effectLst/>
                          <a:latin typeface="+mn-lt"/>
                          <a:ea typeface="+mn-ea"/>
                          <a:cs typeface="+mn-cs"/>
                        </a:rPr>
                        <a:t>IIoT</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200" b="1" kern="1200" dirty="0">
                          <a:solidFill>
                            <a:schemeClr val="lt1"/>
                          </a:solidFill>
                          <a:effectLst/>
                          <a:latin typeface="+mn-lt"/>
                          <a:ea typeface="+mn-ea"/>
                          <a:cs typeface="+mn-cs"/>
                        </a:rPr>
                        <a:t>Study on enhanced support of Industrial Internet of Things</a:t>
                      </a:r>
                      <a:endParaRPr lang="de-DE" sz="12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dirty="0">
                          <a:ln>
                            <a:noFill/>
                          </a:ln>
                          <a:solidFill>
                            <a:prstClr val="white"/>
                          </a:solidFill>
                          <a:effectLst/>
                          <a:uLnTx/>
                          <a:uFillTx/>
                          <a:latin typeface="+mn-lt"/>
                          <a:ea typeface="+mn-ea"/>
                          <a:cs typeface="+mn-cs"/>
                        </a:rPr>
                        <a:t>Sep, 2021</a:t>
                      </a:r>
                      <a:endParaRPr kumimoji="0" lang="en-US" altLang="zh-CN" sz="1200" b="1" i="0" u="none" strike="noStrike" kern="1200" cap="none" spc="0" normalizeH="0" baseline="0" dirty="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ctr" defTabSz="914400" rtl="0" eaLnBrk="1" latinLnBrk="0" hangingPunct="1"/>
                      <a:r>
                        <a:rPr kumimoji="0" lang="en-US" sz="1200" b="1" i="0" u="none" strike="noStrike" kern="1200" cap="none" spc="0" normalizeH="0" baseline="0" dirty="0">
                          <a:ln>
                            <a:noFill/>
                          </a:ln>
                          <a:solidFill>
                            <a:prstClr val="white"/>
                          </a:solidFill>
                          <a:effectLst/>
                          <a:uLnTx/>
                          <a:uFillTx/>
                          <a:latin typeface="+mn-lt"/>
                          <a:ea typeface="+mn-ea"/>
                          <a:cs typeface="+mn-cs"/>
                        </a:rPr>
                        <a:t>SP-200973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90933370"/>
                  </a:ext>
                </a:extLst>
              </a:tr>
            </a:tbl>
          </a:graphicData>
        </a:graphic>
      </p:graphicFrame>
    </p:spTree>
    <p:extLst>
      <p:ext uri="{BB962C8B-B14F-4D97-AF65-F5344CB8AC3E}">
        <p14:creationId xmlns:p14="http://schemas.microsoft.com/office/powerpoint/2010/main" val="4286276675"/>
      </p:ext>
    </p:extLst>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5"/>
          <p:cNvSpPr>
            <a:spLocks noGrp="1"/>
          </p:cNvSpPr>
          <p:nvPr>
            <p:ph type="title"/>
          </p:nvPr>
        </p:nvSpPr>
        <p:spPr>
          <a:xfrm>
            <a:off x="151679" y="228456"/>
            <a:ext cx="7112000" cy="815253"/>
          </a:xfrm>
        </p:spPr>
        <p:txBody>
          <a:bodyPr/>
          <a:lstStyle/>
          <a:p>
            <a:r>
              <a:rPr lang="en-GB" altLang="en-US" b="1" dirty="0"/>
              <a:t>2.4) Rel-17 Study/Work (4/19)</a:t>
            </a:r>
            <a:endParaRPr lang="de-DE" altLang="de-DE" b="1" dirty="0"/>
          </a:p>
        </p:txBody>
      </p:sp>
      <p:sp>
        <p:nvSpPr>
          <p:cNvPr id="31764" name="Content Placeholder 7"/>
          <p:cNvSpPr>
            <a:spLocks noGrp="1"/>
          </p:cNvSpPr>
          <p:nvPr>
            <p:ph sz="half" idx="2"/>
          </p:nvPr>
        </p:nvSpPr>
        <p:spPr>
          <a:xfrm>
            <a:off x="271598" y="2606040"/>
            <a:ext cx="8464029" cy="3746192"/>
          </a:xfrm>
        </p:spPr>
        <p:txBody>
          <a:bodyPr/>
          <a:lstStyle/>
          <a:p>
            <a:pPr>
              <a:spcBef>
                <a:spcPts val="0"/>
              </a:spcBef>
              <a:spcAft>
                <a:spcPts val="400"/>
              </a:spcAft>
            </a:pPr>
            <a:r>
              <a:rPr lang="de-DE" altLang="de-DE" sz="2000" dirty="0"/>
              <a:t>Progress since SA#94-e:</a:t>
            </a:r>
          </a:p>
          <a:p>
            <a:pPr lvl="1">
              <a:spcBef>
                <a:spcPts val="0"/>
              </a:spcBef>
              <a:spcAft>
                <a:spcPts val="400"/>
              </a:spcAft>
            </a:pPr>
            <a:r>
              <a:rPr lang="en-US" altLang="ko-KR" sz="1400" dirty="0"/>
              <a:t>18 CRs agreed to TS 23.304 and 1 CR agreed to TS 23.502 related to the concluded key issues.</a:t>
            </a:r>
          </a:p>
          <a:p>
            <a:pPr lvl="1">
              <a:spcBef>
                <a:spcPts val="0"/>
              </a:spcBef>
              <a:spcAft>
                <a:spcPts val="400"/>
              </a:spcAft>
            </a:pPr>
            <a:r>
              <a:rPr lang="en-US" altLang="ko-KR" sz="1400" dirty="0"/>
              <a:t>2 reply LS to CT1 and 2 reply LS to RAN2 were agreed.</a:t>
            </a:r>
          </a:p>
          <a:p>
            <a:pPr marL="457200" lvl="1" indent="0">
              <a:spcBef>
                <a:spcPts val="0"/>
              </a:spcBef>
              <a:spcAft>
                <a:spcPts val="400"/>
              </a:spcAft>
              <a:buNone/>
            </a:pPr>
            <a:endParaRPr lang="en-US" altLang="ko-KR" sz="1400" dirty="0"/>
          </a:p>
          <a:p>
            <a:pPr>
              <a:spcBef>
                <a:spcPts val="0"/>
              </a:spcBef>
              <a:spcAft>
                <a:spcPts val="400"/>
              </a:spcAft>
            </a:pPr>
            <a:r>
              <a:rPr lang="de-DE" altLang="de-DE" sz="2000" dirty="0"/>
              <a:t>RAN impacts or dependencies:</a:t>
            </a:r>
          </a:p>
          <a:p>
            <a:pPr lvl="1">
              <a:spcBef>
                <a:spcPts val="0"/>
              </a:spcBef>
              <a:spcAft>
                <a:spcPts val="400"/>
              </a:spcAft>
            </a:pPr>
            <a:r>
              <a:rPr lang="en-US" altLang="zh-CN" sz="1400" dirty="0"/>
              <a:t>RAN impacts as per agreed CRs.</a:t>
            </a:r>
          </a:p>
          <a:p>
            <a:pPr marL="457200" lvl="1" indent="0">
              <a:spcBef>
                <a:spcPts val="0"/>
              </a:spcBef>
              <a:spcAft>
                <a:spcPts val="400"/>
              </a:spcAft>
              <a:buNone/>
            </a:pPr>
            <a:endParaRPr lang="en-US" altLang="zh-CN" sz="1400" dirty="0"/>
          </a:p>
          <a:p>
            <a:pPr>
              <a:spcBef>
                <a:spcPts val="0"/>
              </a:spcBef>
              <a:spcAft>
                <a:spcPts val="400"/>
              </a:spcAft>
            </a:pPr>
            <a:r>
              <a:rPr lang="de-DE" altLang="de-DE" sz="2000" dirty="0"/>
              <a:t>Next steps:</a:t>
            </a:r>
          </a:p>
          <a:p>
            <a:pPr lvl="1">
              <a:spcBef>
                <a:spcPts val="0"/>
              </a:spcBef>
              <a:spcAft>
                <a:spcPts val="400"/>
              </a:spcAft>
            </a:pPr>
            <a:r>
              <a:rPr lang="en-US" altLang="zh-CN" sz="1400" dirty="0"/>
              <a:t>Maintenance and alignment via coordination with SA3 and RAN2.</a:t>
            </a:r>
          </a:p>
          <a:p>
            <a:pPr marL="457200" lvl="1" indent="0">
              <a:spcBef>
                <a:spcPts val="0"/>
              </a:spcBef>
              <a:spcAft>
                <a:spcPts val="400"/>
              </a:spcAft>
              <a:buNone/>
            </a:pPr>
            <a:endParaRPr lang="de-DE" altLang="de-DE" sz="1600" dirty="0"/>
          </a:p>
        </p:txBody>
      </p:sp>
      <p:graphicFrame>
        <p:nvGraphicFramePr>
          <p:cNvPr id="5" name="Content Placeholder 8"/>
          <p:cNvGraphicFramePr>
            <a:graphicFrameLocks/>
          </p:cNvGraphicFramePr>
          <p:nvPr>
            <p:extLst>
              <p:ext uri="{D42A27DB-BD31-4B8C-83A1-F6EECF244321}">
                <p14:modId xmlns:p14="http://schemas.microsoft.com/office/powerpoint/2010/main" val="2899268657"/>
              </p:ext>
            </p:extLst>
          </p:nvPr>
        </p:nvGraphicFramePr>
        <p:xfrm>
          <a:off x="271598" y="1312354"/>
          <a:ext cx="8634196" cy="1201644"/>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3916401">
                  <a:extLst>
                    <a:ext uri="{9D8B030D-6E8A-4147-A177-3AD203B41FA5}">
                      <a16:colId xmlns:a16="http://schemas.microsoft.com/office/drawing/2014/main" val="20001"/>
                    </a:ext>
                  </a:extLst>
                </a:gridCol>
                <a:gridCol w="1083448">
                  <a:extLst>
                    <a:ext uri="{9D8B030D-6E8A-4147-A177-3AD203B41FA5}">
                      <a16:colId xmlns:a16="http://schemas.microsoft.com/office/drawing/2014/main" val="20002"/>
                    </a:ext>
                  </a:extLst>
                </a:gridCol>
                <a:gridCol w="1244814">
                  <a:extLst>
                    <a:ext uri="{9D8B030D-6E8A-4147-A177-3AD203B41FA5}">
                      <a16:colId xmlns:a16="http://schemas.microsoft.com/office/drawing/2014/main" val="20003"/>
                    </a:ext>
                  </a:extLst>
                </a:gridCol>
                <a:gridCol w="1068078">
                  <a:extLst>
                    <a:ext uri="{9D8B030D-6E8A-4147-A177-3AD203B41FA5}">
                      <a16:colId xmlns:a16="http://schemas.microsoft.com/office/drawing/2014/main" val="20004"/>
                    </a:ext>
                  </a:extLst>
                </a:gridCol>
              </a:tblGrid>
              <a:tr h="210790">
                <a:tc>
                  <a:txBody>
                    <a:bodyPr/>
                    <a:lstStyle/>
                    <a:p>
                      <a:r>
                        <a:rPr lang="en-US" sz="12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81428">
                <a:tc>
                  <a:txBody>
                    <a:bodyPr/>
                    <a:lstStyle/>
                    <a:p>
                      <a:r>
                        <a:rPr lang="en-US" altLang="ko-KR" sz="1200" b="1" kern="1200" dirty="0">
                          <a:solidFill>
                            <a:schemeClr val="lt1"/>
                          </a:solidFill>
                          <a:effectLst/>
                          <a:latin typeface="+mn-lt"/>
                          <a:ea typeface="+mn-ea"/>
                          <a:cs typeface="+mn-cs"/>
                        </a:rPr>
                        <a:t>FS_5G_ProSe</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1" kern="1200" dirty="0">
                          <a:solidFill>
                            <a:schemeClr val="lt1"/>
                          </a:solidFill>
                          <a:effectLst/>
                          <a:latin typeface="+mn-lt"/>
                          <a:ea typeface="+mn-ea"/>
                          <a:cs typeface="+mn-cs"/>
                        </a:rPr>
                        <a:t>Study on System enhancement for Proximity based Services in 5GS</a:t>
                      </a:r>
                      <a:r>
                        <a:rPr lang="en-GB" altLang="ko-KR" sz="1200" b="1" kern="1200" dirty="0">
                          <a:solidFill>
                            <a:schemeClr val="lt1"/>
                          </a:solidFill>
                          <a:effectLst/>
                          <a:latin typeface="+mn-lt"/>
                          <a:ea typeface="+mn-ea"/>
                          <a:cs typeface="+mn-cs"/>
                        </a:rPr>
                        <a:t> (FS_5G_ProSe)</a:t>
                      </a:r>
                      <a:endParaRPr lang="de-DE" sz="12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98%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bg1"/>
                          </a:solidFill>
                          <a:effectLst/>
                          <a:uLnTx/>
                          <a:uFillTx/>
                          <a:latin typeface="+mn-lt"/>
                          <a:ea typeface="+mn-ea"/>
                          <a:cs typeface="+mn-cs"/>
                        </a:rPr>
                        <a:t>Mar, 2021</a:t>
                      </a:r>
                      <a:endParaRPr kumimoji="0" lang="en-US" sz="1200" b="1" i="0" u="none" strike="noStrike" kern="1200" cap="none" spc="0" normalizeH="0" baseline="0" dirty="0">
                        <a:ln>
                          <a:noFill/>
                        </a:ln>
                        <a:solidFill>
                          <a:schemeClr val="bg1"/>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SP-190443</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381428">
                <a:tc>
                  <a:txBody>
                    <a:bodyPr/>
                    <a:lstStyle/>
                    <a:p>
                      <a:r>
                        <a:rPr lang="en-US" altLang="ko-KR" sz="1200" b="1" kern="1200" dirty="0">
                          <a:solidFill>
                            <a:schemeClr val="lt1"/>
                          </a:solidFill>
                          <a:effectLst/>
                          <a:latin typeface="+mn-lt"/>
                          <a:ea typeface="+mn-ea"/>
                          <a:cs typeface="+mn-cs"/>
                        </a:rPr>
                        <a:t>5G_ProSe</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1" kern="1200" dirty="0">
                          <a:solidFill>
                            <a:schemeClr val="lt1"/>
                          </a:solidFill>
                          <a:effectLst/>
                          <a:latin typeface="+mn-lt"/>
                          <a:ea typeface="+mn-ea"/>
                          <a:cs typeface="+mn-cs"/>
                        </a:rPr>
                        <a:t>Proximity based Services in 5GS</a:t>
                      </a:r>
                      <a:r>
                        <a:rPr lang="en-GB" altLang="ko-KR" sz="1200" b="1" kern="1200" dirty="0">
                          <a:solidFill>
                            <a:schemeClr val="lt1"/>
                          </a:solidFill>
                          <a:effectLst/>
                          <a:latin typeface="+mn-lt"/>
                          <a:ea typeface="+mn-ea"/>
                          <a:cs typeface="+mn-cs"/>
                        </a:rPr>
                        <a:t> (5G_ProSe)</a:t>
                      </a:r>
                      <a:endParaRPr lang="de-DE" sz="12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b="1" kern="1200" dirty="0">
                          <a:solidFill>
                            <a:srgbClr val="7030A0"/>
                          </a:solidFill>
                          <a:latin typeface="+mn-lt"/>
                          <a:ea typeface="+mn-ea"/>
                          <a:cs typeface="+mn-cs"/>
                        </a:rPr>
                        <a:t>99%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dirty="0">
                          <a:ln>
                            <a:noFill/>
                          </a:ln>
                          <a:solidFill>
                            <a:prstClr val="white"/>
                          </a:solidFill>
                          <a:effectLst/>
                          <a:uLnTx/>
                          <a:uFillTx/>
                          <a:latin typeface="+mn-lt"/>
                          <a:ea typeface="+mn-ea"/>
                          <a:cs typeface="+mn-cs"/>
                        </a:rPr>
                        <a:t>Sep, 2021</a:t>
                      </a:r>
                      <a:endParaRPr kumimoji="0" lang="en-US" altLang="zh-CN" sz="1200" b="1" i="0" u="none" strike="noStrike" kern="1200" cap="none" spc="0" normalizeH="0" baseline="0" dirty="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altLang="zh-CN" sz="1200" b="1" i="0" u="none" strike="noStrike" kern="1200" cap="none" spc="0" normalizeH="0" baseline="0" noProof="0" dirty="0">
                          <a:ln>
                            <a:noFill/>
                          </a:ln>
                          <a:solidFill>
                            <a:prstClr val="white"/>
                          </a:solidFill>
                          <a:effectLst/>
                          <a:uLnTx/>
                          <a:uFillTx/>
                          <a:latin typeface="+mn-lt"/>
                          <a:ea typeface="+mn-ea"/>
                          <a:cs typeface="+mn-cs"/>
                        </a:rPr>
                        <a:t>SP-201132</a:t>
                      </a:r>
                      <a:endParaRPr lang="en-US" altLang="zh-CN"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2133570334"/>
                  </a:ext>
                </a:extLst>
              </a:tr>
            </a:tbl>
          </a:graphicData>
        </a:graphic>
      </p:graphicFrame>
    </p:spTree>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GB" altLang="en-US" b="1" dirty="0"/>
              <a:t>2.4) Rel-17 Study/Work (5/19)</a:t>
            </a:r>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1640962424"/>
              </p:ext>
            </p:extLst>
          </p:nvPr>
        </p:nvGraphicFramePr>
        <p:xfrm>
          <a:off x="179388" y="1376363"/>
          <a:ext cx="8810067" cy="1000294"/>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0">
                <a:tc>
                  <a:txBody>
                    <a:bodyPr/>
                    <a:lstStyle/>
                    <a:p>
                      <a:r>
                        <a:rPr lang="en-US" sz="12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0">
                <a:tc>
                  <a:txBody>
                    <a:bodyPr/>
                    <a:lstStyle/>
                    <a:p>
                      <a:r>
                        <a:rPr lang="en-US" sz="1200" b="1" kern="1200" dirty="0">
                          <a:solidFill>
                            <a:schemeClr val="lt1"/>
                          </a:solidFill>
                          <a:effectLst/>
                          <a:latin typeface="+mn-lt"/>
                          <a:ea typeface="+mn-ea"/>
                          <a:cs typeface="+mn-cs"/>
                        </a:rPr>
                        <a:t>FS_MUSIM</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200" b="1" kern="1200" dirty="0">
                          <a:solidFill>
                            <a:schemeClr val="lt1"/>
                          </a:solidFill>
                          <a:effectLst/>
                          <a:latin typeface="+mn-lt"/>
                          <a:ea typeface="+mn-ea"/>
                          <a:cs typeface="+mn-cs"/>
                        </a:rPr>
                        <a:t>Study on system enabler for Multi-USIM devices</a:t>
                      </a:r>
                      <a:endParaRPr lang="de-DE" sz="12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95%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Mar, 2021</a:t>
                      </a:r>
                      <a:endParaRPr kumimoji="0" lang="en-US" sz="1200" b="1" i="0" u="none" strike="noStrike" kern="1200" cap="none" spc="0" normalizeH="0" baseline="0" dirty="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SP-200091</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0">
                <a:tc>
                  <a:txBody>
                    <a:bodyPr/>
                    <a:lstStyle/>
                    <a:p>
                      <a:r>
                        <a:rPr lang="en-US" sz="1200" b="1" kern="1200" dirty="0">
                          <a:solidFill>
                            <a:schemeClr val="lt1"/>
                          </a:solidFill>
                          <a:effectLst/>
                          <a:latin typeface="+mn-lt"/>
                          <a:ea typeface="+mn-ea"/>
                          <a:cs typeface="+mn-cs"/>
                        </a:rPr>
                        <a:t>MUSIM</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i="0" u="none" strike="noStrike" dirty="0">
                          <a:solidFill>
                            <a:schemeClr val="bg1"/>
                          </a:solidFill>
                          <a:effectLst/>
                          <a:latin typeface="Calibri" panose="020F0502020204030204" pitchFamily="34" charset="0"/>
                        </a:rPr>
                        <a:t>System enablers for Multi-USIM devices</a:t>
                      </a:r>
                      <a:endParaRPr lang="de-DE" sz="12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dirty="0">
                          <a:ln>
                            <a:noFill/>
                          </a:ln>
                          <a:solidFill>
                            <a:prstClr val="white"/>
                          </a:solidFill>
                          <a:effectLst/>
                          <a:uLnTx/>
                          <a:uFillTx/>
                          <a:latin typeface="+mn-lt"/>
                          <a:ea typeface="+mn-ea"/>
                          <a:cs typeface="+mn-cs"/>
                        </a:rPr>
                        <a:t>Sep, 2021</a:t>
                      </a:r>
                      <a:endParaRPr kumimoji="0" lang="en-US" altLang="zh-CN" sz="1200" b="1" i="0" u="none" strike="noStrike" kern="1200" cap="none" spc="0" normalizeH="0" baseline="0" dirty="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SP-200978</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2546055237"/>
                  </a:ext>
                </a:extLst>
              </a:tr>
            </a:tbl>
          </a:graphicData>
        </a:graphic>
      </p:graphicFrame>
      <p:sp>
        <p:nvSpPr>
          <p:cNvPr id="29716" name="Content Placeholder 7"/>
          <p:cNvSpPr>
            <a:spLocks noGrp="1"/>
          </p:cNvSpPr>
          <p:nvPr>
            <p:ph sz="half" idx="2"/>
          </p:nvPr>
        </p:nvSpPr>
        <p:spPr>
          <a:xfrm>
            <a:off x="434975" y="2515278"/>
            <a:ext cx="8554480" cy="3786668"/>
          </a:xfrm>
        </p:spPr>
        <p:txBody>
          <a:bodyPr/>
          <a:lstStyle/>
          <a:p>
            <a:pPr>
              <a:spcBef>
                <a:spcPts val="0"/>
              </a:spcBef>
              <a:spcAft>
                <a:spcPts val="0"/>
              </a:spcAft>
            </a:pPr>
            <a:r>
              <a:rPr lang="de-DE" altLang="de-DE" sz="2000" dirty="0"/>
              <a:t>Progress since SA#94-e:</a:t>
            </a:r>
          </a:p>
          <a:p>
            <a:pPr lvl="1">
              <a:spcBef>
                <a:spcPts val="0"/>
              </a:spcBef>
              <a:spcAft>
                <a:spcPts val="300"/>
              </a:spcAft>
            </a:pPr>
            <a:r>
              <a:rPr lang="en-US" altLang="de-DE" sz="1400" dirty="0"/>
              <a:t>6 CRs on 23.401/23.501 were approved</a:t>
            </a:r>
          </a:p>
          <a:p>
            <a:pPr marL="457200" lvl="1" indent="0">
              <a:spcBef>
                <a:spcPts val="0"/>
              </a:spcBef>
              <a:spcAft>
                <a:spcPts val="300"/>
              </a:spcAft>
              <a:buNone/>
            </a:pPr>
            <a:endParaRPr lang="en-US" altLang="de-DE" sz="1400" dirty="0"/>
          </a:p>
          <a:p>
            <a:pPr marL="457200" lvl="1" indent="-457200">
              <a:spcBef>
                <a:spcPts val="0"/>
              </a:spcBef>
              <a:spcAft>
                <a:spcPts val="0"/>
              </a:spcAft>
              <a:buBlip>
                <a:blip r:embed="rId3"/>
              </a:buBlip>
            </a:pPr>
            <a:r>
              <a:rPr lang="en-US" sz="2000" dirty="0">
                <a:ea typeface="+mn-ea"/>
                <a:cs typeface="+mn-cs"/>
              </a:rPr>
              <a:t>RAN impacts and dependencies:</a:t>
            </a:r>
            <a:endParaRPr lang="de-DE" sz="2000" dirty="0">
              <a:ea typeface="+mn-ea"/>
              <a:cs typeface="+mn-cs"/>
            </a:endParaRPr>
          </a:p>
          <a:p>
            <a:pPr lvl="1">
              <a:spcBef>
                <a:spcPts val="0"/>
              </a:spcBef>
              <a:spcAft>
                <a:spcPts val="300"/>
              </a:spcAft>
            </a:pPr>
            <a:r>
              <a:rPr lang="en-US" sz="1400" dirty="0"/>
              <a:t>None.</a:t>
            </a:r>
          </a:p>
          <a:p>
            <a:pPr marL="457200" lvl="1" indent="0">
              <a:spcBef>
                <a:spcPts val="0"/>
              </a:spcBef>
              <a:spcAft>
                <a:spcPts val="300"/>
              </a:spcAft>
              <a:buNone/>
            </a:pPr>
            <a:endParaRPr lang="en-US" sz="1400" dirty="0"/>
          </a:p>
          <a:p>
            <a:pPr lvl="0">
              <a:spcBef>
                <a:spcPts val="0"/>
              </a:spcBef>
              <a:spcAft>
                <a:spcPts val="0"/>
              </a:spcAft>
            </a:pPr>
            <a:r>
              <a:rPr lang="de-DE" sz="2000" dirty="0"/>
              <a:t>Next steps:</a:t>
            </a:r>
          </a:p>
          <a:p>
            <a:pPr lvl="1">
              <a:spcBef>
                <a:spcPts val="0"/>
              </a:spcBef>
              <a:spcAft>
                <a:spcPts val="400"/>
              </a:spcAft>
            </a:pPr>
            <a:r>
              <a:rPr lang="en-US" altLang="zh-CN" sz="1400" dirty="0"/>
              <a:t>Maintenance.</a:t>
            </a:r>
          </a:p>
        </p:txBody>
      </p:sp>
    </p:spTree>
    <p:extLst>
      <p:ext uri="{BB962C8B-B14F-4D97-AF65-F5344CB8AC3E}">
        <p14:creationId xmlns:p14="http://schemas.microsoft.com/office/powerpoint/2010/main" val="2894641529"/>
      </p:ext>
    </p:extLst>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GB" altLang="en-US" b="1" dirty="0"/>
              <a:t>2.4) Rel-17 Study/Work (6/19)</a:t>
            </a:r>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569037847"/>
              </p:ext>
            </p:extLst>
          </p:nvPr>
        </p:nvGraphicFramePr>
        <p:xfrm>
          <a:off x="179388" y="1284923"/>
          <a:ext cx="8810067" cy="1366054"/>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0">
                <a:tc>
                  <a:txBody>
                    <a:bodyPr/>
                    <a:lstStyle/>
                    <a:p>
                      <a:r>
                        <a:rPr lang="en-US" sz="12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231933">
                <a:tc>
                  <a:txBody>
                    <a:bodyPr/>
                    <a:lstStyle/>
                    <a:p>
                      <a:r>
                        <a:rPr lang="en-US" sz="1200" b="1" kern="1200" dirty="0">
                          <a:solidFill>
                            <a:schemeClr val="lt1"/>
                          </a:solidFill>
                          <a:effectLst/>
                          <a:latin typeface="+mn-lt"/>
                          <a:ea typeface="+mn-ea"/>
                          <a:cs typeface="+mn-cs"/>
                        </a:rPr>
                        <a:t>FS_5MBS</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kern="1200" dirty="0">
                          <a:solidFill>
                            <a:schemeClr val="lt1"/>
                          </a:solidFill>
                          <a:effectLst/>
                          <a:latin typeface="+mn-lt"/>
                          <a:ea typeface="+mn-ea"/>
                          <a:cs typeface="+mn-cs"/>
                        </a:rPr>
                        <a:t>Study on architectural enhancements for 5G multicast-broadcast services </a:t>
                      </a:r>
                      <a:endParaRPr lang="de-DE" sz="12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chemeClr val="bg1"/>
                          </a:solidFill>
                          <a:effectLst/>
                          <a:uLnTx/>
                          <a:uFillTx/>
                          <a:latin typeface="+mn-lt"/>
                          <a:ea typeface="+mn-ea"/>
                          <a:cs typeface="+mn-cs"/>
                        </a:rPr>
                        <a:t>Mar, 2021</a:t>
                      </a:r>
                      <a:endParaRPr kumimoji="0" lang="en-US" sz="1200" b="1" i="0" u="none" strike="noStrike" kern="1200" cap="none" spc="0" normalizeH="0" baseline="0" dirty="0">
                        <a:ln>
                          <a:noFill/>
                        </a:ln>
                        <a:solidFill>
                          <a:schemeClr val="bg1"/>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SP-200690</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231933">
                <a:tc>
                  <a:txBody>
                    <a:bodyPr/>
                    <a:lstStyle/>
                    <a:p>
                      <a:r>
                        <a:rPr lang="en-US" sz="1200" b="1" kern="1200" dirty="0">
                          <a:solidFill>
                            <a:schemeClr val="lt1"/>
                          </a:solidFill>
                          <a:effectLst/>
                          <a:latin typeface="+mn-lt"/>
                          <a:ea typeface="+mn-ea"/>
                          <a:cs typeface="+mn-cs"/>
                        </a:rPr>
                        <a:t>5MBS</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kern="1200" dirty="0">
                          <a:solidFill>
                            <a:schemeClr val="lt1"/>
                          </a:solidFill>
                          <a:effectLst/>
                          <a:latin typeface="+mn-lt"/>
                          <a:ea typeface="+mn-ea"/>
                          <a:cs typeface="+mn-cs"/>
                        </a:rPr>
                        <a:t>Architectural enhancements for 5G multicast-broadcast services (5MBS)</a:t>
                      </a:r>
                      <a:endParaRPr lang="de-DE" sz="12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95% -&gt; 99%</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dirty="0">
                          <a:ln>
                            <a:noFill/>
                          </a:ln>
                          <a:solidFill>
                            <a:prstClr val="white"/>
                          </a:solidFill>
                          <a:effectLst/>
                          <a:uLnTx/>
                          <a:uFillTx/>
                          <a:latin typeface="+mn-lt"/>
                          <a:ea typeface="+mn-ea"/>
                          <a:cs typeface="+mn-cs"/>
                        </a:rPr>
                        <a:t>Sep, 2021</a:t>
                      </a:r>
                      <a:endParaRPr kumimoji="0" lang="en-US" altLang="zh-CN" sz="1200" b="1" i="0" u="none" strike="noStrike" kern="1200" cap="none" spc="0" normalizeH="0" baseline="0" dirty="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altLang="zh-CN" sz="1200" b="1" i="0" u="none" strike="noStrike" kern="1200" cap="none" spc="0" normalizeH="0" baseline="0" noProof="0" dirty="0">
                          <a:ln>
                            <a:noFill/>
                          </a:ln>
                          <a:solidFill>
                            <a:prstClr val="white"/>
                          </a:solidFill>
                          <a:effectLst/>
                          <a:uLnTx/>
                          <a:uFillTx/>
                          <a:latin typeface="+mn-lt"/>
                          <a:ea typeface="+mn-ea"/>
                          <a:cs typeface="+mn-cs"/>
                        </a:rPr>
                        <a:t>SP-201106</a:t>
                      </a:r>
                      <a:endParaRPr lang="en-US" altLang="zh-CN"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2745937521"/>
                  </a:ext>
                </a:extLst>
              </a:tr>
            </a:tbl>
          </a:graphicData>
        </a:graphic>
      </p:graphicFrame>
      <p:sp>
        <p:nvSpPr>
          <p:cNvPr id="29716" name="Content Placeholder 7"/>
          <p:cNvSpPr>
            <a:spLocks noGrp="1"/>
          </p:cNvSpPr>
          <p:nvPr>
            <p:ph sz="half" idx="2"/>
          </p:nvPr>
        </p:nvSpPr>
        <p:spPr>
          <a:xfrm>
            <a:off x="294760" y="2880360"/>
            <a:ext cx="8554480" cy="3466118"/>
          </a:xfrm>
        </p:spPr>
        <p:txBody>
          <a:bodyPr/>
          <a:lstStyle/>
          <a:p>
            <a:pPr>
              <a:spcBef>
                <a:spcPts val="0"/>
              </a:spcBef>
              <a:spcAft>
                <a:spcPts val="0"/>
              </a:spcAft>
            </a:pPr>
            <a:r>
              <a:rPr lang="de-DE" altLang="de-DE" sz="2000" dirty="0"/>
              <a:t>Progress since SA#94-e:</a:t>
            </a:r>
          </a:p>
          <a:p>
            <a:pPr lvl="1">
              <a:spcBef>
                <a:spcPts val="0"/>
              </a:spcBef>
              <a:spcAft>
                <a:spcPts val="400"/>
              </a:spcAft>
            </a:pPr>
            <a:r>
              <a:rPr lang="en-US" altLang="ko-KR" sz="1400" dirty="0"/>
              <a:t>14 CRs to TS 23.247 were approved.</a:t>
            </a:r>
          </a:p>
          <a:p>
            <a:pPr lvl="1">
              <a:spcBef>
                <a:spcPts val="0"/>
              </a:spcBef>
              <a:spcAft>
                <a:spcPts val="400"/>
              </a:spcAft>
            </a:pPr>
            <a:r>
              <a:rPr lang="en-US" altLang="ko-KR" sz="1400" dirty="0"/>
              <a:t>5 LSs exchanged with RAN3/SA3/CT4. </a:t>
            </a:r>
          </a:p>
          <a:p>
            <a:pPr lvl="1">
              <a:spcBef>
                <a:spcPts val="0"/>
              </a:spcBef>
              <a:spcAft>
                <a:spcPts val="0"/>
              </a:spcAft>
            </a:pPr>
            <a:endParaRPr lang="en-US" sz="1200" dirty="0"/>
          </a:p>
          <a:p>
            <a:pPr marL="457200" lvl="1" indent="-457200">
              <a:spcBef>
                <a:spcPts val="0"/>
              </a:spcBef>
              <a:spcAft>
                <a:spcPts val="0"/>
              </a:spcAft>
              <a:buBlip>
                <a:blip r:embed="rId3"/>
              </a:buBlip>
            </a:pPr>
            <a:r>
              <a:rPr lang="en-US" sz="2000" dirty="0">
                <a:ea typeface="+mn-ea"/>
                <a:cs typeface="+mn-cs"/>
              </a:rPr>
              <a:t>RAN impacts and dependencies:</a:t>
            </a:r>
            <a:endParaRPr lang="de-DE" sz="2000" dirty="0">
              <a:ea typeface="+mn-ea"/>
              <a:cs typeface="+mn-cs"/>
            </a:endParaRPr>
          </a:p>
          <a:p>
            <a:pPr lvl="1">
              <a:spcBef>
                <a:spcPts val="0"/>
              </a:spcBef>
              <a:spcAft>
                <a:spcPts val="0"/>
              </a:spcAft>
            </a:pPr>
            <a:r>
              <a:rPr lang="en-US" altLang="zh-CN" sz="1400" dirty="0"/>
              <a:t>RAN impacts as per agreed </a:t>
            </a:r>
            <a:r>
              <a:rPr lang="en-US" altLang="zh-CN" sz="1400" dirty="0" err="1"/>
              <a:t>pCRs</a:t>
            </a:r>
            <a:r>
              <a:rPr lang="en-GB" altLang="zh-CN" sz="1400" dirty="0"/>
              <a:t>. </a:t>
            </a:r>
          </a:p>
          <a:p>
            <a:pPr lvl="1">
              <a:spcBef>
                <a:spcPts val="0"/>
              </a:spcBef>
              <a:spcAft>
                <a:spcPts val="0"/>
              </a:spcAft>
            </a:pPr>
            <a:endParaRPr lang="en-US" altLang="zh-CN" sz="1200" dirty="0"/>
          </a:p>
          <a:p>
            <a:pPr lvl="0">
              <a:spcBef>
                <a:spcPts val="0"/>
              </a:spcBef>
              <a:spcAft>
                <a:spcPts val="0"/>
              </a:spcAft>
            </a:pPr>
            <a:r>
              <a:rPr lang="de-DE" sz="2000" dirty="0"/>
              <a:t>Next steps:</a:t>
            </a:r>
          </a:p>
          <a:p>
            <a:pPr lvl="1">
              <a:spcBef>
                <a:spcPts val="0"/>
              </a:spcBef>
              <a:spcAft>
                <a:spcPts val="0"/>
              </a:spcAft>
            </a:pPr>
            <a:r>
              <a:rPr lang="en-US" altLang="zh-CN" sz="1400" dirty="0"/>
              <a:t>Maintenance. </a:t>
            </a:r>
          </a:p>
          <a:p>
            <a:pPr lvl="1">
              <a:spcBef>
                <a:spcPts val="0"/>
              </a:spcBef>
              <a:spcAft>
                <a:spcPts val="0"/>
              </a:spcAft>
            </a:pPr>
            <a:r>
              <a:rPr lang="en-US" altLang="zh-CN" sz="1400" dirty="0"/>
              <a:t>Resolve the open issues that have dependencies with other WGs.</a:t>
            </a:r>
          </a:p>
          <a:p>
            <a:pPr lvl="1">
              <a:spcBef>
                <a:spcPts val="0"/>
              </a:spcBef>
              <a:spcAft>
                <a:spcPts val="0"/>
              </a:spcAft>
            </a:pPr>
            <a:endParaRPr lang="en-US" altLang="zh-CN" sz="1400" dirty="0"/>
          </a:p>
          <a:p>
            <a:pPr lvl="1">
              <a:spcBef>
                <a:spcPts val="0"/>
              </a:spcBef>
              <a:spcAft>
                <a:spcPts val="0"/>
              </a:spcAft>
            </a:pPr>
            <a:endParaRPr lang="de-DE" sz="1400" dirty="0"/>
          </a:p>
        </p:txBody>
      </p:sp>
    </p:spTree>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GB" altLang="en-US" b="1" dirty="0"/>
              <a:t>2.4) Rel-17 Study/Work (7/19)</a:t>
            </a:r>
            <a:endParaRPr lang="de-DE" altLang="de-DE" b="1" dirty="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3548577969"/>
              </p:ext>
            </p:extLst>
          </p:nvPr>
        </p:nvGraphicFramePr>
        <p:xfrm>
          <a:off x="179388" y="1367219"/>
          <a:ext cx="8810067" cy="1000294"/>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179116">
                <a:tc>
                  <a:txBody>
                    <a:bodyPr/>
                    <a:lstStyle/>
                    <a:p>
                      <a:r>
                        <a:rPr lang="en-US" sz="12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24112">
                <a:tc>
                  <a:txBody>
                    <a:bodyPr/>
                    <a:lstStyle/>
                    <a:p>
                      <a:r>
                        <a:rPr lang="en-US" sz="1200" b="1" kern="1200" dirty="0">
                          <a:solidFill>
                            <a:schemeClr val="lt1"/>
                          </a:solidFill>
                          <a:effectLst/>
                          <a:latin typeface="+mn-lt"/>
                          <a:ea typeface="+mn-ea"/>
                          <a:cs typeface="+mn-cs"/>
                        </a:rPr>
                        <a:t>FS_eNS_Ph2</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1200" b="1" i="0" u="none" strike="noStrike" dirty="0">
                          <a:solidFill>
                            <a:schemeClr val="bg1"/>
                          </a:solidFill>
                          <a:effectLst/>
                          <a:latin typeface="Calibri" panose="020F0502020204030204" pitchFamily="34" charset="0"/>
                        </a:rPr>
                        <a:t>Study on Enhancement of Network Slicing Phase 2</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Mar, 2021</a:t>
                      </a:r>
                      <a:endParaRPr kumimoji="0" lang="en-US" sz="1200" b="1" i="0" u="none" strike="noStrike" kern="1200" cap="none" spc="0" normalizeH="0" baseline="0" dirty="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SP-190931</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324112">
                <a:tc>
                  <a:txBody>
                    <a:bodyPr/>
                    <a:lstStyle/>
                    <a:p>
                      <a:r>
                        <a:rPr lang="en-US" sz="1200" b="1" kern="1200" dirty="0">
                          <a:solidFill>
                            <a:schemeClr val="lt1"/>
                          </a:solidFill>
                          <a:effectLst/>
                          <a:latin typeface="+mn-lt"/>
                          <a:ea typeface="+mn-ea"/>
                          <a:cs typeface="+mn-cs"/>
                        </a:rPr>
                        <a:t>eNS_Ph2</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1200" b="1" i="0" u="none" strike="noStrike" dirty="0">
                          <a:solidFill>
                            <a:schemeClr val="bg1"/>
                          </a:solidFill>
                          <a:effectLst/>
                          <a:latin typeface="Calibri" panose="020F0502020204030204" pitchFamily="34" charset="0"/>
                        </a:rPr>
                        <a:t>Enhancement of Network Slicing Phase 2</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99%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dirty="0">
                          <a:ln>
                            <a:noFill/>
                          </a:ln>
                          <a:solidFill>
                            <a:prstClr val="white"/>
                          </a:solidFill>
                          <a:effectLst/>
                          <a:uLnTx/>
                          <a:uFillTx/>
                          <a:latin typeface="+mn-lt"/>
                          <a:ea typeface="+mn-ea"/>
                          <a:cs typeface="+mn-cs"/>
                        </a:rPr>
                        <a:t>Sep, 2021</a:t>
                      </a:r>
                      <a:endParaRPr kumimoji="0" lang="en-US" altLang="zh-CN" sz="1200" b="1" i="0" u="none" strike="noStrike" kern="1200" cap="none" spc="0" normalizeH="0" baseline="0" dirty="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SP-200976</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880775904"/>
                  </a:ext>
                </a:extLst>
              </a:tr>
            </a:tbl>
          </a:graphicData>
        </a:graphic>
      </p:graphicFrame>
      <p:sp>
        <p:nvSpPr>
          <p:cNvPr id="29716" name="Content Placeholder 7"/>
          <p:cNvSpPr>
            <a:spLocks noGrp="1"/>
          </p:cNvSpPr>
          <p:nvPr>
            <p:ph sz="half" idx="2"/>
          </p:nvPr>
        </p:nvSpPr>
        <p:spPr>
          <a:xfrm>
            <a:off x="434975" y="2657781"/>
            <a:ext cx="8554480" cy="3636141"/>
          </a:xfrm>
        </p:spPr>
        <p:txBody>
          <a:bodyPr/>
          <a:lstStyle/>
          <a:p>
            <a:pPr>
              <a:spcBef>
                <a:spcPts val="0"/>
              </a:spcBef>
              <a:spcAft>
                <a:spcPts val="0"/>
              </a:spcAft>
            </a:pPr>
            <a:r>
              <a:rPr lang="de-DE" altLang="de-DE" sz="2000" dirty="0"/>
              <a:t>Progress since SA#94-e:</a:t>
            </a:r>
          </a:p>
          <a:p>
            <a:pPr lvl="1">
              <a:lnSpc>
                <a:spcPts val="1600"/>
              </a:lnSpc>
              <a:spcBef>
                <a:spcPts val="0"/>
              </a:spcBef>
            </a:pPr>
            <a:r>
              <a:rPr lang="en-US" altLang="zh-CN" sz="1400" dirty="0"/>
              <a:t>Further clarifications/corrections are approved, 9 CRs and 3 LSs are approved. 27 CRs were approved.</a:t>
            </a:r>
          </a:p>
          <a:p>
            <a:pPr lvl="1">
              <a:lnSpc>
                <a:spcPts val="1600"/>
              </a:lnSpc>
              <a:spcBef>
                <a:spcPts val="0"/>
              </a:spcBef>
            </a:pPr>
            <a:r>
              <a:rPr lang="en-US" altLang="zh-CN" sz="1400" dirty="0"/>
              <a:t>Extensive discussion on multiple NSACFs and roaming scenarios. No consensus can be reached. This topic will be further discussed under dedicated key issue in Rel-18.</a:t>
            </a:r>
          </a:p>
          <a:p>
            <a:pPr lvl="1">
              <a:lnSpc>
                <a:spcPts val="1600"/>
              </a:lnSpc>
              <a:spcBef>
                <a:spcPts val="0"/>
              </a:spcBef>
            </a:pPr>
            <a:r>
              <a:rPr lang="en-US" altLang="zh-CN" sz="1400" dirty="0"/>
              <a:t>It is clarified that no GSMA requirement on quota per access type. The CR is postponed. </a:t>
            </a:r>
          </a:p>
          <a:p>
            <a:pPr lvl="1">
              <a:lnSpc>
                <a:spcPts val="1600"/>
              </a:lnSpc>
              <a:spcBef>
                <a:spcPts val="0"/>
              </a:spcBef>
            </a:pPr>
            <a:r>
              <a:rPr lang="en-US" altLang="zh-CN" sz="1400" dirty="0"/>
              <a:t>No agreement on whether to store the Target NSSAI in AMF. The CR is postponed.</a:t>
            </a:r>
          </a:p>
          <a:p>
            <a:pPr lvl="1">
              <a:lnSpc>
                <a:spcPts val="1600"/>
              </a:lnSpc>
              <a:spcBef>
                <a:spcPts val="0"/>
              </a:spcBef>
            </a:pPr>
            <a:r>
              <a:rPr lang="en-US" altLang="zh-CN" sz="1400" dirty="0"/>
              <a:t>Two CRs are approved to support Registration with AMF re-allocation in connected state</a:t>
            </a:r>
          </a:p>
          <a:p>
            <a:pPr lvl="1">
              <a:lnSpc>
                <a:spcPts val="1600"/>
              </a:lnSpc>
              <a:spcBef>
                <a:spcPts val="0"/>
              </a:spcBef>
            </a:pPr>
            <a:r>
              <a:rPr lang="en-US" altLang="zh-CN" sz="1400" dirty="0"/>
              <a:t>Remaining FFSs are removed in Rel-17.  </a:t>
            </a:r>
          </a:p>
          <a:p>
            <a:pPr marL="457200" lvl="1" indent="0">
              <a:lnSpc>
                <a:spcPts val="1600"/>
              </a:lnSpc>
              <a:spcBef>
                <a:spcPts val="0"/>
              </a:spcBef>
              <a:buNone/>
            </a:pPr>
            <a:endParaRPr lang="en-US" altLang="zh-CN" sz="1400" dirty="0"/>
          </a:p>
          <a:p>
            <a:pPr marL="457200" lvl="1" indent="-457200">
              <a:spcBef>
                <a:spcPts val="0"/>
              </a:spcBef>
              <a:spcAft>
                <a:spcPts val="0"/>
              </a:spcAft>
              <a:buBlip>
                <a:blip r:embed="rId3"/>
              </a:buBlip>
            </a:pPr>
            <a:r>
              <a:rPr lang="en-US" sz="2000" dirty="0">
                <a:ea typeface="+mn-ea"/>
                <a:cs typeface="+mn-cs"/>
              </a:rPr>
              <a:t>RAN impacts and dependencies:</a:t>
            </a:r>
            <a:endParaRPr lang="de-DE" sz="2000" dirty="0">
              <a:ea typeface="+mn-ea"/>
              <a:cs typeface="+mn-cs"/>
            </a:endParaRPr>
          </a:p>
          <a:p>
            <a:pPr lvl="1">
              <a:spcBef>
                <a:spcPts val="0"/>
              </a:spcBef>
              <a:spcAft>
                <a:spcPts val="0"/>
              </a:spcAft>
            </a:pPr>
            <a:r>
              <a:rPr lang="en-US" altLang="zh-CN" sz="1400" dirty="0"/>
              <a:t>None.</a:t>
            </a:r>
          </a:p>
          <a:p>
            <a:pPr marL="457200" lvl="1" indent="0">
              <a:spcBef>
                <a:spcPts val="0"/>
              </a:spcBef>
              <a:spcAft>
                <a:spcPts val="0"/>
              </a:spcAft>
              <a:buNone/>
            </a:pPr>
            <a:endParaRPr lang="en-US" altLang="de-DE" sz="1400" dirty="0"/>
          </a:p>
          <a:p>
            <a:pPr lvl="0">
              <a:spcBef>
                <a:spcPts val="0"/>
              </a:spcBef>
              <a:spcAft>
                <a:spcPts val="0"/>
              </a:spcAft>
            </a:pPr>
            <a:r>
              <a:rPr lang="de-DE" sz="2000" dirty="0"/>
              <a:t>Next steps:</a:t>
            </a:r>
          </a:p>
          <a:p>
            <a:pPr lvl="1">
              <a:spcBef>
                <a:spcPts val="0"/>
              </a:spcBef>
              <a:spcAft>
                <a:spcPts val="0"/>
              </a:spcAft>
            </a:pPr>
            <a:r>
              <a:rPr lang="en-US" altLang="zh-CN" sz="1400" dirty="0"/>
              <a:t>Maintenance and alignment via coordination with other WGs. </a:t>
            </a:r>
          </a:p>
          <a:p>
            <a:pPr marL="457200" lvl="1" indent="0">
              <a:spcBef>
                <a:spcPts val="0"/>
              </a:spcBef>
              <a:spcAft>
                <a:spcPts val="300"/>
              </a:spcAft>
              <a:buNone/>
            </a:pPr>
            <a:endParaRPr lang="en-US" altLang="zh-CN" sz="1400" dirty="0"/>
          </a:p>
        </p:txBody>
      </p:sp>
    </p:spTree>
    <p:extLst>
      <p:ext uri="{BB962C8B-B14F-4D97-AF65-F5344CB8AC3E}">
        <p14:creationId xmlns:p14="http://schemas.microsoft.com/office/powerpoint/2010/main" val="1614103775"/>
      </p:ext>
    </p:extLst>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16" name="Content Placeholder 7"/>
          <p:cNvSpPr>
            <a:spLocks noGrp="1"/>
          </p:cNvSpPr>
          <p:nvPr>
            <p:ph sz="half" idx="2"/>
          </p:nvPr>
        </p:nvSpPr>
        <p:spPr>
          <a:xfrm>
            <a:off x="179388" y="2467971"/>
            <a:ext cx="8554480" cy="3734719"/>
          </a:xfrm>
        </p:spPr>
        <p:txBody>
          <a:bodyPr/>
          <a:lstStyle/>
          <a:p>
            <a:r>
              <a:rPr lang="en-US" altLang="de-DE" sz="2000" dirty="0"/>
              <a:t>Progress since SA#94-e:</a:t>
            </a:r>
          </a:p>
          <a:p>
            <a:pPr lvl="1">
              <a:spcBef>
                <a:spcPts val="300"/>
              </a:spcBef>
              <a:defRPr/>
            </a:pPr>
            <a:r>
              <a:rPr lang="en-US" altLang="zh-CN" sz="1400" dirty="0"/>
              <a:t>13 CRs agreed for 23.288, 3 CRs agreed for 23.501, 2 CRs agreed for 23.502</a:t>
            </a:r>
            <a:r>
              <a:rPr lang="en-US" altLang="zh-CN" sz="1400" dirty="0">
                <a:sym typeface="+mn-ea"/>
              </a:rPr>
              <a:t>, 1 CRs agreed for 23.503</a:t>
            </a:r>
            <a:r>
              <a:rPr lang="en-US" altLang="zh-CN" sz="1400" dirty="0"/>
              <a:t>.</a:t>
            </a:r>
          </a:p>
          <a:p>
            <a:pPr lvl="1">
              <a:lnSpc>
                <a:spcPts val="1600"/>
              </a:lnSpc>
              <a:spcBef>
                <a:spcPts val="300"/>
              </a:spcBef>
              <a:defRPr/>
            </a:pPr>
            <a:r>
              <a:rPr lang="en-US" altLang="zh-CN" sz="1400" dirty="0"/>
              <a:t>Reply LS sent</a:t>
            </a:r>
            <a:r>
              <a:rPr lang="zh-CN" altLang="en-US" sz="1400" dirty="0"/>
              <a:t> </a:t>
            </a:r>
            <a:r>
              <a:rPr lang="en-US" altLang="zh-CN" sz="1400" dirty="0"/>
              <a:t>to</a:t>
            </a:r>
            <a:r>
              <a:rPr lang="zh-CN" altLang="en-US" sz="1400" dirty="0"/>
              <a:t> </a:t>
            </a:r>
            <a:r>
              <a:rPr lang="en-US" altLang="zh-CN" sz="1400" dirty="0"/>
              <a:t>SA4 on UE data collection and reporting</a:t>
            </a:r>
          </a:p>
          <a:p>
            <a:pPr lvl="1">
              <a:lnSpc>
                <a:spcPts val="1600"/>
              </a:lnSpc>
              <a:spcBef>
                <a:spcPts val="300"/>
              </a:spcBef>
              <a:defRPr/>
            </a:pPr>
            <a:r>
              <a:rPr lang="en-US" altLang="zh-CN" sz="1400" dirty="0"/>
              <a:t>LS sent to CT3 on removing UDM as consumer of expected UE behavioral parameters analytics</a:t>
            </a:r>
          </a:p>
          <a:p>
            <a:r>
              <a:rPr lang="en-US" altLang="de-DE" sz="2000" dirty="0"/>
              <a:t>RAN impacts or dependencies:</a:t>
            </a:r>
          </a:p>
          <a:p>
            <a:pPr lvl="1"/>
            <a:r>
              <a:rPr lang="en-US" sz="1400" dirty="0"/>
              <a:t>None</a:t>
            </a:r>
            <a:endParaRPr lang="en-US" altLang="de-DE" sz="2000" dirty="0"/>
          </a:p>
          <a:p>
            <a:r>
              <a:rPr lang="en-US" altLang="de-DE" sz="2000" dirty="0"/>
              <a:t>Next steps:</a:t>
            </a:r>
          </a:p>
          <a:p>
            <a:pPr lvl="1"/>
            <a:r>
              <a:rPr lang="en-US" sz="1400" dirty="0"/>
              <a:t>Maintenance. Alignment with other WGs.</a:t>
            </a:r>
          </a:p>
          <a:p>
            <a:pPr marL="457200" lvl="1" indent="0">
              <a:buNone/>
            </a:pPr>
            <a:endParaRPr lang="en-GB" altLang="zh-CN" sz="800" dirty="0"/>
          </a:p>
        </p:txBody>
      </p:sp>
      <p:sp>
        <p:nvSpPr>
          <p:cNvPr id="6" name="Title 5"/>
          <p:cNvSpPr>
            <a:spLocks noGrp="1"/>
          </p:cNvSpPr>
          <p:nvPr>
            <p:ph type="title"/>
          </p:nvPr>
        </p:nvSpPr>
        <p:spPr>
          <a:xfrm>
            <a:off x="179388" y="83891"/>
            <a:ext cx="7112000" cy="1143000"/>
          </a:xfrm>
        </p:spPr>
        <p:txBody>
          <a:bodyPr/>
          <a:lstStyle/>
          <a:p>
            <a:r>
              <a:rPr lang="en-GB" altLang="en-US" b="1" dirty="0"/>
              <a:t>2.4) Rel-17 Study/Work (8/19)</a:t>
            </a:r>
            <a:endParaRPr lang="en-US" altLang="de-DE" b="1" dirty="0"/>
          </a:p>
        </p:txBody>
      </p:sp>
      <p:graphicFrame>
        <p:nvGraphicFramePr>
          <p:cNvPr id="5" name="Content Placeholder 8">
            <a:extLst>
              <a:ext uri="{FF2B5EF4-FFF2-40B4-BE49-F238E27FC236}">
                <a16:creationId xmlns:a16="http://schemas.microsoft.com/office/drawing/2014/main" id="{2033FE64-1FFA-48D9-81A7-04C4D37364C0}"/>
              </a:ext>
            </a:extLst>
          </p:cNvPr>
          <p:cNvGraphicFramePr>
            <a:graphicFrameLocks/>
          </p:cNvGraphicFramePr>
          <p:nvPr>
            <p:extLst>
              <p:ext uri="{D42A27DB-BD31-4B8C-83A1-F6EECF244321}">
                <p14:modId xmlns:p14="http://schemas.microsoft.com/office/powerpoint/2010/main" val="2054527587"/>
              </p:ext>
            </p:extLst>
          </p:nvPr>
        </p:nvGraphicFramePr>
        <p:xfrm>
          <a:off x="179388" y="1376363"/>
          <a:ext cx="8810067" cy="1000294"/>
        </p:xfrm>
        <a:graphic>
          <a:graphicData uri="http://schemas.openxmlformats.org/drawingml/2006/table">
            <a:tbl>
              <a:tblPr firstRow="1" bandRow="1">
                <a:tableStyleId>{8FD4443E-F989-4FC4-A0C8-D5A2AF1F390B}</a:tableStyleId>
              </a:tblPr>
              <a:tblGrid>
                <a:gridCol w="1320228">
                  <a:extLst>
                    <a:ext uri="{9D8B030D-6E8A-4147-A177-3AD203B41FA5}">
                      <a16:colId xmlns:a16="http://schemas.microsoft.com/office/drawing/2014/main" val="20000"/>
                    </a:ext>
                  </a:extLst>
                </a:gridCol>
                <a:gridCol w="4027424">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238345">
                <a:tc>
                  <a:txBody>
                    <a:bodyPr/>
                    <a:lstStyle/>
                    <a:p>
                      <a:r>
                        <a:rPr lang="en-US" sz="12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31074">
                <a:tc>
                  <a:txBody>
                    <a:bodyPr/>
                    <a:lstStyle/>
                    <a:p>
                      <a:r>
                        <a:rPr lang="en-US" sz="1200" b="1" kern="1200" dirty="0">
                          <a:solidFill>
                            <a:schemeClr val="lt1"/>
                          </a:solidFill>
                          <a:effectLst/>
                          <a:latin typeface="+mn-lt"/>
                          <a:ea typeface="+mn-ea"/>
                          <a:cs typeface="+mn-cs"/>
                        </a:rPr>
                        <a:t>FS_eNA_Ph2</a:t>
                      </a:r>
                      <a:r>
                        <a:rPr lang="en-US" sz="1200" b="1" kern="1200" baseline="0" dirty="0">
                          <a:solidFill>
                            <a:schemeClr val="lt1"/>
                          </a:solidFill>
                          <a:effectLst/>
                          <a:latin typeface="+mn-lt"/>
                          <a:ea typeface="+mn-ea"/>
                          <a:cs typeface="+mn-cs"/>
                        </a:rPr>
                        <a:t> </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altLang="zh-CN" sz="1200" b="1" kern="1200" dirty="0">
                          <a:solidFill>
                            <a:schemeClr val="bg1"/>
                          </a:solidFill>
                          <a:effectLst/>
                          <a:latin typeface="+mn-lt"/>
                          <a:ea typeface="+mn-ea"/>
                          <a:cs typeface="+mn-cs"/>
                        </a:rPr>
                        <a:t>Study on Enablers for Network Automation for 5G - phase 2</a:t>
                      </a:r>
                      <a:endParaRPr lang="en-US" altLang="zh-CN" sz="1200" b="1" kern="1200" dirty="0">
                        <a:solidFill>
                          <a:schemeClr val="bg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Dec, 2020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SP-200098</a:t>
                      </a:r>
                      <a:endParaRPr lang="en-US" sz="1200" b="1" i="0" dirty="0">
                        <a:solidFill>
                          <a:srgbClr val="7030A0"/>
                        </a:solidFill>
                        <a:latin typeface="+mn-lt"/>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331074">
                <a:tc>
                  <a:txBody>
                    <a:bodyPr/>
                    <a:lstStyle/>
                    <a:p>
                      <a:r>
                        <a:rPr lang="en-US" sz="1200" b="1" kern="1200" dirty="0">
                          <a:solidFill>
                            <a:schemeClr val="lt1"/>
                          </a:solidFill>
                          <a:effectLst/>
                          <a:latin typeface="+mn-lt"/>
                          <a:ea typeface="+mn-ea"/>
                          <a:cs typeface="+mn-cs"/>
                        </a:rPr>
                        <a:t>eNA_Ph2</a:t>
                      </a:r>
                      <a:r>
                        <a:rPr lang="en-US" sz="1200" b="1" kern="1200" baseline="0" dirty="0">
                          <a:solidFill>
                            <a:schemeClr val="lt1"/>
                          </a:solidFill>
                          <a:effectLst/>
                          <a:latin typeface="+mn-lt"/>
                          <a:ea typeface="+mn-ea"/>
                          <a:cs typeface="+mn-cs"/>
                        </a:rPr>
                        <a:t> </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1200" b="1" kern="1200" dirty="0">
                          <a:solidFill>
                            <a:schemeClr val="bg1"/>
                          </a:solidFill>
                          <a:effectLst/>
                          <a:latin typeface="+mn-lt"/>
                          <a:ea typeface="+mn-ea"/>
                          <a:cs typeface="+mn-cs"/>
                        </a:rPr>
                        <a:t>WID </a:t>
                      </a:r>
                      <a:r>
                        <a:rPr lang="en-GB" altLang="zh-CN" sz="1200" b="1" kern="1200" dirty="0">
                          <a:solidFill>
                            <a:schemeClr val="bg1"/>
                          </a:solidFill>
                          <a:effectLst/>
                          <a:latin typeface="+mn-lt"/>
                          <a:ea typeface="+mn-ea"/>
                          <a:cs typeface="+mn-cs"/>
                        </a:rPr>
                        <a:t>on Enablers for Network Automation for 5G - phase 2</a:t>
                      </a:r>
                      <a:endParaRPr lang="en-US" altLang="zh-CN" sz="1200" b="1" kern="1200" dirty="0">
                        <a:solidFill>
                          <a:schemeClr val="bg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b="1" u="none"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dirty="0">
                          <a:ln>
                            <a:noFill/>
                          </a:ln>
                          <a:solidFill>
                            <a:prstClr val="white"/>
                          </a:solidFill>
                          <a:effectLst/>
                          <a:uLnTx/>
                          <a:uFillTx/>
                          <a:latin typeface="+mn-lt"/>
                          <a:ea typeface="+mn-ea"/>
                          <a:cs typeface="+mn-cs"/>
                        </a:rPr>
                        <a:t>Sep, 2021</a:t>
                      </a:r>
                      <a:endParaRPr kumimoji="0" lang="en-US" altLang="zh-CN" sz="1200" b="1" i="0" u="none" strike="noStrike" kern="1200" cap="none" spc="0" normalizeH="0" baseline="0" dirty="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altLang="zh-CN" sz="1200" b="1" i="0" u="none" strike="noStrike" kern="1200" cap="none" spc="0" normalizeH="0" baseline="0" noProof="0" dirty="0">
                          <a:ln>
                            <a:noFill/>
                          </a:ln>
                          <a:solidFill>
                            <a:prstClr val="white"/>
                          </a:solidFill>
                          <a:effectLst/>
                          <a:uLnTx/>
                          <a:uFillTx/>
                          <a:latin typeface="+mn-lt"/>
                          <a:ea typeface="+mn-ea"/>
                          <a:cs typeface="+mn-cs"/>
                        </a:rPr>
                        <a:t>SP-201133</a:t>
                      </a:r>
                      <a:endParaRPr lang="en-US" altLang="zh-CN" sz="1200" b="1" i="0" dirty="0">
                        <a:solidFill>
                          <a:srgbClr val="7030A0"/>
                        </a:solidFill>
                        <a:latin typeface="+mn-lt"/>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322032242"/>
                  </a:ext>
                </a:extLst>
              </a:tr>
            </a:tbl>
          </a:graphicData>
        </a:graphic>
      </p:graphicFrame>
    </p:spTree>
    <p:extLst>
      <p:ext uri="{BB962C8B-B14F-4D97-AF65-F5344CB8AC3E}">
        <p14:creationId xmlns:p14="http://schemas.microsoft.com/office/powerpoint/2010/main" val="1063008254"/>
      </p:ext>
    </p:extLst>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GB" altLang="en-US" b="1" dirty="0"/>
              <a:t>2.4) Rel-17 Study/Work (9/19)</a:t>
            </a:r>
            <a:endParaRPr lang="de-DE" altLang="de-DE" b="1" dirty="0"/>
          </a:p>
        </p:txBody>
      </p:sp>
      <p:graphicFrame>
        <p:nvGraphicFramePr>
          <p:cNvPr id="9" name="Content Placeholder 8"/>
          <p:cNvGraphicFramePr>
            <a:graphicFrameLocks noGrp="1"/>
          </p:cNvGraphicFramePr>
          <p:nvPr>
            <p:ph sz="half" idx="1"/>
            <p:extLst>
              <p:ext uri="{D42A27DB-BD31-4B8C-83A1-F6EECF244321}">
                <p14:modId xmlns:p14="http://schemas.microsoft.com/office/powerpoint/2010/main" val="3559908331"/>
              </p:ext>
            </p:extLst>
          </p:nvPr>
        </p:nvGraphicFramePr>
        <p:xfrm>
          <a:off x="179388" y="1376363"/>
          <a:ext cx="8810067" cy="1108553"/>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257533">
                <a:tc>
                  <a:txBody>
                    <a:bodyPr/>
                    <a:lstStyle/>
                    <a:p>
                      <a:r>
                        <a:rPr lang="en-US" sz="12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393241">
                <a:tc>
                  <a:txBody>
                    <a:bodyPr/>
                    <a:lstStyle/>
                    <a:p>
                      <a:r>
                        <a:rPr lang="en-US" sz="1200" b="1" kern="1200" dirty="0" err="1">
                          <a:solidFill>
                            <a:schemeClr val="lt1"/>
                          </a:solidFill>
                          <a:effectLst/>
                          <a:latin typeface="+mn-lt"/>
                          <a:ea typeface="+mn-ea"/>
                          <a:cs typeface="+mn-cs"/>
                        </a:rPr>
                        <a:t>FS_eNPN</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1200" b="1" i="0" u="none" strike="noStrike" dirty="0">
                          <a:solidFill>
                            <a:schemeClr val="bg1"/>
                          </a:solidFill>
                          <a:effectLst/>
                          <a:latin typeface="Calibri" panose="020F0502020204030204" pitchFamily="34" charset="0"/>
                        </a:rPr>
                        <a:t>Enhanced support of Non-Public Networks</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Mar, 2021</a:t>
                      </a:r>
                      <a:endParaRPr kumimoji="0" lang="en-US" sz="1200" b="1" i="0" u="none" strike="noStrike" kern="1200" cap="none" spc="0" normalizeH="0" baseline="0" dirty="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SP-200094</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440934">
                <a:tc>
                  <a:txBody>
                    <a:bodyPr/>
                    <a:lstStyle/>
                    <a:p>
                      <a:r>
                        <a:rPr lang="en-US" sz="1200" b="1" kern="1200" dirty="0" err="1">
                          <a:solidFill>
                            <a:schemeClr val="lt1"/>
                          </a:solidFill>
                          <a:effectLst/>
                          <a:latin typeface="+mn-lt"/>
                          <a:ea typeface="+mn-ea"/>
                          <a:cs typeface="+mn-cs"/>
                        </a:rPr>
                        <a:t>eNPN</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i="0" u="none" strike="noStrike" dirty="0">
                          <a:solidFill>
                            <a:schemeClr val="bg1"/>
                          </a:solidFill>
                          <a:effectLst/>
                          <a:latin typeface="Calibri" panose="020F0502020204030204" pitchFamily="34" charset="0"/>
                        </a:rPr>
                        <a:t>Enhanced support of Non-Public Networks</a:t>
                      </a:r>
                      <a:endParaRPr lang="de-DE" sz="12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98%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dirty="0">
                          <a:ln>
                            <a:noFill/>
                          </a:ln>
                          <a:solidFill>
                            <a:prstClr val="white"/>
                          </a:solidFill>
                          <a:effectLst/>
                          <a:uLnTx/>
                          <a:uFillTx/>
                          <a:latin typeface="+mn-lt"/>
                          <a:ea typeface="+mn-ea"/>
                          <a:cs typeface="+mn-cs"/>
                        </a:rPr>
                        <a:t>Sep, 2021</a:t>
                      </a:r>
                      <a:endParaRPr kumimoji="0" lang="en-US" altLang="zh-CN" sz="1200" b="1" i="0" u="none" strike="noStrike" kern="1200" cap="none" spc="0" normalizeH="0" baseline="0" dirty="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SP-200980</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754895768"/>
                  </a:ext>
                </a:extLst>
              </a:tr>
            </a:tbl>
          </a:graphicData>
        </a:graphic>
      </p:graphicFrame>
      <p:sp>
        <p:nvSpPr>
          <p:cNvPr id="29716" name="Content Placeholder 7"/>
          <p:cNvSpPr>
            <a:spLocks noGrp="1"/>
          </p:cNvSpPr>
          <p:nvPr>
            <p:ph sz="half" idx="2"/>
          </p:nvPr>
        </p:nvSpPr>
        <p:spPr>
          <a:xfrm>
            <a:off x="179388" y="2574379"/>
            <a:ext cx="8554480" cy="3600790"/>
          </a:xfrm>
        </p:spPr>
        <p:txBody>
          <a:bodyPr/>
          <a:lstStyle/>
          <a:p>
            <a:pPr>
              <a:spcBef>
                <a:spcPts val="0"/>
              </a:spcBef>
              <a:spcAft>
                <a:spcPts val="0"/>
              </a:spcAft>
            </a:pPr>
            <a:r>
              <a:rPr lang="de-DE" altLang="de-DE" sz="2000" dirty="0"/>
              <a:t>Progress since SA#94-e:</a:t>
            </a:r>
          </a:p>
          <a:p>
            <a:pPr lvl="1">
              <a:spcBef>
                <a:spcPts val="0"/>
              </a:spcBef>
              <a:spcAft>
                <a:spcPts val="0"/>
              </a:spcAft>
            </a:pPr>
            <a:r>
              <a:rPr lang="en-US" altLang="de-DE" sz="1400" kern="0" dirty="0"/>
              <a:t>LS from CT1 on the scope of applying Network Slicing feature in Rel-17 and Rel-16 postponed</a:t>
            </a:r>
          </a:p>
          <a:p>
            <a:pPr lvl="1">
              <a:spcBef>
                <a:spcPts val="0"/>
              </a:spcBef>
              <a:spcAft>
                <a:spcPts val="0"/>
              </a:spcAft>
            </a:pPr>
            <a:r>
              <a:rPr lang="en-US" altLang="de-DE" sz="1400" kern="0" dirty="0"/>
              <a:t>Reply LS to CT1 on PCF in case of SNPN with CH using AUSF/UDM for primary auth agreed with related CR</a:t>
            </a:r>
          </a:p>
          <a:p>
            <a:pPr lvl="1">
              <a:spcBef>
                <a:spcPts val="0"/>
              </a:spcBef>
              <a:spcAft>
                <a:spcPts val="0"/>
              </a:spcAft>
            </a:pPr>
            <a:r>
              <a:rPr lang="en-US" altLang="de-DE" sz="1400" kern="0" dirty="0"/>
              <a:t>LS from SA3 on conclusions of authentication methods for initial access for onboarding postponed</a:t>
            </a:r>
          </a:p>
          <a:p>
            <a:pPr lvl="1">
              <a:spcBef>
                <a:spcPts val="0"/>
              </a:spcBef>
              <a:spcAft>
                <a:spcPts val="0"/>
              </a:spcAft>
            </a:pPr>
            <a:r>
              <a:rPr lang="en-US" altLang="de-DE" sz="1400" kern="0" dirty="0"/>
              <a:t>Reply LS to CT4 on Clarification on UE Onboarding aspects for SNPN agreed</a:t>
            </a:r>
          </a:p>
          <a:p>
            <a:pPr lvl="1">
              <a:spcBef>
                <a:spcPts val="0"/>
              </a:spcBef>
              <a:spcAft>
                <a:spcPts val="0"/>
              </a:spcAft>
            </a:pPr>
            <a:r>
              <a:rPr lang="en-US" altLang="de-DE" sz="1400" kern="0" dirty="0"/>
              <a:t>19 CRs agreed (8 related to KI#1 or general for NPN, 1 related to KI#3, and 10 related to KI#4)</a:t>
            </a:r>
          </a:p>
          <a:p>
            <a:pPr marL="457200" lvl="1" indent="0">
              <a:spcBef>
                <a:spcPts val="0"/>
              </a:spcBef>
              <a:spcAft>
                <a:spcPts val="0"/>
              </a:spcAft>
              <a:buNone/>
            </a:pPr>
            <a:endParaRPr lang="en-US" altLang="de-DE" sz="1200" kern="0" dirty="0"/>
          </a:p>
          <a:p>
            <a:pPr marL="457200" lvl="1" indent="-457200">
              <a:spcBef>
                <a:spcPts val="0"/>
              </a:spcBef>
              <a:spcAft>
                <a:spcPts val="0"/>
              </a:spcAft>
              <a:buBlip>
                <a:blip r:embed="rId3"/>
              </a:buBlip>
            </a:pPr>
            <a:r>
              <a:rPr lang="en-US" sz="2000" dirty="0">
                <a:ea typeface="+mn-ea"/>
                <a:cs typeface="+mn-cs"/>
              </a:rPr>
              <a:t>RAN impacts and dependencies:</a:t>
            </a:r>
            <a:endParaRPr lang="de-DE" sz="2000" dirty="0">
              <a:ea typeface="+mn-ea"/>
              <a:cs typeface="+mn-cs"/>
            </a:endParaRPr>
          </a:p>
          <a:p>
            <a:pPr lvl="1">
              <a:spcBef>
                <a:spcPts val="0"/>
              </a:spcBef>
              <a:spcAft>
                <a:spcPts val="0"/>
              </a:spcAft>
            </a:pPr>
            <a:r>
              <a:rPr lang="en-US" sz="1400" dirty="0"/>
              <a:t>No new RAN impacts or dependencies</a:t>
            </a:r>
          </a:p>
          <a:p>
            <a:pPr marL="457200" lvl="1" indent="0">
              <a:spcBef>
                <a:spcPts val="0"/>
              </a:spcBef>
              <a:spcAft>
                <a:spcPts val="0"/>
              </a:spcAft>
              <a:buNone/>
            </a:pPr>
            <a:endParaRPr lang="en-US" sz="1400" dirty="0"/>
          </a:p>
          <a:p>
            <a:pPr lvl="0">
              <a:spcBef>
                <a:spcPts val="0"/>
              </a:spcBef>
              <a:spcAft>
                <a:spcPts val="0"/>
              </a:spcAft>
            </a:pPr>
            <a:r>
              <a:rPr lang="de-DE" sz="2000" dirty="0"/>
              <a:t>Next steps:</a:t>
            </a:r>
          </a:p>
          <a:p>
            <a:pPr lvl="1">
              <a:spcBef>
                <a:spcPts val="0"/>
              </a:spcBef>
              <a:spcAft>
                <a:spcPts val="0"/>
              </a:spcAft>
            </a:pPr>
            <a:r>
              <a:rPr lang="en-US" sz="1400" kern="0" dirty="0"/>
              <a:t>Maintenance, and alignments with other WGs</a:t>
            </a:r>
          </a:p>
          <a:p>
            <a:pPr marL="457200" lvl="1" indent="0">
              <a:spcBef>
                <a:spcPts val="0"/>
              </a:spcBef>
              <a:spcAft>
                <a:spcPts val="0"/>
              </a:spcAft>
              <a:buNone/>
            </a:pPr>
            <a:endParaRPr lang="en-US" sz="1400" dirty="0"/>
          </a:p>
          <a:p>
            <a:pPr marL="457200" lvl="1" indent="0">
              <a:buNone/>
            </a:pPr>
            <a:r>
              <a:rPr lang="en-US" altLang="zh-CN" sz="1400" dirty="0"/>
              <a:t> </a:t>
            </a:r>
          </a:p>
        </p:txBody>
      </p:sp>
    </p:spTree>
    <p:extLst>
      <p:ext uri="{BB962C8B-B14F-4D97-AF65-F5344CB8AC3E}">
        <p14:creationId xmlns:p14="http://schemas.microsoft.com/office/powerpoint/2010/main" val="3923567084"/>
      </p:ext>
    </p:extLst>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5"/>
          <p:cNvSpPr>
            <a:spLocks noGrp="1"/>
          </p:cNvSpPr>
          <p:nvPr>
            <p:ph type="title"/>
          </p:nvPr>
        </p:nvSpPr>
        <p:spPr>
          <a:xfrm>
            <a:off x="179388" y="208196"/>
            <a:ext cx="6827838" cy="787400"/>
          </a:xfrm>
        </p:spPr>
        <p:txBody>
          <a:bodyPr/>
          <a:lstStyle/>
          <a:p>
            <a:r>
              <a:rPr lang="en-GB" altLang="en-US" b="1" dirty="0"/>
              <a:t>2.4) Rel-17 Study/Work (10/19)</a:t>
            </a:r>
            <a:endParaRPr lang="de-DE" altLang="de-DE" b="1" dirty="0"/>
          </a:p>
        </p:txBody>
      </p:sp>
      <p:sp>
        <p:nvSpPr>
          <p:cNvPr id="29716" name="Content Placeholder 7"/>
          <p:cNvSpPr>
            <a:spLocks noGrp="1"/>
          </p:cNvSpPr>
          <p:nvPr>
            <p:ph sz="half" idx="2"/>
          </p:nvPr>
        </p:nvSpPr>
        <p:spPr>
          <a:xfrm>
            <a:off x="434974" y="2916936"/>
            <a:ext cx="8364642" cy="3311144"/>
          </a:xfrm>
        </p:spPr>
        <p:txBody>
          <a:bodyPr/>
          <a:lstStyle/>
          <a:p>
            <a:pPr>
              <a:spcBef>
                <a:spcPts val="0"/>
              </a:spcBef>
              <a:spcAft>
                <a:spcPts val="0"/>
              </a:spcAft>
            </a:pPr>
            <a:r>
              <a:rPr lang="de-DE" altLang="de-DE" sz="2000" dirty="0"/>
              <a:t>Progress since SA#94-e:</a:t>
            </a:r>
          </a:p>
          <a:p>
            <a:pPr lvl="1">
              <a:spcBef>
                <a:spcPts val="0"/>
              </a:spcBef>
              <a:spcAft>
                <a:spcPts val="0"/>
              </a:spcAft>
            </a:pPr>
            <a:r>
              <a:rPr lang="en-US" altLang="de-DE" sz="1400" kern="0" dirty="0"/>
              <a:t>10 CRs to 23.256/23.501/23.502 were approved</a:t>
            </a:r>
          </a:p>
          <a:p>
            <a:pPr lvl="2">
              <a:spcBef>
                <a:spcPts val="0"/>
              </a:spcBef>
              <a:spcAft>
                <a:spcPts val="0"/>
              </a:spcAft>
            </a:pPr>
            <a:r>
              <a:rPr lang="en-US" altLang="de-DE" sz="1400" kern="0" dirty="0"/>
              <a:t>Mostly, some missing functionality on C2 authorization </a:t>
            </a:r>
          </a:p>
          <a:p>
            <a:pPr lvl="2">
              <a:spcBef>
                <a:spcPts val="0"/>
              </a:spcBef>
              <a:spcAft>
                <a:spcPts val="0"/>
              </a:spcAft>
            </a:pPr>
            <a:r>
              <a:rPr lang="en-US" altLang="de-DE" sz="1400" kern="0" dirty="0"/>
              <a:t>Several minor clarifications to avoid inconsistencies with stage 3 were approved</a:t>
            </a:r>
          </a:p>
          <a:p>
            <a:pPr lvl="1">
              <a:spcBef>
                <a:spcPts val="0"/>
              </a:spcBef>
              <a:spcAft>
                <a:spcPts val="0"/>
              </a:spcAft>
            </a:pPr>
            <a:r>
              <a:rPr lang="en-US" altLang="de-DE" sz="1400" kern="0" dirty="0"/>
              <a:t>Reply LS to CT3 on various unclear aspects </a:t>
            </a:r>
            <a:r>
              <a:rPr lang="en-US" altLang="de-DE" sz="1400" kern="0" dirty="0" err="1"/>
              <a:t>wrt</a:t>
            </a:r>
            <a:r>
              <a:rPr lang="en-US" altLang="de-DE" sz="1400" kern="0" dirty="0"/>
              <a:t> NEF services.</a:t>
            </a:r>
          </a:p>
          <a:p>
            <a:pPr marL="457200" lvl="1" indent="-457200">
              <a:spcBef>
                <a:spcPts val="0"/>
              </a:spcBef>
              <a:spcAft>
                <a:spcPts val="0"/>
              </a:spcAft>
              <a:buBlip>
                <a:blip r:embed="rId3"/>
              </a:buBlip>
            </a:pPr>
            <a:endParaRPr lang="en-US" sz="2000" dirty="0">
              <a:ea typeface="+mn-ea"/>
              <a:cs typeface="+mn-cs"/>
            </a:endParaRPr>
          </a:p>
          <a:p>
            <a:pPr marL="457200" lvl="1" indent="-457200">
              <a:spcBef>
                <a:spcPts val="0"/>
              </a:spcBef>
              <a:spcAft>
                <a:spcPts val="0"/>
              </a:spcAft>
              <a:buBlip>
                <a:blip r:embed="rId3"/>
              </a:buBlip>
            </a:pPr>
            <a:r>
              <a:rPr lang="en-US" sz="2000" dirty="0">
                <a:ea typeface="+mn-ea"/>
                <a:cs typeface="+mn-cs"/>
              </a:rPr>
              <a:t>RAN impacts and dependencies:</a:t>
            </a:r>
            <a:endParaRPr lang="de-DE" sz="2000" dirty="0">
              <a:ea typeface="+mn-ea"/>
              <a:cs typeface="+mn-cs"/>
            </a:endParaRPr>
          </a:p>
          <a:p>
            <a:pPr lvl="1">
              <a:spcBef>
                <a:spcPts val="0"/>
              </a:spcBef>
              <a:spcAft>
                <a:spcPts val="600"/>
              </a:spcAft>
            </a:pPr>
            <a:r>
              <a:rPr lang="en-US" sz="1400" dirty="0"/>
              <a:t>None</a:t>
            </a:r>
          </a:p>
          <a:p>
            <a:pPr lvl="0">
              <a:spcBef>
                <a:spcPts val="0"/>
              </a:spcBef>
              <a:spcAft>
                <a:spcPts val="0"/>
              </a:spcAft>
            </a:pPr>
            <a:r>
              <a:rPr lang="de-DE" sz="2000" dirty="0"/>
              <a:t>Next steps:</a:t>
            </a:r>
          </a:p>
          <a:p>
            <a:pPr lvl="1">
              <a:spcBef>
                <a:spcPts val="0"/>
              </a:spcBef>
              <a:spcAft>
                <a:spcPts val="0"/>
              </a:spcAft>
            </a:pPr>
            <a:r>
              <a:rPr lang="en-US" sz="1400" dirty="0"/>
              <a:t>Maintenance</a:t>
            </a:r>
            <a:endParaRPr lang="de-DE" sz="1200" dirty="0"/>
          </a:p>
          <a:p>
            <a:pPr lvl="1">
              <a:spcBef>
                <a:spcPts val="0"/>
              </a:spcBef>
              <a:spcAft>
                <a:spcPts val="600"/>
              </a:spcAft>
            </a:pPr>
            <a:endParaRPr lang="en-US" altLang="zh-CN" sz="1200" dirty="0"/>
          </a:p>
        </p:txBody>
      </p:sp>
      <p:graphicFrame>
        <p:nvGraphicFramePr>
          <p:cNvPr id="8" name="Content Placeholder 8">
            <a:extLst>
              <a:ext uri="{FF2B5EF4-FFF2-40B4-BE49-F238E27FC236}">
                <a16:creationId xmlns:a16="http://schemas.microsoft.com/office/drawing/2014/main" id="{8A487373-E8FB-453B-A616-ABFE3B64DD9B}"/>
              </a:ext>
            </a:extLst>
          </p:cNvPr>
          <p:cNvGraphicFramePr>
            <a:graphicFrameLocks/>
          </p:cNvGraphicFramePr>
          <p:nvPr>
            <p:extLst>
              <p:ext uri="{D42A27DB-BD31-4B8C-83A1-F6EECF244321}">
                <p14:modId xmlns:p14="http://schemas.microsoft.com/office/powerpoint/2010/main" val="49192580"/>
              </p:ext>
            </p:extLst>
          </p:nvPr>
        </p:nvGraphicFramePr>
        <p:xfrm>
          <a:off x="179388" y="1376363"/>
          <a:ext cx="8810067" cy="1366054"/>
        </p:xfrm>
        <a:graphic>
          <a:graphicData uri="http://schemas.openxmlformats.org/drawingml/2006/table">
            <a:tbl>
              <a:tblPr firstRow="1" bandRow="1">
                <a:tableStyleId>{8FD4443E-F989-4FC4-A0C8-D5A2AF1F390B}</a:tableStyleId>
              </a:tblPr>
              <a:tblGrid>
                <a:gridCol w="1370012">
                  <a:extLst>
                    <a:ext uri="{9D8B030D-6E8A-4147-A177-3AD203B41FA5}">
                      <a16:colId xmlns:a16="http://schemas.microsoft.com/office/drawing/2014/main" val="20000"/>
                    </a:ext>
                  </a:extLst>
                </a:gridCol>
                <a:gridCol w="3977640">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215764">
                <a:tc>
                  <a:txBody>
                    <a:bodyPr/>
                    <a:lstStyle/>
                    <a:p>
                      <a:r>
                        <a:rPr lang="en-US" sz="12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29233">
                <a:tc>
                  <a:txBody>
                    <a:bodyPr/>
                    <a:lstStyle/>
                    <a:p>
                      <a:r>
                        <a:rPr lang="en-US" sz="1200" b="1" kern="1200" dirty="0">
                          <a:solidFill>
                            <a:schemeClr val="lt1"/>
                          </a:solidFill>
                          <a:effectLst/>
                          <a:latin typeface="+mn-lt"/>
                          <a:ea typeface="+mn-ea"/>
                          <a:cs typeface="+mn-cs"/>
                        </a:rPr>
                        <a:t>FS_ID_UAS_SA2</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i="0" kern="1200" dirty="0">
                          <a:solidFill>
                            <a:schemeClr val="lt1"/>
                          </a:solidFill>
                          <a:effectLst/>
                          <a:latin typeface="+mn-lt"/>
                          <a:ea typeface="+mn-ea"/>
                          <a:cs typeface="+mn-cs"/>
                        </a:rPr>
                        <a:t>Study on supporting Unmanned Aerial Systems Connectivity, Identification, and Tracking</a:t>
                      </a:r>
                      <a:endParaRPr lang="de-DE" sz="12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Dec, 2020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SP-200097</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429233">
                <a:tc>
                  <a:txBody>
                    <a:bodyPr/>
                    <a:lstStyle/>
                    <a:p>
                      <a:pPr marL="0" algn="l" defTabSz="914400" rtl="0" eaLnBrk="1" latinLnBrk="0" hangingPunct="1"/>
                      <a:r>
                        <a:rPr lang="en-US" sz="1200" b="1" kern="1200" dirty="0">
                          <a:solidFill>
                            <a:schemeClr val="lt1"/>
                          </a:solidFill>
                          <a:effectLst/>
                          <a:latin typeface="+mn-lt"/>
                          <a:ea typeface="+mn-ea"/>
                          <a:cs typeface="+mn-cs"/>
                        </a:rPr>
                        <a:t>ID_UAS</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kern="1200" dirty="0">
                          <a:solidFill>
                            <a:schemeClr val="lt1"/>
                          </a:solidFill>
                          <a:effectLst/>
                          <a:latin typeface="+mn-lt"/>
                          <a:ea typeface="+mn-ea"/>
                          <a:cs typeface="+mn-cs"/>
                        </a:rPr>
                        <a:t>Support of Unmanned Aerial Systems Connectivity, Identification, and Tracking</a:t>
                      </a:r>
                      <a:endParaRPr lang="de-DE" sz="12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dirty="0">
                          <a:ln>
                            <a:noFill/>
                          </a:ln>
                          <a:solidFill>
                            <a:prstClr val="white"/>
                          </a:solidFill>
                          <a:effectLst/>
                          <a:uLnTx/>
                          <a:uFillTx/>
                          <a:latin typeface="+mn-lt"/>
                          <a:ea typeface="+mn-ea"/>
                          <a:cs typeface="+mn-cs"/>
                        </a:rPr>
                        <a:t>Sep, 2021</a:t>
                      </a:r>
                      <a:endParaRPr kumimoji="0" lang="en-US" altLang="zh-CN" sz="1200" b="1" i="0" u="none" strike="noStrike" kern="1200" cap="none" spc="0" normalizeH="0" baseline="0" dirty="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ctr" defTabSz="914400" rtl="0" eaLnBrk="1" latinLnBrk="0" hangingPunct="1"/>
                      <a:r>
                        <a:rPr lang="en-GB" sz="1200" b="1" kern="1200" noProof="0" dirty="0">
                          <a:solidFill>
                            <a:schemeClr val="lt1"/>
                          </a:solidFill>
                          <a:effectLst/>
                          <a:latin typeface="+mn-lt"/>
                          <a:ea typeface="+mn-ea"/>
                          <a:cs typeface="+mn-cs"/>
                        </a:rPr>
                        <a:t>SP-200979</a:t>
                      </a:r>
                      <a:endParaRPr lang="en-US" sz="1200" b="1" kern="1200" dirty="0">
                        <a:solidFill>
                          <a:schemeClr val="lt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2304901567"/>
                  </a:ext>
                </a:extLst>
              </a:tr>
            </a:tbl>
          </a:graphicData>
        </a:graphic>
      </p:graphicFrame>
    </p:spTree>
    <p:extLst>
      <p:ext uri="{BB962C8B-B14F-4D97-AF65-F5344CB8AC3E}">
        <p14:creationId xmlns:p14="http://schemas.microsoft.com/office/powerpoint/2010/main" val="1881463115"/>
      </p:ext>
    </p:extLst>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5"/>
          <p:cNvSpPr>
            <a:spLocks noGrp="1"/>
          </p:cNvSpPr>
          <p:nvPr>
            <p:ph type="title"/>
          </p:nvPr>
        </p:nvSpPr>
        <p:spPr>
          <a:xfrm>
            <a:off x="151679" y="228456"/>
            <a:ext cx="7112000" cy="815253"/>
          </a:xfrm>
        </p:spPr>
        <p:txBody>
          <a:bodyPr/>
          <a:lstStyle/>
          <a:p>
            <a:r>
              <a:rPr lang="en-GB" altLang="en-US" b="1" dirty="0"/>
              <a:t>2.4) Rel-17 Study/Work (11/19)</a:t>
            </a:r>
            <a:endParaRPr lang="de-DE" altLang="de-DE" b="1" dirty="0"/>
          </a:p>
        </p:txBody>
      </p:sp>
      <p:sp>
        <p:nvSpPr>
          <p:cNvPr id="31764" name="Content Placeholder 7"/>
          <p:cNvSpPr>
            <a:spLocks noGrp="1"/>
          </p:cNvSpPr>
          <p:nvPr>
            <p:ph sz="half" idx="2"/>
          </p:nvPr>
        </p:nvSpPr>
        <p:spPr>
          <a:xfrm>
            <a:off x="271598" y="3032449"/>
            <a:ext cx="8404754" cy="3320850"/>
          </a:xfrm>
        </p:spPr>
        <p:txBody>
          <a:bodyPr/>
          <a:lstStyle/>
          <a:p>
            <a:pPr>
              <a:spcBef>
                <a:spcPts val="0"/>
              </a:spcBef>
              <a:spcAft>
                <a:spcPts val="400"/>
              </a:spcAft>
            </a:pPr>
            <a:r>
              <a:rPr lang="de-DE" altLang="de-DE" sz="2000" dirty="0"/>
              <a:t>Progress since SA#94-e:</a:t>
            </a:r>
          </a:p>
          <a:p>
            <a:pPr lvl="1">
              <a:spcBef>
                <a:spcPts val="0"/>
              </a:spcBef>
              <a:spcAft>
                <a:spcPts val="600"/>
              </a:spcAft>
            </a:pPr>
            <a:r>
              <a:rPr lang="en-US" altLang="ko-KR" sz="1400" dirty="0"/>
              <a:t>No Change</a:t>
            </a:r>
            <a:r>
              <a:rPr lang="en-GB" altLang="ko-KR" sz="1400" dirty="0"/>
              <a:t>.</a:t>
            </a:r>
          </a:p>
          <a:p>
            <a:pPr>
              <a:spcBef>
                <a:spcPts val="0"/>
              </a:spcBef>
              <a:spcAft>
                <a:spcPts val="400"/>
              </a:spcAft>
            </a:pPr>
            <a:r>
              <a:rPr lang="de-DE" altLang="de-DE" sz="2000" dirty="0"/>
              <a:t>RAN impacts or dependencies:</a:t>
            </a:r>
          </a:p>
          <a:p>
            <a:pPr lvl="1">
              <a:spcBef>
                <a:spcPts val="0"/>
              </a:spcBef>
              <a:spcAft>
                <a:spcPts val="600"/>
              </a:spcAft>
            </a:pPr>
            <a:r>
              <a:rPr lang="en-US" altLang="zh-CN" sz="1400" dirty="0"/>
              <a:t>Maintenance and alignment regarding </a:t>
            </a:r>
            <a:r>
              <a:rPr lang="en-US" sz="1400" dirty="0" err="1"/>
              <a:t>Sidelink</a:t>
            </a:r>
            <a:r>
              <a:rPr lang="en-US" sz="1400" dirty="0"/>
              <a:t> DRX.</a:t>
            </a:r>
          </a:p>
          <a:p>
            <a:pPr>
              <a:spcBef>
                <a:spcPts val="0"/>
              </a:spcBef>
              <a:spcAft>
                <a:spcPts val="400"/>
              </a:spcAft>
            </a:pPr>
            <a:r>
              <a:rPr lang="de-DE" altLang="de-DE" sz="2000" dirty="0"/>
              <a:t>Next steps:</a:t>
            </a:r>
          </a:p>
          <a:p>
            <a:pPr lvl="1">
              <a:spcBef>
                <a:spcPts val="0"/>
              </a:spcBef>
              <a:spcAft>
                <a:spcPts val="400"/>
              </a:spcAft>
            </a:pPr>
            <a:r>
              <a:rPr lang="en-US" altLang="zh-CN" sz="1400" dirty="0"/>
              <a:t>Maintenance and alignment </a:t>
            </a:r>
            <a:r>
              <a:rPr lang="en-GB" altLang="ko-KR" sz="1400" dirty="0"/>
              <a:t>with RAN2 work</a:t>
            </a:r>
            <a:r>
              <a:rPr lang="en-US" altLang="zh-CN" sz="1400" dirty="0"/>
              <a:t>. </a:t>
            </a:r>
          </a:p>
        </p:txBody>
      </p:sp>
      <p:graphicFrame>
        <p:nvGraphicFramePr>
          <p:cNvPr id="5" name="Content Placeholder 8"/>
          <p:cNvGraphicFramePr>
            <a:graphicFrameLocks/>
          </p:cNvGraphicFramePr>
          <p:nvPr>
            <p:extLst>
              <p:ext uri="{D42A27DB-BD31-4B8C-83A1-F6EECF244321}">
                <p14:modId xmlns:p14="http://schemas.microsoft.com/office/powerpoint/2010/main" val="2451082151"/>
              </p:ext>
            </p:extLst>
          </p:nvPr>
        </p:nvGraphicFramePr>
        <p:xfrm>
          <a:off x="271598" y="1376362"/>
          <a:ext cx="8634196" cy="1366054"/>
        </p:xfrm>
        <a:graphic>
          <a:graphicData uri="http://schemas.openxmlformats.org/drawingml/2006/table">
            <a:tbl>
              <a:tblPr firstRow="1" bandRow="1">
                <a:tableStyleId>{8FD4443E-F989-4FC4-A0C8-D5A2AF1F390B}</a:tableStyleId>
              </a:tblPr>
              <a:tblGrid>
                <a:gridCol w="1488046">
                  <a:extLst>
                    <a:ext uri="{9D8B030D-6E8A-4147-A177-3AD203B41FA5}">
                      <a16:colId xmlns:a16="http://schemas.microsoft.com/office/drawing/2014/main" val="20000"/>
                    </a:ext>
                  </a:extLst>
                </a:gridCol>
                <a:gridCol w="3749810">
                  <a:extLst>
                    <a:ext uri="{9D8B030D-6E8A-4147-A177-3AD203B41FA5}">
                      <a16:colId xmlns:a16="http://schemas.microsoft.com/office/drawing/2014/main" val="20001"/>
                    </a:ext>
                  </a:extLst>
                </a:gridCol>
                <a:gridCol w="1083448">
                  <a:extLst>
                    <a:ext uri="{9D8B030D-6E8A-4147-A177-3AD203B41FA5}">
                      <a16:colId xmlns:a16="http://schemas.microsoft.com/office/drawing/2014/main" val="20002"/>
                    </a:ext>
                  </a:extLst>
                </a:gridCol>
                <a:gridCol w="1244814">
                  <a:extLst>
                    <a:ext uri="{9D8B030D-6E8A-4147-A177-3AD203B41FA5}">
                      <a16:colId xmlns:a16="http://schemas.microsoft.com/office/drawing/2014/main" val="20003"/>
                    </a:ext>
                  </a:extLst>
                </a:gridCol>
                <a:gridCol w="1068078">
                  <a:extLst>
                    <a:ext uri="{9D8B030D-6E8A-4147-A177-3AD203B41FA5}">
                      <a16:colId xmlns:a16="http://schemas.microsoft.com/office/drawing/2014/main" val="20004"/>
                    </a:ext>
                  </a:extLst>
                </a:gridCol>
              </a:tblGrid>
              <a:tr h="254333">
                <a:tc>
                  <a:txBody>
                    <a:bodyPr/>
                    <a:lstStyle/>
                    <a:p>
                      <a:r>
                        <a:rPr lang="en-US" sz="12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05961">
                <a:tc>
                  <a:txBody>
                    <a:bodyPr/>
                    <a:lstStyle/>
                    <a:p>
                      <a:r>
                        <a:rPr lang="en-US" altLang="ko-KR" sz="1200" b="1" kern="1200" dirty="0">
                          <a:solidFill>
                            <a:schemeClr val="lt1"/>
                          </a:solidFill>
                          <a:effectLst/>
                          <a:latin typeface="+mn-lt"/>
                          <a:ea typeface="+mn-ea"/>
                          <a:cs typeface="+mn-cs"/>
                        </a:rPr>
                        <a:t>FS_eV2XARC_Ph2</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1" kern="1200" dirty="0">
                          <a:solidFill>
                            <a:schemeClr val="lt1"/>
                          </a:solidFill>
                          <a:effectLst/>
                          <a:latin typeface="+mn-lt"/>
                          <a:ea typeface="+mn-ea"/>
                          <a:cs typeface="+mn-cs"/>
                        </a:rPr>
                        <a:t>Study on architecture enhancements for 3GPP support of advanced V2X services – Phase 2</a:t>
                      </a:r>
                      <a:endParaRPr lang="de-DE" sz="12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Mar, 2021</a:t>
                      </a:r>
                      <a:endParaRPr kumimoji="0" lang="en-US" sz="1200" b="1" i="0" u="none" strike="noStrike" kern="1200" cap="none" spc="0" normalizeH="0" baseline="0" dirty="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SP-190631</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505961">
                <a:tc>
                  <a:txBody>
                    <a:bodyPr/>
                    <a:lstStyle/>
                    <a:p>
                      <a:r>
                        <a:rPr lang="en-US" altLang="ko-KR" sz="1200" b="1" kern="1200">
                          <a:solidFill>
                            <a:schemeClr val="lt1"/>
                          </a:solidFill>
                          <a:effectLst/>
                          <a:latin typeface="+mn-lt"/>
                          <a:ea typeface="+mn-ea"/>
                          <a:cs typeface="+mn-cs"/>
                        </a:rPr>
                        <a:t>eV2XARC_Ph2</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1" kern="1200">
                          <a:solidFill>
                            <a:schemeClr val="lt1"/>
                          </a:solidFill>
                          <a:effectLst/>
                          <a:latin typeface="+mn-lt"/>
                          <a:ea typeface="+mn-ea"/>
                          <a:cs typeface="+mn-cs"/>
                        </a:rPr>
                        <a:t>Architecture enhancements for 3GPP support of advanced V2X services – Phase 2</a:t>
                      </a:r>
                      <a:endParaRPr lang="de-DE" sz="12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1200" b="1" i="0" u="none" strike="noStrike" kern="1200" cap="none" spc="0" normalizeH="0" baseline="0" noProof="0" dirty="0">
                          <a:ln>
                            <a:noFill/>
                          </a:ln>
                          <a:solidFill>
                            <a:prstClr val="white"/>
                          </a:solidFill>
                          <a:effectLst/>
                          <a:uLnTx/>
                          <a:uFillTx/>
                          <a:latin typeface="+mn-lt"/>
                          <a:ea typeface="+mn-ea"/>
                          <a:cs typeface="+mn-cs"/>
                        </a:rPr>
                        <a:t>Sep, 2021</a:t>
                      </a:r>
                      <a:endParaRPr kumimoji="0" lang="en-US" altLang="ko-KR" sz="1200" b="1" i="0" u="none" strike="noStrike" kern="1200" cap="none" spc="0" normalizeH="0" baseline="0" dirty="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SP-210090</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959903686"/>
                  </a:ext>
                </a:extLst>
              </a:tr>
            </a:tbl>
          </a:graphicData>
        </a:graphic>
      </p:graphicFrame>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dirty="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000" b="1" i="1" dirty="0"/>
              <a:t> 1) General aspects (events since SA#94-e, statistics, next meetings)</a:t>
            </a:r>
          </a:p>
          <a:p>
            <a:pPr eaLnBrk="1" hangingPunct="1">
              <a:defRPr/>
            </a:pPr>
            <a:r>
              <a:rPr lang="en-GB" sz="2000" dirty="0">
                <a:solidFill>
                  <a:schemeClr val="bg1">
                    <a:lumMod val="65000"/>
                  </a:schemeClr>
                </a:solidFill>
              </a:rPr>
              <a:t> 2) SA Work Report</a:t>
            </a:r>
          </a:p>
          <a:p>
            <a:pPr lvl="1" eaLnBrk="1" hangingPunct="1">
              <a:defRPr/>
            </a:pPr>
            <a:r>
              <a:rPr lang="en-GB" sz="1800" dirty="0">
                <a:solidFill>
                  <a:schemeClr val="bg1">
                    <a:lumMod val="65000"/>
                  </a:schemeClr>
                </a:solidFill>
              </a:rPr>
              <a:t>2.1) Rel-14 and before Maintenance</a:t>
            </a:r>
          </a:p>
          <a:p>
            <a:pPr lvl="1" eaLnBrk="1" hangingPunct="1">
              <a:defRPr/>
            </a:pPr>
            <a:r>
              <a:rPr lang="en-GB" sz="1800" dirty="0">
                <a:solidFill>
                  <a:schemeClr val="bg1">
                    <a:lumMod val="65000"/>
                  </a:schemeClr>
                </a:solidFill>
              </a:rPr>
              <a:t>2.2) </a:t>
            </a:r>
            <a:r>
              <a:rPr lang="en-US" sz="1800" dirty="0">
                <a:solidFill>
                  <a:schemeClr val="bg1">
                    <a:lumMod val="65000"/>
                  </a:schemeClr>
                </a:solidFill>
              </a:rPr>
              <a:t>Rel-15 Work and Maintenance </a:t>
            </a:r>
          </a:p>
          <a:p>
            <a:pPr lvl="1" eaLnBrk="1" hangingPunct="1">
              <a:defRPr/>
            </a:pPr>
            <a:r>
              <a:rPr lang="en-US" sz="1800" dirty="0">
                <a:solidFill>
                  <a:schemeClr val="bg1">
                    <a:lumMod val="65000"/>
                  </a:schemeClr>
                </a:solidFill>
              </a:rPr>
              <a:t>2.3) Rel-16 Work and Maintenance</a:t>
            </a:r>
          </a:p>
          <a:p>
            <a:pPr lvl="1" eaLnBrk="1" hangingPunct="1">
              <a:defRPr/>
            </a:pPr>
            <a:r>
              <a:rPr lang="en-US" sz="1800" dirty="0">
                <a:solidFill>
                  <a:schemeClr val="bg1">
                    <a:lumMod val="65000"/>
                  </a:schemeClr>
                </a:solidFill>
              </a:rPr>
              <a:t>2.4) Rel-17 Study/Work</a:t>
            </a:r>
          </a:p>
          <a:p>
            <a:pPr lvl="1" eaLnBrk="1" hangingPunct="1">
              <a:defRPr/>
            </a:pPr>
            <a:r>
              <a:rPr lang="en-US" sz="1800" dirty="0">
                <a:solidFill>
                  <a:schemeClr val="bg1">
                    <a:lumMod val="65000"/>
                  </a:schemeClr>
                </a:solidFill>
              </a:rPr>
              <a:t>2.5) Rel-18 Study/Work</a:t>
            </a:r>
          </a:p>
          <a:p>
            <a:pPr lvl="1" eaLnBrk="1" hangingPunct="1">
              <a:defRPr/>
            </a:pPr>
            <a:r>
              <a:rPr lang="en-GB" sz="1800" dirty="0">
                <a:solidFill>
                  <a:schemeClr val="bg1">
                    <a:lumMod val="65000"/>
                  </a:schemeClr>
                </a:solidFill>
              </a:rPr>
              <a:t>2.6) IETF Dependency Update</a:t>
            </a:r>
          </a:p>
          <a:p>
            <a:pPr eaLnBrk="1" hangingPunct="1">
              <a:defRPr/>
            </a:pPr>
            <a:r>
              <a:rPr lang="en-GB" sz="2000" dirty="0">
                <a:solidFill>
                  <a:schemeClr val="bg1">
                    <a:lumMod val="65000"/>
                  </a:schemeClr>
                </a:solidFill>
              </a:rPr>
              <a:t> 3) SA2 Work Planning</a:t>
            </a:r>
          </a:p>
          <a:p>
            <a:pPr eaLnBrk="1" hangingPunct="1">
              <a:defRPr/>
            </a:pPr>
            <a:r>
              <a:rPr lang="en-GB" sz="2000" dirty="0">
                <a:solidFill>
                  <a:schemeClr val="bg1">
                    <a:lumMod val="65000"/>
                  </a:schemeClr>
                </a:solidFill>
              </a:rPr>
              <a:t> 4) Documents for Information and Approval</a:t>
            </a:r>
          </a:p>
          <a:p>
            <a:pPr eaLnBrk="1" hangingPunct="1">
              <a:defRPr/>
            </a:pPr>
            <a:r>
              <a:rPr lang="en-GB" sz="2000" dirty="0">
                <a:solidFill>
                  <a:schemeClr val="bg1">
                    <a:lumMod val="65000"/>
                  </a:schemeClr>
                </a:solidFill>
              </a:rPr>
              <a:t> 5) Collected Items requiring action from SA</a:t>
            </a:r>
          </a:p>
        </p:txBody>
      </p:sp>
      <p:sp>
        <p:nvSpPr>
          <p:cNvPr id="9220" name="Text Box 3"/>
          <p:cNvSpPr txBox="1">
            <a:spLocks noChangeArrowheads="1"/>
          </p:cNvSpPr>
          <p:nvPr/>
        </p:nvSpPr>
        <p:spPr bwMode="auto">
          <a:xfrm>
            <a:off x="77788" y="1420813"/>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GB" altLang="ko-KR" sz="2400">
                <a:latin typeface="Wingdings" panose="05000000000000000000" pitchFamily="2" charset="2"/>
                <a:ea typeface="Gulim" panose="020B0600000101010101" pitchFamily="34" charset="-127"/>
              </a:rPr>
              <a:t>è</a:t>
            </a:r>
            <a:endParaRPr lang="en-GB" altLang="ko-KR" sz="2400">
              <a:latin typeface="Times New Roman" panose="02020603050405020304" pitchFamily="18" charset="0"/>
              <a:ea typeface="Gulim" panose="020B0600000101010101" pitchFamily="34" charset="-127"/>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5"/>
          <p:cNvSpPr>
            <a:spLocks noGrp="1"/>
          </p:cNvSpPr>
          <p:nvPr>
            <p:ph type="title"/>
          </p:nvPr>
        </p:nvSpPr>
        <p:spPr>
          <a:xfrm>
            <a:off x="151679" y="228456"/>
            <a:ext cx="7112000" cy="815253"/>
          </a:xfrm>
        </p:spPr>
        <p:txBody>
          <a:bodyPr/>
          <a:lstStyle/>
          <a:p>
            <a:r>
              <a:rPr lang="en-GB" altLang="en-US" b="1" dirty="0"/>
              <a:t>2.4) Rel-17 Study/Work (12/19)</a:t>
            </a:r>
            <a:endParaRPr lang="de-DE" altLang="de-DE" b="1" dirty="0"/>
          </a:p>
        </p:txBody>
      </p:sp>
      <p:sp>
        <p:nvSpPr>
          <p:cNvPr id="31764" name="Content Placeholder 7"/>
          <p:cNvSpPr>
            <a:spLocks noGrp="1"/>
          </p:cNvSpPr>
          <p:nvPr>
            <p:ph sz="half" idx="2"/>
          </p:nvPr>
        </p:nvSpPr>
        <p:spPr>
          <a:xfrm>
            <a:off x="271598" y="2953511"/>
            <a:ext cx="8404754" cy="3399787"/>
          </a:xfrm>
        </p:spPr>
        <p:txBody>
          <a:bodyPr/>
          <a:lstStyle/>
          <a:p>
            <a:pPr>
              <a:spcBef>
                <a:spcPts val="0"/>
              </a:spcBef>
              <a:spcAft>
                <a:spcPts val="0"/>
              </a:spcAft>
            </a:pPr>
            <a:r>
              <a:rPr lang="de-DE" altLang="de-DE" sz="2000" dirty="0"/>
              <a:t>Progress since SA#94-e:</a:t>
            </a:r>
          </a:p>
          <a:p>
            <a:pPr lvl="1">
              <a:spcBef>
                <a:spcPts val="0"/>
              </a:spcBef>
              <a:spcAft>
                <a:spcPts val="0"/>
              </a:spcAft>
            </a:pPr>
            <a:r>
              <a:rPr lang="en-US" altLang="zh-CN" sz="1400" dirty="0"/>
              <a:t>1 CR to TS 23.501 was approved. </a:t>
            </a:r>
          </a:p>
          <a:p>
            <a:pPr lvl="1">
              <a:spcBef>
                <a:spcPts val="0"/>
              </a:spcBef>
              <a:spcAft>
                <a:spcPts val="0"/>
              </a:spcAft>
            </a:pPr>
            <a:endParaRPr lang="en-US" altLang="zh-CN" sz="1400" dirty="0"/>
          </a:p>
          <a:p>
            <a:pPr>
              <a:spcBef>
                <a:spcPts val="0"/>
              </a:spcBef>
              <a:spcAft>
                <a:spcPts val="0"/>
              </a:spcAft>
            </a:pPr>
            <a:r>
              <a:rPr lang="de-DE" altLang="de-DE" sz="2000" dirty="0"/>
              <a:t>RAN impacts or dependencies:</a:t>
            </a:r>
          </a:p>
          <a:p>
            <a:pPr marL="742950" lvl="2" indent="-342900">
              <a:lnSpc>
                <a:spcPts val="1600"/>
              </a:lnSpc>
              <a:spcBef>
                <a:spcPts val="0"/>
              </a:spcBef>
              <a:spcAft>
                <a:spcPts val="0"/>
              </a:spcAft>
              <a:buClr>
                <a:srgbClr val="C00000"/>
              </a:buClr>
              <a:buFont typeface="Calibri" panose="020F0502020204030204" pitchFamily="34" charset="0"/>
              <a:buChar char="•"/>
            </a:pPr>
            <a:r>
              <a:rPr lang="en-US" sz="1400" dirty="0"/>
              <a:t>None identified.</a:t>
            </a:r>
          </a:p>
          <a:p>
            <a:pPr marL="742950" lvl="2" indent="-342900">
              <a:lnSpc>
                <a:spcPts val="1600"/>
              </a:lnSpc>
              <a:spcBef>
                <a:spcPts val="0"/>
              </a:spcBef>
              <a:spcAft>
                <a:spcPts val="0"/>
              </a:spcAft>
              <a:buClr>
                <a:srgbClr val="C00000"/>
              </a:buClr>
              <a:buFont typeface="Calibri" panose="020F0502020204030204" pitchFamily="34" charset="0"/>
              <a:buChar char="•"/>
            </a:pPr>
            <a:endParaRPr lang="de-DE" sz="1400" dirty="0"/>
          </a:p>
          <a:p>
            <a:pPr>
              <a:spcBef>
                <a:spcPts val="0"/>
              </a:spcBef>
              <a:spcAft>
                <a:spcPts val="0"/>
              </a:spcAft>
            </a:pPr>
            <a:r>
              <a:rPr lang="de-DE" altLang="de-DE" sz="2000" dirty="0"/>
              <a:t>Next steps:</a:t>
            </a:r>
          </a:p>
          <a:p>
            <a:pPr lvl="1">
              <a:spcBef>
                <a:spcPts val="0"/>
              </a:spcBef>
              <a:spcAft>
                <a:spcPts val="0"/>
              </a:spcAft>
            </a:pPr>
            <a:r>
              <a:rPr lang="en-US" sz="1400" dirty="0"/>
              <a:t>Maintenance</a:t>
            </a:r>
          </a:p>
          <a:p>
            <a:pPr marL="457200" lvl="1" indent="0">
              <a:spcBef>
                <a:spcPts val="0"/>
              </a:spcBef>
              <a:spcAft>
                <a:spcPts val="0"/>
              </a:spcAft>
              <a:buNone/>
            </a:pPr>
            <a:endParaRPr lang="en-GB" altLang="zh-CN" sz="1400" dirty="0"/>
          </a:p>
          <a:p>
            <a:pPr marL="457200" lvl="1" indent="0">
              <a:spcBef>
                <a:spcPts val="0"/>
              </a:spcBef>
              <a:spcAft>
                <a:spcPts val="0"/>
              </a:spcAft>
              <a:buNone/>
            </a:pPr>
            <a:endParaRPr lang="en-GB" altLang="zh-CN" sz="1400" dirty="0">
              <a:solidFill>
                <a:srgbClr val="000000"/>
              </a:solidFill>
            </a:endParaRPr>
          </a:p>
          <a:p>
            <a:pPr marL="457200" lvl="1" indent="0">
              <a:spcBef>
                <a:spcPts val="0"/>
              </a:spcBef>
              <a:spcAft>
                <a:spcPts val="225"/>
              </a:spcAft>
              <a:buNone/>
            </a:pPr>
            <a:endParaRPr lang="en-US" altLang="zh-CN" sz="1400" dirty="0"/>
          </a:p>
        </p:txBody>
      </p:sp>
      <p:graphicFrame>
        <p:nvGraphicFramePr>
          <p:cNvPr id="5" name="Content Placeholder 8"/>
          <p:cNvGraphicFramePr>
            <a:graphicFrameLocks/>
          </p:cNvGraphicFramePr>
          <p:nvPr>
            <p:extLst>
              <p:ext uri="{D42A27DB-BD31-4B8C-83A1-F6EECF244321}">
                <p14:modId xmlns:p14="http://schemas.microsoft.com/office/powerpoint/2010/main" val="3933039734"/>
              </p:ext>
            </p:extLst>
          </p:nvPr>
        </p:nvGraphicFramePr>
        <p:xfrm>
          <a:off x="271598" y="1376362"/>
          <a:ext cx="8634196" cy="1366054"/>
        </p:xfrm>
        <a:graphic>
          <a:graphicData uri="http://schemas.openxmlformats.org/drawingml/2006/table">
            <a:tbl>
              <a:tblPr firstRow="1" bandRow="1">
                <a:tableStyleId>{8FD4443E-F989-4FC4-A0C8-D5A2AF1F390B}</a:tableStyleId>
              </a:tblPr>
              <a:tblGrid>
                <a:gridCol w="1488046">
                  <a:extLst>
                    <a:ext uri="{9D8B030D-6E8A-4147-A177-3AD203B41FA5}">
                      <a16:colId xmlns:a16="http://schemas.microsoft.com/office/drawing/2014/main" val="20000"/>
                    </a:ext>
                  </a:extLst>
                </a:gridCol>
                <a:gridCol w="3749810">
                  <a:extLst>
                    <a:ext uri="{9D8B030D-6E8A-4147-A177-3AD203B41FA5}">
                      <a16:colId xmlns:a16="http://schemas.microsoft.com/office/drawing/2014/main" val="20001"/>
                    </a:ext>
                  </a:extLst>
                </a:gridCol>
                <a:gridCol w="1083448">
                  <a:extLst>
                    <a:ext uri="{9D8B030D-6E8A-4147-A177-3AD203B41FA5}">
                      <a16:colId xmlns:a16="http://schemas.microsoft.com/office/drawing/2014/main" val="20002"/>
                    </a:ext>
                  </a:extLst>
                </a:gridCol>
                <a:gridCol w="1244814">
                  <a:extLst>
                    <a:ext uri="{9D8B030D-6E8A-4147-A177-3AD203B41FA5}">
                      <a16:colId xmlns:a16="http://schemas.microsoft.com/office/drawing/2014/main" val="20003"/>
                    </a:ext>
                  </a:extLst>
                </a:gridCol>
                <a:gridCol w="1068078">
                  <a:extLst>
                    <a:ext uri="{9D8B030D-6E8A-4147-A177-3AD203B41FA5}">
                      <a16:colId xmlns:a16="http://schemas.microsoft.com/office/drawing/2014/main" val="20004"/>
                    </a:ext>
                  </a:extLst>
                </a:gridCol>
              </a:tblGrid>
              <a:tr h="224947">
                <a:tc>
                  <a:txBody>
                    <a:bodyPr/>
                    <a:lstStyle/>
                    <a:p>
                      <a:r>
                        <a:rPr lang="en-US" sz="12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47502">
                <a:tc>
                  <a:txBody>
                    <a:bodyPr/>
                    <a:lstStyle/>
                    <a:p>
                      <a:r>
                        <a:rPr lang="en-US" sz="1200" b="1" kern="1200" dirty="0">
                          <a:solidFill>
                            <a:schemeClr val="lt1"/>
                          </a:solidFill>
                          <a:effectLst/>
                          <a:latin typeface="+mn-lt"/>
                          <a:ea typeface="+mn-ea"/>
                          <a:cs typeface="+mn-cs"/>
                        </a:rPr>
                        <a:t>FS_ATSSS_Ph2</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GB" sz="1200" b="1" kern="1200" dirty="0">
                          <a:solidFill>
                            <a:schemeClr val="lt1"/>
                          </a:solidFill>
                          <a:effectLst/>
                          <a:latin typeface="+mn-lt"/>
                          <a:ea typeface="+mn-ea"/>
                          <a:cs typeface="+mn-cs"/>
                        </a:rPr>
                        <a:t>Study on Access Traffic Steering, Switch and Splitting support in the 5G system architecture Phase 2</a:t>
                      </a:r>
                      <a:r>
                        <a:rPr lang="en-GB" sz="1200" i="1" kern="1200" dirty="0">
                          <a:solidFill>
                            <a:schemeClr val="lt1"/>
                          </a:solidFill>
                          <a:effectLst/>
                          <a:latin typeface="+mn-lt"/>
                          <a:ea typeface="+mn-ea"/>
                          <a:cs typeface="+mn-cs"/>
                        </a:rPr>
                        <a:t> </a:t>
                      </a:r>
                      <a:endParaRPr lang="en-US" sz="1200" b="1" i="0" u="none" strike="noStrike" dirty="0">
                        <a:solidFill>
                          <a:schemeClr val="bg1"/>
                        </a:solidFill>
                        <a:effectLst/>
                        <a:latin typeface="Calibri" panose="020F0502020204030204" pitchFamily="34" charset="0"/>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Mar, 2021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SP-200095</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r h="447502">
                <a:tc>
                  <a:txBody>
                    <a:bodyPr/>
                    <a:lstStyle/>
                    <a:p>
                      <a:r>
                        <a:rPr lang="en-US" sz="1200" b="1" kern="1200" dirty="0">
                          <a:solidFill>
                            <a:schemeClr val="lt1"/>
                          </a:solidFill>
                          <a:effectLst/>
                          <a:latin typeface="+mn-lt"/>
                          <a:ea typeface="+mn-ea"/>
                          <a:cs typeface="+mn-cs"/>
                        </a:rPr>
                        <a:t>ATSSS_Ph2</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GB" sz="1200" b="1" kern="1200" dirty="0">
                          <a:solidFill>
                            <a:schemeClr val="lt1"/>
                          </a:solidFill>
                          <a:effectLst/>
                          <a:latin typeface="+mn-lt"/>
                          <a:ea typeface="+mn-ea"/>
                          <a:cs typeface="+mn-cs"/>
                        </a:rPr>
                        <a:t>Access Traffic Steering, Switch and Splitting support in the 5G system architecture Phase 2</a:t>
                      </a:r>
                      <a:r>
                        <a:rPr lang="en-GB" sz="1200" i="1" kern="1200" dirty="0">
                          <a:solidFill>
                            <a:schemeClr val="lt1"/>
                          </a:solidFill>
                          <a:effectLst/>
                          <a:latin typeface="+mn-lt"/>
                          <a:ea typeface="+mn-ea"/>
                          <a:cs typeface="+mn-cs"/>
                        </a:rPr>
                        <a:t> </a:t>
                      </a:r>
                      <a:endParaRPr lang="en-US" sz="1200" b="1" i="0" u="none" strike="noStrike" dirty="0">
                        <a:solidFill>
                          <a:schemeClr val="bg1"/>
                        </a:solidFill>
                        <a:effectLst/>
                        <a:latin typeface="Calibri" panose="020F0502020204030204" pitchFamily="34" charset="0"/>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Jun, 2021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SP-200977</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3899933928"/>
                  </a:ext>
                </a:extLst>
              </a:tr>
            </a:tbl>
          </a:graphicData>
        </a:graphic>
      </p:graphicFrame>
    </p:spTree>
    <p:extLst>
      <p:ext uri="{BB962C8B-B14F-4D97-AF65-F5344CB8AC3E}">
        <p14:creationId xmlns:p14="http://schemas.microsoft.com/office/powerpoint/2010/main" val="2594899653"/>
      </p:ext>
    </p:extLst>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5"/>
          <p:cNvSpPr>
            <a:spLocks noGrp="1"/>
          </p:cNvSpPr>
          <p:nvPr>
            <p:ph type="title"/>
          </p:nvPr>
        </p:nvSpPr>
        <p:spPr>
          <a:xfrm>
            <a:off x="151679" y="228456"/>
            <a:ext cx="7112000" cy="815253"/>
          </a:xfrm>
        </p:spPr>
        <p:txBody>
          <a:bodyPr/>
          <a:lstStyle/>
          <a:p>
            <a:r>
              <a:rPr lang="en-GB" altLang="en-US" b="1" dirty="0"/>
              <a:t>2.4) Rel-17 Study/Work (13/19)</a:t>
            </a:r>
            <a:endParaRPr lang="de-DE" altLang="de-DE" b="1" dirty="0"/>
          </a:p>
        </p:txBody>
      </p:sp>
      <p:sp>
        <p:nvSpPr>
          <p:cNvPr id="31764" name="Content Placeholder 7"/>
          <p:cNvSpPr>
            <a:spLocks noGrp="1"/>
          </p:cNvSpPr>
          <p:nvPr>
            <p:ph sz="half" idx="2"/>
          </p:nvPr>
        </p:nvSpPr>
        <p:spPr>
          <a:xfrm>
            <a:off x="271598" y="2651151"/>
            <a:ext cx="8404754" cy="3702148"/>
          </a:xfrm>
        </p:spPr>
        <p:txBody>
          <a:bodyPr/>
          <a:lstStyle/>
          <a:p>
            <a:pPr>
              <a:spcBef>
                <a:spcPts val="0"/>
              </a:spcBef>
              <a:spcAft>
                <a:spcPts val="400"/>
              </a:spcAft>
            </a:pPr>
            <a:r>
              <a:rPr lang="de-DE" altLang="de-DE" sz="2000" dirty="0"/>
              <a:t>Progress since SA#94-e:</a:t>
            </a:r>
          </a:p>
          <a:p>
            <a:pPr lvl="1">
              <a:spcBef>
                <a:spcPts val="0"/>
              </a:spcBef>
              <a:spcAft>
                <a:spcPts val="0"/>
              </a:spcAft>
            </a:pPr>
            <a:r>
              <a:rPr lang="en-US" altLang="zh-CN" sz="1400" dirty="0"/>
              <a:t>No Change. </a:t>
            </a:r>
          </a:p>
          <a:p>
            <a:pPr marL="457200" lvl="1" indent="0">
              <a:spcBef>
                <a:spcPts val="0"/>
              </a:spcBef>
              <a:buNone/>
            </a:pPr>
            <a:endParaRPr lang="en-US" altLang="zh-CN" sz="1400" dirty="0"/>
          </a:p>
          <a:p>
            <a:pPr>
              <a:spcBef>
                <a:spcPts val="0"/>
              </a:spcBef>
              <a:spcAft>
                <a:spcPts val="400"/>
              </a:spcAft>
            </a:pPr>
            <a:r>
              <a:rPr lang="de-DE" altLang="de-DE" sz="2000" dirty="0"/>
              <a:t>RAN impacts or dependencies:</a:t>
            </a:r>
          </a:p>
          <a:p>
            <a:pPr marL="742950" lvl="2" indent="-342900">
              <a:lnSpc>
                <a:spcPts val="1600"/>
              </a:lnSpc>
              <a:spcBef>
                <a:spcPts val="0"/>
              </a:spcBef>
              <a:buClr>
                <a:srgbClr val="C00000"/>
              </a:buClr>
              <a:buFont typeface="Calibri" panose="020F0502020204030204" pitchFamily="34" charset="0"/>
              <a:buChar char="•"/>
            </a:pPr>
            <a:r>
              <a:rPr lang="en-US" sz="1400" dirty="0"/>
              <a:t>None.</a:t>
            </a:r>
          </a:p>
          <a:p>
            <a:pPr marL="742950" lvl="2" indent="-342900">
              <a:lnSpc>
                <a:spcPts val="1600"/>
              </a:lnSpc>
              <a:spcBef>
                <a:spcPts val="0"/>
              </a:spcBef>
              <a:buClr>
                <a:srgbClr val="C00000"/>
              </a:buClr>
              <a:buFont typeface="Calibri" panose="020F0502020204030204" pitchFamily="34" charset="0"/>
              <a:buChar char="•"/>
            </a:pPr>
            <a:endParaRPr lang="de-DE" sz="1400" dirty="0"/>
          </a:p>
          <a:p>
            <a:pPr>
              <a:spcBef>
                <a:spcPts val="0"/>
              </a:spcBef>
              <a:spcAft>
                <a:spcPts val="400"/>
              </a:spcAft>
            </a:pPr>
            <a:r>
              <a:rPr lang="de-DE" altLang="de-DE" sz="2000" dirty="0"/>
              <a:t>Next steps:</a:t>
            </a:r>
          </a:p>
          <a:p>
            <a:pPr lvl="1"/>
            <a:r>
              <a:rPr lang="en-US" sz="1400" dirty="0"/>
              <a:t>Maintenance.</a:t>
            </a:r>
            <a:endParaRPr lang="en-GB" altLang="zh-CN" sz="1400" dirty="0"/>
          </a:p>
          <a:p>
            <a:pPr marL="457200" lvl="1" indent="0">
              <a:spcBef>
                <a:spcPts val="0"/>
              </a:spcBef>
              <a:spcAft>
                <a:spcPts val="225"/>
              </a:spcAft>
              <a:buNone/>
            </a:pPr>
            <a:endParaRPr lang="en-US" altLang="zh-CN" sz="1400" dirty="0"/>
          </a:p>
        </p:txBody>
      </p:sp>
      <p:graphicFrame>
        <p:nvGraphicFramePr>
          <p:cNvPr id="5" name="Content Placeholder 8"/>
          <p:cNvGraphicFramePr>
            <a:graphicFrameLocks/>
          </p:cNvGraphicFramePr>
          <p:nvPr>
            <p:extLst>
              <p:ext uri="{D42A27DB-BD31-4B8C-83A1-F6EECF244321}">
                <p14:modId xmlns:p14="http://schemas.microsoft.com/office/powerpoint/2010/main" val="246355315"/>
              </p:ext>
            </p:extLst>
          </p:nvPr>
        </p:nvGraphicFramePr>
        <p:xfrm>
          <a:off x="271598" y="1376362"/>
          <a:ext cx="8634196" cy="877725"/>
        </p:xfrm>
        <a:graphic>
          <a:graphicData uri="http://schemas.openxmlformats.org/drawingml/2006/table">
            <a:tbl>
              <a:tblPr firstRow="1" bandRow="1">
                <a:tableStyleId>{8FD4443E-F989-4FC4-A0C8-D5A2AF1F390B}</a:tableStyleId>
              </a:tblPr>
              <a:tblGrid>
                <a:gridCol w="1488046">
                  <a:extLst>
                    <a:ext uri="{9D8B030D-6E8A-4147-A177-3AD203B41FA5}">
                      <a16:colId xmlns:a16="http://schemas.microsoft.com/office/drawing/2014/main" val="20000"/>
                    </a:ext>
                  </a:extLst>
                </a:gridCol>
                <a:gridCol w="3749810">
                  <a:extLst>
                    <a:ext uri="{9D8B030D-6E8A-4147-A177-3AD203B41FA5}">
                      <a16:colId xmlns:a16="http://schemas.microsoft.com/office/drawing/2014/main" val="20001"/>
                    </a:ext>
                  </a:extLst>
                </a:gridCol>
                <a:gridCol w="1083448">
                  <a:extLst>
                    <a:ext uri="{9D8B030D-6E8A-4147-A177-3AD203B41FA5}">
                      <a16:colId xmlns:a16="http://schemas.microsoft.com/office/drawing/2014/main" val="20002"/>
                    </a:ext>
                  </a:extLst>
                </a:gridCol>
                <a:gridCol w="1244814">
                  <a:extLst>
                    <a:ext uri="{9D8B030D-6E8A-4147-A177-3AD203B41FA5}">
                      <a16:colId xmlns:a16="http://schemas.microsoft.com/office/drawing/2014/main" val="20003"/>
                    </a:ext>
                  </a:extLst>
                </a:gridCol>
                <a:gridCol w="1068078">
                  <a:extLst>
                    <a:ext uri="{9D8B030D-6E8A-4147-A177-3AD203B41FA5}">
                      <a16:colId xmlns:a16="http://schemas.microsoft.com/office/drawing/2014/main" val="20004"/>
                    </a:ext>
                  </a:extLst>
                </a:gridCol>
              </a:tblGrid>
              <a:tr h="312412">
                <a:tc>
                  <a:txBody>
                    <a:bodyPr/>
                    <a:lstStyle/>
                    <a:p>
                      <a:r>
                        <a:rPr lang="en-US" sz="12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kumimoji="0" lang="en-US" sz="1200" b="1" i="0" u="none" strike="noStrike" kern="1200" cap="none" normalizeH="0" baseline="0" dirty="0">
                          <a:ln>
                            <a:noFill/>
                          </a:ln>
                          <a:solidFill>
                            <a:schemeClr val="lt1"/>
                          </a:solidFill>
                          <a:effectLst/>
                          <a:latin typeface="+mn-lt"/>
                          <a:ea typeface="+mn-ea"/>
                          <a:cs typeface="+mn-cs"/>
                        </a:rPr>
                        <a:t>5G_AIS</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1200" b="1" kern="1200" dirty="0">
                          <a:solidFill>
                            <a:schemeClr val="lt1"/>
                          </a:solidFill>
                          <a:effectLst/>
                          <a:latin typeface="+mn-lt"/>
                          <a:ea typeface="+mn-ea"/>
                          <a:cs typeface="+mn-cs"/>
                        </a:rPr>
                        <a:t>5G System Enhancement for Advanced Interactive Services</a:t>
                      </a:r>
                      <a:endParaRPr lang="en-US" sz="1200" b="1" i="0" u="none" strike="noStrike" dirty="0">
                        <a:solidFill>
                          <a:schemeClr val="bg1"/>
                        </a:solidFill>
                        <a:effectLst/>
                        <a:latin typeface="Calibri" panose="020F0502020204030204" pitchFamily="34" charset="0"/>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Jun, 2021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SP-190564</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389000715"/>
      </p:ext>
    </p:extLst>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5"/>
          <p:cNvSpPr>
            <a:spLocks noGrp="1"/>
          </p:cNvSpPr>
          <p:nvPr>
            <p:ph type="title"/>
          </p:nvPr>
        </p:nvSpPr>
        <p:spPr>
          <a:xfrm>
            <a:off x="151679" y="228456"/>
            <a:ext cx="7112000" cy="815253"/>
          </a:xfrm>
        </p:spPr>
        <p:txBody>
          <a:bodyPr/>
          <a:lstStyle/>
          <a:p>
            <a:r>
              <a:rPr lang="en-GB" altLang="en-US" b="1" dirty="0"/>
              <a:t>2.4) Rel-17 Study/Work (14/19)</a:t>
            </a:r>
            <a:endParaRPr lang="de-DE" altLang="de-DE" b="1" dirty="0"/>
          </a:p>
        </p:txBody>
      </p:sp>
      <p:sp>
        <p:nvSpPr>
          <p:cNvPr id="31764" name="Content Placeholder 7"/>
          <p:cNvSpPr>
            <a:spLocks noGrp="1"/>
          </p:cNvSpPr>
          <p:nvPr>
            <p:ph sz="half" idx="2"/>
          </p:nvPr>
        </p:nvSpPr>
        <p:spPr>
          <a:xfrm>
            <a:off x="271598" y="2651151"/>
            <a:ext cx="8404754" cy="3702148"/>
          </a:xfrm>
        </p:spPr>
        <p:txBody>
          <a:bodyPr/>
          <a:lstStyle/>
          <a:p>
            <a:pPr>
              <a:spcBef>
                <a:spcPts val="0"/>
              </a:spcBef>
              <a:spcAft>
                <a:spcPts val="400"/>
              </a:spcAft>
            </a:pPr>
            <a:r>
              <a:rPr lang="de-DE" altLang="de-DE" sz="2000" dirty="0"/>
              <a:t>Progress since SA#94-e:</a:t>
            </a:r>
          </a:p>
          <a:p>
            <a:pPr lvl="1">
              <a:spcBef>
                <a:spcPts val="0"/>
              </a:spcBef>
            </a:pPr>
            <a:r>
              <a:rPr lang="en-US" altLang="zh-CN" sz="1400" dirty="0"/>
              <a:t>3 CRs have been approved, includes: Update to scheduled location (related to LS to CT4), clarification of multiple QoS Class applicable procedure, clarification of PLMN Operator Class applicable to SNPN.</a:t>
            </a:r>
          </a:p>
          <a:p>
            <a:pPr lvl="1">
              <a:spcBef>
                <a:spcPts val="0"/>
              </a:spcBef>
            </a:pPr>
            <a:r>
              <a:rPr lang="en-US" altLang="zh-CN" sz="1400" dirty="0"/>
              <a:t>1 LS will be sent to CT4,” LS on Clarification on Scheduled Location Time”</a:t>
            </a:r>
          </a:p>
          <a:p>
            <a:pPr lvl="1">
              <a:spcBef>
                <a:spcPts val="0"/>
              </a:spcBef>
            </a:pPr>
            <a:endParaRPr lang="en-US" altLang="zh-CN" sz="1400" dirty="0"/>
          </a:p>
          <a:p>
            <a:pPr>
              <a:spcBef>
                <a:spcPts val="0"/>
              </a:spcBef>
              <a:spcAft>
                <a:spcPts val="400"/>
              </a:spcAft>
            </a:pPr>
            <a:r>
              <a:rPr lang="de-DE" altLang="de-DE" sz="2000" dirty="0"/>
              <a:t>RAN impacts or dependencies:</a:t>
            </a:r>
          </a:p>
          <a:p>
            <a:pPr marL="742950" lvl="2" indent="-342900">
              <a:lnSpc>
                <a:spcPts val="1600"/>
              </a:lnSpc>
              <a:spcBef>
                <a:spcPts val="0"/>
              </a:spcBef>
              <a:buClr>
                <a:srgbClr val="C00000"/>
              </a:buClr>
              <a:buFont typeface="Calibri" panose="020F0502020204030204" pitchFamily="34" charset="0"/>
              <a:buChar char="•"/>
            </a:pPr>
            <a:r>
              <a:rPr lang="en-US" altLang="zh-CN" sz="1400" dirty="0"/>
              <a:t>1 LS will be sent to RAN, “Response LS on determination of location estimates in local co-ordinates”</a:t>
            </a:r>
          </a:p>
          <a:p>
            <a:pPr>
              <a:spcBef>
                <a:spcPts val="0"/>
              </a:spcBef>
              <a:spcAft>
                <a:spcPts val="400"/>
              </a:spcAft>
            </a:pPr>
            <a:endParaRPr lang="de-DE" altLang="de-DE" sz="2000" dirty="0"/>
          </a:p>
          <a:p>
            <a:pPr>
              <a:spcBef>
                <a:spcPts val="0"/>
              </a:spcBef>
              <a:spcAft>
                <a:spcPts val="400"/>
              </a:spcAft>
            </a:pPr>
            <a:r>
              <a:rPr lang="de-DE" altLang="de-DE" sz="2000" dirty="0"/>
              <a:t>Next steps:</a:t>
            </a:r>
          </a:p>
          <a:p>
            <a:pPr lvl="1"/>
            <a:r>
              <a:rPr lang="en-US" altLang="zh-CN" sz="1400" dirty="0"/>
              <a:t>Maintenance and alignment </a:t>
            </a:r>
            <a:r>
              <a:rPr lang="en-GB" altLang="ko-KR" sz="1400" dirty="0"/>
              <a:t>with RAN WGs</a:t>
            </a:r>
            <a:r>
              <a:rPr lang="en-US" sz="1400" dirty="0"/>
              <a:t>.</a:t>
            </a:r>
          </a:p>
          <a:p>
            <a:pPr marL="457200" lvl="1" indent="0">
              <a:spcBef>
                <a:spcPts val="0"/>
              </a:spcBef>
              <a:spcAft>
                <a:spcPts val="225"/>
              </a:spcAft>
              <a:buNone/>
            </a:pPr>
            <a:endParaRPr lang="en-US" altLang="zh-CN" sz="1400" dirty="0"/>
          </a:p>
        </p:txBody>
      </p:sp>
      <p:graphicFrame>
        <p:nvGraphicFramePr>
          <p:cNvPr id="5" name="Content Placeholder 8"/>
          <p:cNvGraphicFramePr>
            <a:graphicFrameLocks/>
          </p:cNvGraphicFramePr>
          <p:nvPr>
            <p:extLst>
              <p:ext uri="{D42A27DB-BD31-4B8C-83A1-F6EECF244321}">
                <p14:modId xmlns:p14="http://schemas.microsoft.com/office/powerpoint/2010/main" val="1122973925"/>
              </p:ext>
            </p:extLst>
          </p:nvPr>
        </p:nvGraphicFramePr>
        <p:xfrm>
          <a:off x="271598" y="1376362"/>
          <a:ext cx="8634196" cy="877725"/>
        </p:xfrm>
        <a:graphic>
          <a:graphicData uri="http://schemas.openxmlformats.org/drawingml/2006/table">
            <a:tbl>
              <a:tblPr firstRow="1" bandRow="1">
                <a:tableStyleId>{8FD4443E-F989-4FC4-A0C8-D5A2AF1F390B}</a:tableStyleId>
              </a:tblPr>
              <a:tblGrid>
                <a:gridCol w="1488046">
                  <a:extLst>
                    <a:ext uri="{9D8B030D-6E8A-4147-A177-3AD203B41FA5}">
                      <a16:colId xmlns:a16="http://schemas.microsoft.com/office/drawing/2014/main" val="20000"/>
                    </a:ext>
                  </a:extLst>
                </a:gridCol>
                <a:gridCol w="3749810">
                  <a:extLst>
                    <a:ext uri="{9D8B030D-6E8A-4147-A177-3AD203B41FA5}">
                      <a16:colId xmlns:a16="http://schemas.microsoft.com/office/drawing/2014/main" val="20001"/>
                    </a:ext>
                  </a:extLst>
                </a:gridCol>
                <a:gridCol w="1083448">
                  <a:extLst>
                    <a:ext uri="{9D8B030D-6E8A-4147-A177-3AD203B41FA5}">
                      <a16:colId xmlns:a16="http://schemas.microsoft.com/office/drawing/2014/main" val="20002"/>
                    </a:ext>
                  </a:extLst>
                </a:gridCol>
                <a:gridCol w="1244814">
                  <a:extLst>
                    <a:ext uri="{9D8B030D-6E8A-4147-A177-3AD203B41FA5}">
                      <a16:colId xmlns:a16="http://schemas.microsoft.com/office/drawing/2014/main" val="20003"/>
                    </a:ext>
                  </a:extLst>
                </a:gridCol>
                <a:gridCol w="1068078">
                  <a:extLst>
                    <a:ext uri="{9D8B030D-6E8A-4147-A177-3AD203B41FA5}">
                      <a16:colId xmlns:a16="http://schemas.microsoft.com/office/drawing/2014/main" val="20004"/>
                    </a:ext>
                  </a:extLst>
                </a:gridCol>
              </a:tblGrid>
              <a:tr h="312412">
                <a:tc>
                  <a:txBody>
                    <a:bodyPr/>
                    <a:lstStyle/>
                    <a:p>
                      <a:r>
                        <a:rPr lang="en-US" sz="12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kumimoji="0" lang="en-US" sz="1200" b="1" i="0" u="none" strike="noStrike" kern="1200" cap="none" normalizeH="0" baseline="0" dirty="0">
                          <a:ln>
                            <a:noFill/>
                          </a:ln>
                          <a:solidFill>
                            <a:schemeClr val="lt1"/>
                          </a:solidFill>
                          <a:effectLst/>
                          <a:latin typeface="+mn-lt"/>
                          <a:ea typeface="+mn-ea"/>
                          <a:cs typeface="+mn-cs"/>
                        </a:rPr>
                        <a:t>5G_eLCS _Ph2</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1200" b="1" kern="1200" dirty="0">
                          <a:solidFill>
                            <a:schemeClr val="lt1"/>
                          </a:solidFill>
                          <a:effectLst/>
                          <a:latin typeface="+mn-lt"/>
                          <a:ea typeface="+mn-ea"/>
                          <a:cs typeface="+mn-cs"/>
                        </a:rPr>
                        <a:t>Enhancement to the 5GC </a:t>
                      </a:r>
                      <a:r>
                        <a:rPr lang="en-US" sz="1200" b="1" kern="1200" dirty="0" err="1">
                          <a:solidFill>
                            <a:schemeClr val="lt1"/>
                          </a:solidFill>
                          <a:effectLst/>
                          <a:latin typeface="+mn-lt"/>
                          <a:ea typeface="+mn-ea"/>
                          <a:cs typeface="+mn-cs"/>
                        </a:rPr>
                        <a:t>LoCation</a:t>
                      </a:r>
                      <a:r>
                        <a:rPr lang="en-US" sz="1200" b="1" kern="1200" dirty="0">
                          <a:solidFill>
                            <a:schemeClr val="lt1"/>
                          </a:solidFill>
                          <a:effectLst/>
                          <a:latin typeface="+mn-lt"/>
                          <a:ea typeface="+mn-ea"/>
                          <a:cs typeface="+mn-cs"/>
                        </a:rPr>
                        <a:t> Services-Phase 2</a:t>
                      </a:r>
                      <a:endParaRPr lang="en-US" sz="1200" b="1" i="0" u="none" strike="noStrike" dirty="0">
                        <a:solidFill>
                          <a:schemeClr val="bg1"/>
                        </a:solidFill>
                        <a:effectLst/>
                        <a:latin typeface="Calibri" panose="020F0502020204030204" pitchFamily="34" charset="0"/>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1200" b="1" i="0" u="none" strike="noStrike" kern="1200" cap="none" spc="0" normalizeH="0" baseline="0" noProof="0" dirty="0">
                          <a:ln>
                            <a:noFill/>
                          </a:ln>
                          <a:solidFill>
                            <a:prstClr val="white"/>
                          </a:solidFill>
                          <a:effectLst/>
                          <a:uLnTx/>
                          <a:uFillTx/>
                          <a:latin typeface="+mn-lt"/>
                          <a:ea typeface="+mn-ea"/>
                          <a:cs typeface="+mn-cs"/>
                        </a:rPr>
                        <a:t>Sep, 2021</a:t>
                      </a:r>
                      <a:endParaRPr kumimoji="0" lang="en-US" altLang="ko-KR" sz="1200" b="1" i="0" u="none" strike="noStrike" kern="1200" cap="none" spc="0" normalizeH="0" baseline="0" dirty="0">
                        <a:ln>
                          <a:noFill/>
                        </a:ln>
                        <a:solidFill>
                          <a:prstClr val="white"/>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SP-200082</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683635284"/>
      </p:ext>
    </p:extLst>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5"/>
          <p:cNvSpPr>
            <a:spLocks noGrp="1"/>
          </p:cNvSpPr>
          <p:nvPr>
            <p:ph type="title"/>
          </p:nvPr>
        </p:nvSpPr>
        <p:spPr>
          <a:xfrm>
            <a:off x="151679" y="228456"/>
            <a:ext cx="7112000" cy="815253"/>
          </a:xfrm>
        </p:spPr>
        <p:txBody>
          <a:bodyPr/>
          <a:lstStyle/>
          <a:p>
            <a:r>
              <a:rPr lang="en-GB" altLang="en-US" b="1" dirty="0"/>
              <a:t>2.4) Rel-17 Study/Work (15/19)</a:t>
            </a:r>
            <a:endParaRPr lang="de-DE" altLang="de-DE" b="1" dirty="0"/>
          </a:p>
        </p:txBody>
      </p:sp>
      <p:sp>
        <p:nvSpPr>
          <p:cNvPr id="31764" name="Content Placeholder 7"/>
          <p:cNvSpPr>
            <a:spLocks noGrp="1"/>
          </p:cNvSpPr>
          <p:nvPr>
            <p:ph sz="half" idx="2"/>
          </p:nvPr>
        </p:nvSpPr>
        <p:spPr>
          <a:xfrm>
            <a:off x="271598" y="2651151"/>
            <a:ext cx="8404754" cy="3702148"/>
          </a:xfrm>
        </p:spPr>
        <p:txBody>
          <a:bodyPr/>
          <a:lstStyle/>
          <a:p>
            <a:pPr>
              <a:spcBef>
                <a:spcPts val="0"/>
              </a:spcBef>
              <a:spcAft>
                <a:spcPts val="400"/>
              </a:spcAft>
            </a:pPr>
            <a:r>
              <a:rPr lang="de-DE" altLang="de-DE" sz="2000" dirty="0"/>
              <a:t>Progress since SA#94-e:</a:t>
            </a:r>
          </a:p>
          <a:p>
            <a:pPr lvl="1">
              <a:spcBef>
                <a:spcPts val="0"/>
              </a:spcBef>
            </a:pPr>
            <a:r>
              <a:rPr lang="en-US" altLang="zh-CN" sz="1400" dirty="0"/>
              <a:t>3 CRs to 23.401/23.501/23.502 were approved. </a:t>
            </a:r>
          </a:p>
          <a:p>
            <a:pPr marL="457200" lvl="1" indent="0">
              <a:spcBef>
                <a:spcPts val="0"/>
              </a:spcBef>
              <a:buNone/>
            </a:pPr>
            <a:endParaRPr lang="en-US" altLang="zh-CN" sz="1400" dirty="0"/>
          </a:p>
          <a:p>
            <a:pPr>
              <a:spcBef>
                <a:spcPts val="0"/>
              </a:spcBef>
              <a:spcAft>
                <a:spcPts val="400"/>
              </a:spcAft>
            </a:pPr>
            <a:r>
              <a:rPr lang="de-DE" altLang="de-DE" sz="2000" dirty="0"/>
              <a:t>RAN impacts or dependencies:</a:t>
            </a:r>
          </a:p>
          <a:p>
            <a:pPr marL="742950" lvl="2" indent="-342900">
              <a:lnSpc>
                <a:spcPts val="1600"/>
              </a:lnSpc>
              <a:spcBef>
                <a:spcPts val="0"/>
              </a:spcBef>
              <a:buClr>
                <a:srgbClr val="C00000"/>
              </a:buClr>
              <a:buFont typeface="Calibri" panose="020F0502020204030204" pitchFamily="34" charset="0"/>
              <a:buChar char="•"/>
            </a:pPr>
            <a:r>
              <a:rPr lang="en-US" sz="1400" dirty="0"/>
              <a:t>None identified.</a:t>
            </a:r>
          </a:p>
          <a:p>
            <a:pPr marL="742950" lvl="2" indent="-342900">
              <a:lnSpc>
                <a:spcPts val="1600"/>
              </a:lnSpc>
              <a:spcBef>
                <a:spcPts val="0"/>
              </a:spcBef>
              <a:buClr>
                <a:srgbClr val="C00000"/>
              </a:buClr>
              <a:buFont typeface="Calibri" panose="020F0502020204030204" pitchFamily="34" charset="0"/>
              <a:buChar char="•"/>
            </a:pPr>
            <a:endParaRPr lang="de-DE" sz="1400" dirty="0"/>
          </a:p>
          <a:p>
            <a:pPr>
              <a:spcBef>
                <a:spcPts val="0"/>
              </a:spcBef>
              <a:spcAft>
                <a:spcPts val="400"/>
              </a:spcAft>
            </a:pPr>
            <a:r>
              <a:rPr lang="de-DE" altLang="de-DE" sz="2000" dirty="0"/>
              <a:t>Next steps:</a:t>
            </a:r>
          </a:p>
          <a:p>
            <a:pPr lvl="1"/>
            <a:r>
              <a:rPr lang="en-US" sz="1400" dirty="0"/>
              <a:t>Maintenance. </a:t>
            </a:r>
            <a:endParaRPr lang="en-US" altLang="zh-CN" sz="1400" dirty="0"/>
          </a:p>
        </p:txBody>
      </p:sp>
      <p:graphicFrame>
        <p:nvGraphicFramePr>
          <p:cNvPr id="5" name="Content Placeholder 8"/>
          <p:cNvGraphicFramePr>
            <a:graphicFrameLocks/>
          </p:cNvGraphicFramePr>
          <p:nvPr>
            <p:extLst>
              <p:ext uri="{D42A27DB-BD31-4B8C-83A1-F6EECF244321}">
                <p14:modId xmlns:p14="http://schemas.microsoft.com/office/powerpoint/2010/main" val="4268146056"/>
              </p:ext>
            </p:extLst>
          </p:nvPr>
        </p:nvGraphicFramePr>
        <p:xfrm>
          <a:off x="271598" y="1376362"/>
          <a:ext cx="8634196" cy="877725"/>
        </p:xfrm>
        <a:graphic>
          <a:graphicData uri="http://schemas.openxmlformats.org/drawingml/2006/table">
            <a:tbl>
              <a:tblPr firstRow="1" bandRow="1">
                <a:tableStyleId>{8FD4443E-F989-4FC4-A0C8-D5A2AF1F390B}</a:tableStyleId>
              </a:tblPr>
              <a:tblGrid>
                <a:gridCol w="1488046">
                  <a:extLst>
                    <a:ext uri="{9D8B030D-6E8A-4147-A177-3AD203B41FA5}">
                      <a16:colId xmlns:a16="http://schemas.microsoft.com/office/drawing/2014/main" val="20000"/>
                    </a:ext>
                  </a:extLst>
                </a:gridCol>
                <a:gridCol w="3749810">
                  <a:extLst>
                    <a:ext uri="{9D8B030D-6E8A-4147-A177-3AD203B41FA5}">
                      <a16:colId xmlns:a16="http://schemas.microsoft.com/office/drawing/2014/main" val="20001"/>
                    </a:ext>
                  </a:extLst>
                </a:gridCol>
                <a:gridCol w="1083448">
                  <a:extLst>
                    <a:ext uri="{9D8B030D-6E8A-4147-A177-3AD203B41FA5}">
                      <a16:colId xmlns:a16="http://schemas.microsoft.com/office/drawing/2014/main" val="20002"/>
                    </a:ext>
                  </a:extLst>
                </a:gridCol>
                <a:gridCol w="1244814">
                  <a:extLst>
                    <a:ext uri="{9D8B030D-6E8A-4147-A177-3AD203B41FA5}">
                      <a16:colId xmlns:a16="http://schemas.microsoft.com/office/drawing/2014/main" val="20003"/>
                    </a:ext>
                  </a:extLst>
                </a:gridCol>
                <a:gridCol w="1068078">
                  <a:extLst>
                    <a:ext uri="{9D8B030D-6E8A-4147-A177-3AD203B41FA5}">
                      <a16:colId xmlns:a16="http://schemas.microsoft.com/office/drawing/2014/main" val="20004"/>
                    </a:ext>
                  </a:extLst>
                </a:gridCol>
              </a:tblGrid>
              <a:tr h="312412">
                <a:tc>
                  <a:txBody>
                    <a:bodyPr/>
                    <a:lstStyle/>
                    <a:p>
                      <a:r>
                        <a:rPr lang="en-US" sz="12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kumimoji="0" lang="en-US" sz="1200" b="1" i="0" u="none" strike="noStrike" kern="1200" cap="none" normalizeH="0" baseline="0" dirty="0">
                          <a:ln>
                            <a:noFill/>
                          </a:ln>
                          <a:solidFill>
                            <a:schemeClr val="lt1"/>
                          </a:solidFill>
                          <a:effectLst/>
                          <a:latin typeface="+mn-lt"/>
                          <a:ea typeface="+mn-ea"/>
                          <a:cs typeface="+mn-cs"/>
                        </a:rPr>
                        <a:t>MPS2</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1200" b="1" kern="1200" dirty="0">
                          <a:solidFill>
                            <a:schemeClr val="lt1"/>
                          </a:solidFill>
                          <a:effectLst/>
                          <a:latin typeface="+mn-lt"/>
                          <a:ea typeface="+mn-ea"/>
                          <a:cs typeface="+mn-cs"/>
                        </a:rPr>
                        <a:t>Multimedia Priority Service (MPS) Phase 2 </a:t>
                      </a:r>
                      <a:endParaRPr lang="en-US" sz="1200" b="1" i="0" u="none" strike="noStrike" dirty="0">
                        <a:solidFill>
                          <a:schemeClr val="bg1"/>
                        </a:solidFill>
                        <a:effectLst/>
                        <a:latin typeface="Calibri" panose="020F0502020204030204" pitchFamily="34" charset="0"/>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99%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Jun, 2021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SP-200519</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42670771"/>
      </p:ext>
    </p:extLst>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5"/>
          <p:cNvSpPr>
            <a:spLocks noGrp="1"/>
          </p:cNvSpPr>
          <p:nvPr>
            <p:ph type="title"/>
          </p:nvPr>
        </p:nvSpPr>
        <p:spPr>
          <a:xfrm>
            <a:off x="151679" y="228456"/>
            <a:ext cx="7112000" cy="815253"/>
          </a:xfrm>
        </p:spPr>
        <p:txBody>
          <a:bodyPr/>
          <a:lstStyle/>
          <a:p>
            <a:r>
              <a:rPr lang="en-GB" altLang="en-US" b="1" dirty="0"/>
              <a:t>2.4) Rel-17 Study/Work (16/19)</a:t>
            </a:r>
            <a:endParaRPr lang="de-DE" altLang="de-DE" b="1" dirty="0"/>
          </a:p>
        </p:txBody>
      </p:sp>
      <p:graphicFrame>
        <p:nvGraphicFramePr>
          <p:cNvPr id="5" name="Content Placeholder 8"/>
          <p:cNvGraphicFramePr>
            <a:graphicFrameLocks/>
          </p:cNvGraphicFramePr>
          <p:nvPr>
            <p:extLst>
              <p:ext uri="{D42A27DB-BD31-4B8C-83A1-F6EECF244321}">
                <p14:modId xmlns:p14="http://schemas.microsoft.com/office/powerpoint/2010/main" val="64124640"/>
              </p:ext>
            </p:extLst>
          </p:nvPr>
        </p:nvGraphicFramePr>
        <p:xfrm>
          <a:off x="262454" y="2007298"/>
          <a:ext cx="8634197" cy="1587884"/>
        </p:xfrm>
        <a:graphic>
          <a:graphicData uri="http://schemas.openxmlformats.org/drawingml/2006/table">
            <a:tbl>
              <a:tblPr firstRow="1" bandRow="1">
                <a:tableStyleId>{8FD4443E-F989-4FC4-A0C8-D5A2AF1F390B}</a:tableStyleId>
              </a:tblPr>
              <a:tblGrid>
                <a:gridCol w="1136578">
                  <a:extLst>
                    <a:ext uri="{9D8B030D-6E8A-4147-A177-3AD203B41FA5}">
                      <a16:colId xmlns:a16="http://schemas.microsoft.com/office/drawing/2014/main" val="20000"/>
                    </a:ext>
                  </a:extLst>
                </a:gridCol>
                <a:gridCol w="2249424">
                  <a:extLst>
                    <a:ext uri="{9D8B030D-6E8A-4147-A177-3AD203B41FA5}">
                      <a16:colId xmlns:a16="http://schemas.microsoft.com/office/drawing/2014/main" val="20001"/>
                    </a:ext>
                  </a:extLst>
                </a:gridCol>
                <a:gridCol w="777240">
                  <a:extLst>
                    <a:ext uri="{9D8B030D-6E8A-4147-A177-3AD203B41FA5}">
                      <a16:colId xmlns:a16="http://schemas.microsoft.com/office/drawing/2014/main" val="20002"/>
                    </a:ext>
                  </a:extLst>
                </a:gridCol>
                <a:gridCol w="901216">
                  <a:extLst>
                    <a:ext uri="{9D8B030D-6E8A-4147-A177-3AD203B41FA5}">
                      <a16:colId xmlns:a16="http://schemas.microsoft.com/office/drawing/2014/main" val="20003"/>
                    </a:ext>
                  </a:extLst>
                </a:gridCol>
                <a:gridCol w="863576">
                  <a:extLst>
                    <a:ext uri="{9D8B030D-6E8A-4147-A177-3AD203B41FA5}">
                      <a16:colId xmlns:a16="http://schemas.microsoft.com/office/drawing/2014/main" val="20004"/>
                    </a:ext>
                  </a:extLst>
                </a:gridCol>
                <a:gridCol w="2706163">
                  <a:extLst>
                    <a:ext uri="{9D8B030D-6E8A-4147-A177-3AD203B41FA5}">
                      <a16:colId xmlns:a16="http://schemas.microsoft.com/office/drawing/2014/main" val="1556240109"/>
                    </a:ext>
                  </a:extLst>
                </a:gridCol>
              </a:tblGrid>
              <a:tr h="312412">
                <a:tc>
                  <a:txBody>
                    <a:bodyPr/>
                    <a:lstStyle/>
                    <a:p>
                      <a:pPr algn="ctr"/>
                      <a:r>
                        <a:rPr lang="en-US" sz="12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Remarks</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kumimoji="0" lang="en-US" sz="1200" b="1" i="0" u="none" strike="noStrike" kern="1200" cap="none" normalizeH="0" baseline="0" dirty="0">
                          <a:ln>
                            <a:noFill/>
                          </a:ln>
                          <a:solidFill>
                            <a:schemeClr val="bg1"/>
                          </a:solidFill>
                          <a:effectLst/>
                          <a:latin typeface="+mn-lt"/>
                          <a:ea typeface="+mn-ea"/>
                          <a:cs typeface="+mn-cs"/>
                        </a:rPr>
                        <a:t>TEI17_DCAMP</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fontAlgn="b" latinLnBrk="0" hangingPunct="1"/>
                      <a:r>
                        <a:rPr kumimoji="0" lang="en-US" sz="1200" b="1" i="0" u="none" strike="noStrike" kern="1200" cap="none" normalizeH="0" baseline="0" dirty="0">
                          <a:ln>
                            <a:noFill/>
                          </a:ln>
                          <a:solidFill>
                            <a:schemeClr val="bg1"/>
                          </a:solidFill>
                          <a:effectLst/>
                          <a:latin typeface="+mn-lt"/>
                          <a:ea typeface="+mn-ea"/>
                          <a:cs typeface="+mn-cs"/>
                        </a:rPr>
                        <a:t>Dynamically Changing AM Policies in the 5GC</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7030A0"/>
                          </a:solidFill>
                          <a:effectLst/>
                          <a:uLnTx/>
                          <a:uFillTx/>
                          <a:latin typeface="Calibri"/>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Jun, 2021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SP-201032</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algn="l" defTabSz="914400" rtl="0" eaLnBrk="1" latinLnBrk="0" hangingPunct="1"/>
                      <a:r>
                        <a:rPr kumimoji="0" lang="en-US" sz="1200" b="1" i="0" u="none" strike="noStrike" kern="1200" cap="none" spc="0" normalizeH="0" baseline="0" dirty="0">
                          <a:ln>
                            <a:noFill/>
                          </a:ln>
                          <a:solidFill>
                            <a:prstClr val="white"/>
                          </a:solidFill>
                          <a:effectLst/>
                          <a:uLnTx/>
                          <a:uFillTx/>
                          <a:latin typeface="+mn-lt"/>
                          <a:ea typeface="+mn-ea"/>
                          <a:cs typeface="+mn-cs"/>
                        </a:rPr>
                        <a:t>4 CRs (3 CRs to 23.502, 1 CRs to 23.503) were approved. </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3537240751"/>
                  </a:ext>
                </a:extLst>
              </a:tr>
              <a:tr h="565313">
                <a:tc>
                  <a:txBody>
                    <a:bodyPr/>
                    <a:lstStyle/>
                    <a:p>
                      <a:r>
                        <a:rPr kumimoji="0" lang="en-US" sz="1200" b="1" i="0" u="none" strike="noStrike" kern="1200" cap="none" normalizeH="0" baseline="0" dirty="0">
                          <a:ln>
                            <a:noFill/>
                          </a:ln>
                          <a:solidFill>
                            <a:schemeClr val="bg1"/>
                          </a:solidFill>
                          <a:effectLst/>
                          <a:latin typeface="+mn-lt"/>
                          <a:ea typeface="+mn-ea"/>
                          <a:cs typeface="+mn-cs"/>
                        </a:rPr>
                        <a:t>TEI17_N3SLICE</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kumimoji="0" lang="en-GB" sz="1200" b="1" i="0" u="none" strike="noStrike" kern="1200" cap="none" normalizeH="0" baseline="0" dirty="0">
                          <a:ln>
                            <a:noFill/>
                          </a:ln>
                          <a:solidFill>
                            <a:schemeClr val="bg1"/>
                          </a:solidFill>
                          <a:effectLst/>
                          <a:latin typeface="+mn-lt"/>
                          <a:ea typeface="+mn-ea"/>
                          <a:cs typeface="+mn-cs"/>
                        </a:rPr>
                        <a:t>Support of different slices over different Non 3GPP access</a:t>
                      </a:r>
                      <a:endParaRPr kumimoji="0" lang="en-US" sz="1200" b="1" i="0" u="none" strike="noStrike" kern="1200" cap="none" normalizeH="0" baseline="0" dirty="0">
                        <a:ln>
                          <a:noFill/>
                        </a:ln>
                        <a:solidFill>
                          <a:schemeClr val="bg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srgbClr val="7030A0"/>
                          </a:solidFill>
                          <a:effectLst/>
                          <a:uLnTx/>
                          <a:uFillTx/>
                          <a:latin typeface="Calibri"/>
                          <a:ea typeface="+mn-ea"/>
                          <a:cs typeface="+mn-cs"/>
                        </a:rPr>
                        <a:t>100% -&gt; 100%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Mar, 2021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200" b="1" i="0" u="none" strike="noStrike" kern="1200" cap="none" spc="0" normalizeH="0" baseline="0" noProof="0" dirty="0">
                          <a:ln>
                            <a:noFill/>
                          </a:ln>
                          <a:solidFill>
                            <a:prstClr val="white"/>
                          </a:solidFill>
                          <a:effectLst/>
                          <a:uLnTx/>
                          <a:uFillTx/>
                          <a:latin typeface="+mn-lt"/>
                          <a:ea typeface="+mn-ea"/>
                          <a:cs typeface="+mn-cs"/>
                        </a:rPr>
                        <a:t>SP-200456</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dirty="0">
                          <a:ln>
                            <a:noFill/>
                          </a:ln>
                          <a:solidFill>
                            <a:prstClr val="white"/>
                          </a:solidFill>
                          <a:effectLst/>
                          <a:uLnTx/>
                          <a:uFillTx/>
                          <a:latin typeface="+mn-lt"/>
                          <a:ea typeface="+mn-ea"/>
                          <a:cs typeface="+mn-cs"/>
                        </a:rPr>
                        <a:t>3 CRs (2 CRs to 23.501, 1 CR to 23.502 were approved. </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117154420"/>
                  </a:ext>
                </a:extLst>
              </a:tr>
            </a:tbl>
          </a:graphicData>
        </a:graphic>
      </p:graphicFrame>
      <p:sp>
        <p:nvSpPr>
          <p:cNvPr id="6" name="Content Placeholder 7">
            <a:extLst>
              <a:ext uri="{FF2B5EF4-FFF2-40B4-BE49-F238E27FC236}">
                <a16:creationId xmlns:a16="http://schemas.microsoft.com/office/drawing/2014/main" id="{D82C107C-12A4-4A8A-BD3E-D650C60CEF82}"/>
              </a:ext>
            </a:extLst>
          </p:cNvPr>
          <p:cNvSpPr txBox="1">
            <a:spLocks/>
          </p:cNvSpPr>
          <p:nvPr/>
        </p:nvSpPr>
        <p:spPr bwMode="auto">
          <a:xfrm>
            <a:off x="143582" y="1536192"/>
            <a:ext cx="8404754" cy="512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200" indent="-4572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800">
                <a:solidFill>
                  <a:schemeClr val="tx1"/>
                </a:solidFill>
                <a:latin typeface="+mn-lt"/>
              </a:defRPr>
            </a:lvl5pPr>
            <a:lvl6pPr marL="2514600" indent="-228600" algn="l" rtl="0" eaLnBrk="0" fontAlgn="base" hangingPunct="0">
              <a:spcBef>
                <a:spcPct val="20000"/>
              </a:spcBef>
              <a:spcAft>
                <a:spcPct val="0"/>
              </a:spcAft>
              <a:buFont typeface="Arial" charset="0"/>
              <a:buChar char="»"/>
              <a:defRPr sz="1800">
                <a:solidFill>
                  <a:schemeClr val="tx1"/>
                </a:solidFill>
                <a:latin typeface="+mn-lt"/>
              </a:defRPr>
            </a:lvl6pPr>
            <a:lvl7pPr marL="2971800" indent="-228600" algn="l" rtl="0" eaLnBrk="0" fontAlgn="base" hangingPunct="0">
              <a:spcBef>
                <a:spcPct val="20000"/>
              </a:spcBef>
              <a:spcAft>
                <a:spcPct val="0"/>
              </a:spcAft>
              <a:buFont typeface="Arial" charset="0"/>
              <a:buChar char="»"/>
              <a:defRPr sz="1800">
                <a:solidFill>
                  <a:schemeClr val="tx1"/>
                </a:solidFill>
                <a:latin typeface="+mn-lt"/>
              </a:defRPr>
            </a:lvl7pPr>
            <a:lvl8pPr marL="3429000" indent="-228600" algn="l" rtl="0" eaLnBrk="0" fontAlgn="base" hangingPunct="0">
              <a:spcBef>
                <a:spcPct val="20000"/>
              </a:spcBef>
              <a:spcAft>
                <a:spcPct val="0"/>
              </a:spcAft>
              <a:buFont typeface="Arial" charset="0"/>
              <a:buChar char="»"/>
              <a:defRPr sz="1800">
                <a:solidFill>
                  <a:schemeClr val="tx1"/>
                </a:solidFill>
                <a:latin typeface="+mn-lt"/>
              </a:defRPr>
            </a:lvl8pPr>
            <a:lvl9pPr marL="3886200" indent="-228600" algn="l" rtl="0" eaLnBrk="0" fontAlgn="base" hangingPunct="0">
              <a:spcBef>
                <a:spcPct val="20000"/>
              </a:spcBef>
              <a:spcAft>
                <a:spcPct val="0"/>
              </a:spcAft>
              <a:buFont typeface="Arial" charset="0"/>
              <a:buChar char="»"/>
              <a:defRPr sz="1800">
                <a:solidFill>
                  <a:schemeClr val="tx1"/>
                </a:solidFill>
                <a:latin typeface="+mn-lt"/>
              </a:defRPr>
            </a:lvl9pPr>
          </a:lstStyle>
          <a:p>
            <a:pPr>
              <a:spcBef>
                <a:spcPts val="0"/>
              </a:spcBef>
              <a:spcAft>
                <a:spcPts val="400"/>
              </a:spcAft>
            </a:pPr>
            <a:r>
              <a:rPr lang="de-DE" altLang="de-DE" sz="2000" kern="0" dirty="0"/>
              <a:t>Maintenance work on TEI17 mini WIDs. </a:t>
            </a:r>
          </a:p>
        </p:txBody>
      </p:sp>
    </p:spTree>
    <p:extLst>
      <p:ext uri="{BB962C8B-B14F-4D97-AF65-F5344CB8AC3E}">
        <p14:creationId xmlns:p14="http://schemas.microsoft.com/office/powerpoint/2010/main" val="4170586600"/>
      </p:ext>
    </p:extLst>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5"/>
          <p:cNvSpPr>
            <a:spLocks noGrp="1"/>
          </p:cNvSpPr>
          <p:nvPr>
            <p:ph type="title"/>
          </p:nvPr>
        </p:nvSpPr>
        <p:spPr>
          <a:xfrm>
            <a:off x="151679" y="228456"/>
            <a:ext cx="7112000" cy="815253"/>
          </a:xfrm>
        </p:spPr>
        <p:txBody>
          <a:bodyPr/>
          <a:lstStyle/>
          <a:p>
            <a:r>
              <a:rPr lang="en-GB" altLang="en-US" b="1" dirty="0"/>
              <a:t>2.4) Rel-17 Study/Work (17/19)</a:t>
            </a:r>
            <a:endParaRPr lang="de-DE" altLang="de-DE" b="1" dirty="0"/>
          </a:p>
        </p:txBody>
      </p:sp>
      <p:sp>
        <p:nvSpPr>
          <p:cNvPr id="31764" name="Content Placeholder 7"/>
          <p:cNvSpPr>
            <a:spLocks noGrp="1"/>
          </p:cNvSpPr>
          <p:nvPr>
            <p:ph sz="half" idx="2"/>
          </p:nvPr>
        </p:nvSpPr>
        <p:spPr>
          <a:xfrm>
            <a:off x="271598" y="2651151"/>
            <a:ext cx="8404754" cy="3702148"/>
          </a:xfrm>
        </p:spPr>
        <p:txBody>
          <a:bodyPr/>
          <a:lstStyle/>
          <a:p>
            <a:pPr>
              <a:spcBef>
                <a:spcPts val="0"/>
              </a:spcBef>
              <a:spcAft>
                <a:spcPts val="400"/>
              </a:spcAft>
            </a:pPr>
            <a:r>
              <a:rPr lang="de-DE" altLang="de-DE" sz="2000" dirty="0"/>
              <a:t>Progress since SA#94-e:</a:t>
            </a:r>
          </a:p>
          <a:p>
            <a:pPr lvl="1">
              <a:spcBef>
                <a:spcPts val="0"/>
              </a:spcBef>
              <a:spcAft>
                <a:spcPts val="400"/>
              </a:spcAft>
            </a:pPr>
            <a:r>
              <a:rPr lang="en-US" altLang="ko-KR" sz="1400" dirty="0"/>
              <a:t>Total 9 CRs agreed to TS 23.501 and TS 23.502.</a:t>
            </a:r>
          </a:p>
          <a:p>
            <a:pPr lvl="2">
              <a:spcBef>
                <a:spcPts val="0"/>
              </a:spcBef>
              <a:spcAft>
                <a:spcPts val="0"/>
              </a:spcAft>
              <a:buFont typeface="Calibri" panose="020F0502020204030204" pitchFamily="34" charset="0"/>
              <a:buChar char="­"/>
            </a:pPr>
            <a:r>
              <a:rPr lang="en-US" altLang="ko-KR" sz="1250" dirty="0"/>
              <a:t>Agreement on “UE authentication and Subscription information checking”, and also sending LS to SA3 and CT4</a:t>
            </a:r>
            <a:endParaRPr lang="en-US" altLang="ko-KR" sz="1050" dirty="0"/>
          </a:p>
          <a:p>
            <a:pPr lvl="2">
              <a:spcBef>
                <a:spcPts val="0"/>
              </a:spcBef>
              <a:spcAft>
                <a:spcPts val="400"/>
              </a:spcAft>
              <a:buFont typeface="Calibri" panose="020F0502020204030204" pitchFamily="34" charset="0"/>
              <a:buChar char="­"/>
            </a:pPr>
            <a:r>
              <a:rPr lang="en-US" altLang="ko-KR" sz="1250" dirty="0"/>
              <a:t>Alignment with CT1 agreements and clarifications</a:t>
            </a:r>
          </a:p>
          <a:p>
            <a:pPr lvl="1">
              <a:spcBef>
                <a:spcPts val="0"/>
              </a:spcBef>
              <a:spcAft>
                <a:spcPts val="400"/>
              </a:spcAft>
            </a:pPr>
            <a:r>
              <a:rPr lang="en-GB" altLang="ko-KR" sz="1400" dirty="0"/>
              <a:t>Waiting for the feedback from other WGs </a:t>
            </a:r>
            <a:r>
              <a:rPr lang="de-DE" altLang="ko-KR" sz="1400" dirty="0"/>
              <a:t>(e.g. SA5, CT1, etc</a:t>
            </a:r>
            <a:r>
              <a:rPr lang="en-US" altLang="zh-CN" sz="1400" dirty="0"/>
              <a:t>.) to resolve the editor’s notes.</a:t>
            </a:r>
          </a:p>
          <a:p>
            <a:pPr lvl="2">
              <a:spcBef>
                <a:spcPts val="0"/>
              </a:spcBef>
              <a:spcAft>
                <a:spcPts val="400"/>
              </a:spcAft>
              <a:buFont typeface="Calibri" panose="020F0502020204030204" pitchFamily="34" charset="0"/>
              <a:buChar char="­"/>
            </a:pPr>
            <a:r>
              <a:rPr lang="en-US" altLang="ko-KR" sz="1250" dirty="0"/>
              <a:t>Two CRs endorsed.</a:t>
            </a:r>
            <a:endParaRPr lang="en-US" altLang="zh-CN" sz="1400" dirty="0"/>
          </a:p>
          <a:p>
            <a:pPr>
              <a:spcBef>
                <a:spcPts val="0"/>
              </a:spcBef>
              <a:spcAft>
                <a:spcPts val="400"/>
              </a:spcAft>
            </a:pPr>
            <a:r>
              <a:rPr lang="de-DE" altLang="de-DE" sz="2000" dirty="0"/>
              <a:t>RAN impacts or dependencies:</a:t>
            </a:r>
          </a:p>
          <a:p>
            <a:pPr lvl="1">
              <a:spcBef>
                <a:spcPts val="0"/>
              </a:spcBef>
              <a:spcAft>
                <a:spcPts val="400"/>
              </a:spcAft>
            </a:pPr>
            <a:r>
              <a:rPr lang="en-US" altLang="zh-CN" sz="1400" dirty="0"/>
              <a:t>Maintenance and alignment regarding system information extensions for MINT</a:t>
            </a:r>
            <a:r>
              <a:rPr lang="en-GB" altLang="ko-KR" sz="1400" dirty="0"/>
              <a:t>. </a:t>
            </a:r>
          </a:p>
          <a:p>
            <a:pPr marL="742950" lvl="2" indent="-342900">
              <a:lnSpc>
                <a:spcPts val="1600"/>
              </a:lnSpc>
              <a:spcBef>
                <a:spcPts val="0"/>
              </a:spcBef>
              <a:buClr>
                <a:srgbClr val="C00000"/>
              </a:buClr>
              <a:buFont typeface="Calibri" panose="020F0502020204030204" pitchFamily="34" charset="0"/>
              <a:buChar char="•"/>
            </a:pPr>
            <a:endParaRPr lang="de-DE" sz="1400" dirty="0"/>
          </a:p>
          <a:p>
            <a:pPr>
              <a:spcBef>
                <a:spcPts val="0"/>
              </a:spcBef>
              <a:spcAft>
                <a:spcPts val="400"/>
              </a:spcAft>
            </a:pPr>
            <a:r>
              <a:rPr lang="de-DE" altLang="de-DE" sz="2000" dirty="0"/>
              <a:t>Next steps:</a:t>
            </a:r>
          </a:p>
          <a:p>
            <a:pPr lvl="1"/>
            <a:r>
              <a:rPr lang="en-US" altLang="zh-CN" sz="1400" dirty="0"/>
              <a:t>Finalize </a:t>
            </a:r>
            <a:r>
              <a:rPr lang="de-DE" altLang="ko-KR" sz="1400" dirty="0"/>
              <a:t>normative work with the dependencies from other WGs (e.g., SA3, CT1, etc</a:t>
            </a:r>
            <a:r>
              <a:rPr lang="en-US" altLang="zh-CN" sz="1400" dirty="0"/>
              <a:t>.)</a:t>
            </a:r>
            <a:r>
              <a:rPr lang="en-US" sz="1400" dirty="0"/>
              <a:t>. </a:t>
            </a:r>
            <a:endParaRPr lang="en-US" altLang="zh-CN" sz="1400" dirty="0"/>
          </a:p>
        </p:txBody>
      </p:sp>
      <p:graphicFrame>
        <p:nvGraphicFramePr>
          <p:cNvPr id="5" name="Content Placeholder 8"/>
          <p:cNvGraphicFramePr>
            <a:graphicFrameLocks/>
          </p:cNvGraphicFramePr>
          <p:nvPr>
            <p:extLst>
              <p:ext uri="{D42A27DB-BD31-4B8C-83A1-F6EECF244321}">
                <p14:modId xmlns:p14="http://schemas.microsoft.com/office/powerpoint/2010/main" val="3069576974"/>
              </p:ext>
            </p:extLst>
          </p:nvPr>
        </p:nvGraphicFramePr>
        <p:xfrm>
          <a:off x="271598" y="1376362"/>
          <a:ext cx="8634196" cy="877725"/>
        </p:xfrm>
        <a:graphic>
          <a:graphicData uri="http://schemas.openxmlformats.org/drawingml/2006/table">
            <a:tbl>
              <a:tblPr firstRow="1" bandRow="1">
                <a:tableStyleId>{8FD4443E-F989-4FC4-A0C8-D5A2AF1F390B}</a:tableStyleId>
              </a:tblPr>
              <a:tblGrid>
                <a:gridCol w="1488046">
                  <a:extLst>
                    <a:ext uri="{9D8B030D-6E8A-4147-A177-3AD203B41FA5}">
                      <a16:colId xmlns:a16="http://schemas.microsoft.com/office/drawing/2014/main" val="20000"/>
                    </a:ext>
                  </a:extLst>
                </a:gridCol>
                <a:gridCol w="3749810">
                  <a:extLst>
                    <a:ext uri="{9D8B030D-6E8A-4147-A177-3AD203B41FA5}">
                      <a16:colId xmlns:a16="http://schemas.microsoft.com/office/drawing/2014/main" val="20001"/>
                    </a:ext>
                  </a:extLst>
                </a:gridCol>
                <a:gridCol w="1083448">
                  <a:extLst>
                    <a:ext uri="{9D8B030D-6E8A-4147-A177-3AD203B41FA5}">
                      <a16:colId xmlns:a16="http://schemas.microsoft.com/office/drawing/2014/main" val="20002"/>
                    </a:ext>
                  </a:extLst>
                </a:gridCol>
                <a:gridCol w="1244814">
                  <a:extLst>
                    <a:ext uri="{9D8B030D-6E8A-4147-A177-3AD203B41FA5}">
                      <a16:colId xmlns:a16="http://schemas.microsoft.com/office/drawing/2014/main" val="20003"/>
                    </a:ext>
                  </a:extLst>
                </a:gridCol>
                <a:gridCol w="1068078">
                  <a:extLst>
                    <a:ext uri="{9D8B030D-6E8A-4147-A177-3AD203B41FA5}">
                      <a16:colId xmlns:a16="http://schemas.microsoft.com/office/drawing/2014/main" val="20004"/>
                    </a:ext>
                  </a:extLst>
                </a:gridCol>
              </a:tblGrid>
              <a:tr h="312412">
                <a:tc>
                  <a:txBody>
                    <a:bodyPr/>
                    <a:lstStyle/>
                    <a:p>
                      <a:r>
                        <a:rPr lang="en-US" sz="12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kumimoji="0" lang="en-US" sz="1200" b="1" i="0" u="none" strike="noStrike" kern="1200" cap="none" normalizeH="0" baseline="0" dirty="0">
                          <a:ln>
                            <a:noFill/>
                          </a:ln>
                          <a:solidFill>
                            <a:schemeClr val="lt1"/>
                          </a:solidFill>
                          <a:effectLst/>
                          <a:latin typeface="+mn-lt"/>
                          <a:ea typeface="+mn-ea"/>
                          <a:cs typeface="+mn-cs"/>
                        </a:rPr>
                        <a:t>MINT</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ko-KR" sz="1200" b="1" kern="1200" dirty="0">
                          <a:solidFill>
                            <a:schemeClr val="lt1"/>
                          </a:solidFill>
                          <a:effectLst/>
                          <a:latin typeface="+mn-lt"/>
                          <a:ea typeface="+mn-ea"/>
                          <a:cs typeface="+mn-cs"/>
                        </a:rPr>
                        <a:t>Minimization of Service Interruption</a:t>
                      </a:r>
                      <a:endParaRPr lang="de-DE" sz="12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90% -&gt; 98%</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Dec, 2021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SP-210582</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531728263"/>
      </p:ext>
    </p:extLst>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5"/>
          <p:cNvSpPr>
            <a:spLocks noGrp="1"/>
          </p:cNvSpPr>
          <p:nvPr>
            <p:ph type="title"/>
          </p:nvPr>
        </p:nvSpPr>
        <p:spPr>
          <a:xfrm>
            <a:off x="151679" y="228456"/>
            <a:ext cx="7112000" cy="815253"/>
          </a:xfrm>
        </p:spPr>
        <p:txBody>
          <a:bodyPr/>
          <a:lstStyle/>
          <a:p>
            <a:r>
              <a:rPr lang="en-GB" altLang="en-US" b="1" dirty="0"/>
              <a:t>2.4) Rel-17 Study/Work (18/19)</a:t>
            </a:r>
            <a:endParaRPr lang="de-DE" altLang="de-DE" b="1" dirty="0"/>
          </a:p>
        </p:txBody>
      </p:sp>
      <p:sp>
        <p:nvSpPr>
          <p:cNvPr id="31764" name="Content Placeholder 7"/>
          <p:cNvSpPr>
            <a:spLocks noGrp="1"/>
          </p:cNvSpPr>
          <p:nvPr>
            <p:ph sz="half" idx="2"/>
          </p:nvPr>
        </p:nvSpPr>
        <p:spPr>
          <a:xfrm>
            <a:off x="271598" y="2651151"/>
            <a:ext cx="8404754" cy="3702148"/>
          </a:xfrm>
        </p:spPr>
        <p:txBody>
          <a:bodyPr/>
          <a:lstStyle/>
          <a:p>
            <a:pPr>
              <a:spcBef>
                <a:spcPts val="0"/>
              </a:spcBef>
              <a:spcAft>
                <a:spcPts val="400"/>
              </a:spcAft>
            </a:pPr>
            <a:r>
              <a:rPr lang="de-DE" altLang="de-DE" sz="2000" dirty="0"/>
              <a:t>Progress since SA#94-e:</a:t>
            </a:r>
          </a:p>
          <a:p>
            <a:pPr lvl="1">
              <a:spcBef>
                <a:spcPts val="0"/>
              </a:spcBef>
              <a:spcAft>
                <a:spcPts val="0"/>
              </a:spcAft>
              <a:defRPr/>
            </a:pPr>
            <a:r>
              <a:rPr lang="en-US" altLang="zh-CN" sz="1400" dirty="0"/>
              <a:t>No Change.</a:t>
            </a:r>
          </a:p>
          <a:p>
            <a:pPr lvl="1">
              <a:spcBef>
                <a:spcPts val="300"/>
              </a:spcBef>
              <a:defRPr/>
            </a:pPr>
            <a:endParaRPr lang="en-US" altLang="zh-CN" sz="1400" dirty="0"/>
          </a:p>
          <a:p>
            <a:pPr>
              <a:spcBef>
                <a:spcPts val="0"/>
              </a:spcBef>
              <a:spcAft>
                <a:spcPts val="400"/>
              </a:spcAft>
            </a:pPr>
            <a:r>
              <a:rPr lang="de-DE" altLang="de-DE" sz="2000" dirty="0"/>
              <a:t>RAN impacts or dependencies:</a:t>
            </a:r>
          </a:p>
          <a:p>
            <a:pPr lvl="1">
              <a:spcBef>
                <a:spcPts val="0"/>
              </a:spcBef>
              <a:spcAft>
                <a:spcPts val="400"/>
              </a:spcAft>
            </a:pPr>
            <a:r>
              <a:rPr lang="en-US" altLang="zh-CN" sz="1400" dirty="0"/>
              <a:t>None</a:t>
            </a:r>
            <a:r>
              <a:rPr lang="en-GB" altLang="ko-KR" sz="1400" dirty="0"/>
              <a:t>. </a:t>
            </a:r>
          </a:p>
          <a:p>
            <a:pPr marL="742950" lvl="2" indent="-342900">
              <a:lnSpc>
                <a:spcPts val="1600"/>
              </a:lnSpc>
              <a:spcBef>
                <a:spcPts val="0"/>
              </a:spcBef>
              <a:buClr>
                <a:srgbClr val="C00000"/>
              </a:buClr>
              <a:buFont typeface="Calibri" panose="020F0502020204030204" pitchFamily="34" charset="0"/>
              <a:buChar char="•"/>
            </a:pPr>
            <a:endParaRPr lang="de-DE" sz="1400" dirty="0"/>
          </a:p>
          <a:p>
            <a:pPr>
              <a:spcBef>
                <a:spcPts val="0"/>
              </a:spcBef>
              <a:spcAft>
                <a:spcPts val="400"/>
              </a:spcAft>
            </a:pPr>
            <a:r>
              <a:rPr lang="de-DE" altLang="de-DE" sz="2000" dirty="0"/>
              <a:t>Next steps:</a:t>
            </a:r>
          </a:p>
          <a:p>
            <a:pPr lvl="1"/>
            <a:r>
              <a:rPr lang="en-US" altLang="zh-CN" sz="1400" dirty="0"/>
              <a:t>Maintenance</a:t>
            </a:r>
            <a:r>
              <a:rPr lang="en-US" sz="1400" dirty="0"/>
              <a:t>. </a:t>
            </a:r>
            <a:endParaRPr lang="en-US" altLang="zh-CN" sz="1400" dirty="0"/>
          </a:p>
        </p:txBody>
      </p:sp>
      <p:graphicFrame>
        <p:nvGraphicFramePr>
          <p:cNvPr id="5" name="Content Placeholder 8"/>
          <p:cNvGraphicFramePr>
            <a:graphicFrameLocks/>
          </p:cNvGraphicFramePr>
          <p:nvPr>
            <p:extLst>
              <p:ext uri="{D42A27DB-BD31-4B8C-83A1-F6EECF244321}">
                <p14:modId xmlns:p14="http://schemas.microsoft.com/office/powerpoint/2010/main" val="184288751"/>
              </p:ext>
            </p:extLst>
          </p:nvPr>
        </p:nvGraphicFramePr>
        <p:xfrm>
          <a:off x="271598" y="1376362"/>
          <a:ext cx="8634196" cy="877725"/>
        </p:xfrm>
        <a:graphic>
          <a:graphicData uri="http://schemas.openxmlformats.org/drawingml/2006/table">
            <a:tbl>
              <a:tblPr firstRow="1" bandRow="1">
                <a:tableStyleId>{8FD4443E-F989-4FC4-A0C8-D5A2AF1F390B}</a:tableStyleId>
              </a:tblPr>
              <a:tblGrid>
                <a:gridCol w="1488046">
                  <a:extLst>
                    <a:ext uri="{9D8B030D-6E8A-4147-A177-3AD203B41FA5}">
                      <a16:colId xmlns:a16="http://schemas.microsoft.com/office/drawing/2014/main" val="20000"/>
                    </a:ext>
                  </a:extLst>
                </a:gridCol>
                <a:gridCol w="3749810">
                  <a:extLst>
                    <a:ext uri="{9D8B030D-6E8A-4147-A177-3AD203B41FA5}">
                      <a16:colId xmlns:a16="http://schemas.microsoft.com/office/drawing/2014/main" val="20001"/>
                    </a:ext>
                  </a:extLst>
                </a:gridCol>
                <a:gridCol w="1083448">
                  <a:extLst>
                    <a:ext uri="{9D8B030D-6E8A-4147-A177-3AD203B41FA5}">
                      <a16:colId xmlns:a16="http://schemas.microsoft.com/office/drawing/2014/main" val="20002"/>
                    </a:ext>
                  </a:extLst>
                </a:gridCol>
                <a:gridCol w="1244814">
                  <a:extLst>
                    <a:ext uri="{9D8B030D-6E8A-4147-A177-3AD203B41FA5}">
                      <a16:colId xmlns:a16="http://schemas.microsoft.com/office/drawing/2014/main" val="20003"/>
                    </a:ext>
                  </a:extLst>
                </a:gridCol>
                <a:gridCol w="1068078">
                  <a:extLst>
                    <a:ext uri="{9D8B030D-6E8A-4147-A177-3AD203B41FA5}">
                      <a16:colId xmlns:a16="http://schemas.microsoft.com/office/drawing/2014/main" val="20004"/>
                    </a:ext>
                  </a:extLst>
                </a:gridCol>
              </a:tblGrid>
              <a:tr h="312412">
                <a:tc>
                  <a:txBody>
                    <a:bodyPr/>
                    <a:lstStyle/>
                    <a:p>
                      <a:r>
                        <a:rPr lang="en-US" sz="12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pPr marL="0" algn="l" defTabSz="914400" rtl="0" eaLnBrk="1" latinLnBrk="0" hangingPunct="1"/>
                      <a:r>
                        <a:rPr kumimoji="0" lang="en-US" sz="1200" b="1" i="0" u="none" strike="noStrike" kern="1200" cap="none" normalizeH="0" baseline="0" dirty="0">
                          <a:ln>
                            <a:noFill/>
                          </a:ln>
                          <a:solidFill>
                            <a:schemeClr val="lt1"/>
                          </a:solidFill>
                          <a:effectLst/>
                          <a:latin typeface="+mn-lt"/>
                          <a:ea typeface="+mn-ea"/>
                          <a:cs typeface="+mn-cs"/>
                        </a:rPr>
                        <a:t>ARCH_NR_REDCAP</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defRPr/>
                      </a:pPr>
                      <a:r>
                        <a:rPr kumimoji="0" lang="en-US" altLang="zh-CN" sz="1200" b="1" i="0" u="none" strike="noStrike" kern="1200" cap="none" normalizeH="0" baseline="0" dirty="0">
                          <a:ln>
                            <a:noFill/>
                          </a:ln>
                          <a:solidFill>
                            <a:schemeClr val="lt1"/>
                          </a:solidFill>
                          <a:effectLst/>
                          <a:latin typeface="+mn-lt"/>
                          <a:ea typeface="+mn-ea"/>
                          <a:cs typeface="+mn-cs"/>
                        </a:rPr>
                        <a:t>Architecture Enhancement for NR Reduced Capability Devices</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1200" b="1" kern="1200" dirty="0">
                          <a:solidFill>
                            <a:srgbClr val="7030A0"/>
                          </a:solidFill>
                          <a:latin typeface="+mn-lt"/>
                          <a:ea typeface="+mn-ea"/>
                          <a:cs typeface="+mn-cs"/>
                        </a:rPr>
                        <a:t>100% -&gt; 100%</a:t>
                      </a:r>
                      <a:endParaRPr kumimoji="0" lang="en-US" altLang="zh-CN" sz="1200" b="1" i="0" u="none" strike="noStrike" kern="1200" cap="none" normalizeH="0" baseline="0" dirty="0">
                        <a:ln>
                          <a:noFill/>
                        </a:ln>
                        <a:solidFill>
                          <a:schemeClr val="lt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200" b="1" i="0" u="none" strike="noStrike" kern="1200" cap="none" normalizeH="0" baseline="0" noProof="0" dirty="0">
                          <a:ln>
                            <a:noFill/>
                          </a:ln>
                          <a:solidFill>
                            <a:schemeClr val="lt1"/>
                          </a:solidFill>
                          <a:effectLst/>
                          <a:latin typeface="+mn-lt"/>
                          <a:ea typeface="+mn-ea"/>
                          <a:cs typeface="+mn-cs"/>
                        </a:rPr>
                        <a:t>Dec</a:t>
                      </a:r>
                      <a:r>
                        <a:rPr kumimoji="0" lang="en-US" sz="1200" b="1" i="0" u="none" strike="noStrike" kern="1200" cap="none" normalizeH="0" baseline="0" noProof="0" dirty="0">
                          <a:ln>
                            <a:noFill/>
                          </a:ln>
                          <a:solidFill>
                            <a:schemeClr val="lt1"/>
                          </a:solidFill>
                          <a:effectLst/>
                          <a:latin typeface="+mn-lt"/>
                          <a:ea typeface="+mn-ea"/>
                          <a:cs typeface="+mn-cs"/>
                        </a:rPr>
                        <a:t>, 2021</a:t>
                      </a:r>
                      <a:endParaRPr kumimoji="0" lang="en-US" sz="1200" b="1" i="0" u="none" strike="noStrike" kern="1200" cap="none" normalizeH="0" baseline="0" dirty="0">
                        <a:ln>
                          <a:noFill/>
                        </a:ln>
                        <a:solidFill>
                          <a:schemeClr val="lt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GB" altLang="zh-CN" sz="1200" b="1" i="0" u="none" strike="noStrike" kern="1200" cap="none" normalizeH="0" baseline="0" noProof="0" dirty="0">
                          <a:ln>
                            <a:noFill/>
                          </a:ln>
                          <a:solidFill>
                            <a:schemeClr val="lt1"/>
                          </a:solidFill>
                          <a:effectLst/>
                          <a:latin typeface="+mn-lt"/>
                          <a:ea typeface="+mn-ea"/>
                          <a:cs typeface="+mn-cs"/>
                        </a:rPr>
                        <a:t>SP-211100</a:t>
                      </a:r>
                      <a:endParaRPr kumimoji="0" lang="en-US" altLang="zh-CN" sz="1200" b="1" i="0" u="none" strike="noStrike" kern="1200" cap="none" normalizeH="0" baseline="0" dirty="0">
                        <a:ln>
                          <a:noFill/>
                        </a:ln>
                        <a:solidFill>
                          <a:schemeClr val="lt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200728266"/>
      </p:ext>
    </p:extLst>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5"/>
          <p:cNvSpPr>
            <a:spLocks noGrp="1"/>
          </p:cNvSpPr>
          <p:nvPr>
            <p:ph type="title"/>
          </p:nvPr>
        </p:nvSpPr>
        <p:spPr>
          <a:xfrm>
            <a:off x="151679" y="228456"/>
            <a:ext cx="7112000" cy="815253"/>
          </a:xfrm>
        </p:spPr>
        <p:txBody>
          <a:bodyPr/>
          <a:lstStyle/>
          <a:p>
            <a:r>
              <a:rPr lang="en-GB" altLang="en-US" b="1" dirty="0"/>
              <a:t>2.4) Rel-17 Study/Work (19/19)</a:t>
            </a:r>
            <a:endParaRPr lang="de-DE" altLang="de-DE" b="1" dirty="0"/>
          </a:p>
        </p:txBody>
      </p:sp>
      <p:sp>
        <p:nvSpPr>
          <p:cNvPr id="31764" name="Content Placeholder 7"/>
          <p:cNvSpPr>
            <a:spLocks noGrp="1"/>
          </p:cNvSpPr>
          <p:nvPr>
            <p:ph sz="half" idx="2"/>
          </p:nvPr>
        </p:nvSpPr>
        <p:spPr>
          <a:xfrm>
            <a:off x="271598" y="2651151"/>
            <a:ext cx="8404754" cy="3702148"/>
          </a:xfrm>
        </p:spPr>
        <p:txBody>
          <a:bodyPr/>
          <a:lstStyle/>
          <a:p>
            <a:pPr>
              <a:spcBef>
                <a:spcPts val="0"/>
              </a:spcBef>
              <a:spcAft>
                <a:spcPts val="400"/>
              </a:spcAft>
            </a:pPr>
            <a:r>
              <a:rPr lang="de-DE" altLang="de-DE" sz="2000" dirty="0"/>
              <a:t>Progress since SA#94-e:</a:t>
            </a:r>
          </a:p>
          <a:p>
            <a:pPr lvl="1">
              <a:spcBef>
                <a:spcPts val="0"/>
              </a:spcBef>
              <a:spcAft>
                <a:spcPts val="0"/>
              </a:spcAft>
              <a:defRPr/>
            </a:pPr>
            <a:r>
              <a:rPr lang="en-US" altLang="zh-CN" sz="1400" dirty="0"/>
              <a:t>3 CRs to 23.401 were approved.</a:t>
            </a:r>
          </a:p>
          <a:p>
            <a:pPr lvl="1">
              <a:spcBef>
                <a:spcPts val="0"/>
              </a:spcBef>
              <a:spcAft>
                <a:spcPts val="0"/>
              </a:spcAft>
              <a:defRPr/>
            </a:pPr>
            <a:r>
              <a:rPr lang="en-US" altLang="zh-CN" sz="1400" dirty="0"/>
              <a:t>Contentious Issue: Indicated country of UE location (ongoing CT1, SA1, SA2 discussion)</a:t>
            </a:r>
          </a:p>
          <a:p>
            <a:pPr lvl="1">
              <a:spcBef>
                <a:spcPts val="300"/>
              </a:spcBef>
              <a:defRPr/>
            </a:pPr>
            <a:endParaRPr lang="en-US" altLang="zh-CN" sz="1400" dirty="0"/>
          </a:p>
          <a:p>
            <a:pPr>
              <a:spcBef>
                <a:spcPts val="0"/>
              </a:spcBef>
              <a:spcAft>
                <a:spcPts val="400"/>
              </a:spcAft>
            </a:pPr>
            <a:r>
              <a:rPr lang="de-DE" altLang="de-DE" sz="2000" dirty="0"/>
              <a:t>RAN impacts or dependencies:</a:t>
            </a:r>
          </a:p>
          <a:p>
            <a:pPr lvl="1">
              <a:spcBef>
                <a:spcPts val="0"/>
              </a:spcBef>
              <a:spcAft>
                <a:spcPts val="400"/>
              </a:spcAft>
            </a:pPr>
            <a:r>
              <a:rPr lang="en-US" altLang="zh-CN" sz="1400" dirty="0"/>
              <a:t>Discontinuous coverage, WUS [depending on Q1’22 progress in RAN WGs]</a:t>
            </a:r>
            <a:r>
              <a:rPr lang="en-GB" altLang="ko-KR" sz="1400" dirty="0"/>
              <a:t>. </a:t>
            </a:r>
          </a:p>
          <a:p>
            <a:pPr marL="742950" lvl="2" indent="-342900">
              <a:lnSpc>
                <a:spcPts val="1600"/>
              </a:lnSpc>
              <a:spcBef>
                <a:spcPts val="0"/>
              </a:spcBef>
              <a:buClr>
                <a:srgbClr val="C00000"/>
              </a:buClr>
              <a:buFont typeface="Calibri" panose="020F0502020204030204" pitchFamily="34" charset="0"/>
              <a:buChar char="•"/>
            </a:pPr>
            <a:endParaRPr lang="de-DE" sz="1400" dirty="0"/>
          </a:p>
          <a:p>
            <a:pPr>
              <a:spcBef>
                <a:spcPts val="0"/>
              </a:spcBef>
              <a:spcAft>
                <a:spcPts val="400"/>
              </a:spcAft>
            </a:pPr>
            <a:r>
              <a:rPr lang="de-DE" altLang="de-DE" sz="2000" dirty="0"/>
              <a:t>Next steps:</a:t>
            </a:r>
          </a:p>
          <a:p>
            <a:pPr lvl="1"/>
            <a:r>
              <a:rPr lang="en-US" altLang="zh-CN" sz="1400" dirty="0"/>
              <a:t>Finalize </a:t>
            </a:r>
            <a:r>
              <a:rPr lang="de-DE" altLang="ko-KR" sz="1400" dirty="0"/>
              <a:t>normative work with the dependencies from other WGs</a:t>
            </a:r>
            <a:r>
              <a:rPr lang="en-US" sz="1400" dirty="0"/>
              <a:t>. </a:t>
            </a:r>
            <a:endParaRPr lang="en-US" altLang="zh-CN" sz="1400" dirty="0"/>
          </a:p>
        </p:txBody>
      </p:sp>
      <p:graphicFrame>
        <p:nvGraphicFramePr>
          <p:cNvPr id="5" name="Content Placeholder 8"/>
          <p:cNvGraphicFramePr>
            <a:graphicFrameLocks/>
          </p:cNvGraphicFramePr>
          <p:nvPr>
            <p:extLst>
              <p:ext uri="{D42A27DB-BD31-4B8C-83A1-F6EECF244321}">
                <p14:modId xmlns:p14="http://schemas.microsoft.com/office/powerpoint/2010/main" val="3908910797"/>
              </p:ext>
            </p:extLst>
          </p:nvPr>
        </p:nvGraphicFramePr>
        <p:xfrm>
          <a:off x="271598" y="1376362"/>
          <a:ext cx="8634196" cy="877725"/>
        </p:xfrm>
        <a:graphic>
          <a:graphicData uri="http://schemas.openxmlformats.org/drawingml/2006/table">
            <a:tbl>
              <a:tblPr firstRow="1" bandRow="1">
                <a:tableStyleId>{8FD4443E-F989-4FC4-A0C8-D5A2AF1F390B}</a:tableStyleId>
              </a:tblPr>
              <a:tblGrid>
                <a:gridCol w="1488046">
                  <a:extLst>
                    <a:ext uri="{9D8B030D-6E8A-4147-A177-3AD203B41FA5}">
                      <a16:colId xmlns:a16="http://schemas.microsoft.com/office/drawing/2014/main" val="20000"/>
                    </a:ext>
                  </a:extLst>
                </a:gridCol>
                <a:gridCol w="3749810">
                  <a:extLst>
                    <a:ext uri="{9D8B030D-6E8A-4147-A177-3AD203B41FA5}">
                      <a16:colId xmlns:a16="http://schemas.microsoft.com/office/drawing/2014/main" val="20001"/>
                    </a:ext>
                  </a:extLst>
                </a:gridCol>
                <a:gridCol w="1083448">
                  <a:extLst>
                    <a:ext uri="{9D8B030D-6E8A-4147-A177-3AD203B41FA5}">
                      <a16:colId xmlns:a16="http://schemas.microsoft.com/office/drawing/2014/main" val="20002"/>
                    </a:ext>
                  </a:extLst>
                </a:gridCol>
                <a:gridCol w="1244814">
                  <a:extLst>
                    <a:ext uri="{9D8B030D-6E8A-4147-A177-3AD203B41FA5}">
                      <a16:colId xmlns:a16="http://schemas.microsoft.com/office/drawing/2014/main" val="20003"/>
                    </a:ext>
                  </a:extLst>
                </a:gridCol>
                <a:gridCol w="1068078">
                  <a:extLst>
                    <a:ext uri="{9D8B030D-6E8A-4147-A177-3AD203B41FA5}">
                      <a16:colId xmlns:a16="http://schemas.microsoft.com/office/drawing/2014/main" val="20004"/>
                    </a:ext>
                  </a:extLst>
                </a:gridCol>
              </a:tblGrid>
              <a:tr h="312412">
                <a:tc>
                  <a:txBody>
                    <a:bodyPr/>
                    <a:lstStyle/>
                    <a:p>
                      <a:r>
                        <a:rPr lang="en-US" sz="1200"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200"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2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2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pPr marL="0" algn="l" defTabSz="914400" rtl="0" eaLnBrk="1" latinLnBrk="0" hangingPunct="1"/>
                      <a:r>
                        <a:rPr kumimoji="0" lang="en-US" sz="1200" b="1" i="0" u="none" strike="noStrike" kern="1200" cap="none" normalizeH="0" baseline="0" dirty="0" err="1">
                          <a:ln>
                            <a:noFill/>
                          </a:ln>
                          <a:solidFill>
                            <a:schemeClr val="lt1"/>
                          </a:solidFill>
                          <a:effectLst/>
                          <a:latin typeface="+mn-lt"/>
                          <a:ea typeface="+mn-ea"/>
                          <a:cs typeface="+mn-cs"/>
                        </a:rPr>
                        <a:t>IoT_SAT_ARCH_EPS</a:t>
                      </a:r>
                      <a:endParaRPr kumimoji="0" lang="en-US" sz="1200" b="1" i="0" u="none" strike="noStrike" kern="1200" cap="none" normalizeH="0" baseline="0" dirty="0">
                        <a:ln>
                          <a:noFill/>
                        </a:ln>
                        <a:solidFill>
                          <a:schemeClr val="lt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defRPr/>
                      </a:pPr>
                      <a:r>
                        <a:rPr kumimoji="0" lang="en-US" altLang="zh-CN" sz="1200" b="1" i="0" u="none" strike="noStrike" kern="1200" cap="none" normalizeH="0" baseline="0" dirty="0">
                          <a:ln>
                            <a:noFill/>
                          </a:ln>
                          <a:solidFill>
                            <a:schemeClr val="lt1"/>
                          </a:solidFill>
                          <a:effectLst/>
                          <a:latin typeface="+mn-lt"/>
                          <a:ea typeface="+mn-ea"/>
                          <a:cs typeface="+mn-cs"/>
                        </a:rPr>
                        <a:t>Architecture support for NB-IoT/</a:t>
                      </a:r>
                      <a:r>
                        <a:rPr kumimoji="0" lang="en-US" altLang="zh-CN" sz="1200" b="1" i="0" u="none" strike="noStrike" kern="1200" cap="none" normalizeH="0" baseline="0" dirty="0" err="1">
                          <a:ln>
                            <a:noFill/>
                          </a:ln>
                          <a:solidFill>
                            <a:schemeClr val="lt1"/>
                          </a:solidFill>
                          <a:effectLst/>
                          <a:latin typeface="+mn-lt"/>
                          <a:ea typeface="+mn-ea"/>
                          <a:cs typeface="+mn-cs"/>
                        </a:rPr>
                        <a:t>eMTC</a:t>
                      </a:r>
                      <a:r>
                        <a:rPr kumimoji="0" lang="en-US" altLang="zh-CN" sz="1200" b="1" i="0" u="none" strike="noStrike" kern="1200" cap="none" normalizeH="0" baseline="0" dirty="0">
                          <a:ln>
                            <a:noFill/>
                          </a:ln>
                          <a:solidFill>
                            <a:schemeClr val="lt1"/>
                          </a:solidFill>
                          <a:effectLst/>
                          <a:latin typeface="+mn-lt"/>
                          <a:ea typeface="+mn-ea"/>
                          <a:cs typeface="+mn-cs"/>
                        </a:rPr>
                        <a:t> Non-Terrestrial Networks in EPS</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lang="en-US" altLang="zh-CN" sz="1200" b="1" kern="1200" dirty="0">
                          <a:solidFill>
                            <a:srgbClr val="7030A0"/>
                          </a:solidFill>
                          <a:latin typeface="+mn-lt"/>
                          <a:ea typeface="+mn-ea"/>
                          <a:cs typeface="+mn-cs"/>
                        </a:rPr>
                        <a:t>0% -&gt; 100%</a:t>
                      </a:r>
                      <a:endParaRPr kumimoji="0" lang="en-US" altLang="zh-CN" sz="1200" b="1" i="0" u="none" strike="noStrike" kern="1200" cap="none" normalizeH="0" baseline="0" dirty="0">
                        <a:ln>
                          <a:noFill/>
                        </a:ln>
                        <a:solidFill>
                          <a:schemeClr val="lt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200" b="1" i="0" u="none" strike="noStrike" kern="1200" cap="none" normalizeH="0" baseline="0" noProof="0" dirty="0">
                          <a:ln>
                            <a:noFill/>
                          </a:ln>
                          <a:solidFill>
                            <a:schemeClr val="lt1"/>
                          </a:solidFill>
                          <a:effectLst/>
                          <a:latin typeface="+mn-lt"/>
                          <a:ea typeface="+mn-ea"/>
                          <a:cs typeface="+mn-cs"/>
                        </a:rPr>
                        <a:t>Mar</a:t>
                      </a:r>
                      <a:r>
                        <a:rPr kumimoji="0" lang="en-US" sz="1200" b="1" i="0" u="none" strike="noStrike" kern="1200" cap="none" normalizeH="0" baseline="0" noProof="0" dirty="0">
                          <a:ln>
                            <a:noFill/>
                          </a:ln>
                          <a:solidFill>
                            <a:schemeClr val="lt1"/>
                          </a:solidFill>
                          <a:effectLst/>
                          <a:latin typeface="+mn-lt"/>
                          <a:ea typeface="+mn-ea"/>
                          <a:cs typeface="+mn-cs"/>
                        </a:rPr>
                        <a:t>, 2021</a:t>
                      </a:r>
                      <a:endParaRPr kumimoji="0" lang="en-US" sz="1200" b="1" i="0" u="none" strike="noStrike" kern="1200" cap="none" normalizeH="0" baseline="0" dirty="0">
                        <a:ln>
                          <a:noFill/>
                        </a:ln>
                        <a:solidFill>
                          <a:schemeClr val="lt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GB" altLang="zh-CN" sz="1200" b="1" i="0" u="none" strike="noStrike" kern="1200" cap="none" normalizeH="0" baseline="0" noProof="0" dirty="0">
                          <a:ln>
                            <a:noFill/>
                          </a:ln>
                          <a:solidFill>
                            <a:schemeClr val="lt1"/>
                          </a:solidFill>
                          <a:effectLst/>
                          <a:latin typeface="+mn-lt"/>
                          <a:ea typeface="+mn-ea"/>
                          <a:cs typeface="+mn-cs"/>
                        </a:rPr>
                        <a:t>SP-211306</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917629081"/>
      </p:ext>
    </p:extLst>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dirty="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000" dirty="0">
                <a:solidFill>
                  <a:schemeClr val="bg1">
                    <a:lumMod val="65000"/>
                  </a:schemeClr>
                </a:solidFill>
              </a:rPr>
              <a:t> 1) General aspects (events since SA#94-e, statistics, next meetings)</a:t>
            </a:r>
          </a:p>
          <a:p>
            <a:pPr eaLnBrk="1" hangingPunct="1">
              <a:defRPr/>
            </a:pPr>
            <a:r>
              <a:rPr lang="en-GB" sz="2000" dirty="0">
                <a:solidFill>
                  <a:schemeClr val="bg1">
                    <a:lumMod val="65000"/>
                  </a:schemeClr>
                </a:solidFill>
              </a:rPr>
              <a:t> </a:t>
            </a:r>
            <a:r>
              <a:rPr lang="en-GB" sz="2000" b="1" i="1" dirty="0"/>
              <a:t>2) SA Work Report</a:t>
            </a:r>
          </a:p>
          <a:p>
            <a:pPr lvl="1" eaLnBrk="1" hangingPunct="1">
              <a:defRPr/>
            </a:pPr>
            <a:r>
              <a:rPr lang="en-GB" sz="1800" dirty="0">
                <a:solidFill>
                  <a:schemeClr val="bg1">
                    <a:lumMod val="65000"/>
                  </a:schemeClr>
                </a:solidFill>
              </a:rPr>
              <a:t>2.1) Rel-14 and before Maintenance</a:t>
            </a:r>
          </a:p>
          <a:p>
            <a:pPr lvl="1" eaLnBrk="1" hangingPunct="1">
              <a:defRPr/>
            </a:pPr>
            <a:r>
              <a:rPr lang="en-GB" sz="1800" dirty="0">
                <a:solidFill>
                  <a:schemeClr val="bg1">
                    <a:lumMod val="65000"/>
                  </a:schemeClr>
                </a:solidFill>
              </a:rPr>
              <a:t>2.2) Rel-15 Work and Maintenance </a:t>
            </a:r>
          </a:p>
          <a:p>
            <a:pPr lvl="1" eaLnBrk="1" hangingPunct="1">
              <a:defRPr/>
            </a:pPr>
            <a:r>
              <a:rPr lang="en-GB" sz="1800" dirty="0">
                <a:solidFill>
                  <a:schemeClr val="bg1">
                    <a:lumMod val="65000"/>
                  </a:schemeClr>
                </a:solidFill>
              </a:rPr>
              <a:t>2.3) Rel-16 Work and Maintenance </a:t>
            </a:r>
          </a:p>
          <a:p>
            <a:pPr lvl="1" eaLnBrk="1" hangingPunct="1">
              <a:defRPr/>
            </a:pPr>
            <a:r>
              <a:rPr lang="en-US" sz="1800" dirty="0">
                <a:solidFill>
                  <a:schemeClr val="bg1">
                    <a:lumMod val="65000"/>
                  </a:schemeClr>
                </a:solidFill>
              </a:rPr>
              <a:t>2.4) Rel-17 Study/Work</a:t>
            </a:r>
          </a:p>
          <a:p>
            <a:pPr lvl="1" eaLnBrk="1" hangingPunct="1">
              <a:defRPr/>
            </a:pPr>
            <a:r>
              <a:rPr lang="en-GB" sz="1800" b="1" i="1" dirty="0"/>
              <a:t>2.5) Rel-18 Study/Work</a:t>
            </a:r>
          </a:p>
          <a:p>
            <a:pPr lvl="1" eaLnBrk="1" hangingPunct="1">
              <a:defRPr/>
            </a:pPr>
            <a:r>
              <a:rPr lang="en-GB" sz="1800" dirty="0">
                <a:solidFill>
                  <a:schemeClr val="bg1">
                    <a:lumMod val="65000"/>
                  </a:schemeClr>
                </a:solidFill>
              </a:rPr>
              <a:t>2.6) IETF Dependency Update</a:t>
            </a:r>
          </a:p>
          <a:p>
            <a:pPr eaLnBrk="1" hangingPunct="1">
              <a:defRPr/>
            </a:pPr>
            <a:r>
              <a:rPr lang="en-GB" sz="2000" dirty="0">
                <a:solidFill>
                  <a:schemeClr val="bg1">
                    <a:lumMod val="65000"/>
                  </a:schemeClr>
                </a:solidFill>
              </a:rPr>
              <a:t> 3) SA2 Work Planning</a:t>
            </a:r>
          </a:p>
          <a:p>
            <a:pPr eaLnBrk="1" hangingPunct="1">
              <a:defRPr/>
            </a:pPr>
            <a:r>
              <a:rPr lang="en-GB" sz="2000" dirty="0">
                <a:solidFill>
                  <a:schemeClr val="bg1">
                    <a:lumMod val="65000"/>
                  </a:schemeClr>
                </a:solidFill>
              </a:rPr>
              <a:t> 4) Documents for Information and Approval</a:t>
            </a:r>
          </a:p>
          <a:p>
            <a:pPr eaLnBrk="1" hangingPunct="1">
              <a:defRPr/>
            </a:pPr>
            <a:r>
              <a:rPr lang="en-GB" sz="2000" dirty="0">
                <a:solidFill>
                  <a:schemeClr val="bg1">
                    <a:lumMod val="65000"/>
                  </a:schemeClr>
                </a:solidFill>
              </a:rPr>
              <a:t> 5) Collected Items requiring action from SA</a:t>
            </a:r>
          </a:p>
        </p:txBody>
      </p:sp>
      <p:sp>
        <p:nvSpPr>
          <p:cNvPr id="41988" name="Text Box 3"/>
          <p:cNvSpPr txBox="1">
            <a:spLocks noChangeArrowheads="1"/>
          </p:cNvSpPr>
          <p:nvPr/>
        </p:nvSpPr>
        <p:spPr bwMode="auto">
          <a:xfrm>
            <a:off x="437296" y="341911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GB" altLang="ko-KR" sz="2400" dirty="0">
                <a:latin typeface="Wingdings" panose="05000000000000000000" pitchFamily="2" charset="2"/>
                <a:ea typeface="Gulim" panose="020B0600000101010101" pitchFamily="34" charset="-127"/>
              </a:rPr>
              <a:t>è</a:t>
            </a:r>
            <a:endParaRPr lang="en-GB" altLang="ko-KR" sz="2400" dirty="0">
              <a:latin typeface="Times New Roman" panose="02020603050405020304" pitchFamily="18" charset="0"/>
              <a:ea typeface="Gulim" panose="020B0600000101010101" pitchFamily="34" charset="-127"/>
            </a:endParaRPr>
          </a:p>
        </p:txBody>
      </p:sp>
    </p:spTree>
    <p:extLst>
      <p:ext uri="{BB962C8B-B14F-4D97-AF65-F5344CB8AC3E}">
        <p14:creationId xmlns:p14="http://schemas.microsoft.com/office/powerpoint/2010/main" val="53716381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dirty="0"/>
              <a:t>2.5) </a:t>
            </a:r>
            <a:r>
              <a:rPr lang="en-GB" altLang="en-US" b="1" dirty="0"/>
              <a:t>Rel-18 Study/Work (1/27)</a:t>
            </a:r>
            <a:endParaRPr lang="de-DE" altLang="de-DE" b="1" dirty="0"/>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447006" y="2703510"/>
            <a:ext cx="8554481" cy="3548284"/>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0"/>
              </a:spcAft>
              <a:buFont typeface="Arial" panose="020B0604020202020204" pitchFamily="34" charset="0"/>
              <a:buBlip>
                <a:blip r:embed="rId2"/>
              </a:buBlip>
            </a:pPr>
            <a:r>
              <a:rPr lang="de-DE" altLang="de-DE" sz="1800" b="1" kern="0" dirty="0">
                <a:ea typeface="+mn-ea"/>
                <a:cs typeface="+mn-cs"/>
              </a:rPr>
              <a:t>Progress since SA#94-e:</a:t>
            </a:r>
          </a:p>
          <a:p>
            <a:pPr lvl="1">
              <a:spcBef>
                <a:spcPts val="0"/>
              </a:spcBef>
              <a:spcAft>
                <a:spcPts val="400"/>
              </a:spcAft>
            </a:pPr>
            <a:r>
              <a:rPr lang="en-US" altLang="ko-KR" sz="1400" kern="0" dirty="0"/>
              <a:t>6 TUs requested for the study phase; 5.5 remaining. </a:t>
            </a:r>
          </a:p>
          <a:p>
            <a:pPr lvl="1">
              <a:spcBef>
                <a:spcPts val="0"/>
              </a:spcBef>
              <a:spcAft>
                <a:spcPts val="400"/>
              </a:spcAft>
            </a:pPr>
            <a:r>
              <a:rPr lang="en-US" altLang="ko-KR" sz="1400" kern="0" dirty="0"/>
              <a:t>TR skeleton, scope and architectural assumptions agreed. </a:t>
            </a:r>
          </a:p>
          <a:p>
            <a:pPr lvl="1">
              <a:spcBef>
                <a:spcPts val="0"/>
              </a:spcBef>
              <a:spcAft>
                <a:spcPts val="400"/>
              </a:spcAft>
            </a:pPr>
            <a:r>
              <a:rPr lang="en-US" altLang="zh-CN" sz="1400" kern="0" dirty="0"/>
              <a:t>4 KIs corresponding to all SID objectives agreed</a:t>
            </a:r>
            <a:r>
              <a:rPr lang="en-US" altLang="ko-KR" sz="1400" kern="0" dirty="0"/>
              <a:t>. </a:t>
            </a:r>
          </a:p>
          <a:p>
            <a:pPr lvl="1">
              <a:spcBef>
                <a:spcPts val="0"/>
              </a:spcBef>
              <a:spcAft>
                <a:spcPts val="400"/>
              </a:spcAft>
            </a:pPr>
            <a:r>
              <a:rPr lang="en-US" altLang="ko-KR" sz="1400" kern="0" dirty="0"/>
              <a:t>3 solutions agreed; one for KI#2, one for KI#3 and one for KI#6</a:t>
            </a:r>
          </a:p>
          <a:p>
            <a:pPr marL="457200" lvl="1" indent="-457200">
              <a:spcBef>
                <a:spcPts val="0"/>
              </a:spcBef>
              <a:spcAft>
                <a:spcPts val="0"/>
              </a:spcAft>
              <a:buFont typeface="Arial" panose="020B0604020202020204" pitchFamily="34" charset="0"/>
              <a:buBlip>
                <a:blip r:embed="rId2"/>
              </a:buBlip>
            </a:pPr>
            <a:r>
              <a:rPr lang="en-US" sz="1800" b="1" kern="0" dirty="0">
                <a:ea typeface="+mn-ea"/>
                <a:cs typeface="+mn-cs"/>
              </a:rPr>
              <a:t>RAN impacts and dependencies:</a:t>
            </a:r>
            <a:endParaRPr lang="de-DE" sz="1800" b="1" kern="0" dirty="0">
              <a:ea typeface="+mn-ea"/>
              <a:cs typeface="+mn-cs"/>
            </a:endParaRPr>
          </a:p>
          <a:p>
            <a:pPr lvl="1">
              <a:spcBef>
                <a:spcPts val="0"/>
              </a:spcBef>
              <a:spcAft>
                <a:spcPts val="400"/>
              </a:spcAft>
            </a:pPr>
            <a:r>
              <a:rPr lang="en-US" altLang="zh-CN" sz="1400" kern="0" dirty="0"/>
              <a:t>None</a:t>
            </a:r>
          </a:p>
          <a:p>
            <a:pPr>
              <a:spcBef>
                <a:spcPts val="0"/>
              </a:spcBef>
              <a:spcAft>
                <a:spcPts val="0"/>
              </a:spcAft>
            </a:pPr>
            <a:r>
              <a:rPr lang="de-DE" sz="1800" b="1" kern="0" dirty="0"/>
              <a:t>Next steps:</a:t>
            </a:r>
            <a:endParaRPr lang="en-US" altLang="zh-CN" sz="1400" b="1" kern="0" dirty="0"/>
          </a:p>
          <a:p>
            <a:pPr lvl="1">
              <a:spcBef>
                <a:spcPts val="0"/>
              </a:spcBef>
              <a:spcAft>
                <a:spcPts val="0"/>
              </a:spcAft>
            </a:pPr>
            <a:r>
              <a:rPr lang="en-US" sz="1400" kern="0" dirty="0"/>
              <a:t>Continue the study</a:t>
            </a:r>
            <a:endParaRPr lang="en-US" altLang="zh-CN" sz="1600" kern="0" dirty="0"/>
          </a:p>
          <a:p>
            <a:pPr lvl="1">
              <a:spcBef>
                <a:spcPts val="0"/>
              </a:spcBef>
              <a:spcAft>
                <a:spcPts val="0"/>
              </a:spcAft>
            </a:pPr>
            <a:endParaRPr lang="en-US" altLang="zh-CN" sz="1600" kern="0" dirty="0"/>
          </a:p>
          <a:p>
            <a:pPr lvl="1">
              <a:spcBef>
                <a:spcPts val="0"/>
              </a:spcBef>
              <a:spcAft>
                <a:spcPts val="0"/>
              </a:spcAft>
            </a:pPr>
            <a:endParaRPr lang="en-US" altLang="zh-CN" sz="1600" kern="0" dirty="0"/>
          </a:p>
        </p:txBody>
      </p:sp>
      <p:graphicFrame>
        <p:nvGraphicFramePr>
          <p:cNvPr id="6" name="Content Placeholder 8">
            <a:extLst>
              <a:ext uri="{FF2B5EF4-FFF2-40B4-BE49-F238E27FC236}">
                <a16:creationId xmlns:a16="http://schemas.microsoft.com/office/drawing/2014/main" id="{D1AA8FAB-D643-474E-A0C0-53A55B180ACE}"/>
              </a:ext>
            </a:extLst>
          </p:cNvPr>
          <p:cNvGraphicFramePr>
            <a:graphicFrameLocks/>
          </p:cNvGraphicFramePr>
          <p:nvPr>
            <p:extLst>
              <p:ext uri="{D42A27DB-BD31-4B8C-83A1-F6EECF244321}">
                <p14:modId xmlns:p14="http://schemas.microsoft.com/office/powerpoint/2010/main" val="2547399682"/>
              </p:ext>
            </p:extLst>
          </p:nvPr>
        </p:nvGraphicFramePr>
        <p:xfrm>
          <a:off x="138173" y="1312781"/>
          <a:ext cx="8810067" cy="974345"/>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val="20000"/>
                    </a:ext>
                  </a:extLst>
                </a:gridCol>
                <a:gridCol w="3806752">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22181">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639007">
                <a:tc>
                  <a:txBody>
                    <a:bodyPr/>
                    <a:lstStyle/>
                    <a:p>
                      <a:r>
                        <a:rPr lang="en-GB" sz="1200" b="1" kern="1200" dirty="0">
                          <a:solidFill>
                            <a:schemeClr val="lt1"/>
                          </a:solidFill>
                          <a:effectLst/>
                          <a:latin typeface="+mn-lt"/>
                          <a:ea typeface="+mn-ea"/>
                          <a:cs typeface="+mn-cs"/>
                        </a:rPr>
                        <a:t>FS_ATSSS_Ph3 </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200" b="1" kern="1200" dirty="0">
                          <a:solidFill>
                            <a:schemeClr val="lt1"/>
                          </a:solidFill>
                          <a:effectLst/>
                          <a:latin typeface="+mn-lt"/>
                          <a:ea typeface="+mn-ea"/>
                          <a:cs typeface="+mn-cs"/>
                        </a:rPr>
                        <a:t>Study on </a:t>
                      </a:r>
                      <a:r>
                        <a:rPr lang="en-US" sz="1200" b="1" kern="1200" dirty="0">
                          <a:solidFill>
                            <a:schemeClr val="lt1"/>
                          </a:solidFill>
                          <a:effectLst/>
                          <a:latin typeface="+mn-lt"/>
                          <a:ea typeface="+mn-ea"/>
                          <a:cs typeface="+mn-cs"/>
                        </a:rPr>
                        <a:t>Access Traffic Steering, Switching and Splitting support in the 5G system architecture; Phase 3</a:t>
                      </a:r>
                      <a:endParaRPr lang="de-DE" sz="12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0% &gt; 20%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Sep, 2022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SP-211612</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dirty="0"/>
              <a:t>1) General Aspects (1/7)</a:t>
            </a:r>
          </a:p>
        </p:txBody>
      </p:sp>
      <p:sp>
        <p:nvSpPr>
          <p:cNvPr id="6147" name="Content Placeholder 2"/>
          <p:cNvSpPr>
            <a:spLocks noGrp="1"/>
          </p:cNvSpPr>
          <p:nvPr>
            <p:ph idx="1"/>
          </p:nvPr>
        </p:nvSpPr>
        <p:spPr>
          <a:xfrm>
            <a:off x="457200" y="1600200"/>
            <a:ext cx="8345488" cy="4749800"/>
          </a:xfrm>
        </p:spPr>
        <p:txBody>
          <a:bodyPr/>
          <a:lstStyle/>
          <a:p>
            <a:pPr eaLnBrk="1" hangingPunct="1">
              <a:defRPr/>
            </a:pPr>
            <a:r>
              <a:rPr lang="de-DE" altLang="de-DE" dirty="0"/>
              <a:t> </a:t>
            </a:r>
            <a:r>
              <a:rPr lang="de-DE" altLang="de-DE" sz="3200" dirty="0">
                <a:latin typeface="Arial" panose="020B0604020202020204" pitchFamily="34" charset="0"/>
                <a:cs typeface="Arial" panose="020B0604020202020204" pitchFamily="34" charset="0"/>
              </a:rPr>
              <a:t>SA2 meetings held since SA#94-e</a:t>
            </a:r>
          </a:p>
          <a:p>
            <a:pPr lvl="1" eaLnBrk="1" hangingPunct="1">
              <a:defRPr/>
            </a:pPr>
            <a:r>
              <a:rPr lang="en-US" altLang="ko-KR" sz="1800" dirty="0">
                <a:latin typeface="Arial" panose="020B0604020202020204" pitchFamily="34" charset="0"/>
                <a:cs typeface="Arial" panose="020B0604020202020204" pitchFamily="34" charset="0"/>
              </a:rPr>
              <a:t>SA2#149E: 14 Feb – 25 Feb 2022</a:t>
            </a:r>
          </a:p>
          <a:p>
            <a:pPr lvl="1" eaLnBrk="1" hangingPunct="1">
              <a:defRPr/>
            </a:pPr>
            <a:endParaRPr lang="en-GB" altLang="ko-KR" sz="2000" dirty="0">
              <a:solidFill>
                <a:srgbClr val="FF0000"/>
              </a:solidFill>
              <a:latin typeface="Arial" panose="020B0604020202020204" pitchFamily="34" charset="0"/>
              <a:cs typeface="Arial" panose="020B0604020202020204" pitchFamily="34" charset="0"/>
            </a:endParaRPr>
          </a:p>
          <a:p>
            <a:pPr eaLnBrk="1" hangingPunct="1">
              <a:defRPr/>
            </a:pPr>
            <a:r>
              <a:rPr lang="en-GB" altLang="de-DE" sz="3200" dirty="0">
                <a:latin typeface="Arial" panose="020B0604020202020204" pitchFamily="34" charset="0"/>
                <a:cs typeface="Arial" panose="020B0604020202020204" pitchFamily="34" charset="0"/>
              </a:rPr>
              <a:t> Future SA2 meetings</a:t>
            </a:r>
          </a:p>
          <a:p>
            <a:pPr lvl="1" eaLnBrk="1" hangingPunct="1">
              <a:defRPr/>
            </a:pPr>
            <a:r>
              <a:rPr lang="en-US" altLang="ko-KR" sz="1800" dirty="0">
                <a:latin typeface="Arial" panose="020B0604020202020204" pitchFamily="34" charset="0"/>
                <a:cs typeface="Arial" panose="020B0604020202020204" pitchFamily="34" charset="0"/>
              </a:rPr>
              <a:t>SA2#150E: 06 April – 12 April 2022</a:t>
            </a:r>
          </a:p>
          <a:p>
            <a:pPr lvl="1" eaLnBrk="1" hangingPunct="1">
              <a:defRPr/>
            </a:pPr>
            <a:r>
              <a:rPr lang="en-US" altLang="ko-KR" sz="1800" dirty="0">
                <a:latin typeface="Arial" panose="020B0604020202020204" pitchFamily="34" charset="0"/>
                <a:cs typeface="Arial" panose="020B0604020202020204" pitchFamily="34" charset="0"/>
              </a:rPr>
              <a:t>SA2#151E: 16 May – 20 May 2022</a:t>
            </a:r>
          </a:p>
          <a:p>
            <a:pPr lvl="1" eaLnBrk="1" hangingPunct="1">
              <a:defRPr/>
            </a:pPr>
            <a:endParaRPr lang="en-GB" altLang="ko-KR" sz="1800" dirty="0">
              <a:latin typeface="Arial" panose="020B0604020202020204" pitchFamily="34" charset="0"/>
              <a:cs typeface="Arial" panose="020B0604020202020204" pitchFamily="34" charset="0"/>
            </a:endParaRPr>
          </a:p>
          <a:p>
            <a:pPr marL="457200" lvl="1" indent="0" eaLnBrk="1" hangingPunct="1">
              <a:buNone/>
              <a:defRPr/>
            </a:pPr>
            <a:endParaRPr lang="en-GB" altLang="ko-KR" dirty="0">
              <a:latin typeface="Arial" panose="020B0604020202020204" pitchFamily="34" charset="0"/>
              <a:cs typeface="Arial" panose="020B0604020202020204" pitchFamily="34" charset="0"/>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dirty="0"/>
              <a:t>2.5) </a:t>
            </a:r>
            <a:r>
              <a:rPr lang="en-GB" altLang="en-US" b="1" dirty="0"/>
              <a:t>Rel-18 Study/Work (2/27)</a:t>
            </a:r>
            <a:endParaRPr lang="de-DE" altLang="de-DE" b="1" dirty="0"/>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447006" y="2703510"/>
            <a:ext cx="8554481" cy="3548284"/>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marL="457200" lvl="1" indent="-457200">
              <a:spcBef>
                <a:spcPts val="0"/>
              </a:spcBef>
              <a:spcAft>
                <a:spcPts val="0"/>
              </a:spcAft>
              <a:buFont typeface="Arial" panose="020B0604020202020204" pitchFamily="34" charset="0"/>
              <a:buBlip>
                <a:blip r:embed="rId2"/>
              </a:buBlip>
            </a:pPr>
            <a:r>
              <a:rPr lang="de-DE" altLang="de-DE" sz="1800" b="1" kern="0" dirty="0">
                <a:ea typeface="+mn-ea"/>
                <a:cs typeface="+mn-cs"/>
              </a:rPr>
              <a:t>Progress since SA#94-e:</a:t>
            </a:r>
          </a:p>
          <a:p>
            <a:pPr lvl="1">
              <a:spcBef>
                <a:spcPts val="0"/>
              </a:spcBef>
              <a:spcAft>
                <a:spcPts val="600"/>
              </a:spcAft>
            </a:pPr>
            <a:r>
              <a:rPr lang="en-US" altLang="de-DE" sz="1400" dirty="0"/>
              <a:t>TR skeleton, scope, architecture assumptions and requirements, key issues are specified.</a:t>
            </a:r>
          </a:p>
          <a:p>
            <a:pPr marL="457200" lvl="1" indent="-457200">
              <a:spcBef>
                <a:spcPts val="0"/>
              </a:spcBef>
              <a:spcAft>
                <a:spcPts val="0"/>
              </a:spcAft>
              <a:buFont typeface="Arial" panose="020B0604020202020204" pitchFamily="34" charset="0"/>
              <a:buBlip>
                <a:blip r:embed="rId2"/>
              </a:buBlip>
            </a:pPr>
            <a:r>
              <a:rPr lang="en-US" sz="1800" b="1" kern="0" dirty="0">
                <a:ea typeface="+mn-ea"/>
                <a:cs typeface="+mn-cs"/>
              </a:rPr>
              <a:t>RAN impacts and dependencies:</a:t>
            </a:r>
            <a:endParaRPr lang="de-DE" sz="1800" b="1" kern="0" dirty="0">
              <a:ea typeface="+mn-ea"/>
              <a:cs typeface="+mn-cs"/>
            </a:endParaRPr>
          </a:p>
          <a:p>
            <a:pPr lvl="1">
              <a:spcBef>
                <a:spcPts val="0"/>
              </a:spcBef>
              <a:spcAft>
                <a:spcPts val="400"/>
              </a:spcAft>
            </a:pPr>
            <a:r>
              <a:rPr lang="en-US" altLang="zh-CN" sz="1400" kern="0" dirty="0"/>
              <a:t>None</a:t>
            </a:r>
          </a:p>
          <a:p>
            <a:pPr>
              <a:spcBef>
                <a:spcPts val="0"/>
              </a:spcBef>
              <a:spcAft>
                <a:spcPts val="0"/>
              </a:spcAft>
            </a:pPr>
            <a:r>
              <a:rPr lang="de-DE" sz="1800" b="1" kern="0" dirty="0"/>
              <a:t>Next steps:</a:t>
            </a:r>
            <a:endParaRPr lang="en-US" altLang="zh-CN" sz="1400" b="1" kern="0" dirty="0"/>
          </a:p>
          <a:p>
            <a:pPr lvl="1">
              <a:spcBef>
                <a:spcPts val="0"/>
              </a:spcBef>
              <a:spcAft>
                <a:spcPts val="0"/>
              </a:spcAft>
            </a:pPr>
            <a:r>
              <a:rPr lang="en-US" sz="1400" kern="0" dirty="0"/>
              <a:t>Continue the study</a:t>
            </a:r>
            <a:endParaRPr lang="en-US" altLang="zh-CN" sz="1600" kern="0" dirty="0"/>
          </a:p>
          <a:p>
            <a:pPr lvl="1">
              <a:spcBef>
                <a:spcPts val="0"/>
              </a:spcBef>
              <a:spcAft>
                <a:spcPts val="0"/>
              </a:spcAft>
            </a:pPr>
            <a:endParaRPr lang="en-US" altLang="zh-CN" sz="1600" kern="0" dirty="0"/>
          </a:p>
        </p:txBody>
      </p:sp>
      <p:graphicFrame>
        <p:nvGraphicFramePr>
          <p:cNvPr id="6" name="Content Placeholder 8">
            <a:extLst>
              <a:ext uri="{FF2B5EF4-FFF2-40B4-BE49-F238E27FC236}">
                <a16:creationId xmlns:a16="http://schemas.microsoft.com/office/drawing/2014/main" id="{D1AA8FAB-D643-474E-A0C0-53A55B180ACE}"/>
              </a:ext>
            </a:extLst>
          </p:cNvPr>
          <p:cNvGraphicFramePr>
            <a:graphicFrameLocks/>
          </p:cNvGraphicFramePr>
          <p:nvPr>
            <p:extLst>
              <p:ext uri="{D42A27DB-BD31-4B8C-83A1-F6EECF244321}">
                <p14:modId xmlns:p14="http://schemas.microsoft.com/office/powerpoint/2010/main" val="1382860851"/>
              </p:ext>
            </p:extLst>
          </p:nvPr>
        </p:nvGraphicFramePr>
        <p:xfrm>
          <a:off x="138173" y="1312781"/>
          <a:ext cx="8810067" cy="780714"/>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val="20000"/>
                    </a:ext>
                  </a:extLst>
                </a:gridCol>
                <a:gridCol w="3806752">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74917">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405797">
                <a:tc>
                  <a:txBody>
                    <a:bodyPr/>
                    <a:lstStyle/>
                    <a:p>
                      <a:r>
                        <a:rPr lang="en-US" sz="1200" b="1" kern="1200" dirty="0" err="1">
                          <a:solidFill>
                            <a:schemeClr val="lt1"/>
                          </a:solidFill>
                          <a:effectLst/>
                          <a:latin typeface="+mn-lt"/>
                          <a:ea typeface="+mn-ea"/>
                          <a:cs typeface="+mn-cs"/>
                        </a:rPr>
                        <a:t>FS_DetNet</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i="0" u="none" strike="noStrike" dirty="0">
                          <a:solidFill>
                            <a:schemeClr val="bg1"/>
                          </a:solidFill>
                          <a:effectLst/>
                          <a:latin typeface="+mn-lt"/>
                        </a:rPr>
                        <a:t>Study on 5GS </a:t>
                      </a:r>
                      <a:r>
                        <a:rPr lang="en-US" sz="1200" b="1" i="0" u="none" strike="noStrike" dirty="0" err="1">
                          <a:solidFill>
                            <a:schemeClr val="bg1"/>
                          </a:solidFill>
                          <a:effectLst/>
                          <a:latin typeface="+mn-lt"/>
                        </a:rPr>
                        <a:t>DetNet</a:t>
                      </a:r>
                      <a:r>
                        <a:rPr lang="en-US" sz="1200" b="1" i="0" u="none" strike="noStrike" dirty="0">
                          <a:solidFill>
                            <a:schemeClr val="bg1"/>
                          </a:solidFill>
                          <a:effectLst/>
                          <a:latin typeface="+mn-lt"/>
                        </a:rPr>
                        <a:t> interworking</a:t>
                      </a:r>
                      <a:endParaRPr lang="de-DE" sz="12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0% -&gt; 10 %</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Sep, 2022</a:t>
                      </a:r>
                      <a:endParaRPr lang="en-US" sz="1200" b="1" i="0" dirty="0">
                        <a:solidFill>
                          <a:srgbClr val="7030A0"/>
                        </a:solidFill>
                        <a:latin typeface="+mn-lt"/>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SP-211633</a:t>
                      </a:r>
                      <a:endParaRPr lang="en-US" sz="1200" b="1" i="0" dirty="0">
                        <a:solidFill>
                          <a:srgbClr val="7030A0"/>
                        </a:solidFill>
                        <a:latin typeface="+mn-lt"/>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5822225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dirty="0"/>
              <a:t>2.5) </a:t>
            </a:r>
            <a:r>
              <a:rPr lang="en-GB" altLang="en-US" b="1" dirty="0"/>
              <a:t>Rel-18 Study/Work (3/27)</a:t>
            </a:r>
            <a:endParaRPr lang="de-DE" altLang="de-DE" b="1" dirty="0"/>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447006" y="2703510"/>
            <a:ext cx="8554481" cy="3548284"/>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dirty="0"/>
              <a:t>Progress since SA#94-e</a:t>
            </a:r>
          </a:p>
          <a:p>
            <a:pPr lvl="1">
              <a:spcBef>
                <a:spcPts val="0"/>
              </a:spcBef>
              <a:spcAft>
                <a:spcPts val="0"/>
              </a:spcAft>
            </a:pPr>
            <a:r>
              <a:rPr lang="en-US" altLang="de-DE" sz="1400" dirty="0"/>
              <a:t>Total 7 </a:t>
            </a:r>
            <a:r>
              <a:rPr lang="en-US" altLang="de-DE" sz="1400" dirty="0" err="1"/>
              <a:t>pCRs</a:t>
            </a:r>
            <a:r>
              <a:rPr lang="en-US" altLang="de-DE" sz="1400" dirty="0"/>
              <a:t> agreed, including:</a:t>
            </a:r>
          </a:p>
          <a:p>
            <a:pPr lvl="2">
              <a:spcBef>
                <a:spcPts val="0"/>
              </a:spcBef>
              <a:spcAft>
                <a:spcPts val="0"/>
              </a:spcAft>
            </a:pPr>
            <a:r>
              <a:rPr lang="en-US" altLang="de-DE" sz="1400" dirty="0"/>
              <a:t>TR skeleton </a:t>
            </a:r>
          </a:p>
          <a:p>
            <a:pPr lvl="2">
              <a:spcBef>
                <a:spcPts val="0"/>
              </a:spcBef>
              <a:spcAft>
                <a:spcPts val="0"/>
              </a:spcAft>
            </a:pPr>
            <a:r>
              <a:rPr lang="en-US" altLang="de-DE" sz="1400" dirty="0"/>
              <a:t>Scope, architectural assumptions and requirements </a:t>
            </a:r>
          </a:p>
          <a:p>
            <a:pPr lvl="2">
              <a:spcBef>
                <a:spcPts val="0"/>
              </a:spcBef>
              <a:spcAft>
                <a:spcPts val="0"/>
              </a:spcAft>
            </a:pPr>
            <a:r>
              <a:rPr lang="en-US" altLang="de-DE" sz="1400" dirty="0"/>
              <a:t>One key issues specified </a:t>
            </a:r>
          </a:p>
          <a:p>
            <a:pPr lvl="2">
              <a:spcBef>
                <a:spcPts val="0"/>
              </a:spcBef>
              <a:spcAft>
                <a:spcPts val="0"/>
              </a:spcAft>
            </a:pPr>
            <a:r>
              <a:rPr lang="en-US" altLang="de-DE" sz="1400" dirty="0"/>
              <a:t>4 solutions papers</a:t>
            </a:r>
          </a:p>
          <a:p>
            <a:pPr lvl="1"/>
            <a:r>
              <a:rPr lang="en-US" altLang="de-DE" sz="1400" dirty="0"/>
              <a:t>Revised SID (</a:t>
            </a:r>
            <a:r>
              <a:rPr lang="en-US" altLang="de-DE" sz="1400" b="1" dirty="0"/>
              <a:t>SP-220074) </a:t>
            </a:r>
            <a:r>
              <a:rPr lang="en-US" altLang="de-DE" sz="1400" dirty="0"/>
              <a:t>submitted for approval.</a:t>
            </a:r>
          </a:p>
          <a:p>
            <a:pPr lvl="1">
              <a:spcBef>
                <a:spcPts val="0"/>
              </a:spcBef>
              <a:spcAft>
                <a:spcPts val="0"/>
              </a:spcAft>
            </a:pPr>
            <a:endParaRPr lang="en-US" altLang="de-DE" sz="1400" dirty="0"/>
          </a:p>
          <a:p>
            <a:pPr marL="457200" lvl="1" indent="-457200">
              <a:spcBef>
                <a:spcPts val="0"/>
              </a:spcBef>
              <a:spcAft>
                <a:spcPts val="0"/>
              </a:spcAft>
              <a:buBlip>
                <a:blip r:embed="rId2"/>
              </a:buBlip>
            </a:pPr>
            <a:r>
              <a:rPr lang="en-US" sz="1800" b="1" dirty="0">
                <a:ea typeface="+mn-ea"/>
                <a:cs typeface="+mn-cs"/>
              </a:rPr>
              <a:t>RAN impacts and dependencies:</a:t>
            </a:r>
            <a:endParaRPr lang="de-DE" sz="1800" b="1" dirty="0">
              <a:ea typeface="+mn-ea"/>
              <a:cs typeface="+mn-cs"/>
            </a:endParaRPr>
          </a:p>
          <a:p>
            <a:pPr lvl="1">
              <a:spcBef>
                <a:spcPts val="0"/>
              </a:spcBef>
              <a:spcAft>
                <a:spcPts val="300"/>
              </a:spcAft>
            </a:pPr>
            <a:r>
              <a:rPr lang="en-US" sz="1400" dirty="0"/>
              <a:t>RAN impact depends on the conclusions of the KIs</a:t>
            </a:r>
          </a:p>
          <a:p>
            <a:pPr lvl="1">
              <a:spcBef>
                <a:spcPts val="0"/>
              </a:spcBef>
              <a:spcAft>
                <a:spcPts val="300"/>
              </a:spcAft>
            </a:pPr>
            <a:endParaRPr lang="en-US" sz="1200" dirty="0"/>
          </a:p>
          <a:p>
            <a:pPr marL="457200" lvl="1" indent="-457200">
              <a:spcBef>
                <a:spcPts val="0"/>
              </a:spcBef>
              <a:spcAft>
                <a:spcPts val="0"/>
              </a:spcAft>
              <a:buBlip>
                <a:blip r:embed="rId2"/>
              </a:buBlip>
            </a:pPr>
            <a:r>
              <a:rPr lang="de-DE" sz="1800" b="1" dirty="0">
                <a:ea typeface="+mn-ea"/>
                <a:cs typeface="+mn-cs"/>
              </a:rPr>
              <a:t>Next steps:</a:t>
            </a:r>
          </a:p>
          <a:p>
            <a:pPr lvl="1">
              <a:spcBef>
                <a:spcPts val="0"/>
              </a:spcBef>
              <a:spcAft>
                <a:spcPts val="0"/>
              </a:spcAft>
            </a:pPr>
            <a:r>
              <a:rPr lang="en-US" sz="1400" kern="0" dirty="0"/>
              <a:t>Continue the study</a:t>
            </a:r>
          </a:p>
          <a:p>
            <a:pPr lvl="1">
              <a:spcBef>
                <a:spcPts val="0"/>
              </a:spcBef>
              <a:spcAft>
                <a:spcPts val="0"/>
              </a:spcAft>
            </a:pPr>
            <a:endParaRPr lang="en-US" altLang="zh-CN" sz="1600" kern="0" dirty="0"/>
          </a:p>
          <a:p>
            <a:pPr lvl="1">
              <a:spcBef>
                <a:spcPts val="0"/>
              </a:spcBef>
              <a:spcAft>
                <a:spcPts val="0"/>
              </a:spcAft>
            </a:pPr>
            <a:endParaRPr lang="en-US" altLang="zh-CN" sz="1600" kern="0" dirty="0"/>
          </a:p>
        </p:txBody>
      </p:sp>
      <p:graphicFrame>
        <p:nvGraphicFramePr>
          <p:cNvPr id="6" name="Content Placeholder 8">
            <a:extLst>
              <a:ext uri="{FF2B5EF4-FFF2-40B4-BE49-F238E27FC236}">
                <a16:creationId xmlns:a16="http://schemas.microsoft.com/office/drawing/2014/main" id="{D1AA8FAB-D643-474E-A0C0-53A55B180ACE}"/>
              </a:ext>
            </a:extLst>
          </p:cNvPr>
          <p:cNvGraphicFramePr>
            <a:graphicFrameLocks/>
          </p:cNvGraphicFramePr>
          <p:nvPr>
            <p:extLst>
              <p:ext uri="{D42A27DB-BD31-4B8C-83A1-F6EECF244321}">
                <p14:modId xmlns:p14="http://schemas.microsoft.com/office/powerpoint/2010/main" val="3414441554"/>
              </p:ext>
            </p:extLst>
          </p:nvPr>
        </p:nvGraphicFramePr>
        <p:xfrm>
          <a:off x="138173" y="1312782"/>
          <a:ext cx="8810067" cy="878918"/>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val="20000"/>
                    </a:ext>
                  </a:extLst>
                </a:gridCol>
                <a:gridCol w="3806752">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2852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43580">
                <a:tc>
                  <a:txBody>
                    <a:bodyPr/>
                    <a:lstStyle/>
                    <a:p>
                      <a:r>
                        <a:rPr lang="en-US" sz="1200" b="1" kern="1200" dirty="0">
                          <a:solidFill>
                            <a:schemeClr val="lt1"/>
                          </a:solidFill>
                          <a:effectLst/>
                          <a:latin typeface="+mn-lt"/>
                          <a:ea typeface="+mn-ea"/>
                          <a:cs typeface="+mn-cs"/>
                        </a:rPr>
                        <a:t>FS_REDCAP_Ph2</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i="0" u="none" strike="noStrike" dirty="0">
                          <a:solidFill>
                            <a:schemeClr val="bg1"/>
                          </a:solidFill>
                          <a:effectLst/>
                          <a:latin typeface="Calibri" panose="020F0502020204030204" pitchFamily="34" charset="0"/>
                        </a:rPr>
                        <a:t>Study on </a:t>
                      </a:r>
                      <a:r>
                        <a:rPr lang="en-US" sz="1200" b="1" i="0" u="none" strike="noStrike" dirty="0" err="1">
                          <a:solidFill>
                            <a:schemeClr val="bg1"/>
                          </a:solidFill>
                          <a:effectLst/>
                          <a:latin typeface="Calibri" panose="020F0502020204030204" pitchFamily="34" charset="0"/>
                        </a:rPr>
                        <a:t>RedCap</a:t>
                      </a:r>
                      <a:r>
                        <a:rPr lang="en-US" sz="1200" b="1" i="0" u="none" strike="noStrike" dirty="0">
                          <a:solidFill>
                            <a:schemeClr val="bg1"/>
                          </a:solidFill>
                          <a:effectLst/>
                          <a:latin typeface="Calibri" panose="020F0502020204030204" pitchFamily="34" charset="0"/>
                        </a:rPr>
                        <a:t> phase 2</a:t>
                      </a:r>
                      <a:endParaRPr lang="de-DE" sz="12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0% -&gt; 30 %</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Sep, 2022</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SP-211635</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10519811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dirty="0"/>
              <a:t>2.5) </a:t>
            </a:r>
            <a:r>
              <a:rPr lang="en-GB" altLang="en-US" b="1" dirty="0"/>
              <a:t>Rel-18 Study/Work (4/27)</a:t>
            </a:r>
            <a:endParaRPr lang="de-DE" altLang="de-DE" b="1" dirty="0"/>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447006" y="2703510"/>
            <a:ext cx="8554481" cy="3548284"/>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kern="0" dirty="0"/>
              <a:t>Progress since SA#94-e:</a:t>
            </a:r>
          </a:p>
          <a:p>
            <a:pPr lvl="1">
              <a:spcBef>
                <a:spcPts val="0"/>
              </a:spcBef>
              <a:spcAft>
                <a:spcPts val="0"/>
              </a:spcAft>
            </a:pPr>
            <a:r>
              <a:rPr lang="en-US" altLang="de-DE" sz="1400" kern="0" dirty="0"/>
              <a:t>TR Skeleton, TR Scope, Architectural Assumption, 2 Key Issue, Annex</a:t>
            </a:r>
            <a:r>
              <a:rPr lang="en-US" altLang="de-DE" sz="1200" kern="0" dirty="0"/>
              <a:t>. </a:t>
            </a:r>
          </a:p>
          <a:p>
            <a:pPr lvl="1">
              <a:spcBef>
                <a:spcPts val="0"/>
              </a:spcBef>
              <a:spcAft>
                <a:spcPts val="0"/>
              </a:spcAft>
            </a:pPr>
            <a:endParaRPr lang="en-US" sz="1200" kern="0" dirty="0">
              <a:ea typeface="+mn-ea"/>
              <a:cs typeface="+mn-cs"/>
            </a:endParaRPr>
          </a:p>
          <a:p>
            <a:pPr marL="457200" lvl="1" indent="-457200">
              <a:spcBef>
                <a:spcPts val="0"/>
              </a:spcBef>
              <a:spcAft>
                <a:spcPts val="0"/>
              </a:spcAft>
              <a:buBlip>
                <a:blip r:embed="rId2"/>
              </a:buBlip>
            </a:pPr>
            <a:r>
              <a:rPr lang="en-US" sz="1800" b="1" dirty="0">
                <a:ea typeface="+mn-ea"/>
                <a:cs typeface="+mn-cs"/>
              </a:rPr>
              <a:t>RAN impacts and dependencies:</a:t>
            </a:r>
            <a:endParaRPr lang="de-DE" sz="1800" b="1" dirty="0">
              <a:ea typeface="+mn-ea"/>
              <a:cs typeface="+mn-cs"/>
            </a:endParaRPr>
          </a:p>
          <a:p>
            <a:pPr lvl="1">
              <a:spcBef>
                <a:spcPts val="0"/>
              </a:spcBef>
              <a:spcAft>
                <a:spcPts val="0"/>
              </a:spcAft>
            </a:pPr>
            <a:r>
              <a:rPr lang="en-US" sz="1400" kern="0" dirty="0"/>
              <a:t>None</a:t>
            </a:r>
          </a:p>
          <a:p>
            <a:pPr marL="457200" lvl="1" indent="0">
              <a:spcBef>
                <a:spcPts val="0"/>
              </a:spcBef>
              <a:spcAft>
                <a:spcPts val="0"/>
              </a:spcAft>
              <a:buNone/>
            </a:pPr>
            <a:endParaRPr lang="de-DE" sz="1200" kern="0" dirty="0"/>
          </a:p>
          <a:p>
            <a:pPr>
              <a:spcBef>
                <a:spcPts val="0"/>
              </a:spcBef>
              <a:spcAft>
                <a:spcPts val="0"/>
              </a:spcAft>
            </a:pPr>
            <a:r>
              <a:rPr lang="de-DE" sz="1800" b="1" kern="0" dirty="0"/>
              <a:t>Next steps:</a:t>
            </a:r>
          </a:p>
          <a:p>
            <a:pPr lvl="1">
              <a:spcBef>
                <a:spcPts val="0"/>
              </a:spcBef>
              <a:spcAft>
                <a:spcPts val="0"/>
              </a:spcAft>
            </a:pPr>
            <a:r>
              <a:rPr lang="en-US" sz="1400" kern="0" dirty="0"/>
              <a:t>Continue the study</a:t>
            </a:r>
          </a:p>
          <a:p>
            <a:pPr lvl="1">
              <a:spcBef>
                <a:spcPts val="0"/>
              </a:spcBef>
              <a:spcAft>
                <a:spcPts val="0"/>
              </a:spcAft>
            </a:pPr>
            <a:endParaRPr lang="en-US" altLang="zh-CN" sz="1600" kern="0" dirty="0"/>
          </a:p>
          <a:p>
            <a:pPr lvl="1">
              <a:spcBef>
                <a:spcPts val="0"/>
              </a:spcBef>
              <a:spcAft>
                <a:spcPts val="0"/>
              </a:spcAft>
            </a:pPr>
            <a:endParaRPr lang="en-US" altLang="zh-CN" sz="1600" kern="0" dirty="0"/>
          </a:p>
        </p:txBody>
      </p:sp>
      <p:graphicFrame>
        <p:nvGraphicFramePr>
          <p:cNvPr id="6" name="Content Placeholder 8">
            <a:extLst>
              <a:ext uri="{FF2B5EF4-FFF2-40B4-BE49-F238E27FC236}">
                <a16:creationId xmlns:a16="http://schemas.microsoft.com/office/drawing/2014/main" id="{D1AA8FAB-D643-474E-A0C0-53A55B180ACE}"/>
              </a:ext>
            </a:extLst>
          </p:cNvPr>
          <p:cNvGraphicFramePr>
            <a:graphicFrameLocks/>
          </p:cNvGraphicFramePr>
          <p:nvPr>
            <p:extLst>
              <p:ext uri="{D42A27DB-BD31-4B8C-83A1-F6EECF244321}">
                <p14:modId xmlns:p14="http://schemas.microsoft.com/office/powerpoint/2010/main" val="2103604262"/>
              </p:ext>
            </p:extLst>
          </p:nvPr>
        </p:nvGraphicFramePr>
        <p:xfrm>
          <a:off x="138173" y="1312782"/>
          <a:ext cx="8810067" cy="878918"/>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val="20000"/>
                    </a:ext>
                  </a:extLst>
                </a:gridCol>
                <a:gridCol w="3806752">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2852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43580">
                <a:tc>
                  <a:txBody>
                    <a:bodyPr/>
                    <a:lstStyle/>
                    <a:p>
                      <a:r>
                        <a:rPr lang="en-US" sz="1200" b="1" kern="1200" dirty="0">
                          <a:solidFill>
                            <a:schemeClr val="lt1"/>
                          </a:solidFill>
                          <a:effectLst/>
                          <a:latin typeface="+mn-lt"/>
                          <a:ea typeface="+mn-ea"/>
                          <a:cs typeface="+mn-cs"/>
                        </a:rPr>
                        <a:t>FS_SFC</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i="0" u="none" strike="noStrike" dirty="0">
                          <a:solidFill>
                            <a:schemeClr val="bg1"/>
                          </a:solidFill>
                          <a:effectLst/>
                          <a:latin typeface="Calibri" panose="020F0502020204030204" pitchFamily="34" charset="0"/>
                        </a:rPr>
                        <a:t>Study on System Enabler for Service Function Chaining</a:t>
                      </a:r>
                      <a:endParaRPr lang="de-DE" sz="12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0% &gt; 25%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Sep, 2022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SP-211594</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83320589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dirty="0"/>
              <a:t>2.5) </a:t>
            </a:r>
            <a:r>
              <a:rPr lang="en-GB" altLang="en-US" b="1" dirty="0"/>
              <a:t>Rel-18 Study/Work (5/27)</a:t>
            </a:r>
            <a:endParaRPr lang="de-DE" altLang="de-DE" b="1" dirty="0"/>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447006" y="2703510"/>
            <a:ext cx="8554481" cy="3548284"/>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kern="0" dirty="0"/>
              <a:t>Progress since SA#94-e:</a:t>
            </a:r>
          </a:p>
          <a:p>
            <a:pPr lvl="1">
              <a:spcBef>
                <a:spcPts val="0"/>
              </a:spcBef>
              <a:spcAft>
                <a:spcPts val="0"/>
              </a:spcAft>
            </a:pPr>
            <a:r>
              <a:rPr lang="en-US" altLang="de-DE" sz="1400" kern="0" dirty="0"/>
              <a:t>Skeleton, scope, assumptions, key issues were agreed</a:t>
            </a:r>
          </a:p>
          <a:p>
            <a:pPr lvl="1">
              <a:spcBef>
                <a:spcPts val="0"/>
              </a:spcBef>
              <a:spcAft>
                <a:spcPts val="0"/>
              </a:spcAft>
            </a:pPr>
            <a:r>
              <a:rPr lang="en-US" altLang="de-DE" sz="1400" kern="0" dirty="0"/>
              <a:t>KI #1 (was WT2): 7 solutions included in the TR</a:t>
            </a:r>
          </a:p>
          <a:p>
            <a:pPr lvl="1">
              <a:spcBef>
                <a:spcPts val="0"/>
              </a:spcBef>
              <a:spcAft>
                <a:spcPts val="0"/>
              </a:spcAft>
            </a:pPr>
            <a:r>
              <a:rPr lang="en-US" altLang="de-DE" sz="1400" kern="0" dirty="0"/>
              <a:t>KI #2 (was WT3): 3 solutions included in the TR</a:t>
            </a:r>
          </a:p>
          <a:p>
            <a:pPr lvl="1">
              <a:spcBef>
                <a:spcPts val="0"/>
              </a:spcBef>
              <a:spcAft>
                <a:spcPts val="0"/>
              </a:spcAft>
            </a:pPr>
            <a:endParaRPr lang="en-US" sz="1200" kern="0" dirty="0">
              <a:ea typeface="+mn-ea"/>
              <a:cs typeface="+mn-cs"/>
            </a:endParaRPr>
          </a:p>
          <a:p>
            <a:pPr marL="457200" lvl="1" indent="-457200">
              <a:spcBef>
                <a:spcPts val="0"/>
              </a:spcBef>
              <a:spcAft>
                <a:spcPts val="0"/>
              </a:spcAft>
              <a:buBlip>
                <a:blip r:embed="rId2"/>
              </a:buBlip>
            </a:pPr>
            <a:r>
              <a:rPr lang="en-US" sz="1800" b="1" dirty="0">
                <a:ea typeface="+mn-ea"/>
                <a:cs typeface="+mn-cs"/>
              </a:rPr>
              <a:t>RAN impacts and dependencies:</a:t>
            </a:r>
            <a:endParaRPr lang="de-DE" sz="1800" b="1" dirty="0">
              <a:ea typeface="+mn-ea"/>
              <a:cs typeface="+mn-cs"/>
            </a:endParaRPr>
          </a:p>
          <a:p>
            <a:pPr lvl="1">
              <a:spcBef>
                <a:spcPts val="0"/>
              </a:spcBef>
              <a:spcAft>
                <a:spcPts val="0"/>
              </a:spcAft>
            </a:pPr>
            <a:r>
              <a:rPr lang="en-US" sz="1400" kern="0" dirty="0"/>
              <a:t>None</a:t>
            </a:r>
          </a:p>
          <a:p>
            <a:pPr marL="457200" lvl="1" indent="0">
              <a:spcBef>
                <a:spcPts val="0"/>
              </a:spcBef>
              <a:spcAft>
                <a:spcPts val="0"/>
              </a:spcAft>
              <a:buNone/>
            </a:pPr>
            <a:endParaRPr lang="de-DE" sz="1200" kern="0" dirty="0"/>
          </a:p>
          <a:p>
            <a:pPr>
              <a:spcBef>
                <a:spcPts val="0"/>
              </a:spcBef>
              <a:spcAft>
                <a:spcPts val="0"/>
              </a:spcAft>
            </a:pPr>
            <a:r>
              <a:rPr lang="de-DE" sz="1800" b="1" kern="0" dirty="0"/>
              <a:t>Next steps:</a:t>
            </a:r>
          </a:p>
          <a:p>
            <a:pPr lvl="1">
              <a:spcBef>
                <a:spcPts val="0"/>
              </a:spcBef>
              <a:spcAft>
                <a:spcPts val="0"/>
              </a:spcAft>
            </a:pPr>
            <a:r>
              <a:rPr lang="en-US" sz="1400" kern="0" dirty="0"/>
              <a:t>Continue the study</a:t>
            </a:r>
          </a:p>
          <a:p>
            <a:pPr lvl="1">
              <a:spcBef>
                <a:spcPts val="0"/>
              </a:spcBef>
              <a:spcAft>
                <a:spcPts val="0"/>
              </a:spcAft>
            </a:pPr>
            <a:endParaRPr lang="en-US" altLang="zh-CN" sz="1600" kern="0" dirty="0"/>
          </a:p>
          <a:p>
            <a:pPr lvl="1">
              <a:spcBef>
                <a:spcPts val="0"/>
              </a:spcBef>
              <a:spcAft>
                <a:spcPts val="0"/>
              </a:spcAft>
            </a:pPr>
            <a:endParaRPr lang="en-US" altLang="zh-CN" sz="1600" kern="0" dirty="0"/>
          </a:p>
        </p:txBody>
      </p:sp>
      <p:graphicFrame>
        <p:nvGraphicFramePr>
          <p:cNvPr id="6" name="Content Placeholder 8">
            <a:extLst>
              <a:ext uri="{FF2B5EF4-FFF2-40B4-BE49-F238E27FC236}">
                <a16:creationId xmlns:a16="http://schemas.microsoft.com/office/drawing/2014/main" id="{D1AA8FAB-D643-474E-A0C0-53A55B180ACE}"/>
              </a:ext>
            </a:extLst>
          </p:cNvPr>
          <p:cNvGraphicFramePr>
            <a:graphicFrameLocks/>
          </p:cNvGraphicFramePr>
          <p:nvPr>
            <p:extLst>
              <p:ext uri="{D42A27DB-BD31-4B8C-83A1-F6EECF244321}">
                <p14:modId xmlns:p14="http://schemas.microsoft.com/office/powerpoint/2010/main" val="2537282380"/>
              </p:ext>
            </p:extLst>
          </p:nvPr>
        </p:nvGraphicFramePr>
        <p:xfrm>
          <a:off x="138173" y="1312782"/>
          <a:ext cx="8810067" cy="878918"/>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val="20000"/>
                    </a:ext>
                  </a:extLst>
                </a:gridCol>
                <a:gridCol w="3806752">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2852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43580">
                <a:tc>
                  <a:txBody>
                    <a:bodyPr/>
                    <a:lstStyle/>
                    <a:p>
                      <a:r>
                        <a:rPr lang="en-GB" sz="1200" b="1" kern="1200" dirty="0">
                          <a:solidFill>
                            <a:schemeClr val="lt1"/>
                          </a:solidFill>
                          <a:effectLst/>
                          <a:latin typeface="+mn-lt"/>
                          <a:ea typeface="+mn-ea"/>
                          <a:cs typeface="+mn-cs"/>
                        </a:rPr>
                        <a:t>FS_5WWC_Ph2 </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200" b="1" kern="1200" dirty="0">
                          <a:solidFill>
                            <a:schemeClr val="lt1"/>
                          </a:solidFill>
                          <a:effectLst/>
                          <a:latin typeface="+mn-lt"/>
                          <a:ea typeface="+mn-ea"/>
                          <a:cs typeface="+mn-cs"/>
                        </a:rPr>
                        <a:t>Study on the support for 5WWC</a:t>
                      </a:r>
                      <a:endParaRPr lang="de-DE" sz="12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0% -&gt; 30%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Sep, 2022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SP-211640</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18274383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dirty="0"/>
              <a:t>2.5) </a:t>
            </a:r>
            <a:r>
              <a:rPr lang="en-GB" altLang="en-US" b="1" dirty="0"/>
              <a:t>Rel-18 Study/Work (6/27)</a:t>
            </a:r>
            <a:endParaRPr lang="de-DE" altLang="de-DE" b="1" dirty="0"/>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447006" y="2703510"/>
            <a:ext cx="8554481" cy="3548284"/>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kern="0" dirty="0"/>
              <a:t>Progress since SA#94-e:</a:t>
            </a:r>
          </a:p>
          <a:p>
            <a:pPr lvl="1">
              <a:spcBef>
                <a:spcPts val="0"/>
              </a:spcBef>
              <a:spcAft>
                <a:spcPts val="0"/>
              </a:spcAft>
            </a:pPr>
            <a:r>
              <a:rPr lang="en-US" altLang="de-DE" sz="1400" kern="0" dirty="0"/>
              <a:t>TR Skeleton agreed </a:t>
            </a:r>
          </a:p>
          <a:p>
            <a:pPr lvl="1">
              <a:spcBef>
                <a:spcPts val="0"/>
              </a:spcBef>
              <a:spcAft>
                <a:spcPts val="0"/>
              </a:spcAft>
            </a:pPr>
            <a:r>
              <a:rPr lang="en-US" altLang="de-DE" sz="1400" kern="0" dirty="0"/>
              <a:t>TR Scope, Architectural Assumption and requirements agreed</a:t>
            </a:r>
          </a:p>
          <a:p>
            <a:pPr lvl="1">
              <a:spcBef>
                <a:spcPts val="0"/>
              </a:spcBef>
              <a:spcAft>
                <a:spcPts val="0"/>
              </a:spcAft>
            </a:pPr>
            <a:r>
              <a:rPr lang="en-US" altLang="de-DE" sz="1400" kern="0" dirty="0"/>
              <a:t>6 Key Issues agreed</a:t>
            </a:r>
          </a:p>
          <a:p>
            <a:pPr lvl="1">
              <a:spcBef>
                <a:spcPts val="0"/>
              </a:spcBef>
              <a:spcAft>
                <a:spcPts val="0"/>
              </a:spcAft>
            </a:pPr>
            <a:endParaRPr lang="en-US" sz="1200" kern="0" dirty="0">
              <a:ea typeface="+mn-ea"/>
              <a:cs typeface="+mn-cs"/>
            </a:endParaRPr>
          </a:p>
          <a:p>
            <a:pPr marL="457200" lvl="1" indent="-457200">
              <a:spcBef>
                <a:spcPts val="0"/>
              </a:spcBef>
              <a:spcAft>
                <a:spcPts val="0"/>
              </a:spcAft>
              <a:buBlip>
                <a:blip r:embed="rId2"/>
              </a:buBlip>
            </a:pPr>
            <a:r>
              <a:rPr lang="en-US" sz="1800" b="1" dirty="0">
                <a:ea typeface="+mn-ea"/>
                <a:cs typeface="+mn-cs"/>
              </a:rPr>
              <a:t>RAN impacts and dependencies:</a:t>
            </a:r>
            <a:endParaRPr lang="de-DE" sz="1800" b="1" dirty="0">
              <a:ea typeface="+mn-ea"/>
              <a:cs typeface="+mn-cs"/>
            </a:endParaRPr>
          </a:p>
          <a:p>
            <a:pPr lvl="1">
              <a:spcBef>
                <a:spcPts val="0"/>
              </a:spcBef>
              <a:spcAft>
                <a:spcPts val="0"/>
              </a:spcAft>
            </a:pPr>
            <a:r>
              <a:rPr lang="en-US" altLang="zh-CN" sz="1400" dirty="0"/>
              <a:t>RAN impacts or dependencies identified for 4 Key Issues.</a:t>
            </a:r>
            <a:endParaRPr lang="en-US" sz="1400" strike="sngStrike" kern="0" dirty="0"/>
          </a:p>
          <a:p>
            <a:pPr marL="457200" lvl="1" indent="0">
              <a:spcBef>
                <a:spcPts val="0"/>
              </a:spcBef>
              <a:spcAft>
                <a:spcPts val="0"/>
              </a:spcAft>
              <a:buNone/>
            </a:pPr>
            <a:endParaRPr lang="de-DE" sz="1200" kern="0" dirty="0"/>
          </a:p>
          <a:p>
            <a:pPr>
              <a:spcBef>
                <a:spcPts val="0"/>
              </a:spcBef>
              <a:spcAft>
                <a:spcPts val="0"/>
              </a:spcAft>
            </a:pPr>
            <a:r>
              <a:rPr lang="de-DE" sz="1800" b="1" kern="0" dirty="0"/>
              <a:t>Next steps:</a:t>
            </a:r>
          </a:p>
          <a:p>
            <a:pPr lvl="1">
              <a:spcBef>
                <a:spcPts val="0"/>
              </a:spcBef>
              <a:spcAft>
                <a:spcPts val="0"/>
              </a:spcAft>
            </a:pPr>
            <a:r>
              <a:rPr lang="en-US" sz="1400" kern="0" dirty="0"/>
              <a:t>Continue the study</a:t>
            </a:r>
          </a:p>
          <a:p>
            <a:pPr lvl="1">
              <a:spcBef>
                <a:spcPts val="0"/>
              </a:spcBef>
              <a:spcAft>
                <a:spcPts val="0"/>
              </a:spcAft>
            </a:pPr>
            <a:endParaRPr lang="en-US" altLang="zh-CN" sz="1600" kern="0" dirty="0"/>
          </a:p>
          <a:p>
            <a:pPr lvl="1">
              <a:spcBef>
                <a:spcPts val="0"/>
              </a:spcBef>
              <a:spcAft>
                <a:spcPts val="0"/>
              </a:spcAft>
            </a:pPr>
            <a:endParaRPr lang="en-US" altLang="zh-CN" sz="1600" kern="0" dirty="0"/>
          </a:p>
        </p:txBody>
      </p:sp>
      <p:graphicFrame>
        <p:nvGraphicFramePr>
          <p:cNvPr id="6" name="Content Placeholder 8">
            <a:extLst>
              <a:ext uri="{FF2B5EF4-FFF2-40B4-BE49-F238E27FC236}">
                <a16:creationId xmlns:a16="http://schemas.microsoft.com/office/drawing/2014/main" id="{D1AA8FAB-D643-474E-A0C0-53A55B180ACE}"/>
              </a:ext>
            </a:extLst>
          </p:cNvPr>
          <p:cNvGraphicFramePr>
            <a:graphicFrameLocks/>
          </p:cNvGraphicFramePr>
          <p:nvPr>
            <p:extLst>
              <p:ext uri="{D42A27DB-BD31-4B8C-83A1-F6EECF244321}">
                <p14:modId xmlns:p14="http://schemas.microsoft.com/office/powerpoint/2010/main" val="921630593"/>
              </p:ext>
            </p:extLst>
          </p:nvPr>
        </p:nvGraphicFramePr>
        <p:xfrm>
          <a:off x="138173" y="1312782"/>
          <a:ext cx="8810067" cy="878918"/>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val="20000"/>
                    </a:ext>
                  </a:extLst>
                </a:gridCol>
                <a:gridCol w="3806752">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2852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43580">
                <a:tc>
                  <a:txBody>
                    <a:bodyPr/>
                    <a:lstStyle/>
                    <a:p>
                      <a:r>
                        <a:rPr lang="en-US" sz="1200" b="1" kern="1200" dirty="0">
                          <a:solidFill>
                            <a:schemeClr val="lt1"/>
                          </a:solidFill>
                          <a:effectLst/>
                          <a:latin typeface="+mn-lt"/>
                          <a:ea typeface="+mn-ea"/>
                          <a:cs typeface="+mn-cs"/>
                        </a:rPr>
                        <a:t>FS_5G_ProSe_Ph2</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i="0" u="none" strike="noStrike" dirty="0">
                          <a:solidFill>
                            <a:schemeClr val="bg1"/>
                          </a:solidFill>
                          <a:effectLst/>
                          <a:latin typeface="Calibri" panose="020F0502020204030204" pitchFamily="34" charset="0"/>
                        </a:rPr>
                        <a:t>Study on Proximity-based Services in 5GS Phase 2</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0% -&gt; 20%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Sep, 2022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SP-211653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445411367"/>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dirty="0"/>
              <a:t>2.5) </a:t>
            </a:r>
            <a:r>
              <a:rPr lang="en-GB" altLang="en-US" b="1" dirty="0"/>
              <a:t>Rel-18 Study/Work (7/27)</a:t>
            </a:r>
            <a:endParaRPr lang="de-DE" altLang="de-DE" b="1" dirty="0"/>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386848" y="2511006"/>
            <a:ext cx="8554481" cy="370932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kern="0" dirty="0"/>
              <a:t>Progress since SA#94-e:</a:t>
            </a:r>
          </a:p>
          <a:p>
            <a:pPr lvl="1">
              <a:spcBef>
                <a:spcPts val="0"/>
              </a:spcBef>
              <a:spcAft>
                <a:spcPts val="0"/>
              </a:spcAft>
            </a:pPr>
            <a:r>
              <a:rPr lang="en-US" altLang="de-DE" sz="1400" kern="0" dirty="0"/>
              <a:t>TR skeleton, scope, and architectural assumption and requirements agreed </a:t>
            </a:r>
          </a:p>
          <a:p>
            <a:pPr lvl="1">
              <a:spcBef>
                <a:spcPts val="0"/>
              </a:spcBef>
              <a:spcAft>
                <a:spcPts val="0"/>
              </a:spcAft>
            </a:pPr>
            <a:r>
              <a:rPr lang="en-US" altLang="de-DE" sz="1400" kern="0" dirty="0"/>
              <a:t>A key issue related to WT#1 agreed</a:t>
            </a:r>
          </a:p>
          <a:p>
            <a:pPr lvl="1">
              <a:spcBef>
                <a:spcPts val="0"/>
              </a:spcBef>
              <a:spcAft>
                <a:spcPts val="0"/>
              </a:spcAft>
            </a:pPr>
            <a:r>
              <a:rPr lang="en-US" altLang="de-DE" sz="1400" kern="0" dirty="0"/>
              <a:t>A key issues related to WT#2 noted and assumed to be progressed at the next meeting</a:t>
            </a:r>
          </a:p>
          <a:p>
            <a:pPr lvl="1">
              <a:spcBef>
                <a:spcPts val="0"/>
              </a:spcBef>
              <a:spcAft>
                <a:spcPts val="0"/>
              </a:spcAft>
            </a:pPr>
            <a:r>
              <a:rPr lang="en-US" altLang="de-DE" sz="1400" kern="0" dirty="0"/>
              <a:t>Three key issues related to WT#5 agreed and one assumed to be progressed at the next meeting</a:t>
            </a:r>
          </a:p>
          <a:p>
            <a:pPr lvl="1">
              <a:spcBef>
                <a:spcPts val="0"/>
              </a:spcBef>
              <a:spcAft>
                <a:spcPts val="0"/>
              </a:spcAft>
            </a:pPr>
            <a:r>
              <a:rPr lang="en-US" altLang="de-DE" sz="1400" kern="0" dirty="0"/>
              <a:t>One solution related to WT#1 agreed</a:t>
            </a:r>
          </a:p>
          <a:p>
            <a:pPr lvl="1">
              <a:spcBef>
                <a:spcPts val="0"/>
              </a:spcBef>
              <a:spcAft>
                <a:spcPts val="0"/>
              </a:spcAft>
            </a:pPr>
            <a:r>
              <a:rPr lang="en-US" altLang="de-DE" sz="1400" kern="0" dirty="0"/>
              <a:t>Two solutions related to WT#2 agreed</a:t>
            </a:r>
          </a:p>
          <a:p>
            <a:pPr lvl="1">
              <a:spcBef>
                <a:spcPts val="0"/>
              </a:spcBef>
              <a:spcAft>
                <a:spcPts val="0"/>
              </a:spcAft>
            </a:pPr>
            <a:r>
              <a:rPr lang="en-US" altLang="de-DE" sz="1400" kern="0" dirty="0"/>
              <a:t>9 P-CRs agreed.</a:t>
            </a:r>
          </a:p>
          <a:p>
            <a:pPr marL="457200" lvl="1" indent="0">
              <a:spcBef>
                <a:spcPts val="0"/>
              </a:spcBef>
              <a:spcAft>
                <a:spcPts val="0"/>
              </a:spcAft>
              <a:buNone/>
            </a:pPr>
            <a:endParaRPr lang="en-US" sz="1400" kern="0" dirty="0"/>
          </a:p>
          <a:p>
            <a:pPr marL="457200" lvl="1" indent="-457200">
              <a:spcBef>
                <a:spcPts val="0"/>
              </a:spcBef>
              <a:spcAft>
                <a:spcPts val="0"/>
              </a:spcAft>
              <a:buBlip>
                <a:blip r:embed="rId2"/>
              </a:buBlip>
            </a:pPr>
            <a:r>
              <a:rPr lang="en-US" sz="1800" b="1" dirty="0">
                <a:ea typeface="+mn-ea"/>
                <a:cs typeface="+mn-cs"/>
              </a:rPr>
              <a:t>RAN impacts and dependencies:</a:t>
            </a:r>
            <a:endParaRPr lang="de-DE" sz="1800" b="1" dirty="0">
              <a:ea typeface="+mn-ea"/>
              <a:cs typeface="+mn-cs"/>
            </a:endParaRPr>
          </a:p>
          <a:p>
            <a:pPr lvl="1">
              <a:spcBef>
                <a:spcPts val="0"/>
              </a:spcBef>
              <a:spcAft>
                <a:spcPts val="0"/>
              </a:spcAft>
            </a:pPr>
            <a:r>
              <a:rPr lang="en-US" altLang="zh-CN" sz="1400" dirty="0"/>
              <a:t>Potential RAN impacts identified for key issue 1 and 2</a:t>
            </a:r>
          </a:p>
          <a:p>
            <a:pPr marL="457200" lvl="1" indent="0">
              <a:spcBef>
                <a:spcPts val="0"/>
              </a:spcBef>
              <a:spcAft>
                <a:spcPts val="0"/>
              </a:spcAft>
              <a:buNone/>
            </a:pPr>
            <a:endParaRPr lang="de-DE" sz="1200" kern="0" dirty="0"/>
          </a:p>
          <a:p>
            <a:pPr>
              <a:spcBef>
                <a:spcPts val="0"/>
              </a:spcBef>
              <a:spcAft>
                <a:spcPts val="0"/>
              </a:spcAft>
            </a:pPr>
            <a:r>
              <a:rPr lang="de-DE" sz="1800" b="1" kern="0" dirty="0"/>
              <a:t>Next steps:</a:t>
            </a:r>
          </a:p>
          <a:p>
            <a:pPr lvl="1">
              <a:spcBef>
                <a:spcPts val="0"/>
              </a:spcBef>
              <a:spcAft>
                <a:spcPts val="0"/>
              </a:spcAft>
            </a:pPr>
            <a:r>
              <a:rPr lang="en-US" sz="1400" kern="0" dirty="0"/>
              <a:t>Continue the study</a:t>
            </a:r>
          </a:p>
          <a:p>
            <a:pPr lvl="1">
              <a:spcBef>
                <a:spcPts val="0"/>
              </a:spcBef>
              <a:spcAft>
                <a:spcPts val="0"/>
              </a:spcAft>
            </a:pPr>
            <a:r>
              <a:rPr lang="en-US" sz="1400" kern="0" dirty="0"/>
              <a:t>Progress and complete key issues for WT#2 and WT#5</a:t>
            </a:r>
          </a:p>
          <a:p>
            <a:pPr lvl="1">
              <a:spcBef>
                <a:spcPts val="0"/>
              </a:spcBef>
              <a:spcAft>
                <a:spcPts val="0"/>
              </a:spcAft>
            </a:pPr>
            <a:r>
              <a:rPr lang="en-US" sz="1400" kern="0" dirty="0"/>
              <a:t>Progress solutions</a:t>
            </a:r>
          </a:p>
          <a:p>
            <a:pPr lvl="1">
              <a:spcBef>
                <a:spcPts val="0"/>
              </a:spcBef>
              <a:spcAft>
                <a:spcPts val="0"/>
              </a:spcAft>
            </a:pPr>
            <a:endParaRPr lang="en-US" sz="1400" kern="0" dirty="0"/>
          </a:p>
          <a:p>
            <a:pPr lvl="1">
              <a:spcBef>
                <a:spcPts val="0"/>
              </a:spcBef>
              <a:spcAft>
                <a:spcPts val="0"/>
              </a:spcAft>
            </a:pPr>
            <a:endParaRPr lang="en-US" altLang="zh-CN" sz="1600" kern="0" dirty="0"/>
          </a:p>
          <a:p>
            <a:pPr lvl="1">
              <a:spcBef>
                <a:spcPts val="0"/>
              </a:spcBef>
              <a:spcAft>
                <a:spcPts val="0"/>
              </a:spcAft>
            </a:pPr>
            <a:endParaRPr lang="en-US" altLang="zh-CN" sz="1600" kern="0" dirty="0"/>
          </a:p>
        </p:txBody>
      </p:sp>
      <p:graphicFrame>
        <p:nvGraphicFramePr>
          <p:cNvPr id="6" name="Content Placeholder 8">
            <a:extLst>
              <a:ext uri="{FF2B5EF4-FFF2-40B4-BE49-F238E27FC236}">
                <a16:creationId xmlns:a16="http://schemas.microsoft.com/office/drawing/2014/main" id="{D1AA8FAB-D643-474E-A0C0-53A55B180ACE}"/>
              </a:ext>
            </a:extLst>
          </p:cNvPr>
          <p:cNvGraphicFramePr>
            <a:graphicFrameLocks/>
          </p:cNvGraphicFramePr>
          <p:nvPr>
            <p:extLst>
              <p:ext uri="{D42A27DB-BD31-4B8C-83A1-F6EECF244321}">
                <p14:modId xmlns:p14="http://schemas.microsoft.com/office/powerpoint/2010/main" val="3924064736"/>
              </p:ext>
            </p:extLst>
          </p:nvPr>
        </p:nvGraphicFramePr>
        <p:xfrm>
          <a:off x="138173" y="1312782"/>
          <a:ext cx="8810067" cy="878918"/>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val="20000"/>
                    </a:ext>
                  </a:extLst>
                </a:gridCol>
                <a:gridCol w="3806752">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2852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43580">
                <a:tc>
                  <a:txBody>
                    <a:bodyPr/>
                    <a:lstStyle/>
                    <a:p>
                      <a:r>
                        <a:rPr lang="en-US" sz="1200" b="1" kern="1200" dirty="0">
                          <a:solidFill>
                            <a:schemeClr val="lt1"/>
                          </a:solidFill>
                          <a:effectLst/>
                          <a:latin typeface="+mn-lt"/>
                          <a:ea typeface="+mn-ea"/>
                          <a:cs typeface="+mn-cs"/>
                        </a:rPr>
                        <a:t>FS_eNPN_Ph2</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i="0" u="none" strike="noStrike" dirty="0">
                          <a:solidFill>
                            <a:schemeClr val="bg1"/>
                          </a:solidFill>
                          <a:effectLst/>
                          <a:latin typeface="Calibri" panose="020F0502020204030204" pitchFamily="34" charset="0"/>
                        </a:rPr>
                        <a:t>Enhanced support of Non-Public Networks</a:t>
                      </a:r>
                      <a:endParaRPr lang="de-DE" sz="12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0% -&gt; 10%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Sep, 2022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SP-211656</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711457488"/>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dirty="0"/>
              <a:t>2.5) </a:t>
            </a:r>
            <a:r>
              <a:rPr lang="en-GB" altLang="en-US" b="1" dirty="0"/>
              <a:t>Rel-18 Study/Work (8/27)</a:t>
            </a:r>
            <a:endParaRPr lang="de-DE" altLang="de-DE" b="1" dirty="0"/>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386848" y="2511006"/>
            <a:ext cx="8554481" cy="370932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kern="0" dirty="0"/>
              <a:t>Progress since SA#94-e:</a:t>
            </a:r>
          </a:p>
          <a:p>
            <a:pPr lvl="1">
              <a:spcBef>
                <a:spcPts val="0"/>
              </a:spcBef>
              <a:spcAft>
                <a:spcPts val="400"/>
              </a:spcAft>
            </a:pPr>
            <a:r>
              <a:rPr lang="en-US" altLang="ko-KR" sz="1400" dirty="0"/>
              <a:t>Skeleton, scope and architectural assumption of TR 23.700-47 are approved. </a:t>
            </a:r>
          </a:p>
          <a:p>
            <a:pPr lvl="1">
              <a:spcBef>
                <a:spcPts val="0"/>
              </a:spcBef>
              <a:spcAft>
                <a:spcPts val="400"/>
              </a:spcAft>
            </a:pPr>
            <a:r>
              <a:rPr lang="en-US" altLang="zh-CN" sz="1400" dirty="0"/>
              <a:t>The revised SID was approved for polishing, e.g. TR# addition, target dates modification.</a:t>
            </a:r>
          </a:p>
          <a:p>
            <a:pPr lvl="1">
              <a:spcBef>
                <a:spcPts val="0"/>
              </a:spcBef>
              <a:spcAft>
                <a:spcPts val="400"/>
              </a:spcAft>
            </a:pPr>
            <a:r>
              <a:rPr lang="en-US" altLang="zh-CN" sz="1400" dirty="0"/>
              <a:t>5 KIs and 2 solutions are agreed.</a:t>
            </a:r>
          </a:p>
          <a:p>
            <a:pPr lvl="1">
              <a:spcBef>
                <a:spcPts val="0"/>
              </a:spcBef>
              <a:spcAft>
                <a:spcPts val="400"/>
              </a:spcAft>
            </a:pPr>
            <a:r>
              <a:rPr lang="en-US" altLang="de-DE" sz="1400" dirty="0"/>
              <a:t>Revised SID (</a:t>
            </a:r>
            <a:r>
              <a:rPr lang="en-US" altLang="de-DE" sz="1400" b="1" dirty="0"/>
              <a:t>SP-220072) </a:t>
            </a:r>
            <a:r>
              <a:rPr lang="en-US" altLang="de-DE" sz="1400" dirty="0"/>
              <a:t>submitted for approval.</a:t>
            </a:r>
          </a:p>
          <a:p>
            <a:pPr marL="457200" lvl="1" indent="0">
              <a:spcBef>
                <a:spcPts val="0"/>
              </a:spcBef>
              <a:spcAft>
                <a:spcPts val="0"/>
              </a:spcAft>
              <a:buNone/>
            </a:pPr>
            <a:endParaRPr lang="en-US" sz="1400" kern="0" dirty="0"/>
          </a:p>
          <a:p>
            <a:pPr marL="457200" lvl="1" indent="-457200">
              <a:spcBef>
                <a:spcPts val="0"/>
              </a:spcBef>
              <a:spcAft>
                <a:spcPts val="0"/>
              </a:spcAft>
              <a:buBlip>
                <a:blip r:embed="rId2"/>
              </a:buBlip>
            </a:pPr>
            <a:r>
              <a:rPr lang="en-US" sz="1800" b="1" dirty="0">
                <a:ea typeface="+mn-ea"/>
                <a:cs typeface="+mn-cs"/>
              </a:rPr>
              <a:t>RAN impacts and dependencies:</a:t>
            </a:r>
            <a:endParaRPr lang="de-DE" sz="1800" b="1" dirty="0">
              <a:ea typeface="+mn-ea"/>
              <a:cs typeface="+mn-cs"/>
            </a:endParaRPr>
          </a:p>
          <a:p>
            <a:pPr lvl="1">
              <a:spcBef>
                <a:spcPts val="0"/>
              </a:spcBef>
              <a:spcAft>
                <a:spcPts val="400"/>
              </a:spcAft>
            </a:pPr>
            <a:r>
              <a:rPr lang="en-US" altLang="zh-CN" sz="1400" dirty="0"/>
              <a:t>2 agreed KIs have RAN impacts as per agreed </a:t>
            </a:r>
            <a:r>
              <a:rPr lang="en-US" altLang="zh-CN" sz="1400" dirty="0" err="1"/>
              <a:t>pCRs</a:t>
            </a:r>
            <a:r>
              <a:rPr lang="en-GB" altLang="zh-CN" sz="1400" dirty="0"/>
              <a:t>.</a:t>
            </a:r>
          </a:p>
          <a:p>
            <a:pPr marL="457200" lvl="1" indent="0">
              <a:spcBef>
                <a:spcPts val="0"/>
              </a:spcBef>
              <a:spcAft>
                <a:spcPts val="0"/>
              </a:spcAft>
              <a:buNone/>
            </a:pPr>
            <a:endParaRPr lang="de-DE" sz="1200" kern="0" dirty="0"/>
          </a:p>
          <a:p>
            <a:pPr>
              <a:spcBef>
                <a:spcPts val="0"/>
              </a:spcBef>
              <a:spcAft>
                <a:spcPts val="0"/>
              </a:spcAft>
            </a:pPr>
            <a:r>
              <a:rPr lang="de-DE" sz="1800" b="1" kern="0" dirty="0"/>
              <a:t>Next steps:</a:t>
            </a:r>
          </a:p>
          <a:p>
            <a:pPr lvl="1">
              <a:spcBef>
                <a:spcPts val="0"/>
              </a:spcBef>
              <a:spcAft>
                <a:spcPts val="0"/>
              </a:spcAft>
            </a:pPr>
            <a:r>
              <a:rPr lang="de-DE" altLang="zh-CN" sz="1400" dirty="0"/>
              <a:t>Complete the key </a:t>
            </a:r>
            <a:r>
              <a:rPr lang="de-DE" altLang="zh-CN" sz="1400" dirty="0">
                <a:solidFill>
                  <a:srgbClr val="000000"/>
                </a:solidFill>
              </a:rPr>
              <a:t>issues.</a:t>
            </a:r>
          </a:p>
          <a:p>
            <a:pPr lvl="1">
              <a:spcBef>
                <a:spcPts val="0"/>
              </a:spcBef>
              <a:spcAft>
                <a:spcPts val="0"/>
              </a:spcAft>
            </a:pPr>
            <a:r>
              <a:rPr lang="de-DE" altLang="zh-CN" sz="1400" dirty="0">
                <a:solidFill>
                  <a:srgbClr val="000000"/>
                </a:solidFill>
              </a:rPr>
              <a:t>Finalize description for already captured solutions and capture new solutions.</a:t>
            </a:r>
          </a:p>
          <a:p>
            <a:pPr lvl="1">
              <a:spcBef>
                <a:spcPts val="0"/>
              </a:spcBef>
              <a:spcAft>
                <a:spcPts val="0"/>
              </a:spcAft>
            </a:pPr>
            <a:r>
              <a:rPr lang="de-DE" altLang="zh-CN" sz="1400" dirty="0"/>
              <a:t>List identified RAN dependencies and send liaisons to relevant RAN WGs, if needed.</a:t>
            </a:r>
            <a:endParaRPr lang="en-US" sz="1400" kern="0" dirty="0"/>
          </a:p>
          <a:p>
            <a:pPr lvl="1">
              <a:spcBef>
                <a:spcPts val="0"/>
              </a:spcBef>
              <a:spcAft>
                <a:spcPts val="0"/>
              </a:spcAft>
            </a:pPr>
            <a:endParaRPr lang="en-US" altLang="zh-CN" sz="1600" kern="0" dirty="0"/>
          </a:p>
          <a:p>
            <a:pPr lvl="1">
              <a:spcBef>
                <a:spcPts val="0"/>
              </a:spcBef>
              <a:spcAft>
                <a:spcPts val="0"/>
              </a:spcAft>
            </a:pPr>
            <a:endParaRPr lang="en-US" altLang="zh-CN" sz="1600" kern="0" dirty="0"/>
          </a:p>
        </p:txBody>
      </p:sp>
      <p:graphicFrame>
        <p:nvGraphicFramePr>
          <p:cNvPr id="6" name="Content Placeholder 8">
            <a:extLst>
              <a:ext uri="{FF2B5EF4-FFF2-40B4-BE49-F238E27FC236}">
                <a16:creationId xmlns:a16="http://schemas.microsoft.com/office/drawing/2014/main" id="{D1AA8FAB-D643-474E-A0C0-53A55B180ACE}"/>
              </a:ext>
            </a:extLst>
          </p:cNvPr>
          <p:cNvGraphicFramePr>
            <a:graphicFrameLocks/>
          </p:cNvGraphicFramePr>
          <p:nvPr>
            <p:extLst>
              <p:ext uri="{D42A27DB-BD31-4B8C-83A1-F6EECF244321}">
                <p14:modId xmlns:p14="http://schemas.microsoft.com/office/powerpoint/2010/main" val="1047499205"/>
              </p:ext>
            </p:extLst>
          </p:nvPr>
        </p:nvGraphicFramePr>
        <p:xfrm>
          <a:off x="138173" y="1312782"/>
          <a:ext cx="8810067" cy="881176"/>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val="20000"/>
                    </a:ext>
                  </a:extLst>
                </a:gridCol>
                <a:gridCol w="3806752">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2852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43580">
                <a:tc>
                  <a:txBody>
                    <a:bodyPr/>
                    <a:lstStyle/>
                    <a:p>
                      <a:r>
                        <a:rPr lang="en-US" sz="1200" b="1" kern="1200" dirty="0">
                          <a:solidFill>
                            <a:schemeClr val="lt1"/>
                          </a:solidFill>
                          <a:effectLst/>
                          <a:latin typeface="+mn-lt"/>
                          <a:ea typeface="+mn-ea"/>
                          <a:cs typeface="+mn-cs"/>
                        </a:rPr>
                        <a:t>FS_5MBS_Ph2</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kern="1200" dirty="0">
                          <a:solidFill>
                            <a:schemeClr val="lt1"/>
                          </a:solidFill>
                          <a:effectLst/>
                          <a:latin typeface="+mn-lt"/>
                          <a:ea typeface="+mn-ea"/>
                          <a:cs typeface="+mn-cs"/>
                        </a:rPr>
                        <a:t>Study on architectural enhancements for 5G multicast-broadcast services Phase 2 </a:t>
                      </a:r>
                      <a:endParaRPr lang="de-DE" sz="12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0% </a:t>
                      </a:r>
                      <a:r>
                        <a:rPr lang="en-US" sz="1200" b="1" kern="1200" dirty="0">
                          <a:solidFill>
                            <a:srgbClr val="7030A0"/>
                          </a:solidFill>
                          <a:latin typeface="+mn-lt"/>
                          <a:ea typeface="+mn-ea"/>
                          <a:cs typeface="+mn-cs"/>
                          <a:sym typeface="Wingdings" panose="05000000000000000000" pitchFamily="2" charset="2"/>
                        </a:rPr>
                        <a:t>-&gt; </a:t>
                      </a:r>
                      <a:r>
                        <a:rPr lang="en-US" sz="1200" b="1" kern="1200" dirty="0">
                          <a:solidFill>
                            <a:srgbClr val="7030A0"/>
                          </a:solidFill>
                          <a:latin typeface="+mn-lt"/>
                          <a:ea typeface="+mn-ea"/>
                          <a:cs typeface="+mn-cs"/>
                        </a:rPr>
                        <a:t>15%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dirty="0">
                          <a:ln>
                            <a:noFill/>
                          </a:ln>
                          <a:solidFill>
                            <a:schemeClr val="bg1"/>
                          </a:solidFill>
                          <a:effectLst/>
                          <a:uLnTx/>
                          <a:uFillTx/>
                          <a:latin typeface="+mn-lt"/>
                          <a:ea typeface="+mn-ea"/>
                          <a:cs typeface="+mn-cs"/>
                        </a:rPr>
                        <a:t>Sep, 2022</a:t>
                      </a:r>
                      <a:endParaRPr lang="en-US" altLang="zh-CN" sz="1200" b="1" i="0" dirty="0">
                        <a:solidFill>
                          <a:schemeClr val="bg1"/>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altLang="zh-CN" sz="1200" b="1" i="0" u="none" strike="noStrike" kern="1200" cap="none" spc="0" normalizeH="0" baseline="0" noProof="0" dirty="0">
                          <a:ln>
                            <a:noFill/>
                          </a:ln>
                          <a:solidFill>
                            <a:prstClr val="white"/>
                          </a:solidFill>
                          <a:effectLst/>
                          <a:uLnTx/>
                          <a:uFillTx/>
                          <a:latin typeface="+mn-lt"/>
                          <a:ea typeface="+mn-ea"/>
                          <a:cs typeface="+mn-cs"/>
                        </a:rPr>
                        <a:t>SP-211645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427745826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dirty="0"/>
              <a:t>2.5) </a:t>
            </a:r>
            <a:r>
              <a:rPr lang="en-GB" altLang="en-US" b="1" dirty="0"/>
              <a:t>Rel-18 Study/Work (9/27)</a:t>
            </a:r>
            <a:endParaRPr lang="de-DE" altLang="de-DE" b="1" dirty="0"/>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386848" y="2511006"/>
            <a:ext cx="8554481" cy="370932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kern="0" dirty="0"/>
              <a:t>Progress since SA#94-e:</a:t>
            </a:r>
          </a:p>
          <a:p>
            <a:pPr lvl="1"/>
            <a:r>
              <a:rPr lang="en-US" altLang="de-DE" sz="1400" dirty="0"/>
              <a:t>TR skeleton, TR scope, Architecture Assumptions and Requirements, definitions of terms and abbreviations were agreed. </a:t>
            </a:r>
          </a:p>
          <a:p>
            <a:pPr lvl="1"/>
            <a:r>
              <a:rPr lang="en-US" altLang="de-DE" sz="1400" dirty="0"/>
              <a:t>5 key issues were agreed. </a:t>
            </a:r>
          </a:p>
          <a:p>
            <a:pPr lvl="1"/>
            <a:r>
              <a:rPr lang="en-US" altLang="de-DE" sz="1400" dirty="0"/>
              <a:t>7 solutions were agreed. </a:t>
            </a:r>
            <a:endParaRPr lang="de-DE" altLang="de-DE" sz="1400" dirty="0"/>
          </a:p>
          <a:p>
            <a:pPr marL="457200" lvl="1" indent="0">
              <a:spcBef>
                <a:spcPts val="0"/>
              </a:spcBef>
              <a:spcAft>
                <a:spcPts val="0"/>
              </a:spcAft>
              <a:buNone/>
            </a:pPr>
            <a:endParaRPr lang="en-US" sz="1400" kern="0" dirty="0"/>
          </a:p>
          <a:p>
            <a:pPr marL="457200" lvl="1" indent="-457200">
              <a:spcBef>
                <a:spcPts val="0"/>
              </a:spcBef>
              <a:spcAft>
                <a:spcPts val="0"/>
              </a:spcAft>
              <a:buBlip>
                <a:blip r:embed="rId2"/>
              </a:buBlip>
            </a:pPr>
            <a:r>
              <a:rPr lang="en-US" sz="1800" b="1" dirty="0">
                <a:ea typeface="+mn-ea"/>
                <a:cs typeface="+mn-cs"/>
              </a:rPr>
              <a:t>RAN impacts and dependencies:</a:t>
            </a:r>
            <a:endParaRPr lang="de-DE" sz="1800" b="1" dirty="0">
              <a:ea typeface="+mn-ea"/>
              <a:cs typeface="+mn-cs"/>
            </a:endParaRPr>
          </a:p>
          <a:p>
            <a:pPr lvl="1">
              <a:spcBef>
                <a:spcPts val="0"/>
              </a:spcBef>
              <a:spcAft>
                <a:spcPts val="400"/>
              </a:spcAft>
            </a:pPr>
            <a:r>
              <a:rPr lang="en-US" altLang="zh-CN" sz="1400" dirty="0"/>
              <a:t>None</a:t>
            </a:r>
            <a:r>
              <a:rPr lang="en-GB" altLang="zh-CN" sz="1400" dirty="0"/>
              <a:t>.</a:t>
            </a:r>
          </a:p>
          <a:p>
            <a:pPr marL="457200" lvl="1" indent="0">
              <a:spcBef>
                <a:spcPts val="0"/>
              </a:spcBef>
              <a:spcAft>
                <a:spcPts val="0"/>
              </a:spcAft>
              <a:buNone/>
            </a:pPr>
            <a:endParaRPr lang="de-DE" sz="1200" kern="0" dirty="0"/>
          </a:p>
          <a:p>
            <a:pPr>
              <a:spcBef>
                <a:spcPts val="0"/>
              </a:spcBef>
              <a:spcAft>
                <a:spcPts val="0"/>
              </a:spcAft>
            </a:pPr>
            <a:r>
              <a:rPr lang="de-DE" sz="1800" b="1" kern="0" dirty="0"/>
              <a:t>Next steps:</a:t>
            </a:r>
          </a:p>
          <a:p>
            <a:pPr lvl="1">
              <a:spcBef>
                <a:spcPts val="0"/>
              </a:spcBef>
              <a:spcAft>
                <a:spcPts val="0"/>
              </a:spcAft>
            </a:pPr>
            <a:r>
              <a:rPr lang="en-US" sz="1400" kern="0" dirty="0"/>
              <a:t>Continue the study</a:t>
            </a:r>
          </a:p>
          <a:p>
            <a:pPr lvl="1">
              <a:spcBef>
                <a:spcPts val="0"/>
              </a:spcBef>
              <a:spcAft>
                <a:spcPts val="0"/>
              </a:spcAft>
            </a:pPr>
            <a:endParaRPr lang="en-US" altLang="zh-CN" sz="1600" kern="0" dirty="0"/>
          </a:p>
          <a:p>
            <a:pPr lvl="1">
              <a:spcBef>
                <a:spcPts val="0"/>
              </a:spcBef>
              <a:spcAft>
                <a:spcPts val="0"/>
              </a:spcAft>
            </a:pPr>
            <a:endParaRPr lang="en-US" altLang="zh-CN" sz="1600" kern="0" dirty="0"/>
          </a:p>
        </p:txBody>
      </p:sp>
      <p:graphicFrame>
        <p:nvGraphicFramePr>
          <p:cNvPr id="6" name="Content Placeholder 8">
            <a:extLst>
              <a:ext uri="{FF2B5EF4-FFF2-40B4-BE49-F238E27FC236}">
                <a16:creationId xmlns:a16="http://schemas.microsoft.com/office/drawing/2014/main" id="{D1AA8FAB-D643-474E-A0C0-53A55B180ACE}"/>
              </a:ext>
            </a:extLst>
          </p:cNvPr>
          <p:cNvGraphicFramePr>
            <a:graphicFrameLocks/>
          </p:cNvGraphicFramePr>
          <p:nvPr>
            <p:extLst>
              <p:ext uri="{D42A27DB-BD31-4B8C-83A1-F6EECF244321}">
                <p14:modId xmlns:p14="http://schemas.microsoft.com/office/powerpoint/2010/main" val="4161181924"/>
              </p:ext>
            </p:extLst>
          </p:nvPr>
        </p:nvGraphicFramePr>
        <p:xfrm>
          <a:off x="138173" y="1312782"/>
          <a:ext cx="8810067" cy="881176"/>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val="20000"/>
                    </a:ext>
                  </a:extLst>
                </a:gridCol>
                <a:gridCol w="3806752">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2852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43580">
                <a:tc>
                  <a:txBody>
                    <a:bodyPr/>
                    <a:lstStyle/>
                    <a:p>
                      <a:r>
                        <a:rPr lang="en-US" sz="1200" b="1" kern="1200" dirty="0">
                          <a:solidFill>
                            <a:schemeClr val="lt1"/>
                          </a:solidFill>
                          <a:effectLst/>
                          <a:latin typeface="+mn-lt"/>
                          <a:ea typeface="+mn-ea"/>
                          <a:cs typeface="+mn-cs"/>
                        </a:rPr>
                        <a:t>FS_GMEC</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i="0" u="none" strike="noStrike" dirty="0">
                          <a:solidFill>
                            <a:schemeClr val="bg1"/>
                          </a:solidFill>
                          <a:effectLst/>
                          <a:latin typeface="Calibri" panose="020F0502020204030204" pitchFamily="34" charset="0"/>
                        </a:rPr>
                        <a:t>Study on generic group management, exposure and communication enhancements</a:t>
                      </a:r>
                      <a:endParaRPr lang="de-DE" sz="12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0% -&gt; 25%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Sep, 2022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SP-211603</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41307975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dirty="0"/>
              <a:t>2.5) </a:t>
            </a:r>
            <a:r>
              <a:rPr lang="en-GB" altLang="en-US" b="1" dirty="0"/>
              <a:t>Rel-18 Study/Work (10/27)</a:t>
            </a:r>
            <a:endParaRPr lang="de-DE" altLang="de-DE" b="1" dirty="0"/>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386848" y="2511006"/>
            <a:ext cx="8554481" cy="370932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kern="0" dirty="0"/>
              <a:t>Progress since SA#94-e:</a:t>
            </a:r>
          </a:p>
          <a:p>
            <a:pPr lvl="1"/>
            <a:r>
              <a:rPr lang="en-US" altLang="de-DE" sz="1400" dirty="0"/>
              <a:t>TR skeleton, scope and architectural assumptions of TR 23.700-48 v0.0.0 are agreed. </a:t>
            </a:r>
          </a:p>
          <a:p>
            <a:pPr lvl="1"/>
            <a:r>
              <a:rPr lang="en-US" altLang="de-DE" sz="1400" dirty="0"/>
              <a:t>7 KIs corresponding to all SID objectives have been agreed. </a:t>
            </a:r>
          </a:p>
          <a:p>
            <a:pPr lvl="1"/>
            <a:r>
              <a:rPr lang="en-US" altLang="de-DE" sz="1400" dirty="0"/>
              <a:t>Revised SID (</a:t>
            </a:r>
            <a:r>
              <a:rPr lang="en-US" altLang="de-DE" sz="1400" b="1" dirty="0"/>
              <a:t>SP-220070) </a:t>
            </a:r>
            <a:r>
              <a:rPr lang="en-US" altLang="de-DE" sz="1400" dirty="0"/>
              <a:t>submitted for approval.</a:t>
            </a:r>
          </a:p>
          <a:p>
            <a:pPr marL="457200" lvl="1" indent="0">
              <a:buNone/>
            </a:pPr>
            <a:endParaRPr lang="en-US" sz="1400" kern="0" dirty="0"/>
          </a:p>
          <a:p>
            <a:pPr marL="457200" lvl="1" indent="-457200">
              <a:spcBef>
                <a:spcPts val="0"/>
              </a:spcBef>
              <a:spcAft>
                <a:spcPts val="0"/>
              </a:spcAft>
              <a:buBlip>
                <a:blip r:embed="rId2"/>
              </a:buBlip>
            </a:pPr>
            <a:r>
              <a:rPr lang="en-US" sz="1800" b="1" dirty="0">
                <a:ea typeface="+mn-ea"/>
                <a:cs typeface="+mn-cs"/>
              </a:rPr>
              <a:t>RAN impacts and dependencies:</a:t>
            </a:r>
            <a:endParaRPr lang="de-DE" sz="1800" b="1" dirty="0">
              <a:ea typeface="+mn-ea"/>
              <a:cs typeface="+mn-cs"/>
            </a:endParaRPr>
          </a:p>
          <a:p>
            <a:pPr lvl="1">
              <a:spcBef>
                <a:spcPts val="0"/>
              </a:spcBef>
              <a:spcAft>
                <a:spcPts val="400"/>
              </a:spcAft>
            </a:pPr>
            <a:r>
              <a:rPr lang="en-US" altLang="zh-CN" sz="1400" dirty="0"/>
              <a:t>RAN impacts depending on the study outcome</a:t>
            </a:r>
            <a:r>
              <a:rPr lang="en-GB" altLang="zh-CN" sz="1400" dirty="0"/>
              <a:t>.</a:t>
            </a:r>
          </a:p>
          <a:p>
            <a:pPr marL="457200" lvl="1" indent="0">
              <a:spcBef>
                <a:spcPts val="0"/>
              </a:spcBef>
              <a:spcAft>
                <a:spcPts val="0"/>
              </a:spcAft>
              <a:buNone/>
            </a:pPr>
            <a:endParaRPr lang="de-DE" sz="1200" kern="0" dirty="0"/>
          </a:p>
          <a:p>
            <a:pPr>
              <a:spcBef>
                <a:spcPts val="0"/>
              </a:spcBef>
              <a:spcAft>
                <a:spcPts val="0"/>
              </a:spcAft>
            </a:pPr>
            <a:r>
              <a:rPr lang="de-DE" sz="1800" b="1" kern="0" dirty="0"/>
              <a:t>Next steps:</a:t>
            </a:r>
          </a:p>
          <a:p>
            <a:pPr lvl="1">
              <a:spcBef>
                <a:spcPts val="0"/>
              </a:spcBef>
              <a:spcAft>
                <a:spcPts val="0"/>
              </a:spcAft>
            </a:pPr>
            <a:r>
              <a:rPr lang="en-US" sz="1400" kern="0" dirty="0"/>
              <a:t>Continue the study</a:t>
            </a:r>
          </a:p>
          <a:p>
            <a:pPr lvl="1">
              <a:spcBef>
                <a:spcPts val="0"/>
              </a:spcBef>
              <a:spcAft>
                <a:spcPts val="0"/>
              </a:spcAft>
            </a:pPr>
            <a:endParaRPr lang="en-US" altLang="zh-CN" sz="1600" kern="0" dirty="0"/>
          </a:p>
          <a:p>
            <a:pPr lvl="1">
              <a:spcBef>
                <a:spcPts val="0"/>
              </a:spcBef>
              <a:spcAft>
                <a:spcPts val="0"/>
              </a:spcAft>
            </a:pPr>
            <a:endParaRPr lang="en-US" altLang="zh-CN" sz="1600" kern="0" dirty="0"/>
          </a:p>
        </p:txBody>
      </p:sp>
      <p:graphicFrame>
        <p:nvGraphicFramePr>
          <p:cNvPr id="6" name="Content Placeholder 8">
            <a:extLst>
              <a:ext uri="{FF2B5EF4-FFF2-40B4-BE49-F238E27FC236}">
                <a16:creationId xmlns:a16="http://schemas.microsoft.com/office/drawing/2014/main" id="{D1AA8FAB-D643-474E-A0C0-53A55B180ACE}"/>
              </a:ext>
            </a:extLst>
          </p:cNvPr>
          <p:cNvGraphicFramePr>
            <a:graphicFrameLocks/>
          </p:cNvGraphicFramePr>
          <p:nvPr>
            <p:extLst>
              <p:ext uri="{D42A27DB-BD31-4B8C-83A1-F6EECF244321}">
                <p14:modId xmlns:p14="http://schemas.microsoft.com/office/powerpoint/2010/main" val="2372276121"/>
              </p:ext>
            </p:extLst>
          </p:nvPr>
        </p:nvGraphicFramePr>
        <p:xfrm>
          <a:off x="138173" y="1312782"/>
          <a:ext cx="8810067" cy="878918"/>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val="20000"/>
                    </a:ext>
                  </a:extLst>
                </a:gridCol>
                <a:gridCol w="3806752">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2852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43580">
                <a:tc>
                  <a:txBody>
                    <a:bodyPr/>
                    <a:lstStyle/>
                    <a:p>
                      <a:r>
                        <a:rPr lang="en-US" sz="1200" b="1" kern="1200" dirty="0">
                          <a:solidFill>
                            <a:schemeClr val="lt1"/>
                          </a:solidFill>
                          <a:effectLst/>
                          <a:latin typeface="+mn-lt"/>
                          <a:ea typeface="+mn-ea"/>
                          <a:cs typeface="+mn-cs"/>
                        </a:rPr>
                        <a:t>FS_EDGE_Ph2</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kern="1200" dirty="0">
                          <a:solidFill>
                            <a:schemeClr val="lt1"/>
                          </a:solidFill>
                          <a:effectLst/>
                          <a:latin typeface="+mn-lt"/>
                          <a:ea typeface="+mn-ea"/>
                          <a:cs typeface="+mn-cs"/>
                        </a:rPr>
                        <a:t>Study on Edge Computing Phase 2</a:t>
                      </a:r>
                      <a:endParaRPr lang="de-DE" sz="12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0% -&gt; 13%</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dirty="0">
                          <a:ln>
                            <a:noFill/>
                          </a:ln>
                          <a:solidFill>
                            <a:schemeClr val="bg1"/>
                          </a:solidFill>
                          <a:effectLst/>
                          <a:uLnTx/>
                          <a:uFillTx/>
                          <a:latin typeface="+mn-lt"/>
                          <a:ea typeface="+mn-ea"/>
                          <a:cs typeface="+mn-cs"/>
                        </a:rPr>
                        <a:t>Sep 2022</a:t>
                      </a:r>
                      <a:r>
                        <a:rPr kumimoji="0" lang="en-US" altLang="zh-CN" sz="1200" b="1" i="0" u="none" strike="noStrike" kern="1200" cap="none" spc="0" normalizeH="0" baseline="0" noProof="0" dirty="0">
                          <a:ln>
                            <a:noFill/>
                          </a:ln>
                          <a:solidFill>
                            <a:srgbClr val="FF3300"/>
                          </a:solidFill>
                          <a:effectLst/>
                          <a:uLnTx/>
                          <a:uFillTx/>
                          <a:latin typeface="+mn-lt"/>
                          <a:ea typeface="+mn-ea"/>
                          <a:cs typeface="+mn-cs"/>
                        </a:rPr>
                        <a:t> → Dec 2022</a:t>
                      </a:r>
                      <a:endParaRPr lang="en-US" altLang="zh-CN" sz="1200" b="1" i="0" dirty="0">
                        <a:solidFill>
                          <a:srgbClr val="FF330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altLang="zh-CN" sz="1200" b="1" i="0" u="none" strike="noStrike" kern="1200" cap="none" spc="0" normalizeH="0" baseline="0" noProof="0" dirty="0">
                          <a:ln>
                            <a:noFill/>
                          </a:ln>
                          <a:solidFill>
                            <a:prstClr val="white"/>
                          </a:solidFill>
                          <a:effectLst/>
                          <a:uLnTx/>
                          <a:uFillTx/>
                          <a:latin typeface="+mn-lt"/>
                          <a:ea typeface="+mn-ea"/>
                          <a:cs typeface="+mn-cs"/>
                        </a:rPr>
                        <a:t>SP-211638</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0938825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dirty="0"/>
              <a:t>2.5) </a:t>
            </a:r>
            <a:r>
              <a:rPr lang="en-GB" altLang="en-US" b="1" dirty="0"/>
              <a:t>Rel-18 Study/Work (11/27)</a:t>
            </a:r>
            <a:endParaRPr lang="de-DE" altLang="de-DE" b="1" dirty="0"/>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386848" y="2511006"/>
            <a:ext cx="8554481" cy="370932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kern="0" dirty="0"/>
              <a:t>Progress since SA#94-e:</a:t>
            </a:r>
          </a:p>
          <a:p>
            <a:pPr lvl="1">
              <a:spcBef>
                <a:spcPts val="0"/>
              </a:spcBef>
              <a:spcAft>
                <a:spcPts val="0"/>
              </a:spcAft>
            </a:pPr>
            <a:r>
              <a:rPr lang="en-US" altLang="de-DE" sz="1400" dirty="0"/>
              <a:t>TR skeleton and scope were agreed. 3 Architecture Assumptions and 2 Architecture Requirements were identified.</a:t>
            </a:r>
          </a:p>
          <a:p>
            <a:pPr lvl="1">
              <a:spcBef>
                <a:spcPts val="0"/>
              </a:spcBef>
              <a:spcAft>
                <a:spcPts val="600"/>
              </a:spcAft>
            </a:pPr>
            <a:r>
              <a:rPr lang="en-US" altLang="zh-CN" sz="1400" dirty="0"/>
              <a:t>7 key issues were agreed. Some have dependencies on SA3 and SA5.</a:t>
            </a:r>
          </a:p>
          <a:p>
            <a:pPr lvl="1">
              <a:spcBef>
                <a:spcPts val="0"/>
              </a:spcBef>
              <a:spcAft>
                <a:spcPts val="600"/>
              </a:spcAft>
            </a:pPr>
            <a:r>
              <a:rPr lang="en-US" altLang="de-DE" sz="1400" dirty="0"/>
              <a:t>Revised SID (</a:t>
            </a:r>
            <a:r>
              <a:rPr lang="en-US" altLang="de-DE" sz="1400" b="1" dirty="0"/>
              <a:t>SP-220071) </a:t>
            </a:r>
            <a:r>
              <a:rPr lang="en-US" altLang="de-DE" sz="1400" dirty="0"/>
              <a:t>submitted for approval.</a:t>
            </a:r>
            <a:endParaRPr lang="en-US" altLang="zh-CN" sz="1400" dirty="0"/>
          </a:p>
          <a:p>
            <a:pPr marL="457200" lvl="1" indent="0">
              <a:spcBef>
                <a:spcPts val="0"/>
              </a:spcBef>
              <a:spcAft>
                <a:spcPts val="0"/>
              </a:spcAft>
              <a:buNone/>
            </a:pPr>
            <a:endParaRPr lang="en-US" sz="1400" kern="0" dirty="0"/>
          </a:p>
          <a:p>
            <a:pPr marL="457200" lvl="1" indent="-457200">
              <a:spcBef>
                <a:spcPts val="0"/>
              </a:spcBef>
              <a:spcAft>
                <a:spcPts val="0"/>
              </a:spcAft>
              <a:buBlip>
                <a:blip r:embed="rId2"/>
              </a:buBlip>
            </a:pPr>
            <a:r>
              <a:rPr lang="en-US" sz="1800" b="1" dirty="0">
                <a:ea typeface="+mn-ea"/>
                <a:cs typeface="+mn-cs"/>
              </a:rPr>
              <a:t>RAN impacts and dependencies:</a:t>
            </a:r>
            <a:endParaRPr lang="de-DE" sz="1800" b="1" dirty="0">
              <a:ea typeface="+mn-ea"/>
              <a:cs typeface="+mn-cs"/>
            </a:endParaRPr>
          </a:p>
          <a:p>
            <a:pPr lvl="1">
              <a:spcBef>
                <a:spcPts val="0"/>
              </a:spcBef>
              <a:spcAft>
                <a:spcPts val="300"/>
              </a:spcAft>
            </a:pPr>
            <a:r>
              <a:rPr lang="en-US" sz="1400" dirty="0"/>
              <a:t>RAN impact depends on the study outcomes of the solutions.</a:t>
            </a:r>
          </a:p>
          <a:p>
            <a:pPr marL="457200" lvl="1" indent="0">
              <a:spcBef>
                <a:spcPts val="0"/>
              </a:spcBef>
              <a:spcAft>
                <a:spcPts val="0"/>
              </a:spcAft>
              <a:buNone/>
            </a:pPr>
            <a:endParaRPr lang="de-DE" sz="1200" kern="0" dirty="0"/>
          </a:p>
          <a:p>
            <a:pPr>
              <a:spcBef>
                <a:spcPts val="0"/>
              </a:spcBef>
              <a:spcAft>
                <a:spcPts val="0"/>
              </a:spcAft>
            </a:pPr>
            <a:r>
              <a:rPr lang="de-DE" sz="1800" b="1" kern="0" dirty="0"/>
              <a:t>Next steps:</a:t>
            </a:r>
          </a:p>
          <a:p>
            <a:pPr lvl="1">
              <a:spcBef>
                <a:spcPts val="0"/>
              </a:spcBef>
              <a:spcAft>
                <a:spcPts val="0"/>
              </a:spcAft>
            </a:pPr>
            <a:r>
              <a:rPr lang="en-US" sz="1400" kern="0" dirty="0"/>
              <a:t>Continue the study</a:t>
            </a:r>
          </a:p>
          <a:p>
            <a:pPr lvl="1">
              <a:spcBef>
                <a:spcPts val="0"/>
              </a:spcBef>
              <a:spcAft>
                <a:spcPts val="0"/>
              </a:spcAft>
            </a:pPr>
            <a:endParaRPr lang="en-US" altLang="zh-CN" sz="1600" kern="0" dirty="0"/>
          </a:p>
          <a:p>
            <a:pPr lvl="1">
              <a:spcBef>
                <a:spcPts val="0"/>
              </a:spcBef>
              <a:spcAft>
                <a:spcPts val="0"/>
              </a:spcAft>
            </a:pPr>
            <a:endParaRPr lang="en-US" altLang="zh-CN" sz="1600" kern="0" dirty="0"/>
          </a:p>
        </p:txBody>
      </p:sp>
      <p:graphicFrame>
        <p:nvGraphicFramePr>
          <p:cNvPr id="6" name="Content Placeholder 8">
            <a:extLst>
              <a:ext uri="{FF2B5EF4-FFF2-40B4-BE49-F238E27FC236}">
                <a16:creationId xmlns:a16="http://schemas.microsoft.com/office/drawing/2014/main" id="{D1AA8FAB-D643-474E-A0C0-53A55B180ACE}"/>
              </a:ext>
            </a:extLst>
          </p:cNvPr>
          <p:cNvGraphicFramePr>
            <a:graphicFrameLocks/>
          </p:cNvGraphicFramePr>
          <p:nvPr>
            <p:extLst>
              <p:ext uri="{D42A27DB-BD31-4B8C-83A1-F6EECF244321}">
                <p14:modId xmlns:p14="http://schemas.microsoft.com/office/powerpoint/2010/main" val="1431300721"/>
              </p:ext>
            </p:extLst>
          </p:nvPr>
        </p:nvGraphicFramePr>
        <p:xfrm>
          <a:off x="138173" y="1312782"/>
          <a:ext cx="8810067" cy="878918"/>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val="20000"/>
                    </a:ext>
                  </a:extLst>
                </a:gridCol>
                <a:gridCol w="3806752">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2852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43580">
                <a:tc>
                  <a:txBody>
                    <a:bodyPr/>
                    <a:lstStyle/>
                    <a:p>
                      <a:r>
                        <a:rPr lang="en-US" sz="1200" b="1" kern="1200" dirty="0">
                          <a:solidFill>
                            <a:schemeClr val="lt1"/>
                          </a:solidFill>
                          <a:effectLst/>
                          <a:latin typeface="+mn-lt"/>
                          <a:ea typeface="+mn-ea"/>
                          <a:cs typeface="+mn-cs"/>
                        </a:rPr>
                        <a:t>FS_AIMLsys</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200" b="1" kern="1200" dirty="0">
                          <a:solidFill>
                            <a:schemeClr val="lt1"/>
                          </a:solidFill>
                          <a:effectLst/>
                          <a:latin typeface="+mn-lt"/>
                          <a:ea typeface="+mn-ea"/>
                          <a:cs typeface="+mn-cs"/>
                        </a:rPr>
                        <a:t>Study on System Support for AI/ML-based Services</a:t>
                      </a:r>
                      <a:endParaRPr lang="de-DE" sz="12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0% -&gt; 10%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Sep, 2022</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altLang="zh-CN" sz="1200" b="1" i="0" u="none" strike="noStrike" kern="1200" cap="none" spc="0" normalizeH="0" baseline="0" noProof="0" dirty="0">
                          <a:ln>
                            <a:noFill/>
                          </a:ln>
                          <a:solidFill>
                            <a:prstClr val="white"/>
                          </a:solidFill>
                          <a:effectLst/>
                          <a:uLnTx/>
                          <a:uFillTx/>
                          <a:latin typeface="+mn-lt"/>
                          <a:ea typeface="+mn-ea"/>
                          <a:cs typeface="+mn-cs"/>
                        </a:rPr>
                        <a:t>SP-211638</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1662141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p:txBody>
          <a:bodyPr/>
          <a:lstStyle/>
          <a:p>
            <a:pPr eaLnBrk="1" hangingPunct="1"/>
            <a:r>
              <a:rPr lang="de-DE" altLang="de-DE" b="1" dirty="0"/>
              <a:t>1) General Aspects (2/7)</a:t>
            </a:r>
          </a:p>
        </p:txBody>
      </p:sp>
      <p:sp>
        <p:nvSpPr>
          <p:cNvPr id="11267" name="Rectangle 3"/>
          <p:cNvSpPr>
            <a:spLocks noGrp="1"/>
          </p:cNvSpPr>
          <p:nvPr>
            <p:ph idx="1"/>
          </p:nvPr>
        </p:nvSpPr>
        <p:spPr>
          <a:xfrm>
            <a:off x="507611" y="1433082"/>
            <a:ext cx="8119533" cy="4659807"/>
          </a:xfrm>
        </p:spPr>
        <p:txBody>
          <a:bodyPr/>
          <a:lstStyle/>
          <a:p>
            <a:pPr eaLnBrk="1" hangingPunct="1"/>
            <a:r>
              <a:rPr lang="en-GB" altLang="ko-KR" dirty="0">
                <a:ea typeface="Gulim" panose="020B0600000101010101" pitchFamily="34" charset="-127"/>
                <a:cs typeface="Arial" panose="020B0604020202020204" pitchFamily="34" charset="0"/>
              </a:rPr>
              <a:t>SA2 WG leadership</a:t>
            </a:r>
          </a:p>
          <a:p>
            <a:pPr lvl="1" eaLnBrk="1" hangingPunct="1"/>
            <a:r>
              <a:rPr lang="en-GB" altLang="ko-KR" sz="2000" b="1" dirty="0">
                <a:latin typeface="Arial" panose="020B0604020202020204" pitchFamily="34" charset="0"/>
                <a:ea typeface="Gulim" panose="020B0600000101010101" pitchFamily="34" charset="-127"/>
                <a:cs typeface="Arial" panose="020B0604020202020204" pitchFamily="34" charset="0"/>
              </a:rPr>
              <a:t>Chair</a:t>
            </a:r>
            <a:r>
              <a:rPr lang="en-GB" altLang="ko-KR" sz="2000" dirty="0">
                <a:latin typeface="Arial" panose="020B0604020202020204" pitchFamily="34" charset="0"/>
                <a:ea typeface="Gulim" panose="020B0600000101010101" pitchFamily="34" charset="-127"/>
                <a:cs typeface="Arial" panose="020B0604020202020204" pitchFamily="34" charset="0"/>
              </a:rPr>
              <a:t>: Puneet Jain (Intel)</a:t>
            </a:r>
          </a:p>
          <a:p>
            <a:pPr lvl="1" eaLnBrk="1" hangingPunct="1"/>
            <a:r>
              <a:rPr lang="en-GB" altLang="ko-KR" sz="2000" b="1" dirty="0">
                <a:latin typeface="Arial" panose="020B0604020202020204" pitchFamily="34" charset="0"/>
                <a:ea typeface="Gulim" panose="020B0600000101010101" pitchFamily="34" charset="-127"/>
                <a:cs typeface="Arial" panose="020B0604020202020204" pitchFamily="34" charset="0"/>
              </a:rPr>
              <a:t>Vice Chair</a:t>
            </a:r>
            <a:r>
              <a:rPr lang="en-GB" altLang="ko-KR" sz="2000" dirty="0">
                <a:latin typeface="Arial" panose="020B0604020202020204" pitchFamily="34" charset="0"/>
                <a:ea typeface="Gulim" panose="020B0600000101010101" pitchFamily="34" charset="-127"/>
                <a:cs typeface="Arial" panose="020B0604020202020204" pitchFamily="34" charset="0"/>
              </a:rPr>
              <a:t>: Tao Sun (CMCC), Andrew Bennett (Samsung)</a:t>
            </a:r>
          </a:p>
          <a:p>
            <a:pPr lvl="1" eaLnBrk="1" hangingPunct="1"/>
            <a:r>
              <a:rPr lang="en-GB" altLang="ko-KR" sz="2000" b="1" dirty="0">
                <a:latin typeface="Arial" panose="020B0604020202020204" pitchFamily="34" charset="0"/>
                <a:ea typeface="Gulim" panose="020B0600000101010101" pitchFamily="34" charset="-127"/>
                <a:cs typeface="Arial" panose="020B0604020202020204" pitchFamily="34" charset="0"/>
              </a:rPr>
              <a:t>Secretary</a:t>
            </a:r>
            <a:r>
              <a:rPr lang="en-GB" altLang="ko-KR" sz="2000" dirty="0">
                <a:latin typeface="Arial" panose="020B0604020202020204" pitchFamily="34" charset="0"/>
                <a:ea typeface="Gulim" panose="020B0600000101010101" pitchFamily="34" charset="-127"/>
                <a:cs typeface="Arial" panose="020B0604020202020204" pitchFamily="34" charset="0"/>
              </a:rPr>
              <a:t>: Maurice Pope (MCC)</a:t>
            </a:r>
          </a:p>
          <a:p>
            <a:pPr marL="457200" lvl="1" indent="0" eaLnBrk="1" hangingPunct="1">
              <a:buNone/>
            </a:pPr>
            <a:endParaRPr lang="en-GB" altLang="de-DE" sz="2000" b="1" dirty="0">
              <a:solidFill>
                <a:srgbClr val="7030A0"/>
              </a:solidFill>
              <a:latin typeface="Arial" panose="020B0604020202020204" pitchFamily="34" charset="0"/>
              <a:ea typeface="Gulim" panose="020B0600000101010101" pitchFamily="34" charset="-127"/>
              <a:cs typeface="Arial" panose="020B0604020202020204" pitchFamily="34" charset="0"/>
            </a:endParaRPr>
          </a:p>
          <a:p>
            <a:pPr marL="457200" lvl="1" indent="0" eaLnBrk="1" hangingPunct="1">
              <a:buNone/>
            </a:pPr>
            <a:endParaRPr lang="en-GB" altLang="de-DE" sz="2000" b="1" dirty="0">
              <a:solidFill>
                <a:srgbClr val="7030A0"/>
              </a:solidFill>
              <a:latin typeface="Arial" panose="020B0604020202020204" pitchFamily="34" charset="0"/>
              <a:cs typeface="Arial" panose="020B0604020202020204" pitchFamily="34" charset="0"/>
            </a:endParaRPr>
          </a:p>
          <a:p>
            <a:pPr marL="284163" indent="0" eaLnBrk="1" hangingPunct="1">
              <a:buNone/>
            </a:pPr>
            <a:r>
              <a:rPr lang="en-GB" altLang="de-DE" sz="2000" b="1" dirty="0">
                <a:solidFill>
                  <a:srgbClr val="7030A0"/>
                </a:solidFill>
                <a:latin typeface="Arial" panose="020B0604020202020204" pitchFamily="34" charset="0"/>
                <a:cs typeface="Arial" panose="020B0604020202020204" pitchFamily="34" charset="0"/>
              </a:rPr>
              <a:t>Many thanks to Maurice Pope and vice chairs, Andrew Bennett and Tao Sun for their outstanding support!</a:t>
            </a:r>
          </a:p>
          <a:p>
            <a:pPr marL="284163" indent="0" eaLnBrk="1" hangingPunct="1">
              <a:buNone/>
            </a:pPr>
            <a:endParaRPr lang="en-GB" altLang="de-DE" sz="1600" b="1" dirty="0">
              <a:solidFill>
                <a:srgbClr val="7030A0"/>
              </a:solidFill>
              <a:latin typeface="Arial" panose="020B0604020202020204" pitchFamily="34" charset="0"/>
              <a:cs typeface="Arial" panose="020B0604020202020204" pitchFamily="34" charset="0"/>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dirty="0"/>
              <a:t>2.5) </a:t>
            </a:r>
            <a:r>
              <a:rPr lang="en-GB" altLang="en-US" b="1" dirty="0"/>
              <a:t>Rel-18 Study/Work (12/27)</a:t>
            </a:r>
            <a:endParaRPr lang="de-DE" altLang="de-DE" b="1" dirty="0"/>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386848" y="2511006"/>
            <a:ext cx="8554481" cy="370932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kern="0" dirty="0"/>
              <a:t>Progress since SA#94-e:</a:t>
            </a:r>
          </a:p>
          <a:p>
            <a:pPr lvl="1">
              <a:spcBef>
                <a:spcPts val="0"/>
              </a:spcBef>
              <a:spcAft>
                <a:spcPts val="0"/>
              </a:spcAft>
            </a:pPr>
            <a:r>
              <a:rPr lang="en-US" altLang="de-DE" sz="1400" dirty="0"/>
              <a:t>TR Skeleton agreed </a:t>
            </a:r>
          </a:p>
          <a:p>
            <a:pPr lvl="1">
              <a:spcBef>
                <a:spcPts val="0"/>
              </a:spcBef>
              <a:spcAft>
                <a:spcPts val="0"/>
              </a:spcAft>
            </a:pPr>
            <a:r>
              <a:rPr lang="en-US" altLang="de-DE" sz="1400" dirty="0"/>
              <a:t>TR Scope, Architectural Assumption and requirements agreed</a:t>
            </a:r>
          </a:p>
          <a:p>
            <a:pPr lvl="1">
              <a:spcBef>
                <a:spcPts val="0"/>
              </a:spcBef>
              <a:spcAft>
                <a:spcPts val="0"/>
              </a:spcAft>
            </a:pPr>
            <a:r>
              <a:rPr lang="en-US" altLang="de-DE" sz="1400" dirty="0"/>
              <a:t>Key issues on WT#1, WT#3, WT#5 and WT#6 are agreed. 7 P-CRs are approved </a:t>
            </a:r>
          </a:p>
          <a:p>
            <a:pPr lvl="1">
              <a:spcBef>
                <a:spcPts val="0"/>
              </a:spcBef>
              <a:spcAft>
                <a:spcPts val="0"/>
              </a:spcAft>
            </a:pPr>
            <a:r>
              <a:rPr lang="en-US" altLang="de-DE" sz="1400" dirty="0"/>
              <a:t>Key issues on WT#2 and WT#4 are postponed.</a:t>
            </a:r>
          </a:p>
          <a:p>
            <a:pPr lvl="1">
              <a:spcBef>
                <a:spcPts val="0"/>
              </a:spcBef>
              <a:spcAft>
                <a:spcPts val="0"/>
              </a:spcAft>
            </a:pPr>
            <a:r>
              <a:rPr lang="en-US" altLang="de-DE" sz="1400" dirty="0"/>
              <a:t>Revised SID (</a:t>
            </a:r>
            <a:r>
              <a:rPr lang="en-US" altLang="de-DE" sz="1400" b="1" dirty="0"/>
              <a:t>SP-220073) </a:t>
            </a:r>
            <a:r>
              <a:rPr lang="en-US" altLang="de-DE" sz="1400" dirty="0"/>
              <a:t>submitted for approval.</a:t>
            </a:r>
          </a:p>
          <a:p>
            <a:pPr marL="457200" lvl="1" indent="0">
              <a:spcBef>
                <a:spcPts val="0"/>
              </a:spcBef>
              <a:spcAft>
                <a:spcPts val="0"/>
              </a:spcAft>
              <a:buNone/>
            </a:pPr>
            <a:endParaRPr lang="en-US" sz="1400" kern="0" dirty="0"/>
          </a:p>
          <a:p>
            <a:pPr marL="457200" lvl="1" indent="-457200">
              <a:spcBef>
                <a:spcPts val="0"/>
              </a:spcBef>
              <a:spcAft>
                <a:spcPts val="0"/>
              </a:spcAft>
              <a:buBlip>
                <a:blip r:embed="rId2"/>
              </a:buBlip>
            </a:pPr>
            <a:r>
              <a:rPr lang="en-US" sz="1800" b="1" dirty="0">
                <a:ea typeface="+mn-ea"/>
                <a:cs typeface="+mn-cs"/>
              </a:rPr>
              <a:t>RAN impacts and dependencies:</a:t>
            </a:r>
            <a:endParaRPr lang="de-DE" sz="1800" b="1" dirty="0">
              <a:ea typeface="+mn-ea"/>
              <a:cs typeface="+mn-cs"/>
            </a:endParaRPr>
          </a:p>
          <a:p>
            <a:pPr lvl="1">
              <a:spcBef>
                <a:spcPts val="0"/>
              </a:spcBef>
              <a:spcAft>
                <a:spcPts val="300"/>
              </a:spcAft>
            </a:pPr>
            <a:r>
              <a:rPr lang="en-US" sz="1400" dirty="0"/>
              <a:t>None</a:t>
            </a:r>
          </a:p>
          <a:p>
            <a:pPr marL="457200" lvl="1" indent="0">
              <a:spcBef>
                <a:spcPts val="0"/>
              </a:spcBef>
              <a:spcAft>
                <a:spcPts val="300"/>
              </a:spcAft>
              <a:buNone/>
            </a:pPr>
            <a:endParaRPr lang="de-DE" sz="1200" kern="0" dirty="0"/>
          </a:p>
          <a:p>
            <a:pPr>
              <a:spcBef>
                <a:spcPts val="0"/>
              </a:spcBef>
              <a:spcAft>
                <a:spcPts val="0"/>
              </a:spcAft>
            </a:pPr>
            <a:r>
              <a:rPr lang="de-DE" sz="1800" b="1" kern="0" dirty="0"/>
              <a:t>Next steps:</a:t>
            </a:r>
          </a:p>
          <a:p>
            <a:pPr lvl="1">
              <a:spcBef>
                <a:spcPts val="0"/>
              </a:spcBef>
              <a:spcAft>
                <a:spcPts val="0"/>
              </a:spcAft>
            </a:pPr>
            <a:r>
              <a:rPr lang="en-US" sz="1400" kern="0" dirty="0"/>
              <a:t>Continue the study</a:t>
            </a:r>
          </a:p>
          <a:p>
            <a:pPr lvl="1">
              <a:spcBef>
                <a:spcPts val="0"/>
              </a:spcBef>
              <a:spcAft>
                <a:spcPts val="0"/>
              </a:spcAft>
            </a:pPr>
            <a:endParaRPr lang="en-US" altLang="zh-CN" sz="1600" kern="0" dirty="0"/>
          </a:p>
          <a:p>
            <a:pPr lvl="1">
              <a:spcBef>
                <a:spcPts val="0"/>
              </a:spcBef>
              <a:spcAft>
                <a:spcPts val="0"/>
              </a:spcAft>
            </a:pPr>
            <a:endParaRPr lang="en-US" altLang="zh-CN" sz="1600" kern="0" dirty="0"/>
          </a:p>
        </p:txBody>
      </p:sp>
      <p:graphicFrame>
        <p:nvGraphicFramePr>
          <p:cNvPr id="6" name="Content Placeholder 8">
            <a:extLst>
              <a:ext uri="{FF2B5EF4-FFF2-40B4-BE49-F238E27FC236}">
                <a16:creationId xmlns:a16="http://schemas.microsoft.com/office/drawing/2014/main" id="{D1AA8FAB-D643-474E-A0C0-53A55B180ACE}"/>
              </a:ext>
            </a:extLst>
          </p:cNvPr>
          <p:cNvGraphicFramePr>
            <a:graphicFrameLocks/>
          </p:cNvGraphicFramePr>
          <p:nvPr>
            <p:extLst>
              <p:ext uri="{D42A27DB-BD31-4B8C-83A1-F6EECF244321}">
                <p14:modId xmlns:p14="http://schemas.microsoft.com/office/powerpoint/2010/main" val="3527033261"/>
              </p:ext>
            </p:extLst>
          </p:nvPr>
        </p:nvGraphicFramePr>
        <p:xfrm>
          <a:off x="138173" y="1312782"/>
          <a:ext cx="8810067" cy="878918"/>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val="20000"/>
                    </a:ext>
                  </a:extLst>
                </a:gridCol>
                <a:gridCol w="3806752">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2852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43580">
                <a:tc>
                  <a:txBody>
                    <a:bodyPr/>
                    <a:lstStyle/>
                    <a:p>
                      <a:r>
                        <a:rPr lang="en-US" sz="1200" b="1" kern="1200" dirty="0">
                          <a:solidFill>
                            <a:schemeClr val="lt1"/>
                          </a:solidFill>
                          <a:effectLst/>
                          <a:latin typeface="+mn-lt"/>
                          <a:ea typeface="+mn-ea"/>
                          <a:cs typeface="+mn-cs"/>
                        </a:rPr>
                        <a:t>FS_eNS_Ph</a:t>
                      </a:r>
                      <a:r>
                        <a:rPr lang="en-US" altLang="zh-CN" sz="1200" b="1" kern="1200" dirty="0">
                          <a:solidFill>
                            <a:schemeClr val="lt1"/>
                          </a:solidFill>
                          <a:effectLst/>
                          <a:latin typeface="+mn-lt"/>
                          <a:ea typeface="+mn-ea"/>
                          <a:cs typeface="+mn-cs"/>
                        </a:rPr>
                        <a:t>3</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1200" b="1" i="0" u="none" strike="noStrike" dirty="0">
                          <a:solidFill>
                            <a:schemeClr val="bg1"/>
                          </a:solidFill>
                          <a:effectLst/>
                          <a:latin typeface="Calibri" panose="020F0502020204030204" pitchFamily="34" charset="0"/>
                        </a:rPr>
                        <a:t>Study on Network Slicing Phase</a:t>
                      </a:r>
                      <a:r>
                        <a:rPr lang="en-US" altLang="zh-CN" sz="1200" b="1" i="0" u="none" strike="noStrike" dirty="0">
                          <a:solidFill>
                            <a:schemeClr val="bg1"/>
                          </a:solidFill>
                          <a:effectLst/>
                          <a:latin typeface="Calibri" panose="020F0502020204030204" pitchFamily="34" charset="0"/>
                        </a:rPr>
                        <a:t>3</a:t>
                      </a:r>
                      <a:endParaRPr lang="en-US" sz="1200" b="1" i="0" u="none" strike="noStrike" dirty="0">
                        <a:solidFill>
                          <a:schemeClr val="bg1"/>
                        </a:solidFill>
                        <a:effectLst/>
                        <a:latin typeface="Calibri" panose="020F0502020204030204" pitchFamily="34" charset="0"/>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200" b="1" kern="1200" dirty="0">
                          <a:solidFill>
                            <a:srgbClr val="7030A0"/>
                          </a:solidFill>
                          <a:latin typeface="+mn-lt"/>
                          <a:ea typeface="+mn-ea"/>
                          <a:cs typeface="+mn-cs"/>
                        </a:rPr>
                        <a:t>0% -&gt; 5%</a:t>
                      </a:r>
                      <a:endParaRPr lang="en-US" sz="1200" b="1" kern="1200" dirty="0">
                        <a:solidFill>
                          <a:srgbClr val="7030A0"/>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200" b="1" kern="1200" dirty="0">
                          <a:solidFill>
                            <a:schemeClr val="bg1"/>
                          </a:solidFill>
                          <a:latin typeface="+mn-lt"/>
                          <a:ea typeface="+mn-ea"/>
                          <a:cs typeface="+mn-cs"/>
                        </a:rPr>
                        <a:t>Dec, 2022</a:t>
                      </a:r>
                      <a:endParaRPr lang="en-US" sz="1200" b="1" kern="1200" dirty="0">
                        <a:solidFill>
                          <a:schemeClr val="bg1"/>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lang="en-GB" altLang="zh-CN" sz="1200" b="1" kern="1200" dirty="0">
                          <a:solidFill>
                            <a:schemeClr val="bg1"/>
                          </a:solidFill>
                          <a:latin typeface="+mn-lt"/>
                          <a:ea typeface="+mn-ea"/>
                          <a:cs typeface="+mn-cs"/>
                        </a:rPr>
                        <a:t>SP-211641</a:t>
                      </a:r>
                      <a:endParaRPr lang="en-US" sz="1200" b="1" kern="1200" dirty="0">
                        <a:solidFill>
                          <a:schemeClr val="bg1"/>
                        </a:solidFill>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53993193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dirty="0"/>
              <a:t>2.5) </a:t>
            </a:r>
            <a:r>
              <a:rPr lang="en-GB" altLang="en-US" b="1" dirty="0"/>
              <a:t>Rel-18 Study/Work (13/27)</a:t>
            </a:r>
            <a:endParaRPr lang="de-DE" altLang="de-DE" b="1" dirty="0"/>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386848" y="2511006"/>
            <a:ext cx="8554481" cy="370932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kern="0" dirty="0"/>
              <a:t>Progress since SA#94-e:</a:t>
            </a:r>
          </a:p>
          <a:p>
            <a:pPr lvl="1">
              <a:spcBef>
                <a:spcPts val="0"/>
              </a:spcBef>
              <a:spcAft>
                <a:spcPts val="0"/>
              </a:spcAft>
            </a:pPr>
            <a:r>
              <a:rPr lang="en-US" altLang="de-DE" sz="1400" dirty="0"/>
              <a:t>TR skeleton and scope are agreed. 5 Architecture Assumptions and 12 Architecture Requirements are identified.</a:t>
            </a:r>
          </a:p>
          <a:p>
            <a:pPr lvl="1">
              <a:spcBef>
                <a:spcPts val="0"/>
              </a:spcBef>
              <a:spcAft>
                <a:spcPts val="0"/>
              </a:spcAft>
            </a:pPr>
            <a:r>
              <a:rPr lang="en-US" altLang="de-DE" sz="1400" dirty="0"/>
              <a:t>7 terms defined, 7 KIs agreed</a:t>
            </a:r>
          </a:p>
          <a:p>
            <a:pPr marL="457200" lvl="1" indent="0">
              <a:spcBef>
                <a:spcPts val="0"/>
              </a:spcBef>
              <a:spcAft>
                <a:spcPts val="0"/>
              </a:spcAft>
              <a:buNone/>
            </a:pPr>
            <a:endParaRPr lang="en-US" sz="1400" kern="0" dirty="0"/>
          </a:p>
          <a:p>
            <a:pPr marL="457200" lvl="1" indent="-457200">
              <a:spcBef>
                <a:spcPts val="0"/>
              </a:spcBef>
              <a:spcAft>
                <a:spcPts val="0"/>
              </a:spcAft>
              <a:buBlip>
                <a:blip r:embed="rId2"/>
              </a:buBlip>
            </a:pPr>
            <a:r>
              <a:rPr lang="en-US" sz="1800" b="1" dirty="0">
                <a:ea typeface="+mn-ea"/>
                <a:cs typeface="+mn-cs"/>
              </a:rPr>
              <a:t>RAN impacts and dependencies:</a:t>
            </a:r>
            <a:endParaRPr lang="de-DE" sz="1800" b="1" dirty="0">
              <a:ea typeface="+mn-ea"/>
              <a:cs typeface="+mn-cs"/>
            </a:endParaRPr>
          </a:p>
          <a:p>
            <a:pPr lvl="1">
              <a:spcBef>
                <a:spcPts val="0"/>
              </a:spcBef>
              <a:spcAft>
                <a:spcPts val="300"/>
              </a:spcAft>
            </a:pPr>
            <a:r>
              <a:rPr lang="en-US" sz="1400" kern="0" dirty="0"/>
              <a:t>RAN impacts identified on KI#4&amp;KI#5</a:t>
            </a:r>
            <a:endParaRPr lang="en-US" sz="1400" strike="sngStrike" kern="0" dirty="0"/>
          </a:p>
          <a:p>
            <a:pPr lvl="1">
              <a:spcBef>
                <a:spcPts val="0"/>
              </a:spcBef>
              <a:spcAft>
                <a:spcPts val="300"/>
              </a:spcAft>
            </a:pPr>
            <a:endParaRPr lang="de-DE" sz="1200" kern="0" dirty="0"/>
          </a:p>
          <a:p>
            <a:pPr>
              <a:spcBef>
                <a:spcPts val="0"/>
              </a:spcBef>
              <a:spcAft>
                <a:spcPts val="0"/>
              </a:spcAft>
            </a:pPr>
            <a:r>
              <a:rPr lang="de-DE" sz="1800" b="1" kern="0" dirty="0"/>
              <a:t>Next steps:</a:t>
            </a:r>
          </a:p>
          <a:p>
            <a:pPr lvl="1">
              <a:spcBef>
                <a:spcPts val="0"/>
              </a:spcBef>
              <a:spcAft>
                <a:spcPts val="0"/>
              </a:spcAft>
            </a:pPr>
            <a:r>
              <a:rPr lang="en-US" sz="1400" kern="0" dirty="0"/>
              <a:t>Continue the study</a:t>
            </a:r>
          </a:p>
          <a:p>
            <a:pPr lvl="1">
              <a:spcBef>
                <a:spcPts val="0"/>
              </a:spcBef>
              <a:spcAft>
                <a:spcPts val="0"/>
              </a:spcAft>
            </a:pPr>
            <a:endParaRPr lang="en-US" altLang="zh-CN" sz="1600" kern="0" dirty="0"/>
          </a:p>
          <a:p>
            <a:pPr lvl="1">
              <a:spcBef>
                <a:spcPts val="0"/>
              </a:spcBef>
              <a:spcAft>
                <a:spcPts val="0"/>
              </a:spcAft>
            </a:pPr>
            <a:endParaRPr lang="en-US" altLang="zh-CN" sz="1600" kern="0" dirty="0"/>
          </a:p>
        </p:txBody>
      </p:sp>
      <p:graphicFrame>
        <p:nvGraphicFramePr>
          <p:cNvPr id="6" name="Content Placeholder 8">
            <a:extLst>
              <a:ext uri="{FF2B5EF4-FFF2-40B4-BE49-F238E27FC236}">
                <a16:creationId xmlns:a16="http://schemas.microsoft.com/office/drawing/2014/main" id="{D1AA8FAB-D643-474E-A0C0-53A55B180ACE}"/>
              </a:ext>
            </a:extLst>
          </p:cNvPr>
          <p:cNvGraphicFramePr>
            <a:graphicFrameLocks/>
          </p:cNvGraphicFramePr>
          <p:nvPr>
            <p:extLst>
              <p:ext uri="{D42A27DB-BD31-4B8C-83A1-F6EECF244321}">
                <p14:modId xmlns:p14="http://schemas.microsoft.com/office/powerpoint/2010/main" val="213273430"/>
              </p:ext>
            </p:extLst>
          </p:nvPr>
        </p:nvGraphicFramePr>
        <p:xfrm>
          <a:off x="138173" y="1312782"/>
          <a:ext cx="8810067" cy="881176"/>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val="20000"/>
                    </a:ext>
                  </a:extLst>
                </a:gridCol>
                <a:gridCol w="3806752">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2852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43580">
                <a:tc>
                  <a:txBody>
                    <a:bodyPr/>
                    <a:lstStyle/>
                    <a:p>
                      <a:r>
                        <a:rPr lang="en-GB" altLang="zh-CN" sz="1200" b="1" i="0" u="none" strike="noStrike" kern="1200" dirty="0" err="1">
                          <a:solidFill>
                            <a:schemeClr val="bg1"/>
                          </a:solidFill>
                          <a:effectLst/>
                          <a:latin typeface="Calibri" panose="020F0502020204030204" pitchFamily="34" charset="0"/>
                          <a:ea typeface="+mn-ea"/>
                          <a:cs typeface="+mn-cs"/>
                        </a:rPr>
                        <a:t>FS_Ranging_SL</a:t>
                      </a:r>
                      <a:endParaRPr lang="en-US" sz="1200" b="1" i="0" u="none" strike="noStrike" kern="1200" dirty="0">
                        <a:solidFill>
                          <a:schemeClr val="bg1"/>
                        </a:solidFill>
                        <a:effectLst/>
                        <a:latin typeface="Calibri" panose="020F0502020204030204" pitchFamily="34" charset="0"/>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altLang="zh-CN" sz="1200" b="1" i="0" u="none" strike="noStrike" kern="1200" dirty="0">
                          <a:solidFill>
                            <a:schemeClr val="bg1"/>
                          </a:solidFill>
                          <a:effectLst/>
                          <a:latin typeface="Calibri" panose="020F0502020204030204" pitchFamily="34" charset="0"/>
                          <a:ea typeface="+mn-ea"/>
                          <a:cs typeface="+mn-cs"/>
                        </a:rPr>
                        <a:t>Study on Ranging based services and </a:t>
                      </a:r>
                      <a:r>
                        <a:rPr lang="en-GB" altLang="zh-CN" sz="1200" b="1" i="0" u="none" strike="noStrike" kern="1200" dirty="0" err="1">
                          <a:solidFill>
                            <a:schemeClr val="bg1"/>
                          </a:solidFill>
                          <a:effectLst/>
                          <a:latin typeface="Calibri" panose="020F0502020204030204" pitchFamily="34" charset="0"/>
                          <a:ea typeface="+mn-ea"/>
                          <a:cs typeface="+mn-cs"/>
                        </a:rPr>
                        <a:t>sidelink</a:t>
                      </a:r>
                      <a:r>
                        <a:rPr lang="en-GB" altLang="zh-CN" sz="1200" b="1" i="0" u="none" strike="noStrike" kern="1200" dirty="0">
                          <a:solidFill>
                            <a:schemeClr val="bg1"/>
                          </a:solidFill>
                          <a:effectLst/>
                          <a:latin typeface="Calibri" panose="020F0502020204030204" pitchFamily="34" charset="0"/>
                          <a:ea typeface="+mn-ea"/>
                          <a:cs typeface="+mn-cs"/>
                        </a:rPr>
                        <a:t> positioning</a:t>
                      </a:r>
                      <a:endParaRPr lang="de-DE" sz="1200" b="1" i="0" u="none" strike="noStrike" kern="1200" dirty="0">
                        <a:solidFill>
                          <a:schemeClr val="bg1"/>
                        </a:solidFill>
                        <a:effectLst/>
                        <a:latin typeface="Calibri" panose="020F0502020204030204" pitchFamily="34" charset="0"/>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0% -&gt; </a:t>
                      </a:r>
                      <a:r>
                        <a:rPr lang="en-US" altLang="zh-CN" sz="1200" b="1" kern="1200" dirty="0">
                          <a:solidFill>
                            <a:srgbClr val="7030A0"/>
                          </a:solidFill>
                          <a:latin typeface="+mn-lt"/>
                          <a:ea typeface="+mn-ea"/>
                          <a:cs typeface="+mn-cs"/>
                        </a:rPr>
                        <a:t>15</a:t>
                      </a:r>
                      <a:r>
                        <a:rPr lang="en-US" sz="1200" b="1" kern="1200" dirty="0">
                          <a:solidFill>
                            <a:srgbClr val="7030A0"/>
                          </a:solidFill>
                          <a:latin typeface="+mn-lt"/>
                          <a:ea typeface="+mn-ea"/>
                          <a:cs typeface="+mn-cs"/>
                        </a:rPr>
                        <a:t>%</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dirty="0">
                          <a:ln>
                            <a:noFill/>
                          </a:ln>
                          <a:solidFill>
                            <a:prstClr val="white"/>
                          </a:solidFill>
                          <a:effectLst/>
                          <a:uLnTx/>
                          <a:uFillTx/>
                          <a:latin typeface="+mn-lt"/>
                          <a:ea typeface="+mn-ea"/>
                          <a:cs typeface="+mn-cs"/>
                        </a:rPr>
                        <a:t>Dec</a:t>
                      </a:r>
                      <a:r>
                        <a:rPr kumimoji="0" lang="en-US" sz="1200" b="1" i="0" u="none" strike="noStrike" kern="1200" cap="none" spc="0" normalizeH="0" baseline="0" noProof="0" dirty="0">
                          <a:ln>
                            <a:noFill/>
                          </a:ln>
                          <a:solidFill>
                            <a:prstClr val="white"/>
                          </a:solidFill>
                          <a:effectLst/>
                          <a:uLnTx/>
                          <a:uFillTx/>
                          <a:latin typeface="+mn-lt"/>
                          <a:ea typeface="+mn-ea"/>
                          <a:cs typeface="+mn-cs"/>
                        </a:rPr>
                        <a:t>, 2022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SP-211647</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89603049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dirty="0"/>
              <a:t>2.5) </a:t>
            </a:r>
            <a:r>
              <a:rPr lang="en-GB" altLang="en-US" b="1" dirty="0"/>
              <a:t>Rel-18 Study/Work (14/27)</a:t>
            </a:r>
            <a:endParaRPr lang="de-DE" altLang="de-DE" b="1" dirty="0"/>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386848" y="2511006"/>
            <a:ext cx="8554481" cy="370932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kern="0" dirty="0"/>
              <a:t>Progress since SA#94-e:</a:t>
            </a:r>
          </a:p>
          <a:p>
            <a:pPr lvl="1">
              <a:spcBef>
                <a:spcPts val="0"/>
              </a:spcBef>
              <a:spcAft>
                <a:spcPts val="600"/>
              </a:spcAft>
            </a:pPr>
            <a:r>
              <a:rPr lang="en-US" altLang="de-DE" sz="1400" dirty="0"/>
              <a:t>TR skeleton, scope, architecture assumptions and requirements, are specified.</a:t>
            </a:r>
          </a:p>
          <a:p>
            <a:pPr lvl="1">
              <a:spcBef>
                <a:spcPts val="0"/>
              </a:spcBef>
              <a:spcAft>
                <a:spcPts val="600"/>
              </a:spcAft>
            </a:pPr>
            <a:r>
              <a:rPr lang="en-US" altLang="zh-CN" sz="1400" dirty="0"/>
              <a:t>1 key issue is documented.</a:t>
            </a:r>
          </a:p>
          <a:p>
            <a:pPr marL="457200" lvl="1" indent="0">
              <a:spcBef>
                <a:spcPts val="0"/>
              </a:spcBef>
              <a:spcAft>
                <a:spcPts val="0"/>
              </a:spcAft>
              <a:buNone/>
            </a:pPr>
            <a:endParaRPr lang="en-US" sz="1400" kern="0" dirty="0"/>
          </a:p>
          <a:p>
            <a:pPr marL="457200" lvl="1" indent="-457200">
              <a:spcBef>
                <a:spcPts val="0"/>
              </a:spcBef>
              <a:spcAft>
                <a:spcPts val="0"/>
              </a:spcAft>
              <a:buBlip>
                <a:blip r:embed="rId2"/>
              </a:buBlip>
            </a:pPr>
            <a:r>
              <a:rPr lang="en-US" sz="1800" b="1" dirty="0">
                <a:ea typeface="+mn-ea"/>
                <a:cs typeface="+mn-cs"/>
              </a:rPr>
              <a:t>RAN impacts and dependencies:</a:t>
            </a:r>
            <a:endParaRPr lang="de-DE" sz="1800" b="1" dirty="0">
              <a:ea typeface="+mn-ea"/>
              <a:cs typeface="+mn-cs"/>
            </a:endParaRPr>
          </a:p>
          <a:p>
            <a:pPr lvl="1">
              <a:spcBef>
                <a:spcPts val="0"/>
              </a:spcBef>
              <a:spcAft>
                <a:spcPts val="300"/>
              </a:spcAft>
            </a:pPr>
            <a:r>
              <a:rPr lang="en-US" sz="1400" kern="0" dirty="0"/>
              <a:t>None</a:t>
            </a:r>
            <a:endParaRPr lang="en-US" sz="1400" strike="sngStrike" kern="0" dirty="0"/>
          </a:p>
          <a:p>
            <a:pPr lvl="1">
              <a:spcBef>
                <a:spcPts val="0"/>
              </a:spcBef>
              <a:spcAft>
                <a:spcPts val="300"/>
              </a:spcAft>
            </a:pPr>
            <a:endParaRPr lang="de-DE" sz="1200" kern="0" dirty="0"/>
          </a:p>
          <a:p>
            <a:pPr>
              <a:spcBef>
                <a:spcPts val="0"/>
              </a:spcBef>
              <a:spcAft>
                <a:spcPts val="0"/>
              </a:spcAft>
            </a:pPr>
            <a:r>
              <a:rPr lang="de-DE" sz="1800" b="1" kern="0" dirty="0"/>
              <a:t>Next steps:</a:t>
            </a:r>
          </a:p>
          <a:p>
            <a:pPr lvl="1">
              <a:spcBef>
                <a:spcPts val="0"/>
              </a:spcBef>
              <a:spcAft>
                <a:spcPts val="0"/>
              </a:spcAft>
            </a:pPr>
            <a:r>
              <a:rPr lang="en-US" sz="1400" kern="0" dirty="0"/>
              <a:t>Continue the study</a:t>
            </a:r>
          </a:p>
          <a:p>
            <a:pPr lvl="1">
              <a:spcBef>
                <a:spcPts val="0"/>
              </a:spcBef>
              <a:spcAft>
                <a:spcPts val="0"/>
              </a:spcAft>
            </a:pPr>
            <a:endParaRPr lang="en-US" altLang="zh-CN" sz="1600" kern="0" dirty="0"/>
          </a:p>
          <a:p>
            <a:pPr lvl="1">
              <a:spcBef>
                <a:spcPts val="0"/>
              </a:spcBef>
              <a:spcAft>
                <a:spcPts val="0"/>
              </a:spcAft>
            </a:pPr>
            <a:endParaRPr lang="en-US" altLang="zh-CN" sz="1600" kern="0" dirty="0"/>
          </a:p>
        </p:txBody>
      </p:sp>
      <p:graphicFrame>
        <p:nvGraphicFramePr>
          <p:cNvPr id="6" name="Content Placeholder 8">
            <a:extLst>
              <a:ext uri="{FF2B5EF4-FFF2-40B4-BE49-F238E27FC236}">
                <a16:creationId xmlns:a16="http://schemas.microsoft.com/office/drawing/2014/main" id="{D1AA8FAB-D643-474E-A0C0-53A55B180ACE}"/>
              </a:ext>
            </a:extLst>
          </p:cNvPr>
          <p:cNvGraphicFramePr>
            <a:graphicFrameLocks/>
          </p:cNvGraphicFramePr>
          <p:nvPr>
            <p:extLst>
              <p:ext uri="{D42A27DB-BD31-4B8C-83A1-F6EECF244321}">
                <p14:modId xmlns:p14="http://schemas.microsoft.com/office/powerpoint/2010/main" val="1148811949"/>
              </p:ext>
            </p:extLst>
          </p:nvPr>
        </p:nvGraphicFramePr>
        <p:xfrm>
          <a:off x="138173" y="1312782"/>
          <a:ext cx="8810067" cy="878918"/>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val="20000"/>
                    </a:ext>
                  </a:extLst>
                </a:gridCol>
                <a:gridCol w="3806752">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2852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43580">
                <a:tc>
                  <a:txBody>
                    <a:bodyPr/>
                    <a:lstStyle/>
                    <a:p>
                      <a:r>
                        <a:rPr lang="en-US" sz="1200" b="1" kern="1200" dirty="0">
                          <a:solidFill>
                            <a:schemeClr val="lt1"/>
                          </a:solidFill>
                          <a:effectLst/>
                          <a:latin typeface="+mn-lt"/>
                          <a:ea typeface="+mn-ea"/>
                          <a:cs typeface="+mn-cs"/>
                        </a:rPr>
                        <a:t>FS_SUECR</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200" b="1" kern="1200" dirty="0">
                          <a:solidFill>
                            <a:schemeClr val="lt1"/>
                          </a:solidFill>
                          <a:effectLst/>
                          <a:latin typeface="+mn-lt"/>
                          <a:ea typeface="+mn-ea"/>
                          <a:cs typeface="+mn-cs"/>
                        </a:rPr>
                        <a:t>Study on Seamless UE context recovery</a:t>
                      </a:r>
                      <a:endParaRPr lang="de-DE" sz="12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0% -&gt; 25 %</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June, 2022</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SP-211654</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016812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dirty="0"/>
              <a:t>2.5) </a:t>
            </a:r>
            <a:r>
              <a:rPr lang="en-GB" altLang="en-US" b="1" dirty="0"/>
              <a:t>Rel-18 Study/Work (15/27)</a:t>
            </a:r>
            <a:endParaRPr lang="de-DE" altLang="de-DE" b="1" dirty="0"/>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386848" y="2511006"/>
            <a:ext cx="8554481" cy="370932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kern="0" dirty="0"/>
              <a:t>Progress since SA#94-e:</a:t>
            </a:r>
          </a:p>
          <a:p>
            <a:pPr lvl="1">
              <a:spcBef>
                <a:spcPts val="0"/>
              </a:spcBef>
              <a:spcAft>
                <a:spcPts val="600"/>
              </a:spcAft>
            </a:pPr>
            <a:r>
              <a:rPr lang="en-US" altLang="de-DE" sz="1400" kern="0" dirty="0"/>
              <a:t>8 contributions agreed (including TR skeleton, scope, architecture assumptions and requirements, and key issues).</a:t>
            </a:r>
          </a:p>
          <a:p>
            <a:pPr lvl="1">
              <a:spcBef>
                <a:spcPts val="0"/>
              </a:spcBef>
              <a:spcAft>
                <a:spcPts val="600"/>
              </a:spcAft>
            </a:pPr>
            <a:endParaRPr lang="en-US" sz="1400" kern="0" dirty="0"/>
          </a:p>
          <a:p>
            <a:pPr marL="457200" lvl="1" indent="-457200">
              <a:spcBef>
                <a:spcPts val="0"/>
              </a:spcBef>
              <a:spcAft>
                <a:spcPts val="0"/>
              </a:spcAft>
              <a:buBlip>
                <a:blip r:embed="rId2"/>
              </a:buBlip>
            </a:pPr>
            <a:r>
              <a:rPr lang="en-US" sz="1800" b="1" dirty="0">
                <a:ea typeface="+mn-ea"/>
                <a:cs typeface="+mn-cs"/>
              </a:rPr>
              <a:t>RAN impacts and dependencies:</a:t>
            </a:r>
            <a:endParaRPr lang="de-DE" sz="1800" b="1" dirty="0">
              <a:ea typeface="+mn-ea"/>
              <a:cs typeface="+mn-cs"/>
            </a:endParaRPr>
          </a:p>
          <a:p>
            <a:pPr lvl="1">
              <a:spcBef>
                <a:spcPts val="0"/>
              </a:spcBef>
              <a:spcAft>
                <a:spcPts val="300"/>
              </a:spcAft>
            </a:pPr>
            <a:r>
              <a:rPr lang="en-US" sz="1400" dirty="0"/>
              <a:t>Results of study to impact RAN decision to progress work on PC5.</a:t>
            </a:r>
            <a:endParaRPr lang="en-US" sz="1400" strike="sngStrike" kern="0" dirty="0"/>
          </a:p>
          <a:p>
            <a:pPr lvl="1">
              <a:spcBef>
                <a:spcPts val="0"/>
              </a:spcBef>
              <a:spcAft>
                <a:spcPts val="300"/>
              </a:spcAft>
            </a:pPr>
            <a:endParaRPr lang="de-DE" sz="1200" kern="0" dirty="0"/>
          </a:p>
          <a:p>
            <a:pPr>
              <a:spcBef>
                <a:spcPts val="0"/>
              </a:spcBef>
              <a:spcAft>
                <a:spcPts val="0"/>
              </a:spcAft>
            </a:pPr>
            <a:r>
              <a:rPr lang="de-DE" sz="1800" b="1" kern="0" dirty="0"/>
              <a:t>Next steps:</a:t>
            </a:r>
          </a:p>
          <a:p>
            <a:pPr lvl="1">
              <a:spcBef>
                <a:spcPts val="0"/>
              </a:spcBef>
              <a:spcAft>
                <a:spcPts val="0"/>
              </a:spcAft>
            </a:pPr>
            <a:r>
              <a:rPr lang="en-US" sz="1400" kern="0" dirty="0"/>
              <a:t>Continue the study</a:t>
            </a:r>
          </a:p>
          <a:p>
            <a:pPr lvl="1">
              <a:spcBef>
                <a:spcPts val="0"/>
              </a:spcBef>
              <a:spcAft>
                <a:spcPts val="0"/>
              </a:spcAft>
            </a:pPr>
            <a:endParaRPr lang="en-US" altLang="zh-CN" sz="1600" kern="0" dirty="0"/>
          </a:p>
          <a:p>
            <a:pPr lvl="1">
              <a:spcBef>
                <a:spcPts val="0"/>
              </a:spcBef>
              <a:spcAft>
                <a:spcPts val="0"/>
              </a:spcAft>
            </a:pPr>
            <a:endParaRPr lang="en-US" altLang="zh-CN" sz="1600" kern="0" dirty="0"/>
          </a:p>
        </p:txBody>
      </p:sp>
      <p:graphicFrame>
        <p:nvGraphicFramePr>
          <p:cNvPr id="6" name="Content Placeholder 8">
            <a:extLst>
              <a:ext uri="{FF2B5EF4-FFF2-40B4-BE49-F238E27FC236}">
                <a16:creationId xmlns:a16="http://schemas.microsoft.com/office/drawing/2014/main" id="{D1AA8FAB-D643-474E-A0C0-53A55B180ACE}"/>
              </a:ext>
            </a:extLst>
          </p:cNvPr>
          <p:cNvGraphicFramePr>
            <a:graphicFrameLocks/>
          </p:cNvGraphicFramePr>
          <p:nvPr>
            <p:extLst>
              <p:ext uri="{D42A27DB-BD31-4B8C-83A1-F6EECF244321}">
                <p14:modId xmlns:p14="http://schemas.microsoft.com/office/powerpoint/2010/main" val="799936125"/>
              </p:ext>
            </p:extLst>
          </p:nvPr>
        </p:nvGraphicFramePr>
        <p:xfrm>
          <a:off x="138173" y="1312782"/>
          <a:ext cx="8810067" cy="878918"/>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val="20000"/>
                    </a:ext>
                  </a:extLst>
                </a:gridCol>
                <a:gridCol w="3806752">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2852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43580">
                <a:tc>
                  <a:txBody>
                    <a:bodyPr/>
                    <a:lstStyle/>
                    <a:p>
                      <a:r>
                        <a:rPr lang="en-GB" altLang="zh-CN" sz="1200" b="1" i="0" u="none" strike="noStrike" kern="1200" dirty="0">
                          <a:solidFill>
                            <a:schemeClr val="bg1"/>
                          </a:solidFill>
                          <a:effectLst/>
                          <a:latin typeface="Calibri" panose="020F0502020204030204" pitchFamily="34" charset="0"/>
                          <a:ea typeface="+mn-ea"/>
                          <a:cs typeface="+mn-cs"/>
                        </a:rPr>
                        <a:t>FS_UAS_Ph2</a:t>
                      </a:r>
                      <a:endParaRPr lang="en-US" sz="1200" b="1" i="0" u="none" strike="noStrike" kern="1200" dirty="0">
                        <a:solidFill>
                          <a:schemeClr val="bg1"/>
                        </a:solidFill>
                        <a:effectLst/>
                        <a:latin typeface="Calibri" panose="020F0502020204030204" pitchFamily="34" charset="0"/>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i="0" kern="1200" dirty="0">
                          <a:solidFill>
                            <a:schemeClr val="lt1"/>
                          </a:solidFill>
                          <a:effectLst/>
                          <a:latin typeface="+mn-lt"/>
                          <a:ea typeface="+mn-ea"/>
                          <a:cs typeface="+mn-cs"/>
                        </a:rPr>
                        <a:t>Study on Phase 2 of UAS, UAV and UAM</a:t>
                      </a:r>
                      <a:endParaRPr lang="de-DE" sz="1200" b="1" i="0" u="none" strike="noStrike" kern="1200" dirty="0">
                        <a:solidFill>
                          <a:schemeClr val="bg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0% -&gt; 20%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Sep, 2022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SP-211636</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48410186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dirty="0"/>
              <a:t>2.5) </a:t>
            </a:r>
            <a:r>
              <a:rPr lang="en-GB" altLang="en-US" b="1" dirty="0"/>
              <a:t>Rel-18 Study/Work (16/27)</a:t>
            </a:r>
            <a:endParaRPr lang="de-DE" altLang="de-DE" b="1" dirty="0"/>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386848" y="2511006"/>
            <a:ext cx="8554481" cy="370932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kern="0" dirty="0"/>
              <a:t>Progress since SA#94-e:</a:t>
            </a:r>
          </a:p>
          <a:p>
            <a:pPr lvl="1">
              <a:spcBef>
                <a:spcPts val="0"/>
              </a:spcBef>
              <a:spcAft>
                <a:spcPts val="600"/>
              </a:spcAft>
            </a:pPr>
            <a:r>
              <a:rPr lang="en-US" altLang="de-DE" sz="1400" kern="0" dirty="0"/>
              <a:t>1 P-CR on </a:t>
            </a:r>
            <a:r>
              <a:rPr lang="en-US" altLang="de-DE" sz="1400" kern="0" dirty="0" err="1"/>
              <a:t>ToC</a:t>
            </a:r>
            <a:r>
              <a:rPr lang="en-US" altLang="de-DE" sz="1400" kern="0" dirty="0"/>
              <a:t> for TR 23.700-25 agreed.</a:t>
            </a:r>
          </a:p>
          <a:p>
            <a:pPr lvl="1">
              <a:spcBef>
                <a:spcPts val="0"/>
              </a:spcBef>
              <a:spcAft>
                <a:spcPts val="600"/>
              </a:spcAft>
            </a:pPr>
            <a:r>
              <a:rPr lang="en-US" altLang="de-DE" sz="1400" kern="0" dirty="0"/>
              <a:t>1 P-CR on Scope for TR 23.700-25 agreed.</a:t>
            </a:r>
          </a:p>
          <a:p>
            <a:pPr lvl="1">
              <a:spcBef>
                <a:spcPts val="0"/>
              </a:spcBef>
              <a:spcAft>
                <a:spcPts val="600"/>
              </a:spcAft>
            </a:pPr>
            <a:r>
              <a:rPr lang="en-US" altLang="de-DE" sz="1400" kern="0" dirty="0"/>
              <a:t>2 P-CRs for Architecture assumptions agreed.</a:t>
            </a:r>
          </a:p>
          <a:p>
            <a:pPr lvl="1">
              <a:spcBef>
                <a:spcPts val="0"/>
              </a:spcBef>
              <a:spcAft>
                <a:spcPts val="600"/>
              </a:spcAft>
            </a:pPr>
            <a:r>
              <a:rPr lang="en-US" altLang="de-DE" sz="1400" kern="0" dirty="0"/>
              <a:t>6 P-CRs with 6 New Key Issues agreed.</a:t>
            </a:r>
          </a:p>
          <a:p>
            <a:pPr lvl="1">
              <a:spcBef>
                <a:spcPts val="0"/>
              </a:spcBef>
              <a:spcAft>
                <a:spcPts val="600"/>
              </a:spcAft>
            </a:pPr>
            <a:r>
              <a:rPr lang="en-US" altLang="de-DE" sz="1400" kern="0" dirty="0"/>
              <a:t>2 P-CRs with 2 New Solutions agreed.</a:t>
            </a:r>
          </a:p>
          <a:p>
            <a:pPr lvl="1">
              <a:spcBef>
                <a:spcPts val="0"/>
              </a:spcBef>
              <a:spcAft>
                <a:spcPts val="600"/>
              </a:spcAft>
            </a:pPr>
            <a:endParaRPr lang="en-US" sz="1400" kern="0" dirty="0"/>
          </a:p>
          <a:p>
            <a:pPr marL="457200" lvl="1" indent="-457200">
              <a:spcBef>
                <a:spcPts val="0"/>
              </a:spcBef>
              <a:spcAft>
                <a:spcPts val="0"/>
              </a:spcAft>
              <a:buBlip>
                <a:blip r:embed="rId2"/>
              </a:buBlip>
            </a:pPr>
            <a:r>
              <a:rPr lang="en-US" sz="1800" b="1" dirty="0">
                <a:ea typeface="+mn-ea"/>
                <a:cs typeface="+mn-cs"/>
              </a:rPr>
              <a:t>RAN impacts and dependencies:</a:t>
            </a:r>
            <a:endParaRPr lang="de-DE" sz="1800" b="1" dirty="0">
              <a:ea typeface="+mn-ea"/>
              <a:cs typeface="+mn-cs"/>
            </a:endParaRPr>
          </a:p>
          <a:p>
            <a:pPr lvl="1">
              <a:spcBef>
                <a:spcPts val="0"/>
              </a:spcBef>
              <a:spcAft>
                <a:spcPts val="0"/>
              </a:spcAft>
            </a:pPr>
            <a:r>
              <a:rPr lang="en-US" sz="1400" dirty="0"/>
              <a:t>LS out sent to RAN2 (with RAN1, RAN3 in CC) to obtain feedback related to problem statements for one of the KI “</a:t>
            </a:r>
            <a:r>
              <a:rPr lang="en-GB" sz="1400" dirty="0"/>
              <a:t>LS on RAN feedback for low latency”</a:t>
            </a:r>
            <a:r>
              <a:rPr lang="en-US" sz="1400" dirty="0"/>
              <a:t>.</a:t>
            </a:r>
            <a:endParaRPr lang="en-US" altLang="zh-CN" sz="1400" dirty="0"/>
          </a:p>
          <a:p>
            <a:pPr lvl="1">
              <a:spcBef>
                <a:spcPts val="0"/>
              </a:spcBef>
              <a:spcAft>
                <a:spcPts val="300"/>
              </a:spcAft>
            </a:pPr>
            <a:endParaRPr lang="de-DE" sz="1200" kern="0" dirty="0"/>
          </a:p>
          <a:p>
            <a:pPr>
              <a:spcBef>
                <a:spcPts val="0"/>
              </a:spcBef>
              <a:spcAft>
                <a:spcPts val="0"/>
              </a:spcAft>
            </a:pPr>
            <a:r>
              <a:rPr lang="de-DE" sz="1800" b="1" kern="0" dirty="0"/>
              <a:t>Next steps:</a:t>
            </a:r>
          </a:p>
          <a:p>
            <a:pPr lvl="1">
              <a:spcBef>
                <a:spcPts val="0"/>
              </a:spcBef>
              <a:spcAft>
                <a:spcPts val="0"/>
              </a:spcAft>
            </a:pPr>
            <a:r>
              <a:rPr lang="en-US" sz="1400" kern="0" dirty="0"/>
              <a:t>Continue the study</a:t>
            </a:r>
          </a:p>
          <a:p>
            <a:pPr lvl="1">
              <a:spcBef>
                <a:spcPts val="0"/>
              </a:spcBef>
              <a:spcAft>
                <a:spcPts val="0"/>
              </a:spcAft>
            </a:pPr>
            <a:endParaRPr lang="en-US" altLang="zh-CN" sz="1600" kern="0" dirty="0"/>
          </a:p>
          <a:p>
            <a:pPr lvl="1">
              <a:spcBef>
                <a:spcPts val="0"/>
              </a:spcBef>
              <a:spcAft>
                <a:spcPts val="0"/>
              </a:spcAft>
            </a:pPr>
            <a:endParaRPr lang="en-US" altLang="zh-CN" sz="1600" kern="0" dirty="0"/>
          </a:p>
        </p:txBody>
      </p:sp>
      <p:graphicFrame>
        <p:nvGraphicFramePr>
          <p:cNvPr id="6" name="Content Placeholder 8">
            <a:extLst>
              <a:ext uri="{FF2B5EF4-FFF2-40B4-BE49-F238E27FC236}">
                <a16:creationId xmlns:a16="http://schemas.microsoft.com/office/drawing/2014/main" id="{D1AA8FAB-D643-474E-A0C0-53A55B180ACE}"/>
              </a:ext>
            </a:extLst>
          </p:cNvPr>
          <p:cNvGraphicFramePr>
            <a:graphicFrameLocks/>
          </p:cNvGraphicFramePr>
          <p:nvPr>
            <p:extLst>
              <p:ext uri="{D42A27DB-BD31-4B8C-83A1-F6EECF244321}">
                <p14:modId xmlns:p14="http://schemas.microsoft.com/office/powerpoint/2010/main" val="2506238544"/>
              </p:ext>
            </p:extLst>
          </p:nvPr>
        </p:nvGraphicFramePr>
        <p:xfrm>
          <a:off x="138173" y="1312782"/>
          <a:ext cx="8810067" cy="881176"/>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val="20000"/>
                    </a:ext>
                  </a:extLst>
                </a:gridCol>
                <a:gridCol w="3806752">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2852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43580">
                <a:tc>
                  <a:txBody>
                    <a:bodyPr/>
                    <a:lstStyle/>
                    <a:p>
                      <a:r>
                        <a:rPr lang="en-US" sz="1200" b="1" kern="1200" dirty="0">
                          <a:solidFill>
                            <a:schemeClr val="lt1"/>
                          </a:solidFill>
                          <a:effectLst/>
                          <a:latin typeface="+mn-lt"/>
                          <a:ea typeface="+mn-ea"/>
                          <a:cs typeface="+mn-cs"/>
                        </a:rPr>
                        <a:t>FS_5TRS_URLLC</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sz="1200" b="1" kern="1200" dirty="0">
                          <a:solidFill>
                            <a:schemeClr val="lt1"/>
                          </a:solidFill>
                          <a:effectLst/>
                          <a:latin typeface="+mn-lt"/>
                          <a:ea typeface="+mn-ea"/>
                          <a:cs typeface="+mn-cs"/>
                        </a:rPr>
                        <a:t>Study on 5G Timing Resiliency and TSC &amp; URLLC enhancements</a:t>
                      </a:r>
                      <a:endParaRPr lang="en-US" sz="12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0% -&gt; 25%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Sep, 2022</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lang="en-US" sz="1200" b="1" dirty="0">
                          <a:effectLst/>
                        </a:rPr>
                        <a:t>SP-211634</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55675734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dirty="0"/>
              <a:t>2.5) </a:t>
            </a:r>
            <a:r>
              <a:rPr lang="en-GB" altLang="en-US" b="1" dirty="0"/>
              <a:t>Rel-18 Study/Work (17/27)</a:t>
            </a:r>
            <a:endParaRPr lang="de-DE" altLang="de-DE" b="1" dirty="0"/>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386848" y="2511006"/>
            <a:ext cx="8554481" cy="370932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kern="0" dirty="0"/>
              <a:t>Progress since SA#94-e:</a:t>
            </a:r>
          </a:p>
          <a:p>
            <a:pPr lvl="1">
              <a:spcBef>
                <a:spcPts val="0"/>
              </a:spcBef>
              <a:spcAft>
                <a:spcPts val="0"/>
              </a:spcAft>
            </a:pPr>
            <a:r>
              <a:rPr lang="en-US" altLang="de-DE" sz="1400" kern="0" dirty="0"/>
              <a:t>TR Skeleton agreed </a:t>
            </a:r>
          </a:p>
          <a:p>
            <a:pPr lvl="1">
              <a:spcBef>
                <a:spcPts val="0"/>
              </a:spcBef>
              <a:spcAft>
                <a:spcPts val="0"/>
              </a:spcAft>
            </a:pPr>
            <a:r>
              <a:rPr lang="en-US" altLang="de-DE" sz="1400" kern="0" dirty="0"/>
              <a:t>TR Scope, Architectural assumptions and requirements agreed</a:t>
            </a:r>
          </a:p>
          <a:p>
            <a:pPr lvl="1">
              <a:spcBef>
                <a:spcPts val="0"/>
              </a:spcBef>
              <a:spcAft>
                <a:spcPts val="0"/>
              </a:spcAft>
            </a:pPr>
            <a:r>
              <a:rPr lang="en-US" altLang="de-DE" sz="1400" kern="0" dirty="0"/>
              <a:t>6 Key Issues agreed</a:t>
            </a:r>
          </a:p>
          <a:p>
            <a:pPr lvl="1">
              <a:spcBef>
                <a:spcPts val="0"/>
              </a:spcBef>
              <a:spcAft>
                <a:spcPts val="600"/>
              </a:spcAft>
            </a:pPr>
            <a:endParaRPr lang="en-US" sz="1400" kern="0" dirty="0"/>
          </a:p>
          <a:p>
            <a:pPr marL="457200" lvl="1" indent="-457200">
              <a:spcBef>
                <a:spcPts val="0"/>
              </a:spcBef>
              <a:spcAft>
                <a:spcPts val="0"/>
              </a:spcAft>
              <a:buBlip>
                <a:blip r:embed="rId2"/>
              </a:buBlip>
            </a:pPr>
            <a:r>
              <a:rPr lang="en-US" sz="1800" b="1" dirty="0">
                <a:ea typeface="+mn-ea"/>
                <a:cs typeface="+mn-cs"/>
              </a:rPr>
              <a:t>RAN impacts and dependencies:</a:t>
            </a:r>
            <a:endParaRPr lang="de-DE" sz="1800" b="1" dirty="0">
              <a:ea typeface="+mn-ea"/>
              <a:cs typeface="+mn-cs"/>
            </a:endParaRPr>
          </a:p>
          <a:p>
            <a:pPr lvl="1">
              <a:spcBef>
                <a:spcPts val="0"/>
              </a:spcBef>
              <a:spcAft>
                <a:spcPts val="300"/>
              </a:spcAft>
            </a:pPr>
            <a:r>
              <a:rPr lang="en-US" sz="1400" kern="0" dirty="0"/>
              <a:t>RAN dependency identified for 5 key issues </a:t>
            </a:r>
          </a:p>
          <a:p>
            <a:pPr lvl="1">
              <a:spcBef>
                <a:spcPts val="0"/>
              </a:spcBef>
              <a:spcAft>
                <a:spcPts val="300"/>
              </a:spcAft>
            </a:pPr>
            <a:r>
              <a:rPr lang="en-US" sz="1400" kern="0" dirty="0"/>
              <a:t>1 LS to RAN/RAN3 regarding IAB support of NR satellite access</a:t>
            </a:r>
          </a:p>
          <a:p>
            <a:pPr lvl="1">
              <a:spcBef>
                <a:spcPts val="0"/>
              </a:spcBef>
              <a:spcAft>
                <a:spcPts val="300"/>
              </a:spcAft>
            </a:pPr>
            <a:endParaRPr lang="de-DE" sz="1200" kern="0" dirty="0"/>
          </a:p>
          <a:p>
            <a:pPr>
              <a:spcBef>
                <a:spcPts val="0"/>
              </a:spcBef>
              <a:spcAft>
                <a:spcPts val="0"/>
              </a:spcAft>
            </a:pPr>
            <a:r>
              <a:rPr lang="de-DE" sz="1800" b="1" kern="0" dirty="0"/>
              <a:t>Next steps:</a:t>
            </a:r>
          </a:p>
          <a:p>
            <a:pPr lvl="1">
              <a:spcBef>
                <a:spcPts val="0"/>
              </a:spcBef>
              <a:spcAft>
                <a:spcPts val="0"/>
              </a:spcAft>
            </a:pPr>
            <a:r>
              <a:rPr lang="en-US" sz="1400" kern="0" dirty="0"/>
              <a:t>Continue the study</a:t>
            </a:r>
          </a:p>
          <a:p>
            <a:pPr lvl="1">
              <a:spcBef>
                <a:spcPts val="0"/>
              </a:spcBef>
              <a:spcAft>
                <a:spcPts val="0"/>
              </a:spcAft>
            </a:pPr>
            <a:endParaRPr lang="en-US" altLang="zh-CN" sz="1600" kern="0" dirty="0"/>
          </a:p>
          <a:p>
            <a:pPr lvl="1">
              <a:spcBef>
                <a:spcPts val="0"/>
              </a:spcBef>
              <a:spcAft>
                <a:spcPts val="0"/>
              </a:spcAft>
            </a:pPr>
            <a:endParaRPr lang="en-US" altLang="zh-CN" sz="1600" kern="0" dirty="0"/>
          </a:p>
        </p:txBody>
      </p:sp>
      <p:graphicFrame>
        <p:nvGraphicFramePr>
          <p:cNvPr id="6" name="Content Placeholder 8">
            <a:extLst>
              <a:ext uri="{FF2B5EF4-FFF2-40B4-BE49-F238E27FC236}">
                <a16:creationId xmlns:a16="http://schemas.microsoft.com/office/drawing/2014/main" id="{D1AA8FAB-D643-474E-A0C0-53A55B180ACE}"/>
              </a:ext>
            </a:extLst>
          </p:cNvPr>
          <p:cNvGraphicFramePr>
            <a:graphicFrameLocks/>
          </p:cNvGraphicFramePr>
          <p:nvPr>
            <p:extLst>
              <p:ext uri="{D42A27DB-BD31-4B8C-83A1-F6EECF244321}">
                <p14:modId xmlns:p14="http://schemas.microsoft.com/office/powerpoint/2010/main" val="3645232407"/>
              </p:ext>
            </p:extLst>
          </p:nvPr>
        </p:nvGraphicFramePr>
        <p:xfrm>
          <a:off x="138173" y="1312782"/>
          <a:ext cx="8810067" cy="878918"/>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val="20000"/>
                    </a:ext>
                  </a:extLst>
                </a:gridCol>
                <a:gridCol w="3806752">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2852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43580">
                <a:tc>
                  <a:txBody>
                    <a:bodyPr/>
                    <a:lstStyle/>
                    <a:p>
                      <a:r>
                        <a:rPr lang="en-GB" altLang="zh-CN" sz="1200" b="1" i="0" u="none" strike="noStrike" kern="1200" dirty="0">
                          <a:solidFill>
                            <a:schemeClr val="bg1"/>
                          </a:solidFill>
                          <a:effectLst/>
                          <a:latin typeface="Calibri" panose="020F0502020204030204" pitchFamily="34" charset="0"/>
                          <a:ea typeface="+mn-ea"/>
                          <a:cs typeface="+mn-cs"/>
                        </a:rPr>
                        <a:t>FS_VMR</a:t>
                      </a:r>
                      <a:endParaRPr lang="en-US" sz="1200" b="1" i="0" u="none" strike="noStrike" kern="1200" dirty="0">
                        <a:solidFill>
                          <a:schemeClr val="bg1"/>
                        </a:solidFill>
                        <a:effectLst/>
                        <a:latin typeface="Calibri" panose="020F0502020204030204" pitchFamily="34" charset="0"/>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1200" b="1" i="0" u="none" strike="noStrike" kern="1200" dirty="0">
                          <a:solidFill>
                            <a:schemeClr val="bg1"/>
                          </a:solidFill>
                          <a:effectLst/>
                          <a:latin typeface="Calibri" panose="020F0502020204030204" pitchFamily="34" charset="0"/>
                          <a:ea typeface="+mn-ea"/>
                          <a:cs typeface="+mn-cs"/>
                        </a:rPr>
                        <a:t>Study on Vehicle Mounted Relays</a:t>
                      </a:r>
                      <a:endParaRPr lang="de-DE" sz="1200" b="1" i="0" u="none" strike="noStrike" kern="1200" dirty="0">
                        <a:solidFill>
                          <a:schemeClr val="bg1"/>
                        </a:solidFill>
                        <a:effectLst/>
                        <a:latin typeface="Calibri" panose="020F0502020204030204" pitchFamily="34" charset="0"/>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0% -&gt; 20%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Sep, 2022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SP-211636</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85155805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dirty="0"/>
              <a:t>2.5) </a:t>
            </a:r>
            <a:r>
              <a:rPr lang="en-GB" altLang="en-US" b="1" dirty="0"/>
              <a:t>Rel-18 Study/Work (18/27)</a:t>
            </a:r>
            <a:endParaRPr lang="de-DE" altLang="de-DE" b="1" dirty="0"/>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386848" y="2511006"/>
            <a:ext cx="8554481" cy="370932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kern="0" dirty="0"/>
              <a:t>Progress since SA#94-e:</a:t>
            </a:r>
          </a:p>
          <a:p>
            <a:pPr lvl="1">
              <a:spcBef>
                <a:spcPts val="0"/>
              </a:spcBef>
            </a:pPr>
            <a:r>
              <a:rPr lang="en-US" altLang="zh-CN" sz="1400" dirty="0"/>
              <a:t>TR Skeleton, TR Scope, Architectural Assumptions and requirements, has been approved;</a:t>
            </a:r>
          </a:p>
          <a:p>
            <a:pPr lvl="1">
              <a:spcBef>
                <a:spcPts val="0"/>
              </a:spcBef>
            </a:pPr>
            <a:r>
              <a:rPr lang="en-US" altLang="zh-CN" sz="1400" dirty="0"/>
              <a:t>9 P-CRs on Key issue have been approved, includes: </a:t>
            </a:r>
            <a:r>
              <a:rPr lang="en-GB" sz="1400" i="1" dirty="0"/>
              <a:t>Architectural Enhancement to support User Plane positioning</a:t>
            </a:r>
            <a:r>
              <a:rPr lang="en-GB" altLang="zh-CN" sz="1400" i="1" dirty="0"/>
              <a:t>,</a:t>
            </a:r>
            <a:r>
              <a:rPr lang="en-US" altLang="zh-CN" sz="1400" i="1" dirty="0"/>
              <a:t>  On enhanced positioning architecture for vertical use case, </a:t>
            </a:r>
            <a:r>
              <a:rPr lang="en-GB" sz="1400" i="1" dirty="0"/>
              <a:t>Enhancement of LMF selection, Interaction between Location Service and NWDAF, Supporting low power high accuracy positioning of GNSS, UE Positioning without UE/User Awareness,  Supporting Positioning Reference Units, Key issue proposal on support of location service continuity in case of UE mobility, Support of Network Verified UE Location for UEs using NR Satellite Access.</a:t>
            </a:r>
          </a:p>
          <a:p>
            <a:pPr lvl="1">
              <a:spcBef>
                <a:spcPts val="0"/>
              </a:spcBef>
            </a:pPr>
            <a:r>
              <a:rPr lang="en-GB" sz="1400" dirty="0"/>
              <a:t>SID revised submitted in </a:t>
            </a:r>
            <a:r>
              <a:rPr lang="en-GB" sz="1400" b="1" dirty="0"/>
              <a:t>SP-220069</a:t>
            </a:r>
            <a:r>
              <a:rPr lang="en-GB" sz="1400" dirty="0"/>
              <a:t>, which shift the completion dates one quarter, and align with RAN to remove the ”network controlled positioning”. </a:t>
            </a:r>
          </a:p>
          <a:p>
            <a:pPr lvl="1">
              <a:spcBef>
                <a:spcPts val="0"/>
              </a:spcBef>
              <a:spcAft>
                <a:spcPts val="600"/>
              </a:spcAft>
            </a:pPr>
            <a:endParaRPr lang="en-US" sz="1400" kern="0" dirty="0"/>
          </a:p>
          <a:p>
            <a:pPr marL="457200" lvl="1" indent="-457200">
              <a:spcBef>
                <a:spcPts val="0"/>
              </a:spcBef>
              <a:spcAft>
                <a:spcPts val="0"/>
              </a:spcAft>
              <a:buBlip>
                <a:blip r:embed="rId2"/>
              </a:buBlip>
            </a:pPr>
            <a:r>
              <a:rPr lang="en-US" sz="1800" b="1" dirty="0">
                <a:ea typeface="+mn-ea"/>
                <a:cs typeface="+mn-cs"/>
              </a:rPr>
              <a:t>RAN impacts and dependencies:</a:t>
            </a:r>
            <a:endParaRPr lang="de-DE" sz="1800" b="1" dirty="0">
              <a:ea typeface="+mn-ea"/>
              <a:cs typeface="+mn-cs"/>
            </a:endParaRPr>
          </a:p>
          <a:p>
            <a:pPr lvl="1">
              <a:spcBef>
                <a:spcPts val="0"/>
              </a:spcBef>
              <a:spcAft>
                <a:spcPts val="300"/>
              </a:spcAft>
            </a:pPr>
            <a:r>
              <a:rPr lang="en-US" sz="1400" kern="0" dirty="0"/>
              <a:t>3 agreed Key issues have RAN impacts or dependencies.</a:t>
            </a:r>
          </a:p>
          <a:p>
            <a:pPr lvl="1">
              <a:spcBef>
                <a:spcPts val="0"/>
              </a:spcBef>
              <a:spcAft>
                <a:spcPts val="300"/>
              </a:spcAft>
            </a:pPr>
            <a:endParaRPr lang="de-DE" sz="1200" kern="0" dirty="0"/>
          </a:p>
          <a:p>
            <a:pPr>
              <a:spcBef>
                <a:spcPts val="0"/>
              </a:spcBef>
              <a:spcAft>
                <a:spcPts val="0"/>
              </a:spcAft>
            </a:pPr>
            <a:r>
              <a:rPr lang="de-DE" sz="1800" b="1" kern="0" dirty="0"/>
              <a:t>Next steps:</a:t>
            </a:r>
          </a:p>
          <a:p>
            <a:pPr lvl="1">
              <a:spcBef>
                <a:spcPts val="0"/>
              </a:spcBef>
              <a:spcAft>
                <a:spcPts val="0"/>
              </a:spcAft>
            </a:pPr>
            <a:r>
              <a:rPr lang="en-US" sz="1400" kern="0" dirty="0"/>
              <a:t>Continue the study</a:t>
            </a:r>
          </a:p>
          <a:p>
            <a:pPr lvl="1">
              <a:spcBef>
                <a:spcPts val="0"/>
              </a:spcBef>
              <a:spcAft>
                <a:spcPts val="0"/>
              </a:spcAft>
            </a:pPr>
            <a:endParaRPr lang="en-US" altLang="zh-CN" sz="1600" kern="0" dirty="0"/>
          </a:p>
          <a:p>
            <a:pPr lvl="1">
              <a:spcBef>
                <a:spcPts val="0"/>
              </a:spcBef>
              <a:spcAft>
                <a:spcPts val="0"/>
              </a:spcAft>
            </a:pPr>
            <a:endParaRPr lang="en-US" altLang="zh-CN" sz="1600" kern="0" dirty="0"/>
          </a:p>
        </p:txBody>
      </p:sp>
      <p:graphicFrame>
        <p:nvGraphicFramePr>
          <p:cNvPr id="6" name="Content Placeholder 8">
            <a:extLst>
              <a:ext uri="{FF2B5EF4-FFF2-40B4-BE49-F238E27FC236}">
                <a16:creationId xmlns:a16="http://schemas.microsoft.com/office/drawing/2014/main" id="{D1AA8FAB-D643-474E-A0C0-53A55B180ACE}"/>
              </a:ext>
            </a:extLst>
          </p:cNvPr>
          <p:cNvGraphicFramePr>
            <a:graphicFrameLocks/>
          </p:cNvGraphicFramePr>
          <p:nvPr>
            <p:extLst>
              <p:ext uri="{D42A27DB-BD31-4B8C-83A1-F6EECF244321}">
                <p14:modId xmlns:p14="http://schemas.microsoft.com/office/powerpoint/2010/main" val="2471932921"/>
              </p:ext>
            </p:extLst>
          </p:nvPr>
        </p:nvGraphicFramePr>
        <p:xfrm>
          <a:off x="138173" y="1312782"/>
          <a:ext cx="8810067" cy="878918"/>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val="20000"/>
                    </a:ext>
                  </a:extLst>
                </a:gridCol>
                <a:gridCol w="3806752">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2852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43580">
                <a:tc>
                  <a:txBody>
                    <a:bodyPr/>
                    <a:lstStyle/>
                    <a:p>
                      <a:r>
                        <a:rPr kumimoji="0" lang="en-US" sz="1200" b="1" i="0" u="none" strike="noStrike" kern="1200" cap="none" normalizeH="0" baseline="0" dirty="0" err="1">
                          <a:ln>
                            <a:noFill/>
                          </a:ln>
                          <a:solidFill>
                            <a:schemeClr val="lt1"/>
                          </a:solidFill>
                          <a:effectLst/>
                          <a:latin typeface="+mn-lt"/>
                          <a:ea typeface="+mn-ea"/>
                          <a:cs typeface="+mn-cs"/>
                        </a:rPr>
                        <a:t>FS_eLCS</a:t>
                      </a:r>
                      <a:r>
                        <a:rPr kumimoji="0" lang="en-US" sz="1200" b="1" i="0" u="none" strike="noStrike" kern="1200" cap="none" normalizeH="0" baseline="0" dirty="0">
                          <a:ln>
                            <a:noFill/>
                          </a:ln>
                          <a:solidFill>
                            <a:schemeClr val="lt1"/>
                          </a:solidFill>
                          <a:effectLst/>
                          <a:latin typeface="+mn-lt"/>
                          <a:ea typeface="+mn-ea"/>
                          <a:cs typeface="+mn-cs"/>
                        </a:rPr>
                        <a:t> _Ph3</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1200" b="1" kern="1200" dirty="0">
                          <a:solidFill>
                            <a:schemeClr val="lt1"/>
                          </a:solidFill>
                          <a:effectLst/>
                          <a:latin typeface="+mn-lt"/>
                          <a:ea typeface="+mn-ea"/>
                          <a:cs typeface="+mn-cs"/>
                        </a:rPr>
                        <a:t>Enhancement to the 5GC </a:t>
                      </a:r>
                      <a:r>
                        <a:rPr lang="en-US" sz="1200" b="1" kern="1200" dirty="0" err="1">
                          <a:solidFill>
                            <a:schemeClr val="lt1"/>
                          </a:solidFill>
                          <a:effectLst/>
                          <a:latin typeface="+mn-lt"/>
                          <a:ea typeface="+mn-ea"/>
                          <a:cs typeface="+mn-cs"/>
                        </a:rPr>
                        <a:t>LoCation</a:t>
                      </a:r>
                      <a:r>
                        <a:rPr lang="en-US" sz="1200" b="1" kern="1200" dirty="0">
                          <a:solidFill>
                            <a:schemeClr val="lt1"/>
                          </a:solidFill>
                          <a:effectLst/>
                          <a:latin typeface="+mn-lt"/>
                          <a:ea typeface="+mn-ea"/>
                          <a:cs typeface="+mn-cs"/>
                        </a:rPr>
                        <a:t> Services-Phase 3</a:t>
                      </a:r>
                      <a:endParaRPr lang="en-US" sz="1200" b="1" i="0" u="none" strike="noStrike" dirty="0">
                        <a:solidFill>
                          <a:schemeClr val="bg1"/>
                        </a:solidFill>
                        <a:effectLst/>
                        <a:latin typeface="Calibri" panose="020F0502020204030204" pitchFamily="34" charset="0"/>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0% -&gt;15%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ko-KR" sz="1200" b="1" i="0" u="none" strike="noStrike" kern="1200" cap="none" spc="0" normalizeH="0" baseline="0" noProof="0" dirty="0">
                          <a:ln>
                            <a:noFill/>
                          </a:ln>
                          <a:solidFill>
                            <a:schemeClr val="bg1"/>
                          </a:solidFill>
                          <a:effectLst/>
                          <a:uLnTx/>
                          <a:uFillTx/>
                          <a:latin typeface="+mn-lt"/>
                          <a:ea typeface="+mn-ea"/>
                          <a:cs typeface="+mn-cs"/>
                        </a:rPr>
                        <a:t>Sep, 2022</a:t>
                      </a:r>
                      <a:endParaRPr lang="en-US" altLang="ko-KR" sz="1200" b="1" i="0" dirty="0">
                        <a:solidFill>
                          <a:schemeClr val="bg1"/>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SP-211637</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38969041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dirty="0"/>
              <a:t>2.5) </a:t>
            </a:r>
            <a:r>
              <a:rPr lang="en-GB" altLang="en-US" b="1" dirty="0"/>
              <a:t>Rel-18 Study/Work (19/27)</a:t>
            </a:r>
            <a:endParaRPr lang="de-DE" altLang="de-DE" b="1" dirty="0"/>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386848" y="2511006"/>
            <a:ext cx="8554481" cy="370932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kern="0" dirty="0"/>
              <a:t>Progress since SA#94-e:</a:t>
            </a:r>
          </a:p>
          <a:p>
            <a:pPr lvl="1">
              <a:spcBef>
                <a:spcPts val="0"/>
              </a:spcBef>
              <a:spcAft>
                <a:spcPts val="0"/>
              </a:spcAft>
            </a:pPr>
            <a:r>
              <a:rPr lang="en-US" altLang="de-DE" sz="1400" dirty="0"/>
              <a:t>TR Skeleton, TR Scope, Architectural Assumption and requirements were agreed</a:t>
            </a:r>
          </a:p>
          <a:p>
            <a:pPr lvl="1">
              <a:spcBef>
                <a:spcPts val="0"/>
              </a:spcBef>
              <a:spcAft>
                <a:spcPts val="0"/>
              </a:spcAft>
            </a:pPr>
            <a:r>
              <a:rPr lang="en-US" altLang="de-DE" sz="1400" dirty="0"/>
              <a:t>3 Key Issues and 1 solution were agreed</a:t>
            </a:r>
          </a:p>
          <a:p>
            <a:pPr lvl="1">
              <a:spcBef>
                <a:spcPts val="0"/>
              </a:spcBef>
              <a:spcAft>
                <a:spcPts val="600"/>
              </a:spcAft>
            </a:pPr>
            <a:endParaRPr lang="en-US" sz="1400" kern="0" dirty="0"/>
          </a:p>
          <a:p>
            <a:pPr marL="457200" lvl="1" indent="-457200">
              <a:spcBef>
                <a:spcPts val="0"/>
              </a:spcBef>
              <a:spcAft>
                <a:spcPts val="0"/>
              </a:spcAft>
              <a:buBlip>
                <a:blip r:embed="rId2"/>
              </a:buBlip>
            </a:pPr>
            <a:r>
              <a:rPr lang="en-US" sz="1800" b="1" dirty="0">
                <a:ea typeface="+mn-ea"/>
                <a:cs typeface="+mn-cs"/>
              </a:rPr>
              <a:t>RAN impacts and dependencies:</a:t>
            </a:r>
            <a:endParaRPr lang="de-DE" sz="1800" b="1" dirty="0">
              <a:ea typeface="+mn-ea"/>
              <a:cs typeface="+mn-cs"/>
            </a:endParaRPr>
          </a:p>
          <a:p>
            <a:pPr lvl="1">
              <a:spcBef>
                <a:spcPts val="0"/>
              </a:spcBef>
              <a:spcAft>
                <a:spcPts val="300"/>
              </a:spcAft>
            </a:pPr>
            <a:r>
              <a:rPr lang="en-US" sz="1400" dirty="0"/>
              <a:t>RAN impact depends on the conclusions of the solutions for KI#1.</a:t>
            </a:r>
          </a:p>
          <a:p>
            <a:pPr lvl="1">
              <a:spcBef>
                <a:spcPts val="0"/>
              </a:spcBef>
              <a:spcAft>
                <a:spcPts val="300"/>
              </a:spcAft>
            </a:pPr>
            <a:endParaRPr lang="de-DE" sz="1200" kern="0" dirty="0"/>
          </a:p>
          <a:p>
            <a:pPr>
              <a:spcBef>
                <a:spcPts val="0"/>
              </a:spcBef>
              <a:spcAft>
                <a:spcPts val="0"/>
              </a:spcAft>
            </a:pPr>
            <a:r>
              <a:rPr lang="de-DE" sz="1800" b="1" kern="0" dirty="0"/>
              <a:t>Next steps:</a:t>
            </a:r>
          </a:p>
          <a:p>
            <a:pPr lvl="1">
              <a:spcBef>
                <a:spcPts val="0"/>
              </a:spcBef>
              <a:spcAft>
                <a:spcPts val="0"/>
              </a:spcAft>
            </a:pPr>
            <a:r>
              <a:rPr lang="en-US" sz="1400" kern="0" dirty="0"/>
              <a:t>Continue the study</a:t>
            </a:r>
          </a:p>
          <a:p>
            <a:pPr lvl="1">
              <a:spcBef>
                <a:spcPts val="0"/>
              </a:spcBef>
              <a:spcAft>
                <a:spcPts val="0"/>
              </a:spcAft>
            </a:pPr>
            <a:endParaRPr lang="en-US" altLang="zh-CN" sz="1600" kern="0" dirty="0"/>
          </a:p>
          <a:p>
            <a:pPr lvl="1">
              <a:spcBef>
                <a:spcPts val="0"/>
              </a:spcBef>
              <a:spcAft>
                <a:spcPts val="0"/>
              </a:spcAft>
            </a:pPr>
            <a:endParaRPr lang="en-US" altLang="zh-CN" sz="1600" kern="0" dirty="0"/>
          </a:p>
        </p:txBody>
      </p:sp>
      <p:graphicFrame>
        <p:nvGraphicFramePr>
          <p:cNvPr id="6" name="Content Placeholder 8">
            <a:extLst>
              <a:ext uri="{FF2B5EF4-FFF2-40B4-BE49-F238E27FC236}">
                <a16:creationId xmlns:a16="http://schemas.microsoft.com/office/drawing/2014/main" id="{D1AA8FAB-D643-474E-A0C0-53A55B180ACE}"/>
              </a:ext>
            </a:extLst>
          </p:cNvPr>
          <p:cNvGraphicFramePr>
            <a:graphicFrameLocks/>
          </p:cNvGraphicFramePr>
          <p:nvPr>
            <p:extLst>
              <p:ext uri="{D42A27DB-BD31-4B8C-83A1-F6EECF244321}">
                <p14:modId xmlns:p14="http://schemas.microsoft.com/office/powerpoint/2010/main" val="2891962222"/>
              </p:ext>
            </p:extLst>
          </p:nvPr>
        </p:nvGraphicFramePr>
        <p:xfrm>
          <a:off x="138173" y="1312782"/>
          <a:ext cx="8810067" cy="878918"/>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val="20000"/>
                    </a:ext>
                  </a:extLst>
                </a:gridCol>
                <a:gridCol w="3806752">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2852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43580">
                <a:tc>
                  <a:txBody>
                    <a:bodyPr/>
                    <a:lstStyle/>
                    <a:p>
                      <a:r>
                        <a:rPr lang="en-US" sz="1200" b="1" kern="1200" dirty="0">
                          <a:solidFill>
                            <a:schemeClr val="lt1"/>
                          </a:solidFill>
                          <a:effectLst/>
                          <a:latin typeface="+mn-lt"/>
                          <a:ea typeface="+mn-ea"/>
                          <a:cs typeface="+mn-cs"/>
                        </a:rPr>
                        <a:t>FS_5GSATB</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kern="1200" dirty="0">
                          <a:solidFill>
                            <a:schemeClr val="lt1"/>
                          </a:solidFill>
                          <a:effectLst/>
                          <a:latin typeface="+mj-lt"/>
                          <a:ea typeface="+mn-ea"/>
                          <a:cs typeface="+mn-cs"/>
                        </a:rPr>
                        <a:t>Study on Support of Satellite Backhauling in 5GS</a:t>
                      </a:r>
                      <a:endParaRPr lang="de-DE" sz="1200" b="1" kern="1200" dirty="0">
                        <a:solidFill>
                          <a:schemeClr val="lt1"/>
                        </a:solidFill>
                        <a:effectLst/>
                        <a:latin typeface="+mj-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0% -&gt; 15%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Sep, 2022</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SP-211639</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73478846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dirty="0"/>
              <a:t>2.5) </a:t>
            </a:r>
            <a:r>
              <a:rPr lang="en-GB" altLang="en-US" b="1" dirty="0"/>
              <a:t>Rel-18 Study/Work (20/27)</a:t>
            </a:r>
            <a:endParaRPr lang="de-DE" altLang="de-DE" b="1" dirty="0"/>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386848" y="2511006"/>
            <a:ext cx="8554481" cy="370932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kern="0" dirty="0"/>
              <a:t>Progress since SA#94-e:</a:t>
            </a:r>
          </a:p>
          <a:p>
            <a:pPr lvl="1">
              <a:spcBef>
                <a:spcPts val="0"/>
              </a:spcBef>
              <a:spcAft>
                <a:spcPts val="0"/>
              </a:spcAft>
            </a:pPr>
            <a:r>
              <a:rPr lang="en-US" altLang="de-DE" sz="1400" dirty="0"/>
              <a:t>TR skeleton , scope, Architecture Assumptions are agreed </a:t>
            </a:r>
          </a:p>
          <a:p>
            <a:pPr lvl="1">
              <a:spcBef>
                <a:spcPts val="0"/>
              </a:spcBef>
              <a:spcAft>
                <a:spcPts val="0"/>
              </a:spcAft>
            </a:pPr>
            <a:r>
              <a:rPr lang="en-US" altLang="zh-CN" sz="1400" kern="0" dirty="0"/>
              <a:t>2 KIs agreed</a:t>
            </a:r>
          </a:p>
          <a:p>
            <a:pPr lvl="1">
              <a:spcBef>
                <a:spcPts val="0"/>
              </a:spcBef>
              <a:spcAft>
                <a:spcPts val="0"/>
              </a:spcAft>
            </a:pPr>
            <a:r>
              <a:rPr lang="en-US" altLang="de-DE" sz="1400" kern="0" dirty="0"/>
              <a:t>1 Solution agreed</a:t>
            </a:r>
          </a:p>
          <a:p>
            <a:pPr lvl="1">
              <a:spcBef>
                <a:spcPts val="0"/>
              </a:spcBef>
              <a:spcAft>
                <a:spcPts val="600"/>
              </a:spcAft>
            </a:pPr>
            <a:endParaRPr lang="en-US" sz="1400" kern="0" dirty="0"/>
          </a:p>
          <a:p>
            <a:pPr marL="457200" lvl="1" indent="-457200">
              <a:spcBef>
                <a:spcPts val="0"/>
              </a:spcBef>
              <a:spcAft>
                <a:spcPts val="0"/>
              </a:spcAft>
              <a:buBlip>
                <a:blip r:embed="rId2"/>
              </a:buBlip>
            </a:pPr>
            <a:r>
              <a:rPr lang="en-US" sz="1800" b="1" dirty="0">
                <a:ea typeface="+mn-ea"/>
                <a:cs typeface="+mn-cs"/>
              </a:rPr>
              <a:t>RAN impacts and dependencies:</a:t>
            </a:r>
            <a:endParaRPr lang="de-DE" sz="1800" b="1" dirty="0">
              <a:ea typeface="+mn-ea"/>
              <a:cs typeface="+mn-cs"/>
            </a:endParaRPr>
          </a:p>
          <a:p>
            <a:pPr lvl="1">
              <a:spcBef>
                <a:spcPts val="0"/>
              </a:spcBef>
              <a:spcAft>
                <a:spcPts val="300"/>
              </a:spcAft>
            </a:pPr>
            <a:r>
              <a:rPr lang="en-US" sz="1400" kern="0" dirty="0"/>
              <a:t>RAN impacts identified on KI#1 &amp; KI#2</a:t>
            </a:r>
          </a:p>
          <a:p>
            <a:pPr lvl="1">
              <a:spcBef>
                <a:spcPts val="0"/>
              </a:spcBef>
              <a:spcAft>
                <a:spcPts val="300"/>
              </a:spcAft>
            </a:pPr>
            <a:endParaRPr lang="de-DE" sz="1200" kern="0" dirty="0"/>
          </a:p>
          <a:p>
            <a:pPr>
              <a:spcBef>
                <a:spcPts val="0"/>
              </a:spcBef>
              <a:spcAft>
                <a:spcPts val="0"/>
              </a:spcAft>
            </a:pPr>
            <a:r>
              <a:rPr lang="de-DE" sz="1800" b="1" kern="0" dirty="0"/>
              <a:t>Next steps:</a:t>
            </a:r>
          </a:p>
          <a:p>
            <a:pPr lvl="1">
              <a:spcBef>
                <a:spcPts val="0"/>
              </a:spcBef>
              <a:spcAft>
                <a:spcPts val="0"/>
              </a:spcAft>
            </a:pPr>
            <a:r>
              <a:rPr lang="en-US" sz="1400" kern="0" dirty="0"/>
              <a:t>Continue the study</a:t>
            </a:r>
          </a:p>
          <a:p>
            <a:pPr lvl="1">
              <a:spcBef>
                <a:spcPts val="0"/>
              </a:spcBef>
              <a:spcAft>
                <a:spcPts val="0"/>
              </a:spcAft>
            </a:pPr>
            <a:endParaRPr lang="en-US" altLang="zh-CN" sz="1600" kern="0" dirty="0"/>
          </a:p>
          <a:p>
            <a:pPr lvl="1">
              <a:spcBef>
                <a:spcPts val="0"/>
              </a:spcBef>
              <a:spcAft>
                <a:spcPts val="0"/>
              </a:spcAft>
            </a:pPr>
            <a:endParaRPr lang="en-US" altLang="zh-CN" sz="1600" kern="0" dirty="0"/>
          </a:p>
        </p:txBody>
      </p:sp>
      <p:graphicFrame>
        <p:nvGraphicFramePr>
          <p:cNvPr id="6" name="Content Placeholder 8">
            <a:extLst>
              <a:ext uri="{FF2B5EF4-FFF2-40B4-BE49-F238E27FC236}">
                <a16:creationId xmlns:a16="http://schemas.microsoft.com/office/drawing/2014/main" id="{D1AA8FAB-D643-474E-A0C0-53A55B180ACE}"/>
              </a:ext>
            </a:extLst>
          </p:cNvPr>
          <p:cNvGraphicFramePr>
            <a:graphicFrameLocks/>
          </p:cNvGraphicFramePr>
          <p:nvPr>
            <p:extLst>
              <p:ext uri="{D42A27DB-BD31-4B8C-83A1-F6EECF244321}">
                <p14:modId xmlns:p14="http://schemas.microsoft.com/office/powerpoint/2010/main" val="3835009626"/>
              </p:ext>
            </p:extLst>
          </p:nvPr>
        </p:nvGraphicFramePr>
        <p:xfrm>
          <a:off x="138173" y="1312782"/>
          <a:ext cx="8810067" cy="878918"/>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val="20000"/>
                    </a:ext>
                  </a:extLst>
                </a:gridCol>
                <a:gridCol w="3806752">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2852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43580">
                <a:tc>
                  <a:txBody>
                    <a:bodyPr/>
                    <a:lstStyle/>
                    <a:p>
                      <a:r>
                        <a:rPr lang="en-GB" altLang="zh-CN" sz="1200" b="1" i="0" u="none" strike="noStrike" kern="1200" dirty="0">
                          <a:solidFill>
                            <a:schemeClr val="bg1"/>
                          </a:solidFill>
                          <a:effectLst/>
                          <a:latin typeface="Calibri" panose="020F0502020204030204" pitchFamily="34" charset="0"/>
                          <a:ea typeface="+mn-ea"/>
                          <a:cs typeface="+mn-cs"/>
                        </a:rPr>
                        <a:t>FS_5GSAT_Ph2</a:t>
                      </a:r>
                      <a:endParaRPr lang="en-US" sz="1200" b="1" i="0" u="none" strike="noStrike" kern="1200" dirty="0">
                        <a:solidFill>
                          <a:schemeClr val="bg1"/>
                        </a:solidFill>
                        <a:effectLst/>
                        <a:latin typeface="Calibri" panose="020F0502020204030204" pitchFamily="34" charset="0"/>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GB" altLang="zh-CN" sz="1200" b="1" i="0" u="none" strike="noStrike" kern="1200" dirty="0">
                          <a:solidFill>
                            <a:schemeClr val="bg1"/>
                          </a:solidFill>
                          <a:effectLst/>
                          <a:latin typeface="Calibri" panose="020F0502020204030204" pitchFamily="34" charset="0"/>
                          <a:ea typeface="+mn-ea"/>
                          <a:cs typeface="+mn-cs"/>
                        </a:rPr>
                        <a:t>Study on satellite</a:t>
                      </a:r>
                      <a:r>
                        <a:rPr lang="en-GB" altLang="zh-CN" sz="1200" b="1" i="0" u="none" strike="noStrike" kern="1200" baseline="0" dirty="0">
                          <a:solidFill>
                            <a:schemeClr val="bg1"/>
                          </a:solidFill>
                          <a:effectLst/>
                          <a:latin typeface="Calibri" panose="020F0502020204030204" pitchFamily="34" charset="0"/>
                          <a:ea typeface="+mn-ea"/>
                          <a:cs typeface="+mn-cs"/>
                        </a:rPr>
                        <a:t> access, Phase2</a:t>
                      </a:r>
                      <a:endParaRPr lang="de-DE" sz="1200" b="1" i="0" u="none" strike="noStrike" kern="1200" dirty="0">
                        <a:solidFill>
                          <a:schemeClr val="bg1"/>
                        </a:solidFill>
                        <a:effectLst/>
                        <a:latin typeface="Calibri" panose="020F0502020204030204" pitchFamily="34" charset="0"/>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0% -&gt; 12.5%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1" i="0" u="none" strike="noStrike" kern="1200" cap="none" spc="0" normalizeH="0" baseline="0" noProof="0" dirty="0">
                          <a:ln>
                            <a:noFill/>
                          </a:ln>
                          <a:solidFill>
                            <a:prstClr val="white"/>
                          </a:solidFill>
                          <a:effectLst/>
                          <a:uLnTx/>
                          <a:uFillTx/>
                          <a:latin typeface="+mn-lt"/>
                          <a:ea typeface="+mn-ea"/>
                          <a:cs typeface="+mn-cs"/>
                        </a:rPr>
                        <a:t>Sep</a:t>
                      </a:r>
                      <a:r>
                        <a:rPr kumimoji="0" lang="en-US" sz="1200" b="1" i="0" u="none" strike="noStrike" kern="1200" cap="none" spc="0" normalizeH="0" baseline="0" noProof="0" dirty="0">
                          <a:ln>
                            <a:noFill/>
                          </a:ln>
                          <a:solidFill>
                            <a:prstClr val="white"/>
                          </a:solidFill>
                          <a:effectLst/>
                          <a:uLnTx/>
                          <a:uFillTx/>
                          <a:latin typeface="+mn-lt"/>
                          <a:ea typeface="+mn-ea"/>
                          <a:cs typeface="+mn-cs"/>
                        </a:rPr>
                        <a:t>, 2022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SP-211651</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35632019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dirty="0"/>
              <a:t>2.5) </a:t>
            </a:r>
            <a:r>
              <a:rPr lang="en-GB" altLang="en-US" b="1" dirty="0"/>
              <a:t>Rel-18 Study/Work (21/27)</a:t>
            </a:r>
            <a:endParaRPr lang="de-DE" altLang="de-DE" b="1" dirty="0"/>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386848" y="2511006"/>
            <a:ext cx="8554481" cy="370932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kern="0" dirty="0"/>
              <a:t>Progress since SA#94-e:</a:t>
            </a:r>
          </a:p>
          <a:p>
            <a:pPr lvl="1">
              <a:spcBef>
                <a:spcPts val="0"/>
              </a:spcBef>
              <a:spcAft>
                <a:spcPts val="0"/>
              </a:spcAft>
            </a:pPr>
            <a:r>
              <a:rPr lang="en-US" altLang="de-DE" sz="1400" dirty="0"/>
              <a:t>TR skeleton , scope, Architecture Assumptions are agreed </a:t>
            </a:r>
          </a:p>
          <a:p>
            <a:pPr lvl="1">
              <a:spcBef>
                <a:spcPts val="0"/>
              </a:spcBef>
              <a:spcAft>
                <a:spcPts val="0"/>
              </a:spcAft>
            </a:pPr>
            <a:r>
              <a:rPr lang="en-US" altLang="zh-CN" sz="1400" kern="0" dirty="0"/>
              <a:t>1 KI agreed</a:t>
            </a:r>
          </a:p>
          <a:p>
            <a:pPr lvl="1">
              <a:spcBef>
                <a:spcPts val="0"/>
              </a:spcBef>
              <a:spcAft>
                <a:spcPts val="0"/>
              </a:spcAft>
            </a:pPr>
            <a:r>
              <a:rPr lang="en-US" altLang="de-DE" sz="1400" kern="0" dirty="0"/>
              <a:t>2 Solutions agreed</a:t>
            </a:r>
          </a:p>
          <a:p>
            <a:pPr lvl="1">
              <a:spcBef>
                <a:spcPts val="0"/>
              </a:spcBef>
              <a:spcAft>
                <a:spcPts val="600"/>
              </a:spcAft>
            </a:pPr>
            <a:endParaRPr lang="en-US" sz="1400" kern="0" dirty="0"/>
          </a:p>
          <a:p>
            <a:pPr marL="457200" lvl="1" indent="-457200">
              <a:spcBef>
                <a:spcPts val="0"/>
              </a:spcBef>
              <a:spcAft>
                <a:spcPts val="0"/>
              </a:spcAft>
              <a:buBlip>
                <a:blip r:embed="rId2"/>
              </a:buBlip>
            </a:pPr>
            <a:r>
              <a:rPr lang="en-US" sz="1800" b="1" dirty="0">
                <a:ea typeface="+mn-ea"/>
                <a:cs typeface="+mn-cs"/>
              </a:rPr>
              <a:t>RAN impacts and dependencies:</a:t>
            </a:r>
            <a:endParaRPr lang="de-DE" sz="1800" b="1" dirty="0">
              <a:ea typeface="+mn-ea"/>
              <a:cs typeface="+mn-cs"/>
            </a:endParaRPr>
          </a:p>
          <a:p>
            <a:pPr lvl="1">
              <a:spcBef>
                <a:spcPts val="0"/>
              </a:spcBef>
              <a:spcAft>
                <a:spcPts val="300"/>
              </a:spcAft>
            </a:pPr>
            <a:r>
              <a:rPr lang="en-US" sz="1400" kern="0" dirty="0"/>
              <a:t>None</a:t>
            </a:r>
          </a:p>
          <a:p>
            <a:pPr lvl="1">
              <a:spcBef>
                <a:spcPts val="0"/>
              </a:spcBef>
              <a:spcAft>
                <a:spcPts val="300"/>
              </a:spcAft>
            </a:pPr>
            <a:endParaRPr lang="de-DE" sz="1200" kern="0" dirty="0"/>
          </a:p>
          <a:p>
            <a:pPr>
              <a:spcBef>
                <a:spcPts val="0"/>
              </a:spcBef>
              <a:spcAft>
                <a:spcPts val="0"/>
              </a:spcAft>
            </a:pPr>
            <a:r>
              <a:rPr lang="de-DE" sz="1800" b="1" kern="0" dirty="0"/>
              <a:t>Next steps:</a:t>
            </a:r>
          </a:p>
          <a:p>
            <a:pPr lvl="1">
              <a:spcBef>
                <a:spcPts val="0"/>
              </a:spcBef>
              <a:spcAft>
                <a:spcPts val="0"/>
              </a:spcAft>
            </a:pPr>
            <a:r>
              <a:rPr lang="en-US" sz="1400" kern="0" dirty="0"/>
              <a:t>Continue the study</a:t>
            </a:r>
          </a:p>
          <a:p>
            <a:pPr lvl="1">
              <a:spcBef>
                <a:spcPts val="0"/>
              </a:spcBef>
              <a:spcAft>
                <a:spcPts val="0"/>
              </a:spcAft>
            </a:pPr>
            <a:endParaRPr lang="en-US" altLang="zh-CN" sz="1600" kern="0" dirty="0"/>
          </a:p>
          <a:p>
            <a:pPr lvl="1">
              <a:spcBef>
                <a:spcPts val="0"/>
              </a:spcBef>
              <a:spcAft>
                <a:spcPts val="0"/>
              </a:spcAft>
            </a:pPr>
            <a:endParaRPr lang="en-US" altLang="zh-CN" sz="1600" kern="0" dirty="0"/>
          </a:p>
        </p:txBody>
      </p:sp>
      <p:graphicFrame>
        <p:nvGraphicFramePr>
          <p:cNvPr id="6" name="Content Placeholder 8">
            <a:extLst>
              <a:ext uri="{FF2B5EF4-FFF2-40B4-BE49-F238E27FC236}">
                <a16:creationId xmlns:a16="http://schemas.microsoft.com/office/drawing/2014/main" id="{D1AA8FAB-D643-474E-A0C0-53A55B180ACE}"/>
              </a:ext>
            </a:extLst>
          </p:cNvPr>
          <p:cNvGraphicFramePr>
            <a:graphicFrameLocks/>
          </p:cNvGraphicFramePr>
          <p:nvPr>
            <p:extLst>
              <p:ext uri="{D42A27DB-BD31-4B8C-83A1-F6EECF244321}">
                <p14:modId xmlns:p14="http://schemas.microsoft.com/office/powerpoint/2010/main" val="1097885037"/>
              </p:ext>
            </p:extLst>
          </p:nvPr>
        </p:nvGraphicFramePr>
        <p:xfrm>
          <a:off x="138173" y="1312782"/>
          <a:ext cx="8810067" cy="878918"/>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val="20000"/>
                    </a:ext>
                  </a:extLst>
                </a:gridCol>
                <a:gridCol w="3806752">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2852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43580">
                <a:tc>
                  <a:txBody>
                    <a:bodyPr/>
                    <a:lstStyle/>
                    <a:p>
                      <a:r>
                        <a:rPr lang="en-US" sz="1200" b="1" kern="1200" dirty="0">
                          <a:solidFill>
                            <a:schemeClr val="lt1"/>
                          </a:solidFill>
                          <a:effectLst/>
                          <a:latin typeface="+mn-lt"/>
                          <a:ea typeface="+mn-ea"/>
                          <a:cs typeface="+mn-cs"/>
                        </a:rPr>
                        <a:t>FS_AMP</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i="0" u="none" strike="noStrike" dirty="0">
                          <a:solidFill>
                            <a:schemeClr val="bg1"/>
                          </a:solidFill>
                          <a:effectLst/>
                          <a:latin typeface="Calibri" panose="020F0502020204030204" pitchFamily="34" charset="0"/>
                        </a:rPr>
                        <a:t>Study on 5G AM Policy</a:t>
                      </a:r>
                      <a:endParaRPr lang="de-DE" sz="12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0% -&gt; 35%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Sep, 2022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SP-211642</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0591816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57200" y="94075"/>
            <a:ext cx="6827838" cy="1143000"/>
          </a:xfrm>
        </p:spPr>
        <p:txBody>
          <a:bodyPr/>
          <a:lstStyle/>
          <a:p>
            <a:r>
              <a:rPr lang="de-DE" altLang="de-DE" b="1" dirty="0"/>
              <a:t>1) General Aspects (3/7)</a:t>
            </a:r>
          </a:p>
        </p:txBody>
      </p:sp>
      <p:sp>
        <p:nvSpPr>
          <p:cNvPr id="3075" name="Content Placeholder 2"/>
          <p:cNvSpPr>
            <a:spLocks noGrp="1"/>
          </p:cNvSpPr>
          <p:nvPr>
            <p:ph idx="1"/>
          </p:nvPr>
        </p:nvSpPr>
        <p:spPr>
          <a:xfrm>
            <a:off x="457200" y="1585609"/>
            <a:ext cx="8229600" cy="4300494"/>
          </a:xfrm>
        </p:spPr>
        <p:txBody>
          <a:bodyPr/>
          <a:lstStyle/>
          <a:p>
            <a:pPr>
              <a:lnSpc>
                <a:spcPct val="80000"/>
              </a:lnSpc>
              <a:buFontTx/>
              <a:buNone/>
            </a:pPr>
            <a:r>
              <a:rPr lang="en-GB" altLang="ko-KR" u="sng" dirty="0">
                <a:latin typeface="Arial" panose="020B0604020202020204" pitchFamily="34" charset="0"/>
                <a:ea typeface="Gulim" panose="020B0600000101010101" pitchFamily="34" charset="-127"/>
              </a:rPr>
              <a:t>Statistics</a:t>
            </a:r>
            <a:r>
              <a:rPr lang="en-US" altLang="de-DE" u="sng" dirty="0">
                <a:latin typeface="Arial" panose="020B0604020202020204" pitchFamily="34" charset="0"/>
              </a:rPr>
              <a:t> at SA WG2 #149-e </a:t>
            </a:r>
            <a:r>
              <a:rPr lang="en-US" altLang="de-DE" sz="1800" u="sng" dirty="0">
                <a:latin typeface="Arial" panose="020B0604020202020204" pitchFamily="34" charset="0"/>
              </a:rPr>
              <a:t>(14 - 25 February 2022)</a:t>
            </a:r>
            <a:r>
              <a:rPr lang="en-US" altLang="de-DE" sz="2000" u="sng" dirty="0">
                <a:latin typeface="Arial" panose="020B0604020202020204" pitchFamily="34" charset="0"/>
              </a:rPr>
              <a:t>:</a:t>
            </a:r>
          </a:p>
          <a:p>
            <a:pPr>
              <a:lnSpc>
                <a:spcPct val="80000"/>
              </a:lnSpc>
            </a:pPr>
            <a:r>
              <a:rPr lang="en-GB" altLang="ko-KR" sz="2000" dirty="0">
                <a:solidFill>
                  <a:srgbClr val="FF0000"/>
                </a:solidFill>
                <a:latin typeface="Arial" panose="020B0604020202020204" pitchFamily="34" charset="0"/>
                <a:ea typeface="Gulim" panose="020B0600000101010101" pitchFamily="34" charset="-127"/>
              </a:rPr>
              <a:t>449</a:t>
            </a:r>
            <a:r>
              <a:rPr lang="en-GB" altLang="ko-KR" sz="2000" dirty="0">
                <a:solidFill>
                  <a:srgbClr val="000000"/>
                </a:solidFill>
                <a:latin typeface="Arial" panose="020B0604020202020204" pitchFamily="34" charset="0"/>
                <a:ea typeface="Gulim" panose="020B0600000101010101" pitchFamily="34" charset="-127"/>
              </a:rPr>
              <a:t> delegates ‘attended’ (</a:t>
            </a:r>
            <a:r>
              <a:rPr lang="en-GB" altLang="ko-KR" sz="2000" i="1" dirty="0">
                <a:solidFill>
                  <a:srgbClr val="000000"/>
                </a:solidFill>
                <a:latin typeface="Arial" panose="020B0604020202020204" pitchFamily="34" charset="0"/>
                <a:ea typeface="Gulim" panose="020B0600000101010101" pitchFamily="34" charset="-127"/>
              </a:rPr>
              <a:t>registered</a:t>
            </a:r>
            <a:r>
              <a:rPr lang="en-GB" altLang="ko-KR" sz="2000" dirty="0">
                <a:solidFill>
                  <a:srgbClr val="000000"/>
                </a:solidFill>
                <a:latin typeface="Arial" panose="020B0604020202020204" pitchFamily="34" charset="0"/>
                <a:ea typeface="Gulim" panose="020B0600000101010101" pitchFamily="34" charset="-127"/>
              </a:rPr>
              <a:t>) for </a:t>
            </a:r>
            <a:r>
              <a:rPr lang="en-GB" altLang="ko-KR" sz="2000" dirty="0">
                <a:solidFill>
                  <a:srgbClr val="FF0000"/>
                </a:solidFill>
                <a:latin typeface="Arial" panose="020B0604020202020204" pitchFamily="34" charset="0"/>
                <a:ea typeface="Gulim" panose="020B0600000101010101" pitchFamily="34" charset="-127"/>
              </a:rPr>
              <a:t>SA WG2 #149-e</a:t>
            </a:r>
          </a:p>
          <a:p>
            <a:pPr lvl="1">
              <a:lnSpc>
                <a:spcPct val="80000"/>
              </a:lnSpc>
            </a:pPr>
            <a:r>
              <a:rPr lang="en-US" altLang="ko-KR" sz="1600" dirty="0">
                <a:solidFill>
                  <a:srgbClr val="FF0000"/>
                </a:solidFill>
                <a:highlight>
                  <a:srgbClr val="FFFF00"/>
                </a:highlight>
                <a:latin typeface="Arial" panose="020B0604020202020204" pitchFamily="34" charset="0"/>
                <a:ea typeface="Gulim" panose="020B0600000101010101" pitchFamily="34" charset="-127"/>
                <a:cs typeface="Arial" panose="020B0604020202020204" pitchFamily="34" charset="0"/>
              </a:rPr>
              <a:t>~</a:t>
            </a:r>
            <a:r>
              <a:rPr lang="en-US" altLang="ko-KR" sz="1600" b="1" dirty="0">
                <a:solidFill>
                  <a:srgbClr val="FF0000"/>
                </a:solidFill>
                <a:highlight>
                  <a:srgbClr val="FFFF00"/>
                </a:highlight>
                <a:latin typeface="Arial" panose="020B0604020202020204" pitchFamily="34" charset="0"/>
                <a:ea typeface="Gulim" panose="020B0600000101010101" pitchFamily="34" charset="-127"/>
                <a:cs typeface="Arial" panose="020B0604020202020204" pitchFamily="34" charset="0"/>
              </a:rPr>
              <a:t>10900</a:t>
            </a:r>
            <a:r>
              <a:rPr lang="en-US" altLang="ko-KR" sz="1600" dirty="0">
                <a:solidFill>
                  <a:srgbClr val="FF0000"/>
                </a:solidFill>
                <a:highlight>
                  <a:srgbClr val="FFFF00"/>
                </a:highlight>
                <a:latin typeface="Arial" panose="020B0604020202020204" pitchFamily="34" charset="0"/>
                <a:ea typeface="Gulim" panose="020B0600000101010101" pitchFamily="34" charset="-127"/>
                <a:cs typeface="Arial" panose="020B0604020202020204" pitchFamily="34" charset="0"/>
              </a:rPr>
              <a:t> </a:t>
            </a:r>
            <a:r>
              <a:rPr lang="en-US" altLang="ko-KR" sz="1600" dirty="0">
                <a:highlight>
                  <a:srgbClr val="FFFF00"/>
                </a:highlight>
                <a:latin typeface="Arial" panose="020B0604020202020204" pitchFamily="34" charset="0"/>
                <a:ea typeface="Gulim" panose="020B0600000101010101" pitchFamily="34" charset="-127"/>
                <a:cs typeface="Arial" panose="020B0604020202020204" pitchFamily="34" charset="0"/>
              </a:rPr>
              <a:t>e-mails were sent to the list during the e-meeting</a:t>
            </a:r>
            <a:endParaRPr lang="en-GB" altLang="ko-KR" sz="1600" dirty="0">
              <a:highlight>
                <a:srgbClr val="FFFF00"/>
              </a:highlight>
              <a:latin typeface="Arial" panose="020B0604020202020204" pitchFamily="34" charset="0"/>
              <a:ea typeface="Gulim" panose="020B0600000101010101" pitchFamily="34" charset="-127"/>
              <a:cs typeface="Arial" panose="020B0604020202020204" pitchFamily="34" charset="0"/>
            </a:endParaRPr>
          </a:p>
          <a:p>
            <a:pPr lvl="1">
              <a:lnSpc>
                <a:spcPct val="80000"/>
              </a:lnSpc>
            </a:pPr>
            <a:r>
              <a:rPr lang="en-US" altLang="ko-KR" sz="1600" dirty="0">
                <a:solidFill>
                  <a:srgbClr val="FF0000"/>
                </a:solidFill>
                <a:latin typeface="Arial" panose="020B0604020202020204" pitchFamily="34" charset="0"/>
                <a:ea typeface="Gulim" panose="020B0600000101010101" pitchFamily="34" charset="-127"/>
                <a:cs typeface="Arial" panose="020B0604020202020204" pitchFamily="34" charset="0"/>
              </a:rPr>
              <a:t>1744</a:t>
            </a:r>
            <a:r>
              <a:rPr lang="en-US" altLang="ko-KR" sz="1600" dirty="0">
                <a:latin typeface="Arial" panose="020B0604020202020204" pitchFamily="34" charset="0"/>
                <a:ea typeface="Gulim" panose="020B0600000101010101" pitchFamily="34" charset="-127"/>
                <a:cs typeface="Arial" panose="020B0604020202020204" pitchFamily="34" charset="0"/>
              </a:rPr>
              <a:t> documents </a:t>
            </a:r>
            <a:r>
              <a:rPr lang="en-US" altLang="ko-KR" sz="1600" dirty="0">
                <a:latin typeface="Arial" panose="020B0604020202020204" pitchFamily="34" charset="0"/>
                <a:ea typeface="Gulim" panose="020B0600000101010101" pitchFamily="34" charset="-127"/>
              </a:rPr>
              <a:t>(including revisions)</a:t>
            </a:r>
            <a:r>
              <a:rPr lang="en-US" altLang="ko-KR" sz="1600" dirty="0">
                <a:latin typeface="Arial" panose="020B0604020202020204" pitchFamily="34" charset="0"/>
                <a:ea typeface="Gulim" panose="020B0600000101010101" pitchFamily="34" charset="-127"/>
                <a:cs typeface="Arial" panose="020B0604020202020204" pitchFamily="34" charset="0"/>
              </a:rPr>
              <a:t>, </a:t>
            </a:r>
            <a:r>
              <a:rPr lang="en-GB" altLang="ko-KR" sz="1600" dirty="0">
                <a:solidFill>
                  <a:srgbClr val="FF0000"/>
                </a:solidFill>
                <a:latin typeface="Arial" panose="020B0604020202020204" pitchFamily="34" charset="0"/>
                <a:ea typeface="Gulim" panose="020B0600000101010101" pitchFamily="34" charset="-127"/>
                <a:cs typeface="Arial" panose="020B0604020202020204" pitchFamily="34" charset="0"/>
              </a:rPr>
              <a:t>1647</a:t>
            </a:r>
            <a:r>
              <a:rPr lang="en-GB" altLang="ko-KR" sz="1600" dirty="0">
                <a:solidFill>
                  <a:srgbClr val="000000"/>
                </a:solidFill>
                <a:latin typeface="Arial" panose="020B0604020202020204" pitchFamily="34" charset="0"/>
                <a:ea typeface="Gulim" panose="020B0600000101010101" pitchFamily="34" charset="-127"/>
                <a:cs typeface="Arial" panose="020B0604020202020204" pitchFamily="34" charset="0"/>
              </a:rPr>
              <a:t> </a:t>
            </a:r>
            <a:r>
              <a:rPr lang="en-US" altLang="ko-KR" sz="1600" dirty="0">
                <a:latin typeface="Arial" panose="020B0604020202020204" pitchFamily="34" charset="0"/>
                <a:ea typeface="Gulim" panose="020B0600000101010101" pitchFamily="34" charset="-127"/>
                <a:cs typeface="Arial" panose="020B0604020202020204" pitchFamily="34" charset="0"/>
              </a:rPr>
              <a:t>documents</a:t>
            </a:r>
            <a:r>
              <a:rPr lang="en-US" altLang="ko-KR" sz="1600" dirty="0">
                <a:latin typeface="Arial" panose="020B0604020202020204" pitchFamily="34" charset="0"/>
                <a:ea typeface="Gulim" panose="020B0600000101010101" pitchFamily="34" charset="-127"/>
              </a:rPr>
              <a:t> handled including:</a:t>
            </a:r>
          </a:p>
          <a:p>
            <a:pPr lvl="2">
              <a:lnSpc>
                <a:spcPct val="80000"/>
              </a:lnSpc>
            </a:pPr>
            <a:r>
              <a:rPr lang="en-GB" altLang="ko-KR" sz="1400" dirty="0">
                <a:solidFill>
                  <a:srgbClr val="FF0000"/>
                </a:solidFill>
                <a:latin typeface="Arial" panose="020B0604020202020204" pitchFamily="34" charset="0"/>
                <a:ea typeface="Gulim" panose="020B0600000101010101" pitchFamily="34" charset="-127"/>
              </a:rPr>
              <a:t>585</a:t>
            </a:r>
            <a:r>
              <a:rPr lang="en-GB" altLang="ko-KR" sz="1400" dirty="0">
                <a:solidFill>
                  <a:srgbClr val="000000"/>
                </a:solidFill>
                <a:latin typeface="Arial" panose="020B0604020202020204" pitchFamily="34" charset="0"/>
                <a:ea typeface="Gulim" panose="020B0600000101010101" pitchFamily="34" charset="-127"/>
              </a:rPr>
              <a:t> </a:t>
            </a:r>
            <a:r>
              <a:rPr lang="en-US" altLang="ko-KR" sz="1400" dirty="0">
                <a:latin typeface="Arial" panose="020B0604020202020204" pitchFamily="34" charset="0"/>
                <a:ea typeface="Gulim" panose="020B0600000101010101" pitchFamily="34" charset="-127"/>
              </a:rPr>
              <a:t>CRs (including revisions)</a:t>
            </a:r>
          </a:p>
          <a:p>
            <a:pPr lvl="2">
              <a:lnSpc>
                <a:spcPct val="80000"/>
              </a:lnSpc>
            </a:pPr>
            <a:r>
              <a:rPr lang="en-US" altLang="ko-KR" sz="1400" dirty="0">
                <a:latin typeface="Arial" panose="020B0604020202020204" pitchFamily="34" charset="0"/>
                <a:ea typeface="Gulim" panose="020B0600000101010101" pitchFamily="34" charset="-127"/>
              </a:rPr>
              <a:t>  </a:t>
            </a:r>
            <a:r>
              <a:rPr lang="en-US" altLang="ko-KR" sz="1400" dirty="0">
                <a:solidFill>
                  <a:srgbClr val="FF0000"/>
                </a:solidFill>
                <a:latin typeface="Arial" panose="020B0604020202020204" pitchFamily="34" charset="0"/>
                <a:ea typeface="Gulim" panose="020B0600000101010101" pitchFamily="34" charset="-127"/>
              </a:rPr>
              <a:t>126</a:t>
            </a:r>
            <a:r>
              <a:rPr lang="en-US" altLang="ko-KR" sz="1400" dirty="0">
                <a:latin typeface="Arial" panose="020B0604020202020204" pitchFamily="34" charset="0"/>
                <a:ea typeface="Gulim" panose="020B0600000101010101" pitchFamily="34" charset="-127"/>
              </a:rPr>
              <a:t> Incoming LSs, of which </a:t>
            </a:r>
            <a:r>
              <a:rPr lang="en-GB" altLang="ko-KR" sz="1400" dirty="0">
                <a:solidFill>
                  <a:srgbClr val="FF0000"/>
                </a:solidFill>
                <a:latin typeface="Arial" panose="020B0604020202020204" pitchFamily="34" charset="0"/>
                <a:ea typeface="Gulim" panose="020B0600000101010101" pitchFamily="34" charset="-127"/>
              </a:rPr>
              <a:t>18</a:t>
            </a:r>
            <a:r>
              <a:rPr lang="en-GB" altLang="ko-KR" sz="1400" dirty="0">
                <a:solidFill>
                  <a:srgbClr val="000000"/>
                </a:solidFill>
                <a:latin typeface="Arial" panose="020B0604020202020204" pitchFamily="34" charset="0"/>
                <a:ea typeface="Gulim" panose="020B0600000101010101" pitchFamily="34" charset="-127"/>
              </a:rPr>
              <a:t> </a:t>
            </a:r>
            <a:r>
              <a:rPr lang="en-US" altLang="ko-KR" sz="1400" dirty="0">
                <a:latin typeface="Arial" panose="020B0604020202020204" pitchFamily="34" charset="0"/>
                <a:ea typeface="Gulim" panose="020B0600000101010101" pitchFamily="34" charset="-127"/>
              </a:rPr>
              <a:t>were postponed</a:t>
            </a:r>
          </a:p>
          <a:p>
            <a:pPr lvl="2">
              <a:lnSpc>
                <a:spcPct val="80000"/>
              </a:lnSpc>
            </a:pPr>
            <a:r>
              <a:rPr lang="de-DE" altLang="ko-KR" sz="1400" dirty="0">
                <a:solidFill>
                  <a:srgbClr val="FF0000"/>
                </a:solidFill>
                <a:latin typeface="Arial" panose="020B0604020202020204" pitchFamily="34" charset="0"/>
                <a:ea typeface="Gulim" panose="020B0600000101010101" pitchFamily="34" charset="-127"/>
              </a:rPr>
              <a:t>  46</a:t>
            </a:r>
            <a:r>
              <a:rPr lang="de-DE" altLang="ko-KR" sz="1400" dirty="0">
                <a:latin typeface="Arial" panose="020B0604020202020204" pitchFamily="34" charset="0"/>
                <a:ea typeface="Gulim" panose="020B0600000101010101" pitchFamily="34" charset="-127"/>
              </a:rPr>
              <a:t> </a:t>
            </a:r>
            <a:r>
              <a:rPr lang="en-US" altLang="ko-KR" sz="1400" dirty="0">
                <a:latin typeface="Arial" panose="020B0604020202020204" pitchFamily="34" charset="0"/>
                <a:ea typeface="Gulim" panose="020B0600000101010101" pitchFamily="34" charset="-127"/>
              </a:rPr>
              <a:t>Outgoing LSs Approved</a:t>
            </a:r>
          </a:p>
          <a:p>
            <a:pPr lvl="1">
              <a:lnSpc>
                <a:spcPct val="80000"/>
              </a:lnSpc>
            </a:pPr>
            <a:r>
              <a:rPr lang="en-GB" altLang="ko-KR" sz="1600" dirty="0">
                <a:solidFill>
                  <a:srgbClr val="000000"/>
                </a:solidFill>
                <a:latin typeface="Arial" panose="020B0604020202020204" pitchFamily="34" charset="0"/>
                <a:ea typeface="Gulim" panose="020B0600000101010101" pitchFamily="34" charset="-127"/>
              </a:rPr>
              <a:t>  </a:t>
            </a:r>
            <a:r>
              <a:rPr lang="en-GB" altLang="ko-KR" sz="1600" dirty="0">
                <a:solidFill>
                  <a:srgbClr val="FF0000"/>
                </a:solidFill>
                <a:latin typeface="Arial" panose="020B0604020202020204" pitchFamily="34" charset="0"/>
                <a:ea typeface="Gulim" panose="020B0600000101010101" pitchFamily="34" charset="-127"/>
              </a:rPr>
              <a:t>64</a:t>
            </a:r>
            <a:r>
              <a:rPr lang="en-GB" altLang="ko-KR" sz="1600" dirty="0">
                <a:solidFill>
                  <a:srgbClr val="000000"/>
                </a:solidFill>
                <a:latin typeface="Arial" panose="020B0604020202020204" pitchFamily="34" charset="0"/>
                <a:ea typeface="Gulim" panose="020B0600000101010101" pitchFamily="34" charset="-127"/>
              </a:rPr>
              <a:t> </a:t>
            </a:r>
            <a:r>
              <a:rPr lang="en-US" altLang="ko-KR" sz="1600" dirty="0">
                <a:latin typeface="Arial" panose="020B0604020202020204" pitchFamily="34" charset="0"/>
                <a:ea typeface="Gulim" panose="020B0600000101010101" pitchFamily="34" charset="-127"/>
                <a:cs typeface="Arial" panose="020B0604020202020204" pitchFamily="34" charset="0"/>
              </a:rPr>
              <a:t>documents</a:t>
            </a:r>
            <a:r>
              <a:rPr lang="en-US" altLang="ko-KR" sz="1600" dirty="0">
                <a:latin typeface="Arial" panose="020B0604020202020204" pitchFamily="34" charset="0"/>
                <a:ea typeface="Gulim" panose="020B0600000101010101" pitchFamily="34" charset="-127"/>
              </a:rPr>
              <a:t> postponed </a:t>
            </a:r>
          </a:p>
          <a:p>
            <a:pPr>
              <a:lnSpc>
                <a:spcPct val="80000"/>
              </a:lnSpc>
            </a:pPr>
            <a:r>
              <a:rPr lang="en-US" altLang="ko-KR" sz="2000" dirty="0">
                <a:latin typeface="Arial" panose="020B0604020202020204" pitchFamily="34" charset="0"/>
                <a:ea typeface="Gulim" panose="020B0600000101010101" pitchFamily="34" charset="-127"/>
              </a:rPr>
              <a:t> Total CRs agreed: </a:t>
            </a:r>
            <a:r>
              <a:rPr lang="de-DE" altLang="ko-KR" sz="2000" dirty="0">
                <a:solidFill>
                  <a:srgbClr val="FF0000"/>
                </a:solidFill>
                <a:latin typeface="Arial" panose="020B0604020202020204" pitchFamily="34" charset="0"/>
                <a:ea typeface="Gulim" panose="020B0600000101010101" pitchFamily="34" charset="-127"/>
              </a:rPr>
              <a:t>220 </a:t>
            </a:r>
            <a:r>
              <a:rPr lang="de-DE" altLang="ko-KR" sz="1600" dirty="0">
                <a:solidFill>
                  <a:srgbClr val="FF0000"/>
                </a:solidFill>
                <a:latin typeface="Arial" panose="020B0604020202020204" pitchFamily="34" charset="0"/>
                <a:ea typeface="Gulim" panose="020B0600000101010101" pitchFamily="34" charset="-127"/>
              </a:rPr>
              <a:t>( 1 CR Subject to Working Agreement )</a:t>
            </a:r>
          </a:p>
          <a:p>
            <a:pPr>
              <a:lnSpc>
                <a:spcPct val="80000"/>
              </a:lnSpc>
              <a:buFontTx/>
              <a:buNone/>
            </a:pPr>
            <a:endParaRPr lang="en-US" altLang="ko-KR" sz="1400" b="1" dirty="0">
              <a:latin typeface="Arial" panose="020B0604020202020204" pitchFamily="34" charset="0"/>
              <a:ea typeface="Gulim" panose="020B0600000101010101" pitchFamily="34" charset="-127"/>
            </a:endParaRPr>
          </a:p>
          <a:p>
            <a:pPr marL="0" indent="0">
              <a:lnSpc>
                <a:spcPct val="80000"/>
              </a:lnSpc>
              <a:buNone/>
            </a:pPr>
            <a:endParaRPr lang="de-DE" altLang="ko-KR" sz="1600" dirty="0">
              <a:solidFill>
                <a:srgbClr val="FF0000"/>
              </a:solidFill>
              <a:latin typeface="Arial" panose="020B0604020202020204" pitchFamily="34" charset="0"/>
              <a:ea typeface="Gulim" panose="020B0600000101010101" pitchFamily="34" charset="-127"/>
            </a:endParaRPr>
          </a:p>
          <a:p>
            <a:pPr marL="0" indent="0">
              <a:lnSpc>
                <a:spcPct val="80000"/>
              </a:lnSpc>
              <a:buNone/>
            </a:pPr>
            <a:endParaRPr lang="de-DE" altLang="ko-KR" sz="1600" dirty="0">
              <a:solidFill>
                <a:srgbClr val="FF0000"/>
              </a:solidFill>
              <a:latin typeface="Arial" panose="020B0604020202020204" pitchFamily="34" charset="0"/>
              <a:ea typeface="Gulim" panose="020B0600000101010101" pitchFamily="34" charset="-127"/>
            </a:endParaRPr>
          </a:p>
          <a:p>
            <a:pPr>
              <a:lnSpc>
                <a:spcPct val="80000"/>
              </a:lnSpc>
              <a:buFontTx/>
              <a:buNone/>
            </a:pPr>
            <a:endParaRPr lang="en-US" altLang="ko-KR" sz="2400" b="1" dirty="0">
              <a:latin typeface="Arial" panose="020B0604020202020204" pitchFamily="34" charset="0"/>
              <a:ea typeface="Gulim" panose="020B0600000101010101" pitchFamily="34" charset="-127"/>
            </a:endParaRPr>
          </a:p>
          <a:p>
            <a:pPr>
              <a:lnSpc>
                <a:spcPct val="80000"/>
              </a:lnSpc>
              <a:buFontTx/>
              <a:buNone/>
            </a:pPr>
            <a:endParaRPr lang="en-US" altLang="ko-KR" sz="2400" b="1" dirty="0">
              <a:latin typeface="Arial" panose="020B0604020202020204" pitchFamily="34" charset="0"/>
              <a:ea typeface="Gulim" panose="020B0600000101010101" pitchFamily="34" charset="-127"/>
            </a:endParaRPr>
          </a:p>
        </p:txBody>
      </p:sp>
      <p:sp>
        <p:nvSpPr>
          <p:cNvPr id="6" name="Rectangle 4">
            <a:extLst>
              <a:ext uri="{FF2B5EF4-FFF2-40B4-BE49-F238E27FC236}">
                <a16:creationId xmlns:a16="http://schemas.microsoft.com/office/drawing/2014/main" id="{52A06F2A-2309-4E45-AF45-1C342A48BB49}"/>
              </a:ext>
            </a:extLst>
          </p:cNvPr>
          <p:cNvSpPr>
            <a:spLocks noChangeArrowheads="1"/>
          </p:cNvSpPr>
          <p:nvPr/>
        </p:nvSpPr>
        <p:spPr bwMode="auto">
          <a:xfrm>
            <a:off x="457200" y="5886103"/>
            <a:ext cx="8255000"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nSpc>
                <a:spcPct val="80000"/>
              </a:lnSpc>
            </a:pPr>
            <a:r>
              <a:rPr lang="en-GB" altLang="ko-KR" sz="1800" dirty="0">
                <a:solidFill>
                  <a:srgbClr val="FF0000"/>
                </a:solidFill>
                <a:ea typeface="Gulim" panose="020B0600000101010101" pitchFamily="34" charset="-127"/>
              </a:rPr>
              <a:t>1029</a:t>
            </a:r>
            <a:r>
              <a:rPr lang="en-GB" altLang="ko-KR" sz="1800" dirty="0">
                <a:solidFill>
                  <a:srgbClr val="000000"/>
                </a:solidFill>
                <a:ea typeface="Gulim" panose="020B0600000101010101" pitchFamily="34" charset="-127"/>
              </a:rPr>
              <a:t> </a:t>
            </a:r>
            <a:r>
              <a:rPr lang="en-GB" altLang="ko-KR" sz="1800" dirty="0">
                <a:ea typeface="Gulim" panose="020B0600000101010101" pitchFamily="34" charset="-127"/>
              </a:rPr>
              <a:t>people registered on the SA WG2</a:t>
            </a:r>
            <a:r>
              <a:rPr lang="en-US" altLang="de-DE" sz="1800" dirty="0">
                <a:ea typeface="Gulim" panose="020B0600000101010101" pitchFamily="34" charset="-127"/>
              </a:rPr>
              <a:t> </a:t>
            </a:r>
            <a:r>
              <a:rPr lang="en-GB" altLang="ko-KR" sz="1800" dirty="0">
                <a:ea typeface="Gulim" panose="020B0600000101010101" pitchFamily="34" charset="-127"/>
              </a:rPr>
              <a:t>e-mail reflector</a:t>
            </a:r>
            <a:r>
              <a:rPr lang="en-US" altLang="de-DE" sz="1800" dirty="0">
                <a:ea typeface="Gulim" panose="020B0600000101010101" pitchFamily="34" charset="-127"/>
              </a:rPr>
              <a:t> on 08 March 2022</a:t>
            </a:r>
          </a:p>
        </p:txBody>
      </p:sp>
    </p:spTree>
    <p:extLst>
      <p:ext uri="{BB962C8B-B14F-4D97-AF65-F5344CB8AC3E}">
        <p14:creationId xmlns:p14="http://schemas.microsoft.com/office/powerpoint/2010/main" val="393781845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dirty="0"/>
              <a:t>2.5) </a:t>
            </a:r>
            <a:r>
              <a:rPr lang="en-GB" altLang="en-US" b="1" dirty="0"/>
              <a:t>Rel-18 Study/Work (22/27)</a:t>
            </a:r>
            <a:endParaRPr lang="de-DE" altLang="de-DE" b="1" dirty="0"/>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386848" y="2511006"/>
            <a:ext cx="8554481" cy="370932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kern="0" dirty="0"/>
              <a:t>Progress since SA#94-e:</a:t>
            </a:r>
          </a:p>
          <a:p>
            <a:pPr lvl="1">
              <a:spcBef>
                <a:spcPts val="0"/>
              </a:spcBef>
              <a:spcAft>
                <a:spcPts val="0"/>
              </a:spcAft>
            </a:pPr>
            <a:r>
              <a:rPr lang="en-US" altLang="de-DE" sz="1400" kern="0" dirty="0"/>
              <a:t>TR Skeleton agreed </a:t>
            </a:r>
          </a:p>
          <a:p>
            <a:pPr lvl="1">
              <a:spcBef>
                <a:spcPts val="0"/>
              </a:spcBef>
              <a:spcAft>
                <a:spcPts val="0"/>
              </a:spcAft>
            </a:pPr>
            <a:r>
              <a:rPr lang="en-US" altLang="de-DE" sz="1400" kern="0" dirty="0"/>
              <a:t>TR Scope, Architectural requirements and assumptions, as well as terms and abbreviation agreed</a:t>
            </a:r>
          </a:p>
          <a:p>
            <a:pPr lvl="1">
              <a:spcBef>
                <a:spcPts val="0"/>
              </a:spcBef>
              <a:spcAft>
                <a:spcPts val="0"/>
              </a:spcAft>
            </a:pPr>
            <a:r>
              <a:rPr lang="en-US" altLang="de-DE" sz="1400" kern="0" dirty="0"/>
              <a:t>6 Key Issues agreed</a:t>
            </a:r>
          </a:p>
          <a:p>
            <a:pPr lvl="1">
              <a:spcBef>
                <a:spcPts val="0"/>
              </a:spcBef>
              <a:spcAft>
                <a:spcPts val="600"/>
              </a:spcAft>
            </a:pPr>
            <a:endParaRPr lang="en-US" sz="1400" kern="0" dirty="0"/>
          </a:p>
          <a:p>
            <a:pPr marL="457200" lvl="1" indent="-457200">
              <a:spcBef>
                <a:spcPts val="0"/>
              </a:spcBef>
              <a:spcAft>
                <a:spcPts val="0"/>
              </a:spcAft>
              <a:buBlip>
                <a:blip r:embed="rId2"/>
              </a:buBlip>
            </a:pPr>
            <a:r>
              <a:rPr lang="en-US" sz="1800" b="1" dirty="0">
                <a:ea typeface="+mn-ea"/>
                <a:cs typeface="+mn-cs"/>
              </a:rPr>
              <a:t>RAN impacts and dependencies:</a:t>
            </a:r>
            <a:endParaRPr lang="de-DE" sz="1800" b="1" dirty="0">
              <a:ea typeface="+mn-ea"/>
              <a:cs typeface="+mn-cs"/>
            </a:endParaRPr>
          </a:p>
          <a:p>
            <a:pPr lvl="1">
              <a:spcBef>
                <a:spcPts val="0"/>
              </a:spcBef>
              <a:spcAft>
                <a:spcPts val="300"/>
              </a:spcAft>
            </a:pPr>
            <a:r>
              <a:rPr lang="en-US" sz="1400" kern="0" dirty="0"/>
              <a:t>None</a:t>
            </a:r>
          </a:p>
          <a:p>
            <a:pPr lvl="1">
              <a:spcBef>
                <a:spcPts val="0"/>
              </a:spcBef>
              <a:spcAft>
                <a:spcPts val="300"/>
              </a:spcAft>
            </a:pPr>
            <a:endParaRPr lang="de-DE" sz="1200" kern="0" dirty="0"/>
          </a:p>
          <a:p>
            <a:pPr>
              <a:spcBef>
                <a:spcPts val="0"/>
              </a:spcBef>
              <a:spcAft>
                <a:spcPts val="0"/>
              </a:spcAft>
            </a:pPr>
            <a:r>
              <a:rPr lang="de-DE" sz="1800" b="1" kern="0" dirty="0"/>
              <a:t>Next steps:</a:t>
            </a:r>
          </a:p>
          <a:p>
            <a:pPr lvl="1">
              <a:spcBef>
                <a:spcPts val="0"/>
              </a:spcBef>
              <a:spcAft>
                <a:spcPts val="0"/>
              </a:spcAft>
            </a:pPr>
            <a:r>
              <a:rPr lang="en-US" sz="1400" kern="0" dirty="0"/>
              <a:t>Continue the study</a:t>
            </a:r>
          </a:p>
          <a:p>
            <a:pPr lvl="1">
              <a:spcBef>
                <a:spcPts val="0"/>
              </a:spcBef>
              <a:spcAft>
                <a:spcPts val="0"/>
              </a:spcAft>
            </a:pPr>
            <a:endParaRPr lang="en-US" altLang="zh-CN" sz="1600" kern="0" dirty="0"/>
          </a:p>
          <a:p>
            <a:pPr lvl="1">
              <a:spcBef>
                <a:spcPts val="0"/>
              </a:spcBef>
              <a:spcAft>
                <a:spcPts val="0"/>
              </a:spcAft>
            </a:pPr>
            <a:endParaRPr lang="en-US" altLang="zh-CN" sz="1600" kern="0" dirty="0"/>
          </a:p>
        </p:txBody>
      </p:sp>
      <p:graphicFrame>
        <p:nvGraphicFramePr>
          <p:cNvPr id="6" name="Content Placeholder 8">
            <a:extLst>
              <a:ext uri="{FF2B5EF4-FFF2-40B4-BE49-F238E27FC236}">
                <a16:creationId xmlns:a16="http://schemas.microsoft.com/office/drawing/2014/main" id="{D1AA8FAB-D643-474E-A0C0-53A55B180ACE}"/>
              </a:ext>
            </a:extLst>
          </p:cNvPr>
          <p:cNvGraphicFramePr>
            <a:graphicFrameLocks/>
          </p:cNvGraphicFramePr>
          <p:nvPr>
            <p:extLst>
              <p:ext uri="{D42A27DB-BD31-4B8C-83A1-F6EECF244321}">
                <p14:modId xmlns:p14="http://schemas.microsoft.com/office/powerpoint/2010/main" val="553372078"/>
              </p:ext>
            </p:extLst>
          </p:nvPr>
        </p:nvGraphicFramePr>
        <p:xfrm>
          <a:off x="138173" y="1312782"/>
          <a:ext cx="8810067" cy="878918"/>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val="20000"/>
                    </a:ext>
                  </a:extLst>
                </a:gridCol>
                <a:gridCol w="3806752">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285260">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43580">
                <a:tc>
                  <a:txBody>
                    <a:bodyPr/>
                    <a:lstStyle/>
                    <a:p>
                      <a:r>
                        <a:rPr lang="en-GB" altLang="zh-CN" sz="1200" b="1" i="0" u="none" strike="noStrike" kern="1200" dirty="0">
                          <a:solidFill>
                            <a:schemeClr val="bg1"/>
                          </a:solidFill>
                          <a:effectLst/>
                          <a:latin typeface="Calibri" panose="020F0502020204030204" pitchFamily="34" charset="0"/>
                          <a:ea typeface="+mn-ea"/>
                          <a:cs typeface="+mn-cs"/>
                        </a:rPr>
                        <a:t>FS_PIN</a:t>
                      </a:r>
                      <a:endParaRPr lang="en-US" sz="1200" b="1" i="0" u="none" strike="noStrike" kern="1200" dirty="0">
                        <a:solidFill>
                          <a:schemeClr val="bg1"/>
                        </a:solidFill>
                        <a:effectLst/>
                        <a:latin typeface="Calibri" panose="020F0502020204030204" pitchFamily="34" charset="0"/>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1200" b="1" i="0" u="none" strike="noStrike" kern="1200" dirty="0">
                          <a:solidFill>
                            <a:schemeClr val="bg1"/>
                          </a:solidFill>
                          <a:effectLst/>
                          <a:latin typeface="Calibri" panose="020F0502020204030204" pitchFamily="34" charset="0"/>
                          <a:ea typeface="+mn-ea"/>
                          <a:cs typeface="+mn-cs"/>
                        </a:rPr>
                        <a:t>Study on Personal IoT Networks</a:t>
                      </a:r>
                      <a:endParaRPr lang="de-DE" sz="1200" b="1" i="0" u="none" strike="noStrike" kern="1200" dirty="0">
                        <a:solidFill>
                          <a:schemeClr val="bg1"/>
                        </a:solidFill>
                        <a:effectLst/>
                        <a:latin typeface="Calibri" panose="020F0502020204030204" pitchFamily="34" charset="0"/>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0% -&gt; 20%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Sep, 2022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SP-211643</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63832977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dirty="0"/>
              <a:t>2.5) </a:t>
            </a:r>
            <a:r>
              <a:rPr lang="en-GB" altLang="en-US" b="1" dirty="0"/>
              <a:t>Rel-18 Study/Work (23/27)</a:t>
            </a:r>
            <a:endParaRPr lang="de-DE" altLang="de-DE" b="1" dirty="0"/>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386848" y="2511006"/>
            <a:ext cx="8554481" cy="370932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kern="0" dirty="0"/>
              <a:t>Progress since SA#94-e:</a:t>
            </a:r>
          </a:p>
          <a:p>
            <a:pPr lvl="1">
              <a:spcBef>
                <a:spcPts val="0"/>
              </a:spcBef>
              <a:spcAft>
                <a:spcPts val="0"/>
              </a:spcAft>
            </a:pPr>
            <a:r>
              <a:rPr lang="en-US" altLang="zh-CN" sz="1400" dirty="0"/>
              <a:t>TR skeleton, scope and architecture requirements/principles are agreed</a:t>
            </a:r>
          </a:p>
          <a:p>
            <a:pPr lvl="1">
              <a:spcBef>
                <a:spcPts val="0"/>
              </a:spcBef>
              <a:spcAft>
                <a:spcPts val="0"/>
              </a:spcAft>
            </a:pPr>
            <a:r>
              <a:rPr lang="en-US" altLang="zh-CN" sz="1400" dirty="0"/>
              <a:t>2 of 3 objectives in the SID has got related KIs agreed including</a:t>
            </a:r>
          </a:p>
          <a:p>
            <a:pPr marL="895350" lvl="2" indent="-176213">
              <a:spcBef>
                <a:spcPts val="200"/>
              </a:spcBef>
              <a:spcAft>
                <a:spcPts val="200"/>
              </a:spcAft>
            </a:pPr>
            <a:r>
              <a:rPr lang="en-GB" altLang="zh-CN" sz="1200" dirty="0">
                <a:ea typeface="宋体"/>
                <a:cs typeface="Times New Roman"/>
              </a:rPr>
              <a:t>KI for WT#4: Enhancement to support Data Channel usage in IMS network</a:t>
            </a:r>
          </a:p>
          <a:p>
            <a:pPr marL="895350" lvl="2" indent="-176213">
              <a:spcBef>
                <a:spcPts val="200"/>
              </a:spcBef>
              <a:spcAft>
                <a:spcPts val="200"/>
              </a:spcAft>
            </a:pPr>
            <a:r>
              <a:rPr lang="en-US" altLang="zh-CN" sz="1200" dirty="0">
                <a:solidFill>
                  <a:srgbClr val="000000"/>
                </a:solidFill>
                <a:ea typeface="Malgun Gothic"/>
              </a:rPr>
              <a:t>KI for WT#3.1: </a:t>
            </a:r>
            <a:r>
              <a:rPr lang="en-US" altLang="zh-CN" sz="1200" dirty="0"/>
              <a:t>IMS based AR telephony communication</a:t>
            </a:r>
          </a:p>
          <a:p>
            <a:pPr marL="895350" lvl="2" indent="-176213">
              <a:spcBef>
                <a:spcPts val="200"/>
              </a:spcBef>
              <a:spcAft>
                <a:spcPts val="200"/>
              </a:spcAft>
            </a:pPr>
            <a:r>
              <a:rPr lang="en-US" altLang="zh-CN" sz="1200" dirty="0">
                <a:solidFill>
                  <a:srgbClr val="000000"/>
                </a:solidFill>
                <a:ea typeface="Malgun Gothic"/>
              </a:rPr>
              <a:t>KI for WT#3.2: third </a:t>
            </a:r>
            <a:r>
              <a:rPr lang="en-GB" altLang="zh-CN" sz="1200" dirty="0">
                <a:solidFill>
                  <a:srgbClr val="000000"/>
                </a:solidFill>
                <a:ea typeface="Malgun Gothic"/>
              </a:rPr>
              <a:t>party specific user identities</a:t>
            </a:r>
          </a:p>
          <a:p>
            <a:pPr marL="895350" lvl="2" indent="-176213">
              <a:spcBef>
                <a:spcPts val="200"/>
              </a:spcBef>
              <a:spcAft>
                <a:spcPts val="200"/>
              </a:spcAft>
            </a:pPr>
            <a:endParaRPr lang="en-US" sz="1400" kern="0" dirty="0"/>
          </a:p>
          <a:p>
            <a:pPr marL="457200" lvl="1" indent="-457200">
              <a:spcBef>
                <a:spcPts val="0"/>
              </a:spcBef>
              <a:spcAft>
                <a:spcPts val="0"/>
              </a:spcAft>
              <a:buBlip>
                <a:blip r:embed="rId2"/>
              </a:buBlip>
            </a:pPr>
            <a:r>
              <a:rPr lang="en-US" sz="1800" b="1" dirty="0">
                <a:ea typeface="+mn-ea"/>
                <a:cs typeface="+mn-cs"/>
              </a:rPr>
              <a:t>RAN impacts and dependencies:</a:t>
            </a:r>
            <a:endParaRPr lang="de-DE" sz="1800" b="1" dirty="0">
              <a:ea typeface="+mn-ea"/>
              <a:cs typeface="+mn-cs"/>
            </a:endParaRPr>
          </a:p>
          <a:p>
            <a:pPr lvl="1">
              <a:spcBef>
                <a:spcPts val="0"/>
              </a:spcBef>
              <a:spcAft>
                <a:spcPts val="300"/>
              </a:spcAft>
            </a:pPr>
            <a:r>
              <a:rPr lang="en-US" sz="1400" kern="0" dirty="0"/>
              <a:t>None</a:t>
            </a:r>
          </a:p>
          <a:p>
            <a:pPr lvl="1">
              <a:spcBef>
                <a:spcPts val="0"/>
              </a:spcBef>
              <a:spcAft>
                <a:spcPts val="300"/>
              </a:spcAft>
            </a:pPr>
            <a:endParaRPr lang="de-DE" sz="1200" kern="0" dirty="0"/>
          </a:p>
          <a:p>
            <a:pPr>
              <a:spcBef>
                <a:spcPts val="0"/>
              </a:spcBef>
              <a:spcAft>
                <a:spcPts val="0"/>
              </a:spcAft>
            </a:pPr>
            <a:r>
              <a:rPr lang="de-DE" sz="1800" b="1" kern="0" dirty="0"/>
              <a:t>Next steps:</a:t>
            </a:r>
          </a:p>
          <a:p>
            <a:pPr lvl="1">
              <a:spcBef>
                <a:spcPts val="0"/>
              </a:spcBef>
              <a:spcAft>
                <a:spcPts val="0"/>
              </a:spcAft>
            </a:pPr>
            <a:r>
              <a:rPr lang="en-US" sz="1400" kern="0" dirty="0"/>
              <a:t>Continue the study</a:t>
            </a:r>
          </a:p>
          <a:p>
            <a:pPr lvl="1">
              <a:spcBef>
                <a:spcPts val="0"/>
              </a:spcBef>
              <a:spcAft>
                <a:spcPts val="0"/>
              </a:spcAft>
            </a:pPr>
            <a:endParaRPr lang="en-US" altLang="zh-CN" sz="1600" kern="0" dirty="0"/>
          </a:p>
          <a:p>
            <a:pPr lvl="1">
              <a:spcBef>
                <a:spcPts val="0"/>
              </a:spcBef>
              <a:spcAft>
                <a:spcPts val="0"/>
              </a:spcAft>
            </a:pPr>
            <a:endParaRPr lang="en-US" altLang="zh-CN" sz="1600" kern="0" dirty="0"/>
          </a:p>
        </p:txBody>
      </p:sp>
      <p:graphicFrame>
        <p:nvGraphicFramePr>
          <p:cNvPr id="6" name="Content Placeholder 8">
            <a:extLst>
              <a:ext uri="{FF2B5EF4-FFF2-40B4-BE49-F238E27FC236}">
                <a16:creationId xmlns:a16="http://schemas.microsoft.com/office/drawing/2014/main" id="{D1AA8FAB-D643-474E-A0C0-53A55B180ACE}"/>
              </a:ext>
            </a:extLst>
          </p:cNvPr>
          <p:cNvGraphicFramePr>
            <a:graphicFrameLocks/>
          </p:cNvGraphicFramePr>
          <p:nvPr>
            <p:extLst>
              <p:ext uri="{D42A27DB-BD31-4B8C-83A1-F6EECF244321}">
                <p14:modId xmlns:p14="http://schemas.microsoft.com/office/powerpoint/2010/main" val="4126322024"/>
              </p:ext>
            </p:extLst>
          </p:nvPr>
        </p:nvGraphicFramePr>
        <p:xfrm>
          <a:off x="138173" y="1312782"/>
          <a:ext cx="8810067" cy="961186"/>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val="20000"/>
                    </a:ext>
                  </a:extLst>
                </a:gridCol>
                <a:gridCol w="3806752">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65786">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95400">
                <a:tc>
                  <a:txBody>
                    <a:bodyPr/>
                    <a:lstStyle/>
                    <a:p>
                      <a:r>
                        <a:rPr lang="en-US" sz="1200" b="1" kern="1200" dirty="0">
                          <a:solidFill>
                            <a:schemeClr val="lt1"/>
                          </a:solidFill>
                          <a:effectLst/>
                          <a:latin typeface="+mn-lt"/>
                          <a:ea typeface="+mn-ea"/>
                          <a:cs typeface="+mn-cs"/>
                        </a:rPr>
                        <a:t>FS_NG_RTC</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l" fontAlgn="b"/>
                      <a:r>
                        <a:rPr lang="en-US" sz="1200" b="1" i="0" u="none" strike="noStrike" dirty="0">
                          <a:solidFill>
                            <a:schemeClr val="bg1"/>
                          </a:solidFill>
                          <a:effectLst/>
                          <a:latin typeface="Calibri" panose="020F0502020204030204" pitchFamily="34" charset="0"/>
                        </a:rPr>
                        <a:t>Study on system architecture for next generation real time communication services</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0% -&gt; 20%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dirty="0">
                          <a:ln>
                            <a:noFill/>
                          </a:ln>
                          <a:solidFill>
                            <a:prstClr val="white"/>
                          </a:solidFill>
                          <a:effectLst/>
                          <a:uLnTx/>
                          <a:uFillTx/>
                          <a:latin typeface="+mn-lt"/>
                          <a:ea typeface="+mn-ea"/>
                          <a:cs typeface="+mn-cs"/>
                        </a:rPr>
                        <a:t>Sep, 2022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US" sz="1200" b="1" i="0" u="none" strike="noStrike" kern="1200" cap="none" spc="0" normalizeH="0" baseline="0" dirty="0">
                          <a:ln>
                            <a:noFill/>
                          </a:ln>
                          <a:solidFill>
                            <a:prstClr val="white"/>
                          </a:solidFill>
                          <a:effectLst/>
                          <a:uLnTx/>
                          <a:uFillTx/>
                          <a:latin typeface="+mn-lt"/>
                          <a:ea typeface="+mn-ea"/>
                          <a:cs typeface="+mn-cs"/>
                        </a:rPr>
                        <a:t>SP-211644 </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85112611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dirty="0"/>
              <a:t>2.5) </a:t>
            </a:r>
            <a:r>
              <a:rPr lang="en-GB" altLang="en-US" b="1" dirty="0"/>
              <a:t>Rel-18 Study/Work (23/27)</a:t>
            </a:r>
            <a:endParaRPr lang="de-DE" altLang="de-DE" b="1" dirty="0"/>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386848" y="2511006"/>
            <a:ext cx="8554481" cy="370932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kern="0" dirty="0"/>
              <a:t>Progress since SA#94-e:</a:t>
            </a:r>
          </a:p>
          <a:p>
            <a:pPr lvl="1">
              <a:spcBef>
                <a:spcPts val="0"/>
              </a:spcBef>
              <a:spcAft>
                <a:spcPts val="0"/>
              </a:spcAft>
            </a:pPr>
            <a:r>
              <a:rPr lang="en-US" altLang="de-DE" sz="1400" kern="0" dirty="0"/>
              <a:t>TR Skeleton agreed </a:t>
            </a:r>
          </a:p>
          <a:p>
            <a:pPr lvl="1">
              <a:spcBef>
                <a:spcPts val="0"/>
              </a:spcBef>
              <a:spcAft>
                <a:spcPts val="0"/>
              </a:spcAft>
            </a:pPr>
            <a:r>
              <a:rPr lang="en-US" altLang="de-DE" sz="1400" kern="0" dirty="0"/>
              <a:t>TR Scope, Architectural Assumption and requirements agreed</a:t>
            </a:r>
          </a:p>
          <a:p>
            <a:pPr lvl="1">
              <a:spcBef>
                <a:spcPts val="0"/>
              </a:spcBef>
              <a:spcAft>
                <a:spcPts val="0"/>
              </a:spcAft>
            </a:pPr>
            <a:r>
              <a:rPr lang="en-US" altLang="de-DE" sz="1400" kern="0" dirty="0"/>
              <a:t>9 Key Issues agreed</a:t>
            </a:r>
          </a:p>
          <a:p>
            <a:pPr marL="895350" lvl="2" indent="-176213">
              <a:spcBef>
                <a:spcPts val="200"/>
              </a:spcBef>
              <a:spcAft>
                <a:spcPts val="200"/>
              </a:spcAft>
            </a:pPr>
            <a:endParaRPr lang="en-US" sz="1400" kern="0" dirty="0"/>
          </a:p>
          <a:p>
            <a:pPr marL="457200" lvl="1" indent="-457200">
              <a:spcBef>
                <a:spcPts val="0"/>
              </a:spcBef>
              <a:spcAft>
                <a:spcPts val="0"/>
              </a:spcAft>
              <a:buBlip>
                <a:blip r:embed="rId2"/>
              </a:buBlip>
            </a:pPr>
            <a:r>
              <a:rPr lang="en-US" sz="1800" b="1" dirty="0">
                <a:ea typeface="+mn-ea"/>
                <a:cs typeface="+mn-cs"/>
              </a:rPr>
              <a:t>RAN impacts and dependencies:</a:t>
            </a:r>
            <a:endParaRPr lang="de-DE" sz="1800" b="1" dirty="0">
              <a:ea typeface="+mn-ea"/>
              <a:cs typeface="+mn-cs"/>
            </a:endParaRPr>
          </a:p>
          <a:p>
            <a:pPr lvl="1">
              <a:spcBef>
                <a:spcPts val="0"/>
              </a:spcBef>
              <a:spcAft>
                <a:spcPts val="300"/>
              </a:spcAft>
            </a:pPr>
            <a:r>
              <a:rPr lang="en-US" altLang="zh-CN" sz="1400" dirty="0"/>
              <a:t>RAN impacts or coordination identified</a:t>
            </a:r>
            <a:r>
              <a:rPr lang="en-US" sz="1400" kern="0" dirty="0"/>
              <a:t> for 5 key issues </a:t>
            </a:r>
          </a:p>
          <a:p>
            <a:pPr lvl="1">
              <a:spcBef>
                <a:spcPts val="0"/>
              </a:spcBef>
              <a:spcAft>
                <a:spcPts val="300"/>
              </a:spcAft>
            </a:pPr>
            <a:r>
              <a:rPr lang="en-US" altLang="zh-CN" sz="1400" dirty="0"/>
              <a:t>SA4 possible coordination is identified for 4 key Issues</a:t>
            </a:r>
            <a:endParaRPr lang="en-US" sz="1400" kern="0" dirty="0"/>
          </a:p>
          <a:p>
            <a:pPr lvl="1">
              <a:spcBef>
                <a:spcPts val="0"/>
              </a:spcBef>
              <a:spcAft>
                <a:spcPts val="300"/>
              </a:spcAft>
            </a:pPr>
            <a:r>
              <a:rPr lang="en-US" sz="1400" kern="0" dirty="0"/>
              <a:t>1 LS to  SA4 </a:t>
            </a:r>
            <a:r>
              <a:rPr lang="en-US" altLang="de-DE" sz="1400" kern="0" dirty="0"/>
              <a:t>regarding the QoS support with PDU Set granularity.</a:t>
            </a:r>
            <a:endParaRPr lang="en-US" sz="1400" kern="0" dirty="0"/>
          </a:p>
          <a:p>
            <a:pPr lvl="1">
              <a:spcBef>
                <a:spcPts val="0"/>
              </a:spcBef>
              <a:spcAft>
                <a:spcPts val="300"/>
              </a:spcAft>
            </a:pPr>
            <a:endParaRPr lang="de-DE" sz="1200" kern="0" dirty="0"/>
          </a:p>
          <a:p>
            <a:pPr>
              <a:spcBef>
                <a:spcPts val="0"/>
              </a:spcBef>
              <a:spcAft>
                <a:spcPts val="0"/>
              </a:spcAft>
            </a:pPr>
            <a:r>
              <a:rPr lang="de-DE" sz="1800" b="1" kern="0" dirty="0"/>
              <a:t>Next steps:</a:t>
            </a:r>
          </a:p>
          <a:p>
            <a:pPr lvl="1">
              <a:spcBef>
                <a:spcPts val="0"/>
              </a:spcBef>
              <a:spcAft>
                <a:spcPts val="0"/>
              </a:spcAft>
            </a:pPr>
            <a:r>
              <a:rPr lang="en-US" sz="1400" kern="0" dirty="0"/>
              <a:t>Continue the study</a:t>
            </a:r>
          </a:p>
          <a:p>
            <a:pPr lvl="1">
              <a:spcBef>
                <a:spcPts val="0"/>
              </a:spcBef>
              <a:spcAft>
                <a:spcPts val="0"/>
              </a:spcAft>
            </a:pPr>
            <a:endParaRPr lang="en-US" altLang="zh-CN" sz="1600" kern="0" dirty="0"/>
          </a:p>
          <a:p>
            <a:pPr lvl="1">
              <a:spcBef>
                <a:spcPts val="0"/>
              </a:spcBef>
              <a:spcAft>
                <a:spcPts val="0"/>
              </a:spcAft>
            </a:pPr>
            <a:endParaRPr lang="en-US" altLang="zh-CN" sz="1600" kern="0" dirty="0"/>
          </a:p>
        </p:txBody>
      </p:sp>
      <p:graphicFrame>
        <p:nvGraphicFramePr>
          <p:cNvPr id="6" name="Content Placeholder 8">
            <a:extLst>
              <a:ext uri="{FF2B5EF4-FFF2-40B4-BE49-F238E27FC236}">
                <a16:creationId xmlns:a16="http://schemas.microsoft.com/office/drawing/2014/main" id="{D1AA8FAB-D643-474E-A0C0-53A55B180ACE}"/>
              </a:ext>
            </a:extLst>
          </p:cNvPr>
          <p:cNvGraphicFramePr>
            <a:graphicFrameLocks/>
          </p:cNvGraphicFramePr>
          <p:nvPr>
            <p:extLst>
              <p:ext uri="{D42A27DB-BD31-4B8C-83A1-F6EECF244321}">
                <p14:modId xmlns:p14="http://schemas.microsoft.com/office/powerpoint/2010/main" val="1677263990"/>
              </p:ext>
            </p:extLst>
          </p:nvPr>
        </p:nvGraphicFramePr>
        <p:xfrm>
          <a:off x="138173" y="1312782"/>
          <a:ext cx="8810067" cy="961186"/>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val="20000"/>
                    </a:ext>
                  </a:extLst>
                </a:gridCol>
                <a:gridCol w="3806752">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65786">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95400">
                <a:tc>
                  <a:txBody>
                    <a:bodyPr/>
                    <a:lstStyle/>
                    <a:p>
                      <a:r>
                        <a:rPr lang="en-GB" altLang="zh-CN" sz="1200" b="1" i="0" u="none" strike="noStrike" kern="1200" dirty="0">
                          <a:solidFill>
                            <a:schemeClr val="bg1"/>
                          </a:solidFill>
                          <a:effectLst/>
                          <a:latin typeface="Calibri" panose="020F0502020204030204" pitchFamily="34" charset="0"/>
                          <a:ea typeface="+mn-ea"/>
                          <a:cs typeface="+mn-cs"/>
                        </a:rPr>
                        <a:t>FS_XRM</a:t>
                      </a:r>
                      <a:endParaRPr lang="en-US" sz="1200" b="1" i="0" u="none" strike="noStrike" kern="1200" dirty="0">
                        <a:solidFill>
                          <a:schemeClr val="bg1"/>
                        </a:solidFill>
                        <a:effectLst/>
                        <a:latin typeface="Calibri" panose="020F0502020204030204" pitchFamily="34" charset="0"/>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1200" b="1" i="0" u="none" strike="noStrike" kern="1200" dirty="0">
                          <a:solidFill>
                            <a:schemeClr val="bg1"/>
                          </a:solidFill>
                          <a:effectLst/>
                          <a:latin typeface="Calibri" panose="020F0502020204030204" pitchFamily="34" charset="0"/>
                          <a:ea typeface="+mn-ea"/>
                          <a:cs typeface="+mn-cs"/>
                        </a:rPr>
                        <a:t>Study on XR (Extended Reality) and media services</a:t>
                      </a:r>
                      <a:endParaRPr lang="de-DE" altLang="zh-CN" sz="1200" b="1" i="0" u="none" strike="noStrike" kern="1200" dirty="0">
                        <a:solidFill>
                          <a:schemeClr val="bg1"/>
                        </a:solidFill>
                        <a:effectLst/>
                        <a:latin typeface="Calibri" panose="020F0502020204030204" pitchFamily="34" charset="0"/>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0% -&gt; 15%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Sep, 2022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SP-211646</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08589892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dirty="0"/>
              <a:t>2.5) </a:t>
            </a:r>
            <a:r>
              <a:rPr lang="en-GB" altLang="en-US" b="1" dirty="0"/>
              <a:t>Rel-18 Study/Work (25/27)</a:t>
            </a:r>
            <a:endParaRPr lang="de-DE" altLang="de-DE" b="1" dirty="0"/>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386848" y="2511006"/>
            <a:ext cx="8554481" cy="370932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kern="0" dirty="0"/>
              <a:t>Progress since SA#94-e:</a:t>
            </a:r>
          </a:p>
          <a:p>
            <a:pPr lvl="1">
              <a:spcBef>
                <a:spcPts val="0"/>
              </a:spcBef>
              <a:spcAft>
                <a:spcPts val="0"/>
              </a:spcAft>
            </a:pPr>
            <a:r>
              <a:rPr lang="en-US" altLang="de-DE" sz="1400" kern="0" dirty="0"/>
              <a:t>27 papers are submitted, 8 papers are approved, 7 papers are not handled.</a:t>
            </a:r>
          </a:p>
          <a:p>
            <a:pPr lvl="1">
              <a:spcBef>
                <a:spcPts val="0"/>
              </a:spcBef>
              <a:spcAft>
                <a:spcPts val="0"/>
              </a:spcAft>
            </a:pPr>
            <a:r>
              <a:rPr lang="en-US" altLang="de-DE" sz="1400" kern="0" dirty="0"/>
              <a:t>TR skeleton, scope, architectural assumption and 4 key issues were agreed. </a:t>
            </a:r>
          </a:p>
          <a:p>
            <a:pPr lvl="1">
              <a:spcBef>
                <a:spcPts val="0"/>
              </a:spcBef>
              <a:spcAft>
                <a:spcPts val="0"/>
              </a:spcAft>
            </a:pPr>
            <a:r>
              <a:rPr lang="en-US" altLang="de-DE" sz="1400" kern="0" dirty="0"/>
              <a:t>LS OUT to GSMA were agreed.</a:t>
            </a:r>
          </a:p>
          <a:p>
            <a:pPr marL="895350" lvl="2" indent="-176213">
              <a:spcBef>
                <a:spcPts val="200"/>
              </a:spcBef>
              <a:spcAft>
                <a:spcPts val="200"/>
              </a:spcAft>
            </a:pPr>
            <a:endParaRPr lang="en-US" sz="1400" kern="0" dirty="0"/>
          </a:p>
          <a:p>
            <a:pPr marL="457200" lvl="1" indent="-457200">
              <a:spcBef>
                <a:spcPts val="0"/>
              </a:spcBef>
              <a:spcAft>
                <a:spcPts val="0"/>
              </a:spcAft>
              <a:buBlip>
                <a:blip r:embed="rId2"/>
              </a:buBlip>
            </a:pPr>
            <a:r>
              <a:rPr lang="en-US" sz="1800" b="1" dirty="0">
                <a:ea typeface="+mn-ea"/>
                <a:cs typeface="+mn-cs"/>
              </a:rPr>
              <a:t>RAN impacts and dependencies:</a:t>
            </a:r>
            <a:endParaRPr lang="de-DE" sz="1800" b="1" dirty="0">
              <a:ea typeface="+mn-ea"/>
              <a:cs typeface="+mn-cs"/>
            </a:endParaRPr>
          </a:p>
          <a:p>
            <a:pPr lvl="1">
              <a:spcBef>
                <a:spcPts val="0"/>
              </a:spcBef>
              <a:spcAft>
                <a:spcPts val="300"/>
              </a:spcAft>
            </a:pPr>
            <a:r>
              <a:rPr lang="en-US" altLang="zh-CN" sz="1400" dirty="0"/>
              <a:t>None</a:t>
            </a:r>
            <a:endParaRPr lang="en-US" sz="1400" kern="0" dirty="0"/>
          </a:p>
          <a:p>
            <a:pPr lvl="1">
              <a:spcBef>
                <a:spcPts val="0"/>
              </a:spcBef>
              <a:spcAft>
                <a:spcPts val="300"/>
              </a:spcAft>
            </a:pPr>
            <a:endParaRPr lang="de-DE" sz="1200" kern="0" dirty="0"/>
          </a:p>
          <a:p>
            <a:pPr>
              <a:spcBef>
                <a:spcPts val="0"/>
              </a:spcBef>
              <a:spcAft>
                <a:spcPts val="0"/>
              </a:spcAft>
            </a:pPr>
            <a:r>
              <a:rPr lang="de-DE" sz="1800" b="1" kern="0" dirty="0"/>
              <a:t>Next steps:</a:t>
            </a:r>
          </a:p>
          <a:p>
            <a:pPr lvl="1">
              <a:spcBef>
                <a:spcPts val="0"/>
              </a:spcBef>
              <a:spcAft>
                <a:spcPts val="0"/>
              </a:spcAft>
            </a:pPr>
            <a:r>
              <a:rPr lang="en-US" sz="1400" kern="0" dirty="0"/>
              <a:t>Continue the study</a:t>
            </a:r>
          </a:p>
          <a:p>
            <a:pPr lvl="1">
              <a:spcBef>
                <a:spcPts val="0"/>
              </a:spcBef>
              <a:spcAft>
                <a:spcPts val="0"/>
              </a:spcAft>
            </a:pPr>
            <a:endParaRPr lang="en-US" altLang="zh-CN" sz="1600" kern="0" dirty="0"/>
          </a:p>
          <a:p>
            <a:pPr lvl="1">
              <a:spcBef>
                <a:spcPts val="0"/>
              </a:spcBef>
              <a:spcAft>
                <a:spcPts val="0"/>
              </a:spcAft>
            </a:pPr>
            <a:endParaRPr lang="en-US" altLang="zh-CN" sz="1600" kern="0" dirty="0"/>
          </a:p>
        </p:txBody>
      </p:sp>
      <p:graphicFrame>
        <p:nvGraphicFramePr>
          <p:cNvPr id="6" name="Content Placeholder 8">
            <a:extLst>
              <a:ext uri="{FF2B5EF4-FFF2-40B4-BE49-F238E27FC236}">
                <a16:creationId xmlns:a16="http://schemas.microsoft.com/office/drawing/2014/main" id="{D1AA8FAB-D643-474E-A0C0-53A55B180ACE}"/>
              </a:ext>
            </a:extLst>
          </p:cNvPr>
          <p:cNvGraphicFramePr>
            <a:graphicFrameLocks/>
          </p:cNvGraphicFramePr>
          <p:nvPr>
            <p:extLst>
              <p:ext uri="{D42A27DB-BD31-4B8C-83A1-F6EECF244321}">
                <p14:modId xmlns:p14="http://schemas.microsoft.com/office/powerpoint/2010/main" val="2298069506"/>
              </p:ext>
            </p:extLst>
          </p:nvPr>
        </p:nvGraphicFramePr>
        <p:xfrm>
          <a:off x="138173" y="1312782"/>
          <a:ext cx="8810067" cy="871115"/>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val="20000"/>
                    </a:ext>
                  </a:extLst>
                </a:gridCol>
                <a:gridCol w="3806752">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29157">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35777">
                <a:tc>
                  <a:txBody>
                    <a:bodyPr/>
                    <a:lstStyle/>
                    <a:p>
                      <a:r>
                        <a:rPr lang="en-US" sz="1200" b="1" kern="1200" dirty="0" err="1">
                          <a:solidFill>
                            <a:schemeClr val="lt1"/>
                          </a:solidFill>
                          <a:effectLst/>
                          <a:latin typeface="+mn-lt"/>
                          <a:ea typeface="+mn-ea"/>
                          <a:cs typeface="+mn-cs"/>
                        </a:rPr>
                        <a:t>FS_</a:t>
                      </a:r>
                      <a:r>
                        <a:rPr lang="en-US" altLang="zh-CN" sz="1200" b="1" kern="1200" dirty="0" err="1">
                          <a:solidFill>
                            <a:schemeClr val="lt1"/>
                          </a:solidFill>
                          <a:effectLst/>
                          <a:latin typeface="+mn-lt"/>
                          <a:ea typeface="+mn-ea"/>
                          <a:cs typeface="+mn-cs"/>
                        </a:rPr>
                        <a:t>eUEPO</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200" b="1" i="0" u="none" strike="noStrike" dirty="0">
                          <a:solidFill>
                            <a:schemeClr val="bg1"/>
                          </a:solidFill>
                          <a:effectLst/>
                          <a:latin typeface="Calibri" panose="020F0502020204030204" pitchFamily="34" charset="0"/>
                        </a:rPr>
                        <a:t>Study on enhancement of 5G UE Policy</a:t>
                      </a:r>
                      <a:endParaRPr lang="de-DE" sz="12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0% -&gt; 25%</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Sep, 2022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SP-211649</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68938631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dirty="0"/>
              <a:t>2.5) </a:t>
            </a:r>
            <a:r>
              <a:rPr lang="en-GB" altLang="en-US" b="1" dirty="0"/>
              <a:t>Rel-18 Study/Work (26/27)</a:t>
            </a:r>
            <a:endParaRPr lang="de-DE" altLang="de-DE" b="1" dirty="0"/>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386848" y="2511006"/>
            <a:ext cx="8554481" cy="370932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kern="0" dirty="0"/>
              <a:t>Progress since SA#94-e:</a:t>
            </a:r>
          </a:p>
          <a:p>
            <a:pPr lvl="1" algn="l" latinLnBrk="0">
              <a:spcBef>
                <a:spcPts val="0"/>
              </a:spcBef>
              <a:spcAft>
                <a:spcPts val="0"/>
              </a:spcAft>
              <a:buSzTx/>
            </a:pPr>
            <a:r>
              <a:rPr lang="en-US" altLang="de-DE" sz="1400" kern="1200" dirty="0">
                <a:ea typeface="+mn-ea"/>
                <a:cs typeface="Arial" panose="020B0604020202020204" pitchFamily="34" charset="0"/>
              </a:rPr>
              <a:t>TR Skeleton, TR Scope, Architectural Assumption and requirements are agreed</a:t>
            </a:r>
            <a:r>
              <a:rPr lang="en-US" altLang="de-DE" sz="1400" kern="1200" dirty="0">
                <a:ea typeface="+mn-ea"/>
                <a:cs typeface="Arial" panose="020B0604020202020204" pitchFamily="34" charset="0"/>
                <a:sym typeface="+mn-ea"/>
              </a:rPr>
              <a:t>. </a:t>
            </a:r>
            <a:endParaRPr lang="en-US" altLang="de-DE" sz="1400" kern="1200" dirty="0">
              <a:ea typeface="+mn-ea"/>
              <a:cs typeface="Arial" panose="020B0604020202020204" pitchFamily="34" charset="0"/>
            </a:endParaRPr>
          </a:p>
          <a:p>
            <a:pPr lvl="1" algn="l" latinLnBrk="0">
              <a:spcBef>
                <a:spcPts val="0"/>
              </a:spcBef>
              <a:spcAft>
                <a:spcPts val="0"/>
              </a:spcAft>
              <a:buSzTx/>
            </a:pPr>
            <a:r>
              <a:rPr lang="en-US" altLang="de-DE" sz="1400" kern="1200" dirty="0">
                <a:ea typeface="+mn-ea"/>
                <a:cs typeface="Arial" panose="020B0604020202020204" pitchFamily="34" charset="0"/>
                <a:sym typeface="+mn-ea"/>
              </a:rPr>
              <a:t>9 key issues were agreed.</a:t>
            </a:r>
          </a:p>
          <a:p>
            <a:pPr marL="895350" lvl="2" indent="-176213">
              <a:spcBef>
                <a:spcPts val="200"/>
              </a:spcBef>
              <a:spcAft>
                <a:spcPts val="200"/>
              </a:spcAft>
            </a:pPr>
            <a:endParaRPr lang="en-US" sz="1400" kern="0" dirty="0"/>
          </a:p>
          <a:p>
            <a:pPr marL="457200" lvl="1" indent="-457200">
              <a:spcBef>
                <a:spcPts val="0"/>
              </a:spcBef>
              <a:spcAft>
                <a:spcPts val="0"/>
              </a:spcAft>
              <a:buBlip>
                <a:blip r:embed="rId2"/>
              </a:buBlip>
            </a:pPr>
            <a:r>
              <a:rPr lang="en-US" sz="1800" b="1" dirty="0">
                <a:ea typeface="+mn-ea"/>
                <a:cs typeface="+mn-cs"/>
              </a:rPr>
              <a:t>RAN impacts and dependencies:</a:t>
            </a:r>
            <a:endParaRPr lang="de-DE" sz="1800" b="1" dirty="0">
              <a:ea typeface="+mn-ea"/>
              <a:cs typeface="+mn-cs"/>
            </a:endParaRPr>
          </a:p>
          <a:p>
            <a:pPr lvl="1">
              <a:spcBef>
                <a:spcPts val="0"/>
              </a:spcBef>
              <a:spcAft>
                <a:spcPts val="300"/>
              </a:spcAft>
            </a:pPr>
            <a:r>
              <a:rPr lang="en-US" altLang="de-DE" sz="1400" dirty="0">
                <a:cs typeface="+mn-ea"/>
                <a:sym typeface="+mn-ea"/>
              </a:rPr>
              <a:t>RAN impact depends on the study outcomes of the solutions.</a:t>
            </a:r>
          </a:p>
          <a:p>
            <a:pPr lvl="1">
              <a:spcBef>
                <a:spcPts val="0"/>
              </a:spcBef>
              <a:spcAft>
                <a:spcPts val="300"/>
              </a:spcAft>
            </a:pPr>
            <a:endParaRPr lang="de-DE" sz="1200" kern="0" dirty="0"/>
          </a:p>
          <a:p>
            <a:pPr>
              <a:spcBef>
                <a:spcPts val="0"/>
              </a:spcBef>
              <a:spcAft>
                <a:spcPts val="0"/>
              </a:spcAft>
            </a:pPr>
            <a:r>
              <a:rPr lang="de-DE" sz="1800" b="1" kern="0" dirty="0"/>
              <a:t>Next steps:</a:t>
            </a:r>
          </a:p>
          <a:p>
            <a:pPr lvl="1">
              <a:spcBef>
                <a:spcPts val="0"/>
              </a:spcBef>
              <a:spcAft>
                <a:spcPts val="0"/>
              </a:spcAft>
            </a:pPr>
            <a:r>
              <a:rPr lang="en-US" sz="1400" kern="0" dirty="0"/>
              <a:t>Continue the study</a:t>
            </a:r>
          </a:p>
          <a:p>
            <a:pPr lvl="1">
              <a:spcBef>
                <a:spcPts val="0"/>
              </a:spcBef>
              <a:spcAft>
                <a:spcPts val="0"/>
              </a:spcAft>
            </a:pPr>
            <a:endParaRPr lang="en-US" altLang="zh-CN" sz="1600" kern="0" dirty="0"/>
          </a:p>
          <a:p>
            <a:pPr lvl="1">
              <a:spcBef>
                <a:spcPts val="0"/>
              </a:spcBef>
              <a:spcAft>
                <a:spcPts val="0"/>
              </a:spcAft>
            </a:pPr>
            <a:endParaRPr lang="en-US" altLang="zh-CN" sz="1600" kern="0" dirty="0"/>
          </a:p>
        </p:txBody>
      </p:sp>
      <p:graphicFrame>
        <p:nvGraphicFramePr>
          <p:cNvPr id="6" name="Content Placeholder 8">
            <a:extLst>
              <a:ext uri="{FF2B5EF4-FFF2-40B4-BE49-F238E27FC236}">
                <a16:creationId xmlns:a16="http://schemas.microsoft.com/office/drawing/2014/main" id="{D1AA8FAB-D643-474E-A0C0-53A55B180ACE}"/>
              </a:ext>
            </a:extLst>
          </p:cNvPr>
          <p:cNvGraphicFramePr>
            <a:graphicFrameLocks/>
          </p:cNvGraphicFramePr>
          <p:nvPr>
            <p:extLst>
              <p:ext uri="{D42A27DB-BD31-4B8C-83A1-F6EECF244321}">
                <p14:modId xmlns:p14="http://schemas.microsoft.com/office/powerpoint/2010/main" val="851437415"/>
              </p:ext>
            </p:extLst>
          </p:nvPr>
        </p:nvGraphicFramePr>
        <p:xfrm>
          <a:off x="138173" y="1312782"/>
          <a:ext cx="8810067" cy="881176"/>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val="20000"/>
                    </a:ext>
                  </a:extLst>
                </a:gridCol>
                <a:gridCol w="3806752">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29157">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35777">
                <a:tc>
                  <a:txBody>
                    <a:bodyPr/>
                    <a:lstStyle/>
                    <a:p>
                      <a:r>
                        <a:rPr lang="en-US" sz="1200" b="1" kern="1200" dirty="0">
                          <a:solidFill>
                            <a:schemeClr val="lt1"/>
                          </a:solidFill>
                          <a:effectLst/>
                          <a:latin typeface="+mn-lt"/>
                          <a:ea typeface="+mn-ea"/>
                          <a:cs typeface="+mn-cs"/>
                        </a:rPr>
                        <a:t>FS_eNA_Ph3</a:t>
                      </a:r>
                      <a:r>
                        <a:rPr lang="en-US" sz="1200" b="1" kern="1200" baseline="0" dirty="0">
                          <a:solidFill>
                            <a:schemeClr val="lt1"/>
                          </a:solidFill>
                          <a:effectLst/>
                          <a:latin typeface="+mn-lt"/>
                          <a:ea typeface="+mn-ea"/>
                          <a:cs typeface="+mn-cs"/>
                        </a:rPr>
                        <a:t> </a:t>
                      </a:r>
                      <a:endParaRPr kumimoji="0" lang="en-US" sz="12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ltLang="zh-CN" sz="1200" b="1" kern="1200" dirty="0">
                          <a:solidFill>
                            <a:schemeClr val="bg1"/>
                          </a:solidFill>
                          <a:latin typeface="+mn-lt"/>
                          <a:ea typeface="+mn-ea"/>
                          <a:cs typeface="+mn-cs"/>
                        </a:rPr>
                        <a:t>Study on Enablers for Network Automation for 5G - phase </a:t>
                      </a:r>
                      <a:r>
                        <a:rPr lang="en-US" altLang="en-GB" sz="1200" b="1" kern="1200" dirty="0">
                          <a:solidFill>
                            <a:schemeClr val="bg1"/>
                          </a:solidFill>
                          <a:latin typeface="+mn-lt"/>
                          <a:ea typeface="+mn-ea"/>
                          <a:cs typeface="+mn-cs"/>
                        </a:rPr>
                        <a:t>3</a:t>
                      </a: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0% -&gt; 13 %</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200" b="1" i="0" u="none" strike="noStrike" kern="1200" cap="none" spc="0" normalizeH="0" baseline="0" noProof="0" dirty="0">
                          <a:ln>
                            <a:noFill/>
                          </a:ln>
                          <a:solidFill>
                            <a:schemeClr val="bg1"/>
                          </a:solidFill>
                          <a:effectLst/>
                          <a:uLnTx/>
                          <a:uFillTx/>
                          <a:latin typeface="+mn-lt"/>
                          <a:ea typeface="+mn-ea"/>
                          <a:cs typeface="+mn-cs"/>
                        </a:rPr>
                        <a:t>Sep, 2022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GB" altLang="zh-CN" sz="1200" b="1" i="0" u="none" strike="noStrike" kern="1200" cap="none" spc="0" normalizeH="0" baseline="0" noProof="0" dirty="0">
                          <a:ln>
                            <a:noFill/>
                          </a:ln>
                          <a:solidFill>
                            <a:schemeClr val="bg1"/>
                          </a:solidFill>
                          <a:effectLst/>
                          <a:uLnTx/>
                          <a:uFillTx/>
                          <a:latin typeface="+mn-lt"/>
                          <a:ea typeface="+mn-ea"/>
                          <a:cs typeface="+mn-cs"/>
                        </a:rPr>
                        <a:t>SP-211650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2808894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p:cNvSpPr>
            <a:spLocks noGrp="1"/>
          </p:cNvSpPr>
          <p:nvPr>
            <p:ph type="title"/>
          </p:nvPr>
        </p:nvSpPr>
        <p:spPr/>
        <p:txBody>
          <a:bodyPr/>
          <a:lstStyle/>
          <a:p>
            <a:pPr eaLnBrk="1" hangingPunct="1"/>
            <a:r>
              <a:rPr lang="de-DE" altLang="de-DE" b="1" dirty="0"/>
              <a:t>2.5) </a:t>
            </a:r>
            <a:r>
              <a:rPr lang="en-GB" altLang="en-US" b="1" dirty="0"/>
              <a:t>Rel-18 Study/Work (27/27)</a:t>
            </a:r>
            <a:endParaRPr lang="de-DE" altLang="de-DE" b="1" dirty="0"/>
          </a:p>
        </p:txBody>
      </p:sp>
      <p:sp>
        <p:nvSpPr>
          <p:cNvPr id="5" name="Content Placeholder 7">
            <a:extLst>
              <a:ext uri="{FF2B5EF4-FFF2-40B4-BE49-F238E27FC236}">
                <a16:creationId xmlns:a16="http://schemas.microsoft.com/office/drawing/2014/main" id="{DF1840B9-5A65-4E28-9D05-6670B7583CB2}"/>
              </a:ext>
            </a:extLst>
          </p:cNvPr>
          <p:cNvSpPr txBox="1">
            <a:spLocks/>
          </p:cNvSpPr>
          <p:nvPr/>
        </p:nvSpPr>
        <p:spPr>
          <a:xfrm>
            <a:off x="386848" y="2511006"/>
            <a:ext cx="8554481" cy="3709320"/>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b="1" kern="0" dirty="0"/>
              <a:t>Progress since SA#94-e:</a:t>
            </a:r>
          </a:p>
          <a:p>
            <a:pPr lvl="1">
              <a:spcBef>
                <a:spcPts val="0"/>
              </a:spcBef>
              <a:spcAft>
                <a:spcPts val="400"/>
              </a:spcAft>
            </a:pPr>
            <a:r>
              <a:rPr lang="en-US" altLang="ko-KR" sz="1400" dirty="0"/>
              <a:t>TR skeleton, scope, Architectural assumptions and requirements agreed. </a:t>
            </a:r>
          </a:p>
          <a:p>
            <a:pPr lvl="1">
              <a:spcBef>
                <a:spcPts val="0"/>
              </a:spcBef>
              <a:spcAft>
                <a:spcPts val="400"/>
              </a:spcAft>
            </a:pPr>
            <a:r>
              <a:rPr lang="en-US" altLang="zh-CN" sz="1400" dirty="0"/>
              <a:t>2 Key Issues agreed</a:t>
            </a:r>
            <a:r>
              <a:rPr lang="en-US" altLang="ko-KR" sz="1400" dirty="0"/>
              <a:t>. </a:t>
            </a:r>
          </a:p>
          <a:p>
            <a:pPr lvl="1">
              <a:spcBef>
                <a:spcPts val="0"/>
              </a:spcBef>
              <a:spcAft>
                <a:spcPts val="400"/>
              </a:spcAft>
            </a:pPr>
            <a:r>
              <a:rPr lang="en-US" altLang="ko-KR" sz="1400" dirty="0"/>
              <a:t>1 Solution, 1 Annex agreed.</a:t>
            </a:r>
          </a:p>
          <a:p>
            <a:pPr marL="895350" lvl="2" indent="-176213">
              <a:spcBef>
                <a:spcPts val="200"/>
              </a:spcBef>
              <a:spcAft>
                <a:spcPts val="200"/>
              </a:spcAft>
            </a:pPr>
            <a:endParaRPr lang="en-US" sz="1400" kern="0" dirty="0"/>
          </a:p>
          <a:p>
            <a:pPr marL="457200" lvl="1" indent="-457200">
              <a:spcBef>
                <a:spcPts val="0"/>
              </a:spcBef>
              <a:spcAft>
                <a:spcPts val="0"/>
              </a:spcAft>
              <a:buBlip>
                <a:blip r:embed="rId2"/>
              </a:buBlip>
            </a:pPr>
            <a:r>
              <a:rPr lang="en-US" sz="1800" b="1" dirty="0">
                <a:ea typeface="+mn-ea"/>
                <a:cs typeface="+mn-cs"/>
              </a:rPr>
              <a:t>RAN impacts and dependencies:</a:t>
            </a:r>
            <a:endParaRPr lang="de-DE" sz="1800" b="1" dirty="0">
              <a:ea typeface="+mn-ea"/>
              <a:cs typeface="+mn-cs"/>
            </a:endParaRPr>
          </a:p>
          <a:p>
            <a:pPr lvl="1">
              <a:spcBef>
                <a:spcPts val="0"/>
              </a:spcBef>
              <a:spcAft>
                <a:spcPts val="300"/>
              </a:spcAft>
            </a:pPr>
            <a:r>
              <a:rPr lang="en-US" altLang="de-DE" sz="1400" dirty="0">
                <a:cs typeface="+mn-ea"/>
                <a:sym typeface="+mn-ea"/>
              </a:rPr>
              <a:t>None</a:t>
            </a:r>
          </a:p>
          <a:p>
            <a:pPr lvl="1">
              <a:spcBef>
                <a:spcPts val="0"/>
              </a:spcBef>
              <a:spcAft>
                <a:spcPts val="300"/>
              </a:spcAft>
            </a:pPr>
            <a:endParaRPr lang="de-DE" sz="1200" kern="0" dirty="0"/>
          </a:p>
          <a:p>
            <a:pPr>
              <a:spcBef>
                <a:spcPts val="0"/>
              </a:spcBef>
              <a:spcAft>
                <a:spcPts val="0"/>
              </a:spcAft>
            </a:pPr>
            <a:r>
              <a:rPr lang="de-DE" sz="1800" b="1" kern="0" dirty="0"/>
              <a:t>Next steps:</a:t>
            </a:r>
          </a:p>
          <a:p>
            <a:pPr lvl="1">
              <a:spcBef>
                <a:spcPts val="0"/>
              </a:spcBef>
              <a:spcAft>
                <a:spcPts val="0"/>
              </a:spcAft>
            </a:pPr>
            <a:r>
              <a:rPr lang="en-US" sz="1400" kern="0" dirty="0"/>
              <a:t>Continue the study</a:t>
            </a:r>
          </a:p>
          <a:p>
            <a:pPr lvl="1">
              <a:spcBef>
                <a:spcPts val="0"/>
              </a:spcBef>
              <a:spcAft>
                <a:spcPts val="0"/>
              </a:spcAft>
            </a:pPr>
            <a:endParaRPr lang="en-US" altLang="zh-CN" sz="1600" kern="0" dirty="0"/>
          </a:p>
          <a:p>
            <a:pPr lvl="1">
              <a:spcBef>
                <a:spcPts val="0"/>
              </a:spcBef>
              <a:spcAft>
                <a:spcPts val="0"/>
              </a:spcAft>
            </a:pPr>
            <a:endParaRPr lang="en-US" altLang="zh-CN" sz="1600" kern="0" dirty="0"/>
          </a:p>
        </p:txBody>
      </p:sp>
      <p:graphicFrame>
        <p:nvGraphicFramePr>
          <p:cNvPr id="6" name="Content Placeholder 8">
            <a:extLst>
              <a:ext uri="{FF2B5EF4-FFF2-40B4-BE49-F238E27FC236}">
                <a16:creationId xmlns:a16="http://schemas.microsoft.com/office/drawing/2014/main" id="{D1AA8FAB-D643-474E-A0C0-53A55B180ACE}"/>
              </a:ext>
            </a:extLst>
          </p:cNvPr>
          <p:cNvGraphicFramePr>
            <a:graphicFrameLocks/>
          </p:cNvGraphicFramePr>
          <p:nvPr>
            <p:extLst>
              <p:ext uri="{D42A27DB-BD31-4B8C-83A1-F6EECF244321}">
                <p14:modId xmlns:p14="http://schemas.microsoft.com/office/powerpoint/2010/main" val="536001774"/>
              </p:ext>
            </p:extLst>
          </p:nvPr>
        </p:nvGraphicFramePr>
        <p:xfrm>
          <a:off x="138173" y="1312782"/>
          <a:ext cx="8810067" cy="871115"/>
        </p:xfrm>
        <a:graphic>
          <a:graphicData uri="http://schemas.openxmlformats.org/drawingml/2006/table">
            <a:tbl>
              <a:tblPr firstRow="1" bandRow="1">
                <a:tableStyleId>{8FD4443E-F989-4FC4-A0C8-D5A2AF1F390B}</a:tableStyleId>
              </a:tblPr>
              <a:tblGrid>
                <a:gridCol w="1540900">
                  <a:extLst>
                    <a:ext uri="{9D8B030D-6E8A-4147-A177-3AD203B41FA5}">
                      <a16:colId xmlns:a16="http://schemas.microsoft.com/office/drawing/2014/main" val="20000"/>
                    </a:ext>
                  </a:extLst>
                </a:gridCol>
                <a:gridCol w="3806752">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29157">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35777">
                <a:tc>
                  <a:txBody>
                    <a:bodyPr/>
                    <a:lstStyle/>
                    <a:p>
                      <a:r>
                        <a:rPr lang="en-GB" altLang="zh-CN" sz="1200" b="1" i="0" u="none" strike="noStrike" kern="1200" dirty="0">
                          <a:solidFill>
                            <a:schemeClr val="bg1"/>
                          </a:solidFill>
                          <a:effectLst/>
                          <a:latin typeface="Calibri" panose="020F0502020204030204" pitchFamily="34" charset="0"/>
                          <a:ea typeface="+mn-ea"/>
                          <a:cs typeface="+mn-cs"/>
                        </a:rPr>
                        <a:t>FS_</a:t>
                      </a:r>
                      <a:r>
                        <a:rPr lang="en-US" altLang="zh-CN" sz="1200" b="1" i="0" u="none" strike="noStrike" kern="1200" dirty="0">
                          <a:solidFill>
                            <a:schemeClr val="bg1"/>
                          </a:solidFill>
                          <a:effectLst/>
                          <a:latin typeface="Calibri" panose="020F0502020204030204" pitchFamily="34" charset="0"/>
                          <a:ea typeface="+mn-ea"/>
                          <a:cs typeface="+mn-cs"/>
                        </a:rPr>
                        <a:t>UPEAS</a:t>
                      </a:r>
                      <a:endParaRPr lang="en-US" sz="1200" b="1" i="0" u="none" strike="noStrike" kern="1200" dirty="0">
                        <a:solidFill>
                          <a:schemeClr val="bg1"/>
                        </a:solidFill>
                        <a:effectLst/>
                        <a:latin typeface="Calibri" panose="020F0502020204030204" pitchFamily="34" charset="0"/>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altLang="zh-CN" sz="1200" b="1" i="0" u="none" strike="noStrike" kern="1200" dirty="0">
                          <a:solidFill>
                            <a:schemeClr val="bg1"/>
                          </a:solidFill>
                          <a:effectLst/>
                          <a:latin typeface="Calibri" panose="020F0502020204030204" pitchFamily="34" charset="0"/>
                          <a:ea typeface="+mn-ea"/>
                          <a:cs typeface="+mn-cs"/>
                        </a:rPr>
                        <a:t>Study on UPF enhancement for Exposure And SBA</a:t>
                      </a:r>
                      <a:endParaRPr lang="de-DE" sz="1200" b="1" i="0" u="none" strike="noStrike" kern="1200" dirty="0">
                        <a:solidFill>
                          <a:schemeClr val="bg1"/>
                        </a:solidFill>
                        <a:effectLst/>
                        <a:latin typeface="Calibri" panose="020F0502020204030204" pitchFamily="34" charset="0"/>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200" b="1" kern="1200" dirty="0">
                          <a:solidFill>
                            <a:srgbClr val="7030A0"/>
                          </a:solidFill>
                          <a:latin typeface="+mn-lt"/>
                          <a:ea typeface="+mn-ea"/>
                          <a:cs typeface="+mn-cs"/>
                        </a:rPr>
                        <a:t>0% -&gt; 20%</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200" b="1" i="0" u="none" strike="noStrike" kern="1200" cap="none" spc="0" normalizeH="0" baseline="0" noProof="0" dirty="0">
                          <a:ln>
                            <a:noFill/>
                          </a:ln>
                          <a:solidFill>
                            <a:prstClr val="white"/>
                          </a:solidFill>
                          <a:effectLst/>
                          <a:uLnTx/>
                          <a:uFillTx/>
                          <a:latin typeface="+mn-lt"/>
                          <a:ea typeface="+mn-ea"/>
                          <a:cs typeface="+mn-cs"/>
                        </a:rPr>
                        <a:t>Sep, 2022</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200" b="1" i="0" u="none" strike="noStrike" kern="1200" cap="none" spc="0" normalizeH="0" baseline="0" noProof="0" dirty="0">
                          <a:ln>
                            <a:noFill/>
                          </a:ln>
                          <a:solidFill>
                            <a:prstClr val="white"/>
                          </a:solidFill>
                          <a:effectLst/>
                          <a:uLnTx/>
                          <a:uFillTx/>
                          <a:latin typeface="+mn-lt"/>
                          <a:ea typeface="+mn-ea"/>
                          <a:cs typeface="+mn-cs"/>
                        </a:rPr>
                        <a:t>SP-211652</a:t>
                      </a:r>
                      <a:endParaRPr lang="en-US" sz="12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17136812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dirty="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400" dirty="0">
                <a:solidFill>
                  <a:schemeClr val="bg1">
                    <a:lumMod val="65000"/>
                  </a:schemeClr>
                </a:solidFill>
              </a:rPr>
              <a:t> </a:t>
            </a:r>
            <a:r>
              <a:rPr lang="en-GB" sz="2000" dirty="0">
                <a:solidFill>
                  <a:schemeClr val="bg1">
                    <a:lumMod val="65000"/>
                  </a:schemeClr>
                </a:solidFill>
              </a:rPr>
              <a:t>1) General aspects (events since SA#94-e, statistics, next meetings)</a:t>
            </a:r>
          </a:p>
          <a:p>
            <a:pPr eaLnBrk="1" hangingPunct="1">
              <a:defRPr/>
            </a:pPr>
            <a:r>
              <a:rPr lang="en-GB" sz="2000" dirty="0">
                <a:solidFill>
                  <a:schemeClr val="bg1">
                    <a:lumMod val="65000"/>
                  </a:schemeClr>
                </a:solidFill>
              </a:rPr>
              <a:t> </a:t>
            </a:r>
            <a:r>
              <a:rPr lang="en-GB" sz="2000" b="1" i="1" dirty="0"/>
              <a:t>2) SA Work Report</a:t>
            </a:r>
          </a:p>
          <a:p>
            <a:pPr lvl="1" eaLnBrk="1" hangingPunct="1">
              <a:defRPr/>
            </a:pPr>
            <a:r>
              <a:rPr lang="en-GB" sz="1800" dirty="0">
                <a:solidFill>
                  <a:schemeClr val="bg1">
                    <a:lumMod val="65000"/>
                  </a:schemeClr>
                </a:solidFill>
              </a:rPr>
              <a:t>2.1) Rel-14 and before Maintenance</a:t>
            </a:r>
          </a:p>
          <a:p>
            <a:pPr lvl="1" eaLnBrk="1" hangingPunct="1">
              <a:defRPr/>
            </a:pPr>
            <a:r>
              <a:rPr lang="en-GB" sz="1800" dirty="0">
                <a:solidFill>
                  <a:schemeClr val="bg1">
                    <a:lumMod val="65000"/>
                  </a:schemeClr>
                </a:solidFill>
              </a:rPr>
              <a:t>2.2) Rel-15 Maintenance and Work</a:t>
            </a:r>
          </a:p>
          <a:p>
            <a:pPr lvl="1" eaLnBrk="1" hangingPunct="1">
              <a:defRPr/>
            </a:pPr>
            <a:r>
              <a:rPr lang="en-GB" sz="1800" dirty="0">
                <a:solidFill>
                  <a:schemeClr val="bg1">
                    <a:lumMod val="65000"/>
                  </a:schemeClr>
                </a:solidFill>
              </a:rPr>
              <a:t>2.3) Rel-16 and later Work and Maintenance</a:t>
            </a:r>
          </a:p>
          <a:p>
            <a:pPr lvl="1" eaLnBrk="1" hangingPunct="1">
              <a:defRPr/>
            </a:pPr>
            <a:r>
              <a:rPr lang="en-US" sz="1800" dirty="0">
                <a:solidFill>
                  <a:schemeClr val="bg1">
                    <a:lumMod val="65000"/>
                  </a:schemeClr>
                </a:solidFill>
              </a:rPr>
              <a:t>2.4) Rel-17 Study/Work</a:t>
            </a:r>
          </a:p>
          <a:p>
            <a:pPr lvl="1" eaLnBrk="1" hangingPunct="1">
              <a:defRPr/>
            </a:pPr>
            <a:r>
              <a:rPr lang="en-US" sz="1800" dirty="0">
                <a:solidFill>
                  <a:schemeClr val="bg1">
                    <a:lumMod val="65000"/>
                  </a:schemeClr>
                </a:solidFill>
              </a:rPr>
              <a:t>2.5) Rel-18 Study/Work</a:t>
            </a:r>
          </a:p>
          <a:p>
            <a:pPr lvl="1" eaLnBrk="1" hangingPunct="1">
              <a:defRPr/>
            </a:pPr>
            <a:r>
              <a:rPr lang="en-GB" sz="1800" b="1" i="1" dirty="0"/>
              <a:t>2.6) IETF Dependency Update</a:t>
            </a:r>
          </a:p>
          <a:p>
            <a:pPr eaLnBrk="1" hangingPunct="1">
              <a:defRPr/>
            </a:pPr>
            <a:r>
              <a:rPr lang="en-GB" sz="2000" dirty="0">
                <a:solidFill>
                  <a:schemeClr val="bg1">
                    <a:lumMod val="65000"/>
                  </a:schemeClr>
                </a:solidFill>
              </a:rPr>
              <a:t> 3) SA2 Work Planning</a:t>
            </a:r>
          </a:p>
          <a:p>
            <a:pPr eaLnBrk="1" hangingPunct="1">
              <a:defRPr/>
            </a:pPr>
            <a:r>
              <a:rPr lang="en-GB" sz="2000" dirty="0">
                <a:solidFill>
                  <a:schemeClr val="bg1">
                    <a:lumMod val="65000"/>
                  </a:schemeClr>
                </a:solidFill>
              </a:rPr>
              <a:t> 4) Documents for Information and Approval</a:t>
            </a:r>
          </a:p>
          <a:p>
            <a:pPr eaLnBrk="1" hangingPunct="1">
              <a:defRPr/>
            </a:pPr>
            <a:r>
              <a:rPr lang="en-GB" sz="2000" dirty="0">
                <a:solidFill>
                  <a:schemeClr val="bg1">
                    <a:lumMod val="65000"/>
                  </a:schemeClr>
                </a:solidFill>
              </a:rPr>
              <a:t> 5) Collected Items requiring action from SA</a:t>
            </a:r>
            <a:endParaRPr lang="en-GB" sz="2400" dirty="0">
              <a:solidFill>
                <a:schemeClr val="bg1">
                  <a:lumMod val="65000"/>
                </a:schemeClr>
              </a:solidFill>
            </a:endParaRPr>
          </a:p>
        </p:txBody>
      </p:sp>
      <p:sp>
        <p:nvSpPr>
          <p:cNvPr id="45060" name="Text Box 3"/>
          <p:cNvSpPr txBox="1">
            <a:spLocks noChangeArrowheads="1"/>
          </p:cNvSpPr>
          <p:nvPr/>
        </p:nvSpPr>
        <p:spPr bwMode="auto">
          <a:xfrm>
            <a:off x="445111" y="3807924"/>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GB" altLang="ko-KR" sz="2400" dirty="0">
                <a:latin typeface="Wingdings" panose="05000000000000000000" pitchFamily="2" charset="2"/>
                <a:ea typeface="Gulim" panose="020B0600000101010101" pitchFamily="34" charset="-127"/>
              </a:rPr>
              <a:t>è</a:t>
            </a:r>
            <a:endParaRPr lang="en-GB" altLang="ko-KR" sz="2400" dirty="0">
              <a:latin typeface="Times New Roman" panose="02020603050405020304" pitchFamily="18" charset="0"/>
              <a:ea typeface="Gulim" panose="020B0600000101010101" pitchFamily="34" charset="-127"/>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p:txBody>
          <a:bodyPr/>
          <a:lstStyle/>
          <a:p>
            <a:pPr eaLnBrk="1" hangingPunct="1"/>
            <a:r>
              <a:rPr lang="de-DE" altLang="de-DE" b="1" dirty="0"/>
              <a:t>2.6) IETF </a:t>
            </a:r>
            <a:r>
              <a:rPr lang="en-GB" altLang="de-DE" b="1" dirty="0"/>
              <a:t>and External SDO Normative Reference Update (1/1)</a:t>
            </a:r>
            <a:endParaRPr lang="de-DE" altLang="de-DE" b="1" dirty="0"/>
          </a:p>
        </p:txBody>
      </p:sp>
      <p:sp>
        <p:nvSpPr>
          <p:cNvPr id="46083" name="Content Placeholder 1"/>
          <p:cNvSpPr>
            <a:spLocks noGrp="1"/>
          </p:cNvSpPr>
          <p:nvPr>
            <p:ph idx="1"/>
          </p:nvPr>
        </p:nvSpPr>
        <p:spPr/>
        <p:txBody>
          <a:bodyPr/>
          <a:lstStyle/>
          <a:p>
            <a:endParaRPr lang="de-DE" sz="2400" dirty="0"/>
          </a:p>
          <a:p>
            <a:pPr eaLnBrk="1" hangingPunct="1"/>
            <a:endParaRPr lang="en-US" altLang="de-DE" sz="2400" dirty="0"/>
          </a:p>
          <a:p>
            <a:pPr>
              <a:buFontTx/>
              <a:buNone/>
            </a:pPr>
            <a:endParaRPr lang="en-US" altLang="de-DE" dirty="0"/>
          </a:p>
          <a:p>
            <a:pPr eaLnBrk="1" hangingPunct="1">
              <a:buFontTx/>
              <a:buNone/>
            </a:pPr>
            <a:endParaRPr lang="en-US" altLang="de-DE" dirty="0"/>
          </a:p>
          <a:p>
            <a:pPr eaLnBrk="1" hangingPunct="1"/>
            <a:endParaRPr lang="en-GB" altLang="de-DE" dirty="0">
              <a:latin typeface="Arial" panose="020B0604020202020204" pitchFamily="34" charset="0"/>
              <a:cs typeface="Arial" panose="020B0604020202020204" pitchFamily="34" charset="0"/>
            </a:endParaRPr>
          </a:p>
        </p:txBody>
      </p:sp>
      <p:sp>
        <p:nvSpPr>
          <p:cNvPr id="4" name="Rectangle 3">
            <a:extLst>
              <a:ext uri="{FF2B5EF4-FFF2-40B4-BE49-F238E27FC236}">
                <a16:creationId xmlns:a16="http://schemas.microsoft.com/office/drawing/2014/main" id="{D041F9B7-C239-4B45-BD44-AF358702C28E}"/>
              </a:ext>
            </a:extLst>
          </p:cNvPr>
          <p:cNvSpPr txBox="1">
            <a:spLocks/>
          </p:cNvSpPr>
          <p:nvPr/>
        </p:nvSpPr>
        <p:spPr bwMode="auto">
          <a:xfrm>
            <a:off x="457200" y="1634836"/>
            <a:ext cx="8229600" cy="4300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eaLnBrk="1" hangingPunct="1">
              <a:defRPr/>
            </a:pPr>
            <a:r>
              <a:rPr lang="en-US" sz="2400" kern="0" dirty="0"/>
              <a:t>None. </a:t>
            </a:r>
          </a:p>
          <a:p>
            <a:pPr eaLnBrk="1" hangingPunct="1">
              <a:defRPr/>
            </a:pPr>
            <a:endParaRPr lang="en-GB" sz="1600" kern="0" dirty="0"/>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dirty="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000" dirty="0">
                <a:solidFill>
                  <a:schemeClr val="bg1">
                    <a:lumMod val="65000"/>
                  </a:schemeClr>
                </a:solidFill>
              </a:rPr>
              <a:t> 1) General aspects (events since SA#94-e, statistics, next meetings)</a:t>
            </a:r>
          </a:p>
          <a:p>
            <a:pPr eaLnBrk="1" hangingPunct="1">
              <a:defRPr/>
            </a:pPr>
            <a:r>
              <a:rPr lang="en-GB" sz="2000" dirty="0">
                <a:solidFill>
                  <a:schemeClr val="bg1">
                    <a:lumMod val="65000"/>
                  </a:schemeClr>
                </a:solidFill>
              </a:rPr>
              <a:t> 2) SA Work Report</a:t>
            </a:r>
          </a:p>
          <a:p>
            <a:pPr lvl="1" eaLnBrk="1" hangingPunct="1">
              <a:defRPr/>
            </a:pPr>
            <a:r>
              <a:rPr lang="en-GB" sz="1800" dirty="0">
                <a:solidFill>
                  <a:schemeClr val="bg1">
                    <a:lumMod val="65000"/>
                  </a:schemeClr>
                </a:solidFill>
              </a:rPr>
              <a:t>2.1) Rel-14 and before Maintenance</a:t>
            </a:r>
          </a:p>
          <a:p>
            <a:pPr lvl="1" eaLnBrk="1" hangingPunct="1">
              <a:defRPr/>
            </a:pPr>
            <a:r>
              <a:rPr lang="en-GB" sz="1800" dirty="0">
                <a:solidFill>
                  <a:schemeClr val="bg1">
                    <a:lumMod val="65000"/>
                  </a:schemeClr>
                </a:solidFill>
              </a:rPr>
              <a:t>2.2) Rel-15 Maintenance and Work</a:t>
            </a:r>
          </a:p>
          <a:p>
            <a:pPr lvl="1" eaLnBrk="1" hangingPunct="1">
              <a:defRPr/>
            </a:pPr>
            <a:r>
              <a:rPr lang="en-GB" sz="1800" dirty="0">
                <a:solidFill>
                  <a:schemeClr val="bg1">
                    <a:lumMod val="65000"/>
                  </a:schemeClr>
                </a:solidFill>
              </a:rPr>
              <a:t>2.3) Rel-16 and later Work and Maintenance</a:t>
            </a:r>
          </a:p>
          <a:p>
            <a:pPr lvl="1" eaLnBrk="1" hangingPunct="1">
              <a:defRPr/>
            </a:pPr>
            <a:r>
              <a:rPr lang="en-GB" sz="1800" dirty="0">
                <a:solidFill>
                  <a:schemeClr val="bg1">
                    <a:lumMod val="65000"/>
                  </a:schemeClr>
                </a:solidFill>
              </a:rPr>
              <a:t>2.4) </a:t>
            </a:r>
            <a:r>
              <a:rPr lang="en-US" sz="1800" dirty="0">
                <a:solidFill>
                  <a:schemeClr val="bg1">
                    <a:lumMod val="65000"/>
                  </a:schemeClr>
                </a:solidFill>
              </a:rPr>
              <a:t>Rel-17 Study/Work</a:t>
            </a:r>
          </a:p>
          <a:p>
            <a:pPr lvl="1" eaLnBrk="1" hangingPunct="1">
              <a:defRPr/>
            </a:pPr>
            <a:r>
              <a:rPr lang="en-US" sz="1800" dirty="0">
                <a:solidFill>
                  <a:schemeClr val="bg1">
                    <a:lumMod val="65000"/>
                  </a:schemeClr>
                </a:solidFill>
              </a:rPr>
              <a:t>2.5) Rel-18 Study/Work</a:t>
            </a:r>
          </a:p>
          <a:p>
            <a:pPr lvl="1" eaLnBrk="1" hangingPunct="1">
              <a:defRPr/>
            </a:pPr>
            <a:r>
              <a:rPr lang="en-GB" sz="1800" dirty="0">
                <a:solidFill>
                  <a:schemeClr val="bg1">
                    <a:lumMod val="65000"/>
                  </a:schemeClr>
                </a:solidFill>
              </a:rPr>
              <a:t>2.6) IETF Dependency Update</a:t>
            </a:r>
          </a:p>
          <a:p>
            <a:pPr eaLnBrk="1" hangingPunct="1">
              <a:defRPr/>
            </a:pPr>
            <a:r>
              <a:rPr lang="en-GB" sz="2000" dirty="0">
                <a:solidFill>
                  <a:schemeClr val="bg1">
                    <a:lumMod val="65000"/>
                  </a:schemeClr>
                </a:solidFill>
              </a:rPr>
              <a:t> </a:t>
            </a:r>
            <a:r>
              <a:rPr lang="en-GB" sz="2000" b="1" i="1" dirty="0"/>
              <a:t>3) SA2 Work Planning</a:t>
            </a:r>
          </a:p>
          <a:p>
            <a:pPr eaLnBrk="1" hangingPunct="1">
              <a:defRPr/>
            </a:pPr>
            <a:r>
              <a:rPr lang="en-GB" sz="2000" dirty="0">
                <a:solidFill>
                  <a:schemeClr val="bg1">
                    <a:lumMod val="65000"/>
                  </a:schemeClr>
                </a:solidFill>
              </a:rPr>
              <a:t> 4) Documents for Information and Approval</a:t>
            </a:r>
          </a:p>
          <a:p>
            <a:pPr eaLnBrk="1" hangingPunct="1">
              <a:defRPr/>
            </a:pPr>
            <a:r>
              <a:rPr lang="en-GB" sz="2000" dirty="0">
                <a:solidFill>
                  <a:schemeClr val="bg1">
                    <a:lumMod val="65000"/>
                  </a:schemeClr>
                </a:solidFill>
              </a:rPr>
              <a:t> 5) Collected Items requiring action from SA</a:t>
            </a:r>
          </a:p>
        </p:txBody>
      </p:sp>
      <p:sp>
        <p:nvSpPr>
          <p:cNvPr id="47108" name="Text Box 3"/>
          <p:cNvSpPr txBox="1">
            <a:spLocks noChangeArrowheads="1"/>
          </p:cNvSpPr>
          <p:nvPr/>
        </p:nvSpPr>
        <p:spPr bwMode="auto">
          <a:xfrm>
            <a:off x="69973" y="409111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GB" altLang="ko-KR" sz="2400" dirty="0">
                <a:latin typeface="Wingdings" panose="05000000000000000000" pitchFamily="2" charset="2"/>
                <a:ea typeface="Gulim" panose="020B0600000101010101" pitchFamily="34" charset="-127"/>
              </a:rPr>
              <a:t>è</a:t>
            </a:r>
            <a:endParaRPr lang="en-GB" altLang="ko-KR" sz="2400" dirty="0">
              <a:latin typeface="Times New Roman" panose="02020603050405020304" pitchFamily="18" charset="0"/>
              <a:ea typeface="Gulim" panose="020B0600000101010101" pitchFamily="34" charset="-127"/>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b="1" dirty="0"/>
              <a:t>3) SA2 Work Planning</a:t>
            </a:r>
          </a:p>
        </p:txBody>
      </p:sp>
      <p:sp>
        <p:nvSpPr>
          <p:cNvPr id="57347" name="Rectangle 3"/>
          <p:cNvSpPr>
            <a:spLocks noGrp="1"/>
          </p:cNvSpPr>
          <p:nvPr>
            <p:ph type="body" idx="1"/>
          </p:nvPr>
        </p:nvSpPr>
        <p:spPr>
          <a:xfrm>
            <a:off x="457200" y="1409700"/>
            <a:ext cx="8229600" cy="4863509"/>
          </a:xfrm>
        </p:spPr>
        <p:txBody>
          <a:bodyPr/>
          <a:lstStyle/>
          <a:p>
            <a:pPr eaLnBrk="1" hangingPunct="1">
              <a:spcBef>
                <a:spcPts val="1200"/>
              </a:spcBef>
              <a:defRPr/>
            </a:pPr>
            <a:r>
              <a:rPr lang="en-GB" sz="1600" dirty="0"/>
              <a:t>Rel-17 work items are 98% – 100% complete. Please see slide#19 - #37 for more details. </a:t>
            </a:r>
          </a:p>
          <a:p>
            <a:pPr lvl="1" eaLnBrk="1" hangingPunct="1">
              <a:spcBef>
                <a:spcPts val="1200"/>
              </a:spcBef>
              <a:defRPr/>
            </a:pPr>
            <a:r>
              <a:rPr lang="en-GB" sz="1400" dirty="0"/>
              <a:t>From SA2#150E FASMO criterion will be strictly enforced on Rel-17 work items. </a:t>
            </a:r>
          </a:p>
          <a:p>
            <a:pPr eaLnBrk="1" hangingPunct="1">
              <a:spcBef>
                <a:spcPts val="1200"/>
              </a:spcBef>
              <a:defRPr/>
            </a:pPr>
            <a:r>
              <a:rPr lang="en-GB" sz="1600" dirty="0"/>
              <a:t>Rel-17 alignment work with other WGs (where SA2 doesn’t have dedicated WID) is also continuing. SA2 agreed on several alignment CRs related to NSWO_5G, </a:t>
            </a:r>
            <a:r>
              <a:rPr lang="nn-NO" sz="1600" dirty="0"/>
              <a:t>NR_UE_pow_sav_enh, NR_ENDC_SON_MDT_enh, etc. </a:t>
            </a:r>
          </a:p>
          <a:p>
            <a:pPr lvl="1" eaLnBrk="1" hangingPunct="1">
              <a:spcBef>
                <a:spcPts val="1200"/>
              </a:spcBef>
              <a:defRPr/>
            </a:pPr>
            <a:r>
              <a:rPr lang="en-US" sz="1400" dirty="0"/>
              <a:t>SA2 discussed the topic on slice group and priority for cell reselection and could not reach consensus in Rel-17. SA2 has sent LS back to RAN2/RAN3/CT1 and CC to RAN/SA/CT. </a:t>
            </a:r>
            <a:endParaRPr lang="en-GB" sz="1400" dirty="0"/>
          </a:p>
          <a:p>
            <a:pPr eaLnBrk="1" hangingPunct="1">
              <a:spcBef>
                <a:spcPts val="1200"/>
              </a:spcBef>
              <a:defRPr/>
            </a:pPr>
            <a:r>
              <a:rPr lang="en-US" sz="1600" dirty="0"/>
              <a:t>SA2 work planning in S2-2201683 was endorsed. 2H 2022 will be maintained as the dual calendar (with both F2F and e-meeting dates). SA2 July Ad-hoc (26 June – 1 July 2022) is canceled. It was agreed that SA2 Ad-Hoc in Jan 2023 will be scheduled. </a:t>
            </a:r>
          </a:p>
          <a:p>
            <a:pPr eaLnBrk="1" hangingPunct="1">
              <a:spcBef>
                <a:spcPts val="1200"/>
              </a:spcBef>
              <a:defRPr/>
            </a:pPr>
            <a:r>
              <a:rPr lang="en-US" sz="1600" dirty="0"/>
              <a:t>TU (Time Unit) for Rel-18 SIDs will also be tracked during the e-meetings. The quota of a maximum of 30 </a:t>
            </a:r>
            <a:r>
              <a:rPr lang="en-US" sz="1600" dirty="0" err="1"/>
              <a:t>TDocs</a:t>
            </a:r>
            <a:r>
              <a:rPr lang="en-US" sz="1600" dirty="0"/>
              <a:t> (P-CRs) per 1 TU will be allowed. The detailed worksheet covering TU allocation for all SA2 meetings until the Rel-18 stage-2 freeze was endorsed in S2-2201217. </a:t>
            </a:r>
          </a:p>
          <a:p>
            <a:pPr eaLnBrk="1" hangingPunct="1">
              <a:spcBef>
                <a:spcPts val="1200"/>
              </a:spcBef>
              <a:defRPr/>
            </a:pPr>
            <a:r>
              <a:rPr lang="en-US" sz="1600" dirty="0"/>
              <a:t>Rel-18 SIDs were on schedule for the first time at SA2# 149E. Rel-18 SIDs were progressed on TR Skeleton, TR Scope, Architectural assumptions, Key Issues and Solutions. </a:t>
            </a:r>
            <a:r>
              <a:rPr lang="en-GB" sz="1600" dirty="0"/>
              <a:t>Please see slide#39 - #65 for more details. </a:t>
            </a:r>
            <a:endParaRPr lang="en-US" sz="1600" dirty="0"/>
          </a:p>
          <a:p>
            <a:pPr eaLnBrk="1" hangingPunct="1">
              <a:defRPr/>
            </a:pPr>
            <a:endParaRPr lang="en-US" sz="1600" dirty="0"/>
          </a:p>
          <a:p>
            <a:pPr marL="457200" lvl="1" indent="0" eaLnBrk="1" hangingPunct="1">
              <a:buNone/>
              <a:defRPr/>
            </a:pPr>
            <a:endParaRPr lang="en-GB" sz="1600" dirty="0">
              <a:solidFill>
                <a:srgbClr val="FF0000"/>
              </a:solidFill>
            </a:endParaRPr>
          </a:p>
          <a:p>
            <a:pPr lvl="1" eaLnBrk="1" hangingPunct="1">
              <a:defRPr/>
            </a:pPr>
            <a:endParaRPr lang="en-US" sz="1800" dirty="0"/>
          </a:p>
        </p:txBody>
      </p:sp>
    </p:spTree>
    <p:extLst>
      <p:ext uri="{BB962C8B-B14F-4D97-AF65-F5344CB8AC3E}">
        <p14:creationId xmlns:p14="http://schemas.microsoft.com/office/powerpoint/2010/main" val="76741635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425155" y="0"/>
            <a:ext cx="6827838" cy="1143000"/>
          </a:xfrm>
        </p:spPr>
        <p:txBody>
          <a:bodyPr/>
          <a:lstStyle/>
          <a:p>
            <a:r>
              <a:rPr lang="de-DE" altLang="de-DE" b="1" dirty="0"/>
              <a:t>1) General Aspects (4/7)</a:t>
            </a:r>
          </a:p>
        </p:txBody>
      </p:sp>
      <p:graphicFrame>
        <p:nvGraphicFramePr>
          <p:cNvPr id="7" name="Chart 6">
            <a:extLst>
              <a:ext uri="{FF2B5EF4-FFF2-40B4-BE49-F238E27FC236}">
                <a16:creationId xmlns:a16="http://schemas.microsoft.com/office/drawing/2014/main" id="{F896234B-A910-41D3-A7B7-CBFBEF2F7D6F}"/>
              </a:ext>
            </a:extLst>
          </p:cNvPr>
          <p:cNvGraphicFramePr>
            <a:graphicFrameLocks/>
          </p:cNvGraphicFramePr>
          <p:nvPr/>
        </p:nvGraphicFramePr>
        <p:xfrm>
          <a:off x="108744" y="850899"/>
          <a:ext cx="9035256" cy="5524501"/>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dirty="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000" dirty="0">
                <a:solidFill>
                  <a:schemeClr val="bg1">
                    <a:lumMod val="65000"/>
                  </a:schemeClr>
                </a:solidFill>
              </a:rPr>
              <a:t> 1) General aspects (events since SA#94-e, statistics, next meetings)</a:t>
            </a:r>
          </a:p>
          <a:p>
            <a:pPr eaLnBrk="1" hangingPunct="1">
              <a:defRPr/>
            </a:pPr>
            <a:r>
              <a:rPr lang="en-GB" sz="2000" dirty="0">
                <a:solidFill>
                  <a:schemeClr val="bg1">
                    <a:lumMod val="65000"/>
                  </a:schemeClr>
                </a:solidFill>
              </a:rPr>
              <a:t> 2) SA Work Report</a:t>
            </a:r>
          </a:p>
          <a:p>
            <a:pPr lvl="1" eaLnBrk="1" hangingPunct="1">
              <a:defRPr/>
            </a:pPr>
            <a:r>
              <a:rPr lang="en-GB" sz="1800" dirty="0">
                <a:solidFill>
                  <a:schemeClr val="bg1">
                    <a:lumMod val="65000"/>
                  </a:schemeClr>
                </a:solidFill>
              </a:rPr>
              <a:t>2.1) Rel-14 and before Maintenance</a:t>
            </a:r>
          </a:p>
          <a:p>
            <a:pPr lvl="1" eaLnBrk="1" hangingPunct="1">
              <a:defRPr/>
            </a:pPr>
            <a:r>
              <a:rPr lang="en-GB" sz="1800" dirty="0">
                <a:solidFill>
                  <a:schemeClr val="bg1">
                    <a:lumMod val="65000"/>
                  </a:schemeClr>
                </a:solidFill>
              </a:rPr>
              <a:t>2.2) Rel-15 Maintenance and Work</a:t>
            </a:r>
          </a:p>
          <a:p>
            <a:pPr lvl="1" eaLnBrk="1" hangingPunct="1">
              <a:defRPr/>
            </a:pPr>
            <a:r>
              <a:rPr lang="en-GB" sz="1800" dirty="0">
                <a:solidFill>
                  <a:schemeClr val="bg1">
                    <a:lumMod val="65000"/>
                  </a:schemeClr>
                </a:solidFill>
              </a:rPr>
              <a:t>2.3) Rel-16 and later Work and Maintenance</a:t>
            </a:r>
          </a:p>
          <a:p>
            <a:pPr lvl="1" eaLnBrk="1" hangingPunct="1">
              <a:defRPr/>
            </a:pPr>
            <a:r>
              <a:rPr lang="en-US" sz="1800" dirty="0">
                <a:solidFill>
                  <a:schemeClr val="bg1">
                    <a:lumMod val="65000"/>
                  </a:schemeClr>
                </a:solidFill>
              </a:rPr>
              <a:t>2.4) Rel-17 Study/Work</a:t>
            </a:r>
          </a:p>
          <a:p>
            <a:pPr lvl="1" eaLnBrk="1" hangingPunct="1">
              <a:defRPr/>
            </a:pPr>
            <a:r>
              <a:rPr lang="en-US" sz="1800" dirty="0">
                <a:solidFill>
                  <a:schemeClr val="bg1">
                    <a:lumMod val="65000"/>
                  </a:schemeClr>
                </a:solidFill>
              </a:rPr>
              <a:t>2.5) Rel-18 Study/Work</a:t>
            </a:r>
          </a:p>
          <a:p>
            <a:pPr lvl="1" eaLnBrk="1" hangingPunct="1">
              <a:defRPr/>
            </a:pPr>
            <a:r>
              <a:rPr lang="en-GB" sz="1800" dirty="0">
                <a:solidFill>
                  <a:schemeClr val="bg1">
                    <a:lumMod val="65000"/>
                  </a:schemeClr>
                </a:solidFill>
              </a:rPr>
              <a:t>2.6) IETF Dependency Update</a:t>
            </a:r>
          </a:p>
          <a:p>
            <a:pPr eaLnBrk="1" hangingPunct="1">
              <a:defRPr/>
            </a:pPr>
            <a:r>
              <a:rPr lang="en-GB" sz="2000" dirty="0">
                <a:solidFill>
                  <a:schemeClr val="bg1">
                    <a:lumMod val="65000"/>
                  </a:schemeClr>
                </a:solidFill>
              </a:rPr>
              <a:t> 3) Action Items</a:t>
            </a:r>
          </a:p>
          <a:p>
            <a:pPr eaLnBrk="1" hangingPunct="1">
              <a:defRPr/>
            </a:pPr>
            <a:r>
              <a:rPr lang="en-GB" sz="2000" dirty="0">
                <a:solidFill>
                  <a:schemeClr val="bg1">
                    <a:lumMod val="65000"/>
                  </a:schemeClr>
                </a:solidFill>
              </a:rPr>
              <a:t> </a:t>
            </a:r>
            <a:r>
              <a:rPr lang="en-GB" sz="2000" b="1" i="1" dirty="0"/>
              <a:t>4) Documents for Information and Approval</a:t>
            </a:r>
          </a:p>
          <a:p>
            <a:pPr eaLnBrk="1" hangingPunct="1">
              <a:defRPr/>
            </a:pPr>
            <a:r>
              <a:rPr lang="en-GB" sz="2000" dirty="0">
                <a:solidFill>
                  <a:schemeClr val="bg1">
                    <a:lumMod val="65000"/>
                  </a:schemeClr>
                </a:solidFill>
              </a:rPr>
              <a:t> 5) Collected Items requiring action from SA</a:t>
            </a:r>
          </a:p>
        </p:txBody>
      </p:sp>
      <p:sp>
        <p:nvSpPr>
          <p:cNvPr id="48132" name="Text Box 3"/>
          <p:cNvSpPr txBox="1">
            <a:spLocks noChangeArrowheads="1"/>
          </p:cNvSpPr>
          <p:nvPr/>
        </p:nvSpPr>
        <p:spPr bwMode="auto">
          <a:xfrm>
            <a:off x="84504" y="4472965"/>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GB" altLang="ko-KR" sz="2400" dirty="0">
                <a:latin typeface="Wingdings" panose="05000000000000000000" pitchFamily="2" charset="2"/>
                <a:ea typeface="Gulim" panose="020B0600000101010101" pitchFamily="34" charset="-127"/>
              </a:rPr>
              <a:t>è</a:t>
            </a:r>
            <a:endParaRPr lang="en-GB" altLang="ko-KR" sz="2400" dirty="0">
              <a:latin typeface="Times New Roman" panose="02020603050405020304" pitchFamily="18" charset="0"/>
              <a:ea typeface="Gulim" panose="020B0600000101010101" pitchFamily="34" charset="-127"/>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p:txBody>
          <a:bodyPr/>
          <a:lstStyle/>
          <a:p>
            <a:pPr eaLnBrk="1" hangingPunct="1"/>
            <a:r>
              <a:rPr lang="en-GB" altLang="de-DE" b="1" dirty="0"/>
              <a:t>4) Documents for Information and Approval (1/1)</a:t>
            </a:r>
            <a:endParaRPr lang="en-GB" altLang="de-DE" b="1" i="1" dirty="0"/>
          </a:p>
        </p:txBody>
      </p:sp>
      <p:sp>
        <p:nvSpPr>
          <p:cNvPr id="49155" name="Content Placeholder 2"/>
          <p:cNvSpPr>
            <a:spLocks noGrp="1"/>
          </p:cNvSpPr>
          <p:nvPr>
            <p:ph idx="1"/>
          </p:nvPr>
        </p:nvSpPr>
        <p:spPr>
          <a:xfrm>
            <a:off x="86807" y="1605588"/>
            <a:ext cx="8342313" cy="509539"/>
          </a:xfrm>
        </p:spPr>
        <p:txBody>
          <a:bodyPr/>
          <a:lstStyle/>
          <a:p>
            <a:pPr eaLnBrk="1" hangingPunct="1"/>
            <a:r>
              <a:rPr lang="de-DE" altLang="de-DE" sz="2400" dirty="0"/>
              <a:t>Rel-18 SID(s) revised for </a:t>
            </a:r>
            <a:r>
              <a:rPr lang="de-DE" altLang="de-DE" sz="2400" dirty="0">
                <a:solidFill>
                  <a:srgbClr val="FF0000"/>
                </a:solidFill>
              </a:rPr>
              <a:t>Approval</a:t>
            </a:r>
          </a:p>
          <a:p>
            <a:pPr marL="457200" lvl="1" indent="0" eaLnBrk="1" hangingPunct="1">
              <a:buNone/>
            </a:pPr>
            <a:endParaRPr lang="de-DE" sz="1600" dirty="0"/>
          </a:p>
          <a:p>
            <a:pPr eaLnBrk="1" hangingPunct="1"/>
            <a:endParaRPr lang="de-DE" sz="1600" dirty="0"/>
          </a:p>
          <a:p>
            <a:pPr marL="457200" lvl="1" indent="0" eaLnBrk="1" hangingPunct="1">
              <a:buNone/>
            </a:pPr>
            <a:endParaRPr lang="zh-CN" altLang="zh-CN" sz="1600" b="1" dirty="0">
              <a:latin typeface="Arial" panose="020B0604020202020204" pitchFamily="34" charset="0"/>
              <a:ea typeface="SimSun" panose="02010600030101010101" pitchFamily="2" charset="-122"/>
              <a:cs typeface="Times New Roman" panose="02020603050405020304" pitchFamily="18" charset="0"/>
            </a:endParaRPr>
          </a:p>
          <a:p>
            <a:pPr lvl="1" eaLnBrk="1" hangingPunct="1"/>
            <a:endParaRPr lang="en-GB" altLang="zh-CN" sz="1600" dirty="0"/>
          </a:p>
          <a:p>
            <a:pPr lvl="1"/>
            <a:endParaRPr lang="en-GB" sz="1600" dirty="0"/>
          </a:p>
          <a:p>
            <a:pPr eaLnBrk="1" hangingPunct="1"/>
            <a:endParaRPr lang="de-DE" altLang="de-DE" sz="2200" dirty="0">
              <a:solidFill>
                <a:srgbClr val="FF0000"/>
              </a:solidFill>
            </a:endParaRPr>
          </a:p>
        </p:txBody>
      </p:sp>
      <p:graphicFrame>
        <p:nvGraphicFramePr>
          <p:cNvPr id="3" name="Table 2">
            <a:extLst>
              <a:ext uri="{FF2B5EF4-FFF2-40B4-BE49-F238E27FC236}">
                <a16:creationId xmlns:a16="http://schemas.microsoft.com/office/drawing/2014/main" id="{C39BB5DE-55BA-44A6-AF33-01B5884DC4D9}"/>
              </a:ext>
            </a:extLst>
          </p:cNvPr>
          <p:cNvGraphicFramePr>
            <a:graphicFrameLocks noGrp="1"/>
          </p:cNvGraphicFramePr>
          <p:nvPr>
            <p:extLst>
              <p:ext uri="{D42A27DB-BD31-4B8C-83A1-F6EECF244321}">
                <p14:modId xmlns:p14="http://schemas.microsoft.com/office/powerpoint/2010/main" val="2941103950"/>
              </p:ext>
            </p:extLst>
          </p:nvPr>
        </p:nvGraphicFramePr>
        <p:xfrm>
          <a:off x="488949" y="2185605"/>
          <a:ext cx="8390355" cy="2194942"/>
        </p:xfrm>
        <a:graphic>
          <a:graphicData uri="http://schemas.openxmlformats.org/drawingml/2006/table">
            <a:tbl>
              <a:tblPr>
                <a:tableStyleId>{5C22544A-7EE6-4342-B048-85BDC9FD1C3A}</a:tableStyleId>
              </a:tblPr>
              <a:tblGrid>
                <a:gridCol w="1164787">
                  <a:extLst>
                    <a:ext uri="{9D8B030D-6E8A-4147-A177-3AD203B41FA5}">
                      <a16:colId xmlns:a16="http://schemas.microsoft.com/office/drawing/2014/main" val="3147996082"/>
                    </a:ext>
                  </a:extLst>
                </a:gridCol>
                <a:gridCol w="1077726">
                  <a:extLst>
                    <a:ext uri="{9D8B030D-6E8A-4147-A177-3AD203B41FA5}">
                      <a16:colId xmlns:a16="http://schemas.microsoft.com/office/drawing/2014/main" val="3129532351"/>
                    </a:ext>
                  </a:extLst>
                </a:gridCol>
                <a:gridCol w="1418684">
                  <a:extLst>
                    <a:ext uri="{9D8B030D-6E8A-4147-A177-3AD203B41FA5}">
                      <a16:colId xmlns:a16="http://schemas.microsoft.com/office/drawing/2014/main" val="67277315"/>
                    </a:ext>
                  </a:extLst>
                </a:gridCol>
                <a:gridCol w="4729158">
                  <a:extLst>
                    <a:ext uri="{9D8B030D-6E8A-4147-A177-3AD203B41FA5}">
                      <a16:colId xmlns:a16="http://schemas.microsoft.com/office/drawing/2014/main" val="2196209889"/>
                    </a:ext>
                  </a:extLst>
                </a:gridCol>
              </a:tblGrid>
              <a:tr h="0">
                <a:tc>
                  <a:txBody>
                    <a:bodyPr/>
                    <a:lstStyle/>
                    <a:p>
                      <a:pPr marL="0" marR="0" algn="ctr" hangingPunct="0">
                        <a:spcBef>
                          <a:spcPts val="0"/>
                        </a:spcBef>
                        <a:spcAft>
                          <a:spcPts val="0"/>
                        </a:spcAft>
                      </a:pPr>
                      <a:r>
                        <a:rPr lang="en-GB" sz="1400" b="1" dirty="0">
                          <a:effectLst/>
                        </a:rPr>
                        <a:t>SA-TD</a:t>
                      </a:r>
                      <a:endParaRPr lang="en-US" sz="1400" b="1" dirty="0">
                        <a:solidFill>
                          <a:srgbClr val="000000"/>
                        </a:solidFill>
                        <a:effectLst/>
                        <a:latin typeface="Arial" panose="020B0604020202020204" pitchFamily="34" charset="0"/>
                        <a:ea typeface="+mn-ea"/>
                        <a:cs typeface="Times New Roman" panose="02020603050405020304" pitchFamily="18" charset="0"/>
                      </a:endParaRPr>
                    </a:p>
                  </a:txBody>
                  <a:tcPr marL="68580" marR="68580" anchor="ctr">
                    <a:solidFill>
                      <a:srgbClr val="62A14D"/>
                    </a:solidFill>
                  </a:tcPr>
                </a:tc>
                <a:tc>
                  <a:txBody>
                    <a:bodyPr/>
                    <a:lstStyle/>
                    <a:p>
                      <a:pPr marL="0" marR="0" algn="ctr" hangingPunct="0">
                        <a:spcBef>
                          <a:spcPts val="0"/>
                        </a:spcBef>
                        <a:spcAft>
                          <a:spcPts val="0"/>
                        </a:spcAft>
                      </a:pPr>
                      <a:r>
                        <a:rPr lang="en-GB" sz="1400" b="1">
                          <a:effectLst/>
                        </a:rPr>
                        <a:t>Type</a:t>
                      </a:r>
                      <a:endParaRPr lang="en-US" sz="1400" b="1">
                        <a:solidFill>
                          <a:srgbClr val="000000"/>
                        </a:solidFill>
                        <a:effectLst/>
                        <a:latin typeface="Arial" panose="020B0604020202020204" pitchFamily="34" charset="0"/>
                        <a:ea typeface="+mn-ea"/>
                        <a:cs typeface="Times New Roman" panose="02020603050405020304" pitchFamily="18" charset="0"/>
                      </a:endParaRPr>
                    </a:p>
                  </a:txBody>
                  <a:tcPr marL="68580" marR="68580" anchor="ctr">
                    <a:solidFill>
                      <a:srgbClr val="62A14D"/>
                    </a:solidFill>
                  </a:tcPr>
                </a:tc>
                <a:tc>
                  <a:txBody>
                    <a:bodyPr/>
                    <a:lstStyle/>
                    <a:p>
                      <a:pPr marL="0" marR="0" lvl="0" indent="0" algn="ctr" defTabSz="914400" rtl="0" eaLnBrk="1" fontAlgn="auto" latinLnBrk="0" hangingPunct="0">
                        <a:lnSpc>
                          <a:spcPct val="100000"/>
                        </a:lnSpc>
                        <a:spcBef>
                          <a:spcPts val="0"/>
                        </a:spcBef>
                        <a:spcAft>
                          <a:spcPts val="0"/>
                        </a:spcAft>
                        <a:buClrTx/>
                        <a:buSzTx/>
                        <a:buFontTx/>
                        <a:buNone/>
                        <a:tabLst/>
                        <a:defRPr/>
                      </a:pPr>
                      <a:r>
                        <a:rPr lang="en-GB" sz="1400" b="1">
                          <a:effectLst/>
                        </a:rPr>
                        <a:t>WI Code</a:t>
                      </a:r>
                      <a:endParaRPr lang="en-US" sz="1400" b="1" dirty="0">
                        <a:solidFill>
                          <a:srgbClr val="000000"/>
                        </a:solidFill>
                        <a:effectLst/>
                        <a:latin typeface="Arial" panose="020B0604020202020204" pitchFamily="34" charset="0"/>
                        <a:ea typeface="+mn-ea"/>
                        <a:cs typeface="Times New Roman" panose="02020603050405020304" pitchFamily="18" charset="0"/>
                      </a:endParaRPr>
                    </a:p>
                  </a:txBody>
                  <a:tcPr marL="68580" marR="68580" anchor="ctr">
                    <a:solidFill>
                      <a:srgbClr val="62A14D"/>
                    </a:solidFill>
                  </a:tcPr>
                </a:tc>
                <a:tc>
                  <a:txBody>
                    <a:bodyPr/>
                    <a:lstStyle/>
                    <a:p>
                      <a:pPr marL="0" marR="0" algn="ctr" hangingPunct="0">
                        <a:spcBef>
                          <a:spcPts val="0"/>
                        </a:spcBef>
                        <a:spcAft>
                          <a:spcPts val="0"/>
                        </a:spcAft>
                      </a:pPr>
                      <a:r>
                        <a:rPr lang="en-GB" sz="1400" b="1">
                          <a:effectLst/>
                        </a:rPr>
                        <a:t>Title</a:t>
                      </a:r>
                      <a:endParaRPr lang="en-US" sz="1400" b="1" dirty="0">
                        <a:solidFill>
                          <a:srgbClr val="000000"/>
                        </a:solidFill>
                        <a:effectLst/>
                        <a:latin typeface="Arial" panose="020B0604020202020204" pitchFamily="34" charset="0"/>
                        <a:ea typeface="+mn-ea"/>
                        <a:cs typeface="Times New Roman" panose="02020603050405020304" pitchFamily="18" charset="0"/>
                      </a:endParaRPr>
                    </a:p>
                  </a:txBody>
                  <a:tcPr marL="68580" marR="68580" anchor="ctr">
                    <a:solidFill>
                      <a:srgbClr val="62A14D"/>
                    </a:solidFill>
                  </a:tcPr>
                </a:tc>
                <a:extLst>
                  <a:ext uri="{0D108BD9-81ED-4DB2-BD59-A6C34878D82A}">
                    <a16:rowId xmlns:a16="http://schemas.microsoft.com/office/drawing/2014/main" val="494935011"/>
                  </a:ext>
                </a:extLst>
              </a:tr>
              <a:tr h="0">
                <a:tc>
                  <a:txBody>
                    <a:bodyPr/>
                    <a:lstStyle/>
                    <a:p>
                      <a:pPr marL="0" marR="0">
                        <a:lnSpc>
                          <a:spcPct val="107000"/>
                        </a:lnSpc>
                        <a:spcBef>
                          <a:spcPts val="0"/>
                        </a:spcBef>
                        <a:spcAft>
                          <a:spcPts val="0"/>
                        </a:spcAft>
                      </a:pPr>
                      <a:r>
                        <a:rPr lang="en-GB" sz="1600" b="1" dirty="0">
                          <a:solidFill>
                            <a:srgbClr val="0000FF"/>
                          </a:solidFill>
                          <a:effectLst/>
                          <a:latin typeface="+mn-lt"/>
                          <a:ea typeface="Calibri" panose="020F0502020204030204" pitchFamily="34" charset="0"/>
                          <a:cs typeface="Times New Roman" panose="02020603050405020304" pitchFamily="18" charset="0"/>
                        </a:rPr>
                        <a:t>SP-220</a:t>
                      </a:r>
                      <a:r>
                        <a:rPr lang="en-GB" sz="1600" b="1" dirty="0">
                          <a:solidFill>
                            <a:srgbClr val="0000FF"/>
                          </a:solidFill>
                          <a:effectLst/>
                          <a:latin typeface="+mn-lt"/>
                          <a:ea typeface="Times New Roman" panose="02020603050405020304" pitchFamily="18" charset="0"/>
                          <a:cs typeface="Times New Roman" panose="02020603050405020304" pitchFamily="18" charset="0"/>
                        </a:rPr>
                        <a:t>069</a:t>
                      </a:r>
                      <a:endParaRPr lang="en-US" sz="1600" dirty="0">
                        <a:effectLst/>
                        <a:latin typeface="+mn-lt"/>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1400">
                          <a:solidFill>
                            <a:srgbClr val="000000"/>
                          </a:solidFill>
                          <a:effectLst/>
                          <a:latin typeface="+mn-lt"/>
                          <a:ea typeface="Times New Roman" panose="02020603050405020304" pitchFamily="18" charset="0"/>
                          <a:cs typeface="Times New Roman" panose="02020603050405020304" pitchFamily="18" charset="0"/>
                        </a:rPr>
                        <a:t>SID REVISED</a:t>
                      </a:r>
                      <a:endParaRPr lang="en-US" sz="1400">
                        <a:effectLst/>
                        <a:latin typeface="+mn-lt"/>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1400">
                          <a:solidFill>
                            <a:srgbClr val="000000"/>
                          </a:solidFill>
                          <a:effectLst/>
                          <a:latin typeface="+mn-lt"/>
                          <a:ea typeface="Times New Roman" panose="02020603050405020304" pitchFamily="18" charset="0"/>
                          <a:cs typeface="Times New Roman" panose="02020603050405020304" pitchFamily="18" charset="0"/>
                        </a:rPr>
                        <a:t>FS_eLCS_ph3</a:t>
                      </a:r>
                      <a:endParaRPr lang="en-US" sz="1400">
                        <a:effectLst/>
                        <a:latin typeface="+mn-lt"/>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1400">
                          <a:solidFill>
                            <a:srgbClr val="000000"/>
                          </a:solidFill>
                          <a:effectLst/>
                          <a:latin typeface="+mn-lt"/>
                          <a:ea typeface="Times New Roman" panose="02020603050405020304" pitchFamily="18" charset="0"/>
                          <a:cs typeface="Times New Roman" panose="02020603050405020304" pitchFamily="18" charset="0"/>
                        </a:rPr>
                        <a:t>Revised SID on Enhancement to the 5GC LoCation Services Phase 3.</a:t>
                      </a:r>
                      <a:endParaRPr lang="en-US" sz="1400">
                        <a:effectLst/>
                        <a:latin typeface="+mn-lt"/>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302687185"/>
                  </a:ext>
                </a:extLst>
              </a:tr>
              <a:tr h="0">
                <a:tc>
                  <a:txBody>
                    <a:bodyPr/>
                    <a:lstStyle/>
                    <a:p>
                      <a:pPr marL="0" marR="0">
                        <a:lnSpc>
                          <a:spcPct val="107000"/>
                        </a:lnSpc>
                        <a:spcBef>
                          <a:spcPts val="0"/>
                        </a:spcBef>
                        <a:spcAft>
                          <a:spcPts val="0"/>
                        </a:spcAft>
                      </a:pPr>
                      <a:r>
                        <a:rPr lang="en-GB" sz="1600" b="1" dirty="0">
                          <a:solidFill>
                            <a:srgbClr val="0000FF"/>
                          </a:solidFill>
                          <a:effectLst/>
                          <a:latin typeface="+mn-lt"/>
                          <a:ea typeface="Calibri" panose="020F0502020204030204" pitchFamily="34" charset="0"/>
                          <a:cs typeface="Times New Roman" panose="02020603050405020304" pitchFamily="18" charset="0"/>
                        </a:rPr>
                        <a:t>SP-220</a:t>
                      </a:r>
                      <a:r>
                        <a:rPr lang="en-GB" sz="1600" b="1" dirty="0">
                          <a:solidFill>
                            <a:srgbClr val="0000FF"/>
                          </a:solidFill>
                          <a:effectLst/>
                          <a:latin typeface="+mn-lt"/>
                          <a:ea typeface="Times New Roman" panose="02020603050405020304" pitchFamily="18" charset="0"/>
                          <a:cs typeface="Times New Roman" panose="02020603050405020304" pitchFamily="18" charset="0"/>
                        </a:rPr>
                        <a:t>070</a:t>
                      </a:r>
                      <a:endParaRPr lang="en-US" sz="1600" dirty="0">
                        <a:effectLst/>
                        <a:latin typeface="+mn-lt"/>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1400">
                          <a:solidFill>
                            <a:srgbClr val="000000"/>
                          </a:solidFill>
                          <a:effectLst/>
                          <a:latin typeface="+mn-lt"/>
                          <a:ea typeface="Times New Roman" panose="02020603050405020304" pitchFamily="18" charset="0"/>
                          <a:cs typeface="Times New Roman" panose="02020603050405020304" pitchFamily="18" charset="0"/>
                        </a:rPr>
                        <a:t>SID REVISED</a:t>
                      </a:r>
                      <a:endParaRPr lang="en-US" sz="1400">
                        <a:effectLst/>
                        <a:latin typeface="+mn-lt"/>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1400">
                          <a:solidFill>
                            <a:srgbClr val="000000"/>
                          </a:solidFill>
                          <a:effectLst/>
                          <a:latin typeface="+mn-lt"/>
                          <a:ea typeface="Times New Roman" panose="02020603050405020304" pitchFamily="18" charset="0"/>
                          <a:cs typeface="Times New Roman" panose="02020603050405020304" pitchFamily="18" charset="0"/>
                        </a:rPr>
                        <a:t>FS_EDGE_Ph2</a:t>
                      </a:r>
                      <a:endParaRPr lang="en-US" sz="1400">
                        <a:effectLst/>
                        <a:latin typeface="+mn-lt"/>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1400">
                          <a:solidFill>
                            <a:srgbClr val="000000"/>
                          </a:solidFill>
                          <a:effectLst/>
                          <a:latin typeface="+mn-lt"/>
                          <a:ea typeface="Times New Roman" panose="02020603050405020304" pitchFamily="18" charset="0"/>
                          <a:cs typeface="Times New Roman" panose="02020603050405020304" pitchFamily="18" charset="0"/>
                        </a:rPr>
                        <a:t>Revised SID on Enhancement of support for Edge Computing in 5G Core network - Phase 2 .</a:t>
                      </a:r>
                      <a:endParaRPr lang="en-US" sz="1400">
                        <a:effectLst/>
                        <a:latin typeface="+mn-lt"/>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090857953"/>
                  </a:ext>
                </a:extLst>
              </a:tr>
              <a:tr h="0">
                <a:tc>
                  <a:txBody>
                    <a:bodyPr/>
                    <a:lstStyle/>
                    <a:p>
                      <a:pPr marL="0" marR="0">
                        <a:lnSpc>
                          <a:spcPct val="107000"/>
                        </a:lnSpc>
                        <a:spcBef>
                          <a:spcPts val="0"/>
                        </a:spcBef>
                        <a:spcAft>
                          <a:spcPts val="0"/>
                        </a:spcAft>
                      </a:pPr>
                      <a:r>
                        <a:rPr lang="en-GB" sz="1600" b="1">
                          <a:solidFill>
                            <a:srgbClr val="0000FF"/>
                          </a:solidFill>
                          <a:effectLst/>
                          <a:latin typeface="+mn-lt"/>
                          <a:ea typeface="Calibri" panose="020F0502020204030204" pitchFamily="34" charset="0"/>
                          <a:cs typeface="Times New Roman" panose="02020603050405020304" pitchFamily="18" charset="0"/>
                        </a:rPr>
                        <a:t>SP-220</a:t>
                      </a:r>
                      <a:r>
                        <a:rPr lang="en-GB" sz="1600" b="1">
                          <a:solidFill>
                            <a:srgbClr val="0000FF"/>
                          </a:solidFill>
                          <a:effectLst/>
                          <a:latin typeface="+mn-lt"/>
                          <a:ea typeface="Times New Roman" panose="02020603050405020304" pitchFamily="18" charset="0"/>
                          <a:cs typeface="Times New Roman" panose="02020603050405020304" pitchFamily="18" charset="0"/>
                        </a:rPr>
                        <a:t>071</a:t>
                      </a:r>
                      <a:endParaRPr lang="en-US" sz="1600">
                        <a:effectLst/>
                        <a:latin typeface="+mn-lt"/>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1400">
                          <a:solidFill>
                            <a:srgbClr val="000000"/>
                          </a:solidFill>
                          <a:effectLst/>
                          <a:latin typeface="+mn-lt"/>
                          <a:ea typeface="Times New Roman" panose="02020603050405020304" pitchFamily="18" charset="0"/>
                          <a:cs typeface="Times New Roman" panose="02020603050405020304" pitchFamily="18" charset="0"/>
                        </a:rPr>
                        <a:t>SID REVISED</a:t>
                      </a:r>
                      <a:endParaRPr lang="en-US" sz="1400">
                        <a:effectLst/>
                        <a:latin typeface="+mn-lt"/>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1400">
                          <a:solidFill>
                            <a:srgbClr val="000000"/>
                          </a:solidFill>
                          <a:effectLst/>
                          <a:latin typeface="+mn-lt"/>
                          <a:ea typeface="Times New Roman" panose="02020603050405020304" pitchFamily="18" charset="0"/>
                          <a:cs typeface="Times New Roman" panose="02020603050405020304" pitchFamily="18" charset="0"/>
                        </a:rPr>
                        <a:t>FS_AIMLsys</a:t>
                      </a:r>
                      <a:endParaRPr lang="en-US" sz="1400">
                        <a:effectLst/>
                        <a:latin typeface="+mn-lt"/>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1400" dirty="0">
                          <a:solidFill>
                            <a:srgbClr val="000000"/>
                          </a:solidFill>
                          <a:effectLst/>
                          <a:latin typeface="+mn-lt"/>
                          <a:ea typeface="Times New Roman" panose="02020603050405020304" pitchFamily="18" charset="0"/>
                          <a:cs typeface="Times New Roman" panose="02020603050405020304" pitchFamily="18" charset="0"/>
                        </a:rPr>
                        <a:t>Revised SID on System Support for AI/ML-based Services.</a:t>
                      </a:r>
                      <a:endParaRPr lang="en-US" sz="1400" dirty="0">
                        <a:effectLst/>
                        <a:latin typeface="+mn-lt"/>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637217352"/>
                  </a:ext>
                </a:extLst>
              </a:tr>
              <a:tr h="0">
                <a:tc>
                  <a:txBody>
                    <a:bodyPr/>
                    <a:lstStyle/>
                    <a:p>
                      <a:pPr marL="0" marR="0">
                        <a:lnSpc>
                          <a:spcPct val="107000"/>
                        </a:lnSpc>
                        <a:spcBef>
                          <a:spcPts val="0"/>
                        </a:spcBef>
                        <a:spcAft>
                          <a:spcPts val="0"/>
                        </a:spcAft>
                      </a:pPr>
                      <a:r>
                        <a:rPr lang="en-GB" sz="1600" b="1" dirty="0">
                          <a:solidFill>
                            <a:srgbClr val="0000FF"/>
                          </a:solidFill>
                          <a:effectLst/>
                          <a:latin typeface="+mn-lt"/>
                          <a:ea typeface="Calibri" panose="020F0502020204030204" pitchFamily="34" charset="0"/>
                          <a:cs typeface="Times New Roman" panose="02020603050405020304" pitchFamily="18" charset="0"/>
                        </a:rPr>
                        <a:t>SP-220</a:t>
                      </a:r>
                      <a:r>
                        <a:rPr lang="en-GB" sz="1600" b="1" dirty="0">
                          <a:solidFill>
                            <a:srgbClr val="0000FF"/>
                          </a:solidFill>
                          <a:effectLst/>
                          <a:latin typeface="+mn-lt"/>
                          <a:ea typeface="Times New Roman" panose="02020603050405020304" pitchFamily="18" charset="0"/>
                          <a:cs typeface="Times New Roman" panose="02020603050405020304" pitchFamily="18" charset="0"/>
                        </a:rPr>
                        <a:t>072</a:t>
                      </a:r>
                      <a:endParaRPr lang="en-US" sz="1600" dirty="0">
                        <a:effectLst/>
                        <a:latin typeface="+mn-lt"/>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1400">
                          <a:solidFill>
                            <a:srgbClr val="000000"/>
                          </a:solidFill>
                          <a:effectLst/>
                          <a:latin typeface="+mn-lt"/>
                          <a:ea typeface="Times New Roman" panose="02020603050405020304" pitchFamily="18" charset="0"/>
                          <a:cs typeface="Times New Roman" panose="02020603050405020304" pitchFamily="18" charset="0"/>
                        </a:rPr>
                        <a:t>SID REVISED</a:t>
                      </a:r>
                      <a:endParaRPr lang="en-US" sz="1400">
                        <a:effectLst/>
                        <a:latin typeface="+mn-lt"/>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1400">
                          <a:solidFill>
                            <a:srgbClr val="000000"/>
                          </a:solidFill>
                          <a:effectLst/>
                          <a:latin typeface="+mn-lt"/>
                          <a:ea typeface="Times New Roman" panose="02020603050405020304" pitchFamily="18" charset="0"/>
                          <a:cs typeface="Times New Roman" panose="02020603050405020304" pitchFamily="18" charset="0"/>
                        </a:rPr>
                        <a:t>FS_5MBS_Ph2</a:t>
                      </a:r>
                      <a:endParaRPr lang="en-US" sz="1400">
                        <a:effectLst/>
                        <a:latin typeface="+mn-lt"/>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1400" dirty="0">
                          <a:solidFill>
                            <a:srgbClr val="000000"/>
                          </a:solidFill>
                          <a:effectLst/>
                          <a:latin typeface="+mn-lt"/>
                          <a:ea typeface="Times New Roman" panose="02020603050405020304" pitchFamily="18" charset="0"/>
                          <a:cs typeface="Times New Roman" panose="02020603050405020304" pitchFamily="18" charset="0"/>
                        </a:rPr>
                        <a:t>Revised SID: Study on 5G multicast-broadcast services Phase 2.</a:t>
                      </a:r>
                      <a:endParaRPr lang="en-US" sz="1400" dirty="0">
                        <a:effectLst/>
                        <a:latin typeface="+mn-lt"/>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5196848"/>
                  </a:ext>
                </a:extLst>
              </a:tr>
              <a:tr h="0">
                <a:tc>
                  <a:txBody>
                    <a:bodyPr/>
                    <a:lstStyle/>
                    <a:p>
                      <a:pPr marL="0" marR="0">
                        <a:lnSpc>
                          <a:spcPct val="107000"/>
                        </a:lnSpc>
                        <a:spcBef>
                          <a:spcPts val="0"/>
                        </a:spcBef>
                        <a:spcAft>
                          <a:spcPts val="0"/>
                        </a:spcAft>
                      </a:pPr>
                      <a:r>
                        <a:rPr lang="en-GB" sz="1600" b="1" dirty="0">
                          <a:solidFill>
                            <a:srgbClr val="0000FF"/>
                          </a:solidFill>
                          <a:effectLst/>
                          <a:latin typeface="+mn-lt"/>
                          <a:ea typeface="Calibri" panose="020F0502020204030204" pitchFamily="34" charset="0"/>
                          <a:cs typeface="Times New Roman" panose="02020603050405020304" pitchFamily="18" charset="0"/>
                        </a:rPr>
                        <a:t>SP-220</a:t>
                      </a:r>
                      <a:r>
                        <a:rPr lang="en-GB" sz="1600" b="1" dirty="0">
                          <a:solidFill>
                            <a:srgbClr val="0000FF"/>
                          </a:solidFill>
                          <a:effectLst/>
                          <a:latin typeface="+mn-lt"/>
                          <a:ea typeface="Times New Roman" panose="02020603050405020304" pitchFamily="18" charset="0"/>
                          <a:cs typeface="Times New Roman" panose="02020603050405020304" pitchFamily="18" charset="0"/>
                        </a:rPr>
                        <a:t>073</a:t>
                      </a:r>
                      <a:endParaRPr lang="en-US" sz="1600" dirty="0">
                        <a:effectLst/>
                        <a:latin typeface="+mn-lt"/>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1400">
                          <a:solidFill>
                            <a:srgbClr val="000000"/>
                          </a:solidFill>
                          <a:effectLst/>
                          <a:latin typeface="+mn-lt"/>
                          <a:ea typeface="Times New Roman" panose="02020603050405020304" pitchFamily="18" charset="0"/>
                          <a:cs typeface="Times New Roman" panose="02020603050405020304" pitchFamily="18" charset="0"/>
                        </a:rPr>
                        <a:t>SID REVISED</a:t>
                      </a:r>
                      <a:endParaRPr lang="en-US" sz="1400">
                        <a:effectLst/>
                        <a:latin typeface="+mn-lt"/>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1400">
                          <a:solidFill>
                            <a:srgbClr val="000000"/>
                          </a:solidFill>
                          <a:effectLst/>
                          <a:latin typeface="+mn-lt"/>
                          <a:ea typeface="Times New Roman" panose="02020603050405020304" pitchFamily="18" charset="0"/>
                          <a:cs typeface="Times New Roman" panose="02020603050405020304" pitchFamily="18" charset="0"/>
                        </a:rPr>
                        <a:t>FS_eNS_Ph3</a:t>
                      </a:r>
                      <a:endParaRPr lang="en-US" sz="1400">
                        <a:effectLst/>
                        <a:latin typeface="+mn-lt"/>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1400" dirty="0">
                          <a:solidFill>
                            <a:srgbClr val="000000"/>
                          </a:solidFill>
                          <a:effectLst/>
                          <a:latin typeface="+mn-lt"/>
                          <a:ea typeface="Times New Roman" panose="02020603050405020304" pitchFamily="18" charset="0"/>
                          <a:cs typeface="Times New Roman" panose="02020603050405020304" pitchFamily="18" charset="0"/>
                        </a:rPr>
                        <a:t>Revised WID for FS_eNS_Ph3.</a:t>
                      </a:r>
                      <a:endParaRPr lang="en-US" sz="1400" dirty="0">
                        <a:effectLst/>
                        <a:latin typeface="+mn-lt"/>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625684723"/>
                  </a:ext>
                </a:extLst>
              </a:tr>
              <a:tr h="0">
                <a:tc>
                  <a:txBody>
                    <a:bodyPr/>
                    <a:lstStyle/>
                    <a:p>
                      <a:pPr marL="0" marR="0">
                        <a:lnSpc>
                          <a:spcPct val="107000"/>
                        </a:lnSpc>
                        <a:spcBef>
                          <a:spcPts val="0"/>
                        </a:spcBef>
                        <a:spcAft>
                          <a:spcPts val="0"/>
                        </a:spcAft>
                      </a:pPr>
                      <a:r>
                        <a:rPr lang="en-GB" sz="1600" b="1" dirty="0">
                          <a:solidFill>
                            <a:srgbClr val="0000FF"/>
                          </a:solidFill>
                          <a:effectLst/>
                          <a:latin typeface="+mn-lt"/>
                          <a:ea typeface="Calibri" panose="020F0502020204030204" pitchFamily="34" charset="0"/>
                          <a:cs typeface="Times New Roman" panose="02020603050405020304" pitchFamily="18" charset="0"/>
                        </a:rPr>
                        <a:t>SP-220</a:t>
                      </a:r>
                      <a:r>
                        <a:rPr lang="en-GB" sz="1600" b="1" dirty="0">
                          <a:solidFill>
                            <a:srgbClr val="0000FF"/>
                          </a:solidFill>
                          <a:effectLst/>
                          <a:latin typeface="+mn-lt"/>
                          <a:ea typeface="Times New Roman" panose="02020603050405020304" pitchFamily="18" charset="0"/>
                          <a:cs typeface="Times New Roman" panose="02020603050405020304" pitchFamily="18" charset="0"/>
                        </a:rPr>
                        <a:t>074</a:t>
                      </a:r>
                      <a:endParaRPr lang="en-US" sz="1600" dirty="0">
                        <a:effectLst/>
                        <a:latin typeface="+mn-lt"/>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1400" dirty="0">
                          <a:solidFill>
                            <a:srgbClr val="000000"/>
                          </a:solidFill>
                          <a:effectLst/>
                          <a:latin typeface="+mn-lt"/>
                          <a:ea typeface="Times New Roman" panose="02020603050405020304" pitchFamily="18" charset="0"/>
                          <a:cs typeface="Times New Roman" panose="02020603050405020304" pitchFamily="18" charset="0"/>
                        </a:rPr>
                        <a:t>SID REVISED</a:t>
                      </a:r>
                      <a:endParaRPr lang="en-US" sz="1400" dirty="0">
                        <a:effectLst/>
                        <a:latin typeface="+mn-lt"/>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1400" dirty="0">
                          <a:solidFill>
                            <a:srgbClr val="000000"/>
                          </a:solidFill>
                          <a:effectLst/>
                          <a:latin typeface="+mn-lt"/>
                          <a:ea typeface="Times New Roman" panose="02020603050405020304" pitchFamily="18" charset="0"/>
                          <a:cs typeface="Times New Roman" panose="02020603050405020304" pitchFamily="18" charset="0"/>
                        </a:rPr>
                        <a:t>FS_REDCAP_Ph2</a:t>
                      </a:r>
                      <a:endParaRPr lang="en-US" sz="1400" dirty="0">
                        <a:effectLst/>
                        <a:latin typeface="+mn-lt"/>
                        <a:ea typeface="Calibri" panose="020F0502020204030204" pitchFamily="34" charset="0"/>
                        <a:cs typeface="Times New Roman" panose="02020603050405020304" pitchFamily="18" charset="0"/>
                      </a:endParaRPr>
                    </a:p>
                  </a:txBody>
                  <a:tcPr marL="68580" marR="68580" marT="0" marB="0"/>
                </a:tc>
                <a:tc>
                  <a:txBody>
                    <a:bodyPr/>
                    <a:lstStyle/>
                    <a:p>
                      <a:pPr marL="0" marR="0">
                        <a:lnSpc>
                          <a:spcPct val="107000"/>
                        </a:lnSpc>
                        <a:spcBef>
                          <a:spcPts val="0"/>
                        </a:spcBef>
                        <a:spcAft>
                          <a:spcPts val="0"/>
                        </a:spcAft>
                      </a:pPr>
                      <a:r>
                        <a:rPr lang="en-GB" sz="1400" dirty="0">
                          <a:solidFill>
                            <a:srgbClr val="000000"/>
                          </a:solidFill>
                          <a:effectLst/>
                          <a:latin typeface="+mn-lt"/>
                          <a:ea typeface="Times New Roman" panose="02020603050405020304" pitchFamily="18" charset="0"/>
                          <a:cs typeface="Times New Roman" panose="02020603050405020304" pitchFamily="18" charset="0"/>
                        </a:rPr>
                        <a:t>Revised SID: Study on </a:t>
                      </a:r>
                      <a:r>
                        <a:rPr lang="en-GB" sz="1400" dirty="0" err="1">
                          <a:solidFill>
                            <a:srgbClr val="000000"/>
                          </a:solidFill>
                          <a:effectLst/>
                          <a:latin typeface="+mn-lt"/>
                          <a:ea typeface="Times New Roman" panose="02020603050405020304" pitchFamily="18" charset="0"/>
                          <a:cs typeface="Times New Roman" panose="02020603050405020304" pitchFamily="18" charset="0"/>
                        </a:rPr>
                        <a:t>RedCap</a:t>
                      </a:r>
                      <a:r>
                        <a:rPr lang="en-GB" sz="1400" dirty="0">
                          <a:solidFill>
                            <a:srgbClr val="000000"/>
                          </a:solidFill>
                          <a:effectLst/>
                          <a:latin typeface="+mn-lt"/>
                          <a:ea typeface="Times New Roman" panose="02020603050405020304" pitchFamily="18" charset="0"/>
                          <a:cs typeface="Times New Roman" panose="02020603050405020304" pitchFamily="18" charset="0"/>
                        </a:rPr>
                        <a:t> Phase 2.</a:t>
                      </a:r>
                      <a:endParaRPr lang="en-US" sz="1400" dirty="0">
                        <a:effectLst/>
                        <a:latin typeface="+mn-lt"/>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809455289"/>
                  </a:ext>
                </a:extLst>
              </a:tr>
            </a:tbl>
          </a:graphicData>
        </a:graphic>
      </p:graphicFrame>
    </p:spTree>
    <p:extLst>
      <p:ext uri="{BB962C8B-B14F-4D97-AF65-F5344CB8AC3E}">
        <p14:creationId xmlns:p14="http://schemas.microsoft.com/office/powerpoint/2010/main" val="2143969122"/>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p:txBody>
          <a:bodyPr rtlCol="0">
            <a:normAutofit/>
          </a:bodyPr>
          <a:lstStyle/>
          <a:p>
            <a:pPr eaLnBrk="1" hangingPunct="1">
              <a:defRPr/>
            </a:pPr>
            <a:r>
              <a:rPr lang="en-US" dirty="0">
                <a:effectLst>
                  <a:outerShdw blurRad="38100" dist="38100" dir="2700000" algn="tl">
                    <a:srgbClr val="C0C0C0"/>
                  </a:outerShdw>
                </a:effectLst>
              </a:rPr>
              <a:t>Contents</a:t>
            </a:r>
          </a:p>
        </p:txBody>
      </p:sp>
      <p:sp>
        <p:nvSpPr>
          <p:cNvPr id="57347" name="Rectangle 3"/>
          <p:cNvSpPr>
            <a:spLocks noGrp="1"/>
          </p:cNvSpPr>
          <p:nvPr>
            <p:ph type="body" idx="1"/>
          </p:nvPr>
        </p:nvSpPr>
        <p:spPr>
          <a:xfrm>
            <a:off x="457200" y="1409700"/>
            <a:ext cx="8229600" cy="4525963"/>
          </a:xfrm>
        </p:spPr>
        <p:txBody>
          <a:bodyPr/>
          <a:lstStyle/>
          <a:p>
            <a:pPr eaLnBrk="1" hangingPunct="1">
              <a:defRPr/>
            </a:pPr>
            <a:r>
              <a:rPr lang="en-GB" sz="2000" dirty="0">
                <a:solidFill>
                  <a:schemeClr val="bg1">
                    <a:lumMod val="65000"/>
                  </a:schemeClr>
                </a:solidFill>
              </a:rPr>
              <a:t> 1) General aspects (events since SA#94-e, statistics, next meetings)</a:t>
            </a:r>
          </a:p>
          <a:p>
            <a:pPr eaLnBrk="1" hangingPunct="1">
              <a:defRPr/>
            </a:pPr>
            <a:r>
              <a:rPr lang="en-GB" sz="2000" dirty="0">
                <a:solidFill>
                  <a:schemeClr val="bg1">
                    <a:lumMod val="65000"/>
                  </a:schemeClr>
                </a:solidFill>
              </a:rPr>
              <a:t> 2) SA Work Report</a:t>
            </a:r>
          </a:p>
          <a:p>
            <a:pPr lvl="1" eaLnBrk="1" hangingPunct="1">
              <a:defRPr/>
            </a:pPr>
            <a:r>
              <a:rPr lang="en-GB" sz="1800" dirty="0">
                <a:solidFill>
                  <a:schemeClr val="bg1">
                    <a:lumMod val="65000"/>
                  </a:schemeClr>
                </a:solidFill>
              </a:rPr>
              <a:t>2.1) Rel-14 and before Maintenance</a:t>
            </a:r>
          </a:p>
          <a:p>
            <a:pPr lvl="1" eaLnBrk="1" hangingPunct="1">
              <a:defRPr/>
            </a:pPr>
            <a:r>
              <a:rPr lang="en-GB" sz="1800" dirty="0">
                <a:solidFill>
                  <a:schemeClr val="bg1">
                    <a:lumMod val="65000"/>
                  </a:schemeClr>
                </a:solidFill>
              </a:rPr>
              <a:t>2.2) Rel-15 Maintenance and Work</a:t>
            </a:r>
          </a:p>
          <a:p>
            <a:pPr lvl="1" eaLnBrk="1" hangingPunct="1">
              <a:defRPr/>
            </a:pPr>
            <a:r>
              <a:rPr lang="en-GB" sz="1800" dirty="0">
                <a:solidFill>
                  <a:schemeClr val="bg1">
                    <a:lumMod val="65000"/>
                  </a:schemeClr>
                </a:solidFill>
              </a:rPr>
              <a:t>2.3) Rel-16 and later Work and Maintenance</a:t>
            </a:r>
          </a:p>
          <a:p>
            <a:pPr lvl="1" eaLnBrk="1" hangingPunct="1">
              <a:defRPr/>
            </a:pPr>
            <a:r>
              <a:rPr lang="en-US" sz="1800" dirty="0">
                <a:solidFill>
                  <a:schemeClr val="bg1">
                    <a:lumMod val="65000"/>
                  </a:schemeClr>
                </a:solidFill>
              </a:rPr>
              <a:t>2.4) Rel-17 Study/Work</a:t>
            </a:r>
          </a:p>
          <a:p>
            <a:pPr lvl="1" eaLnBrk="1" hangingPunct="1">
              <a:defRPr/>
            </a:pPr>
            <a:r>
              <a:rPr lang="en-US" sz="1800" dirty="0">
                <a:solidFill>
                  <a:schemeClr val="bg1">
                    <a:lumMod val="65000"/>
                  </a:schemeClr>
                </a:solidFill>
              </a:rPr>
              <a:t>2.5) Rel-18 Study/Work</a:t>
            </a:r>
          </a:p>
          <a:p>
            <a:pPr lvl="1" eaLnBrk="1" hangingPunct="1">
              <a:defRPr/>
            </a:pPr>
            <a:r>
              <a:rPr lang="en-GB" sz="1800" dirty="0">
                <a:solidFill>
                  <a:schemeClr val="bg1">
                    <a:lumMod val="65000"/>
                  </a:schemeClr>
                </a:solidFill>
              </a:rPr>
              <a:t>2.6) IETF Dependency Update</a:t>
            </a:r>
          </a:p>
          <a:p>
            <a:pPr eaLnBrk="1" hangingPunct="1">
              <a:defRPr/>
            </a:pPr>
            <a:r>
              <a:rPr lang="en-GB" sz="2000" dirty="0">
                <a:solidFill>
                  <a:schemeClr val="bg1">
                    <a:lumMod val="65000"/>
                  </a:schemeClr>
                </a:solidFill>
              </a:rPr>
              <a:t> 3) Action Items</a:t>
            </a:r>
          </a:p>
          <a:p>
            <a:pPr eaLnBrk="1" hangingPunct="1">
              <a:defRPr/>
            </a:pPr>
            <a:r>
              <a:rPr lang="en-GB" sz="2000" dirty="0">
                <a:solidFill>
                  <a:schemeClr val="bg1">
                    <a:lumMod val="65000"/>
                  </a:schemeClr>
                </a:solidFill>
              </a:rPr>
              <a:t> 4) Documents for Information and Approval</a:t>
            </a:r>
          </a:p>
          <a:p>
            <a:pPr eaLnBrk="1" hangingPunct="1">
              <a:defRPr/>
            </a:pPr>
            <a:r>
              <a:rPr lang="en-GB" sz="2000" dirty="0">
                <a:solidFill>
                  <a:schemeClr val="bg1">
                    <a:lumMod val="65000"/>
                  </a:schemeClr>
                </a:solidFill>
              </a:rPr>
              <a:t> </a:t>
            </a:r>
            <a:r>
              <a:rPr lang="en-GB" sz="2000" b="1" i="1" dirty="0"/>
              <a:t>5) Collected Items requiring action from SA</a:t>
            </a:r>
          </a:p>
        </p:txBody>
      </p:sp>
      <p:sp>
        <p:nvSpPr>
          <p:cNvPr id="50180" name="Text Box 3"/>
          <p:cNvSpPr txBox="1">
            <a:spLocks noChangeArrowheads="1"/>
          </p:cNvSpPr>
          <p:nvPr/>
        </p:nvSpPr>
        <p:spPr bwMode="auto">
          <a:xfrm>
            <a:off x="93418" y="4836990"/>
            <a:ext cx="4572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eaLnBrk="1" hangingPunct="1">
              <a:spcBef>
                <a:spcPct val="0"/>
              </a:spcBef>
              <a:buFontTx/>
              <a:buNone/>
            </a:pPr>
            <a:r>
              <a:rPr lang="en-GB" altLang="ko-KR" sz="2400" dirty="0">
                <a:latin typeface="Wingdings" panose="05000000000000000000" pitchFamily="2" charset="2"/>
                <a:ea typeface="Gulim" panose="020B0600000101010101" pitchFamily="34" charset="-127"/>
              </a:rPr>
              <a:t>è</a:t>
            </a:r>
            <a:endParaRPr lang="en-GB" altLang="ko-KR" sz="2400" dirty="0">
              <a:latin typeface="Times New Roman" panose="02020603050405020304" pitchFamily="18" charset="0"/>
              <a:ea typeface="Gulim" panose="020B0600000101010101" pitchFamily="34" charset="-127"/>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p:cNvSpPr>
            <a:spLocks noGrp="1"/>
          </p:cNvSpPr>
          <p:nvPr>
            <p:ph type="title"/>
          </p:nvPr>
        </p:nvSpPr>
        <p:spPr/>
        <p:txBody>
          <a:bodyPr/>
          <a:lstStyle/>
          <a:p>
            <a:pPr eaLnBrk="1" hangingPunct="1"/>
            <a:r>
              <a:rPr lang="en-GB" altLang="de-DE" b="1" dirty="0"/>
              <a:t>5) Collected Items requiring action </a:t>
            </a:r>
            <a:br>
              <a:rPr lang="en-GB" altLang="de-DE" b="1" dirty="0"/>
            </a:br>
            <a:r>
              <a:rPr lang="en-GB" altLang="de-DE" b="1" dirty="0"/>
              <a:t>from SA</a:t>
            </a:r>
            <a:endParaRPr lang="de-DE" altLang="de-DE" b="1" dirty="0"/>
          </a:p>
        </p:txBody>
      </p:sp>
      <p:sp>
        <p:nvSpPr>
          <p:cNvPr id="51203" name="Content Placeholder 2"/>
          <p:cNvSpPr>
            <a:spLocks noGrp="1"/>
          </p:cNvSpPr>
          <p:nvPr>
            <p:ph idx="1"/>
          </p:nvPr>
        </p:nvSpPr>
        <p:spPr>
          <a:xfrm>
            <a:off x="457200" y="1743740"/>
            <a:ext cx="8372764" cy="4382423"/>
          </a:xfrm>
        </p:spPr>
        <p:txBody>
          <a:bodyPr/>
          <a:lstStyle/>
          <a:p>
            <a:pPr eaLnBrk="1" hangingPunct="1">
              <a:spcBef>
                <a:spcPts val="600"/>
              </a:spcBef>
              <a:spcAft>
                <a:spcPts val="1200"/>
              </a:spcAft>
              <a:defRPr/>
            </a:pPr>
            <a:r>
              <a:rPr lang="en-US" sz="2000" dirty="0">
                <a:solidFill>
                  <a:srgbClr val="FF0000"/>
                </a:solidFill>
              </a:rPr>
              <a:t>1) Approval of revised Rel-18 SIDs </a:t>
            </a:r>
            <a:r>
              <a:rPr lang="en-US" sz="2000" i="1" dirty="0">
                <a:solidFill>
                  <a:srgbClr val="FF0000"/>
                </a:solidFill>
              </a:rPr>
              <a:t>(Please see slide #71)</a:t>
            </a:r>
          </a:p>
          <a:p>
            <a:pPr marL="457200" lvl="1" indent="-457200" eaLnBrk="1" hangingPunct="1">
              <a:spcBef>
                <a:spcPts val="600"/>
              </a:spcBef>
              <a:spcAft>
                <a:spcPts val="1200"/>
              </a:spcAft>
              <a:buBlip>
                <a:blip r:embed="rId2"/>
              </a:buBlip>
              <a:defRPr/>
            </a:pPr>
            <a:endParaRPr lang="en-GB" sz="2000" dirty="0">
              <a:solidFill>
                <a:srgbClr val="FF0000"/>
              </a:solidFill>
              <a:ea typeface="+mn-ea"/>
              <a:cs typeface="+mn-cs"/>
            </a:endParaRPr>
          </a:p>
          <a:p>
            <a:pPr eaLnBrk="1" hangingPunct="1">
              <a:spcBef>
                <a:spcPts val="600"/>
              </a:spcBef>
              <a:spcAft>
                <a:spcPts val="1200"/>
              </a:spcAft>
              <a:defRPr/>
            </a:pPr>
            <a:endParaRPr lang="en-US" sz="2000" i="1" dirty="0">
              <a:solidFill>
                <a:srgbClr val="FF0000"/>
              </a:solidFill>
            </a:endParaRPr>
          </a:p>
          <a:p>
            <a:pPr marL="0" indent="0" eaLnBrk="1" hangingPunct="1">
              <a:spcBef>
                <a:spcPts val="600"/>
              </a:spcBef>
              <a:spcAft>
                <a:spcPts val="1200"/>
              </a:spcAft>
              <a:buNone/>
              <a:defRPr/>
            </a:pPr>
            <a:endParaRPr lang="en-US" sz="2000" i="1" dirty="0">
              <a:solidFill>
                <a:srgbClr val="FF0000"/>
              </a:solidFill>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id="{A07DB2E9-956B-42FA-992B-0F25E0DCD4B4}"/>
              </a:ext>
            </a:extLst>
          </p:cNvPr>
          <p:cNvSpPr>
            <a:spLocks noGrp="1"/>
          </p:cNvSpPr>
          <p:nvPr>
            <p:ph type="ctrTitle"/>
          </p:nvPr>
        </p:nvSpPr>
        <p:spPr>
          <a:xfrm>
            <a:off x="17463" y="2928939"/>
            <a:ext cx="7772400" cy="1101725"/>
          </a:xfrm>
        </p:spPr>
        <p:txBody>
          <a:bodyPr/>
          <a:lstStyle/>
          <a:p>
            <a:pPr>
              <a:defRPr/>
            </a:pPr>
            <a:r>
              <a:rPr lang="en-US" altLang="en-US" sz="3600" b="1" i="1" kern="1200" dirty="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Thank You</a:t>
            </a:r>
            <a:r>
              <a:rPr lang="hu-HU" altLang="en-US" sz="3600" b="1" i="1" kern="1200" dirty="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 </a:t>
            </a:r>
            <a:r>
              <a:rPr lang="en-US" altLang="en-US" sz="3600" b="1" i="1" kern="1200" dirty="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a:t>
            </a:r>
          </a:p>
        </p:txBody>
      </p:sp>
      <p:sp>
        <p:nvSpPr>
          <p:cNvPr id="25603" name="TextBox 3">
            <a:extLst>
              <a:ext uri="{FF2B5EF4-FFF2-40B4-BE49-F238E27FC236}">
                <a16:creationId xmlns:a16="http://schemas.microsoft.com/office/drawing/2014/main" id="{C81CFAF6-584D-40E6-B75F-1F3A4ABF4AE1}"/>
              </a:ext>
            </a:extLst>
          </p:cNvPr>
          <p:cNvSpPr txBox="1">
            <a:spLocks noChangeArrowheads="1"/>
          </p:cNvSpPr>
          <p:nvPr/>
        </p:nvSpPr>
        <p:spPr bwMode="auto">
          <a:xfrm>
            <a:off x="6975475" y="4514850"/>
            <a:ext cx="1460656"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en-US" altLang="en-US" sz="1000" b="1" u="sng" dirty="0">
                <a:latin typeface="Arial" panose="020B0604020202020204" pitchFamily="34" charset="0"/>
              </a:rPr>
              <a:t>Puneet Jain</a:t>
            </a:r>
          </a:p>
          <a:p>
            <a:pPr>
              <a:spcBef>
                <a:spcPct val="0"/>
              </a:spcBef>
              <a:buFontTx/>
              <a:buNone/>
            </a:pPr>
            <a:r>
              <a:rPr lang="en-US" altLang="en-US" sz="1000" dirty="0">
                <a:latin typeface="Arial" panose="020B0604020202020204" pitchFamily="34" charset="0"/>
              </a:rPr>
              <a:t>Chair of 3GPP SA2</a:t>
            </a:r>
          </a:p>
          <a:p>
            <a:pPr>
              <a:spcBef>
                <a:spcPct val="0"/>
              </a:spcBef>
              <a:buFontTx/>
              <a:buNone/>
            </a:pPr>
            <a:r>
              <a:rPr lang="en-US" altLang="en-US" sz="1000" dirty="0">
                <a:latin typeface="Arial" panose="020B0604020202020204" pitchFamily="34" charset="0"/>
                <a:hlinkClick r:id="rId3"/>
              </a:rPr>
              <a:t>puneet.jain@intel.com</a:t>
            </a:r>
            <a:endParaRPr lang="en-US" altLang="en-US" sz="1000" dirty="0">
              <a:latin typeface="Arial" panose="020B0604020202020204" pitchFamily="34" charset="0"/>
            </a:endParaRPr>
          </a:p>
          <a:p>
            <a:pPr>
              <a:spcBef>
                <a:spcPct val="0"/>
              </a:spcBef>
              <a:buFontTx/>
              <a:buNone/>
            </a:pPr>
            <a:r>
              <a:rPr lang="en-US" altLang="en-US" sz="1000" dirty="0">
                <a:latin typeface="Arial" panose="020B0604020202020204" pitchFamily="34" charset="0"/>
                <a:hlinkClick r:id="rId4"/>
              </a:rPr>
              <a:t>www.3gpp.org</a:t>
            </a:r>
            <a:endParaRPr lang="en-US" altLang="en-US" sz="1000" dirty="0">
              <a:latin typeface="Arial" panose="020B0604020202020204" pitchFamily="34" charset="0"/>
            </a:endParaRPr>
          </a:p>
        </p:txBody>
      </p:sp>
      <p:pic>
        <p:nvPicPr>
          <p:cNvPr id="25604" name="Picture 8" descr="webpage.jpg">
            <a:extLst>
              <a:ext uri="{FF2B5EF4-FFF2-40B4-BE49-F238E27FC236}">
                <a16:creationId xmlns:a16="http://schemas.microsoft.com/office/drawing/2014/main" id="{DD34EB73-2A95-4CEC-9870-5F6C19292BD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6532564" y="2444750"/>
            <a:ext cx="2408237" cy="191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r>
              <a:rPr lang="de-DE" altLang="de-DE" b="1" dirty="0"/>
              <a:t>1) General Aspects (5/7)</a:t>
            </a:r>
            <a:br>
              <a:rPr lang="de-DE" altLang="de-DE" b="1" dirty="0"/>
            </a:br>
            <a:r>
              <a:rPr lang="de-DE" altLang="de-DE" sz="2800" b="1" dirty="0"/>
              <a:t>Resource usage</a:t>
            </a:r>
          </a:p>
        </p:txBody>
      </p:sp>
      <p:sp>
        <p:nvSpPr>
          <p:cNvPr id="16387"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endParaRPr lang="de-DE" altLang="de-DE" sz="1000">
              <a:latin typeface="Arial" panose="020B0604020202020204" pitchFamily="34" charset="0"/>
            </a:endParaRPr>
          </a:p>
        </p:txBody>
      </p:sp>
      <p:sp>
        <p:nvSpPr>
          <p:cNvPr id="16388" name="TextBox 1"/>
          <p:cNvSpPr txBox="1">
            <a:spLocks noChangeArrowheads="1"/>
          </p:cNvSpPr>
          <p:nvPr/>
        </p:nvSpPr>
        <p:spPr bwMode="auto">
          <a:xfrm>
            <a:off x="3549737" y="5903509"/>
            <a:ext cx="17113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de-DE" altLang="de-DE" sz="1800" b="1" dirty="0">
                <a:latin typeface="Arial" panose="020B0604020202020204" pitchFamily="34" charset="0"/>
              </a:rPr>
              <a:t>SA2 meetings</a:t>
            </a:r>
          </a:p>
        </p:txBody>
      </p:sp>
      <p:sp>
        <p:nvSpPr>
          <p:cNvPr id="16389" name="TextBox 15"/>
          <p:cNvSpPr txBox="1">
            <a:spLocks noChangeArrowheads="1"/>
          </p:cNvSpPr>
          <p:nvPr/>
        </p:nvSpPr>
        <p:spPr bwMode="auto">
          <a:xfrm rot="-5400000">
            <a:off x="-965200" y="3556001"/>
            <a:ext cx="24161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de-DE" altLang="de-DE" sz="1800" b="1">
                <a:latin typeface="Arial" panose="020B0604020202020204" pitchFamily="34" charset="0"/>
              </a:rPr>
              <a:t>Number of Sessions</a:t>
            </a:r>
          </a:p>
        </p:txBody>
      </p:sp>
      <p:graphicFrame>
        <p:nvGraphicFramePr>
          <p:cNvPr id="8" name="Chart 7">
            <a:extLst>
              <a:ext uri="{FF2B5EF4-FFF2-40B4-BE49-F238E27FC236}">
                <a16:creationId xmlns:a16="http://schemas.microsoft.com/office/drawing/2014/main" id="{68A5B159-0055-44CA-BBE4-DEAC7A5B4DF1}"/>
              </a:ext>
            </a:extLst>
          </p:cNvPr>
          <p:cNvGraphicFramePr>
            <a:graphicFrameLocks/>
          </p:cNvGraphicFramePr>
          <p:nvPr/>
        </p:nvGraphicFramePr>
        <p:xfrm>
          <a:off x="427039" y="876300"/>
          <a:ext cx="8658224" cy="51054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488950" y="0"/>
            <a:ext cx="6827838" cy="1190171"/>
          </a:xfrm>
        </p:spPr>
        <p:txBody>
          <a:bodyPr/>
          <a:lstStyle/>
          <a:p>
            <a:r>
              <a:rPr lang="de-DE" altLang="de-DE" b="1" dirty="0"/>
              <a:t>1) General Aspects (6/7)</a:t>
            </a:r>
            <a:br>
              <a:rPr lang="de-DE" altLang="de-DE" b="1" dirty="0"/>
            </a:br>
            <a:r>
              <a:rPr lang="de-DE" altLang="de-DE" sz="2800" b="1" dirty="0"/>
              <a:t>Document Handling / Meeting</a:t>
            </a:r>
          </a:p>
        </p:txBody>
      </p:sp>
      <p:sp>
        <p:nvSpPr>
          <p:cNvPr id="17411" name="TextBox 12"/>
          <p:cNvSpPr txBox="1">
            <a:spLocks noChangeArrowheads="1"/>
          </p:cNvSpPr>
          <p:nvPr/>
        </p:nvSpPr>
        <p:spPr bwMode="auto">
          <a:xfrm rot="-5400000">
            <a:off x="-542569" y="4758319"/>
            <a:ext cx="1451038"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spcBef>
                <a:spcPct val="0"/>
              </a:spcBef>
              <a:buFontTx/>
              <a:buNone/>
            </a:pPr>
            <a:r>
              <a:rPr lang="de-DE" altLang="de-DE" sz="1200" b="1" dirty="0">
                <a:latin typeface="Arial" panose="020B0604020202020204" pitchFamily="34" charset="0"/>
              </a:rPr>
              <a:t>Number of Tdocs</a:t>
            </a:r>
          </a:p>
        </p:txBody>
      </p:sp>
      <p:graphicFrame>
        <p:nvGraphicFramePr>
          <p:cNvPr id="8" name="Chart 7">
            <a:extLst>
              <a:ext uri="{FF2B5EF4-FFF2-40B4-BE49-F238E27FC236}">
                <a16:creationId xmlns:a16="http://schemas.microsoft.com/office/drawing/2014/main" id="{66C5960D-783D-49E4-9DE8-3F256BED0767}"/>
              </a:ext>
            </a:extLst>
          </p:cNvPr>
          <p:cNvGraphicFramePr>
            <a:graphicFrameLocks/>
          </p:cNvGraphicFramePr>
          <p:nvPr/>
        </p:nvGraphicFramePr>
        <p:xfrm>
          <a:off x="321450" y="1003299"/>
          <a:ext cx="8701900" cy="5207001"/>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10250</TotalTime>
  <Words>6968</Words>
  <Application>Microsoft Office PowerPoint</Application>
  <PresentationFormat>On-screen Show (4:3)</PresentationFormat>
  <Paragraphs>1325</Paragraphs>
  <Slides>74</Slides>
  <Notes>23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74</vt:i4>
      </vt:variant>
    </vt:vector>
  </HeadingPairs>
  <TitlesOfParts>
    <vt:vector size="80" baseType="lpstr">
      <vt:lpstr>Arial</vt:lpstr>
      <vt:lpstr>Arial </vt:lpstr>
      <vt:lpstr>Calibri</vt:lpstr>
      <vt:lpstr>Times New Roman</vt:lpstr>
      <vt:lpstr>Wingdings</vt:lpstr>
      <vt:lpstr>Office Theme</vt:lpstr>
      <vt:lpstr>PowerPoint Presentation</vt:lpstr>
      <vt:lpstr>Contents</vt:lpstr>
      <vt:lpstr>Contents</vt:lpstr>
      <vt:lpstr>1) General Aspects (1/7)</vt:lpstr>
      <vt:lpstr>1) General Aspects (2/7)</vt:lpstr>
      <vt:lpstr>1) General Aspects (3/7)</vt:lpstr>
      <vt:lpstr>1) General Aspects (4/7)</vt:lpstr>
      <vt:lpstr>1) General Aspects (5/7) Resource usage</vt:lpstr>
      <vt:lpstr>1) General Aspects (6/7) Document Handling / Meeting</vt:lpstr>
      <vt:lpstr>1) General Aspects (7/7) SA2 Agreed CRs by Release / Meeting</vt:lpstr>
      <vt:lpstr>Contents</vt:lpstr>
      <vt:lpstr>2.1) Rel-14 and before  Maintenance (1/1)</vt:lpstr>
      <vt:lpstr>Contents</vt:lpstr>
      <vt:lpstr>2.2) Rel-15 Work and Maintenance (1/2)</vt:lpstr>
      <vt:lpstr>2.2) Rel-15 Work and Maintenance (2/2)</vt:lpstr>
      <vt:lpstr>Contents</vt:lpstr>
      <vt:lpstr>2.3) Rel-16 Work and Maintenance</vt:lpstr>
      <vt:lpstr>Contents</vt:lpstr>
      <vt:lpstr>2.4) Rel-17 Study/Work (1/19)</vt:lpstr>
      <vt:lpstr>PowerPoint Presentation</vt:lpstr>
      <vt:lpstr>2.4) Rel-17 Study/Work (3/19)</vt:lpstr>
      <vt:lpstr>2.4) Rel-17 Study/Work (4/19)</vt:lpstr>
      <vt:lpstr>2.4) Rel-17 Study/Work (5/19)</vt:lpstr>
      <vt:lpstr>2.4) Rel-17 Study/Work (6/19)</vt:lpstr>
      <vt:lpstr>2.4) Rel-17 Study/Work (7/19)</vt:lpstr>
      <vt:lpstr>2.4) Rel-17 Study/Work (8/19)</vt:lpstr>
      <vt:lpstr>2.4) Rel-17 Study/Work (9/19)</vt:lpstr>
      <vt:lpstr>2.4) Rel-17 Study/Work (10/19)</vt:lpstr>
      <vt:lpstr>2.4) Rel-17 Study/Work (11/19)</vt:lpstr>
      <vt:lpstr>2.4) Rel-17 Study/Work (12/19)</vt:lpstr>
      <vt:lpstr>2.4) Rel-17 Study/Work (13/19)</vt:lpstr>
      <vt:lpstr>2.4) Rel-17 Study/Work (14/19)</vt:lpstr>
      <vt:lpstr>2.4) Rel-17 Study/Work (15/19)</vt:lpstr>
      <vt:lpstr>2.4) Rel-17 Study/Work (16/19)</vt:lpstr>
      <vt:lpstr>2.4) Rel-17 Study/Work (17/19)</vt:lpstr>
      <vt:lpstr>2.4) Rel-17 Study/Work (18/19)</vt:lpstr>
      <vt:lpstr>2.4) Rel-17 Study/Work (19/19)</vt:lpstr>
      <vt:lpstr>Contents</vt:lpstr>
      <vt:lpstr>2.5) Rel-18 Study/Work (1/27)</vt:lpstr>
      <vt:lpstr>2.5) Rel-18 Study/Work (2/27)</vt:lpstr>
      <vt:lpstr>2.5) Rel-18 Study/Work (3/27)</vt:lpstr>
      <vt:lpstr>2.5) Rel-18 Study/Work (4/27)</vt:lpstr>
      <vt:lpstr>2.5) Rel-18 Study/Work (5/27)</vt:lpstr>
      <vt:lpstr>2.5) Rel-18 Study/Work (6/27)</vt:lpstr>
      <vt:lpstr>2.5) Rel-18 Study/Work (7/27)</vt:lpstr>
      <vt:lpstr>2.5) Rel-18 Study/Work (8/27)</vt:lpstr>
      <vt:lpstr>2.5) Rel-18 Study/Work (9/27)</vt:lpstr>
      <vt:lpstr>2.5) Rel-18 Study/Work (10/27)</vt:lpstr>
      <vt:lpstr>2.5) Rel-18 Study/Work (11/27)</vt:lpstr>
      <vt:lpstr>2.5) Rel-18 Study/Work (12/27)</vt:lpstr>
      <vt:lpstr>2.5) Rel-18 Study/Work (13/27)</vt:lpstr>
      <vt:lpstr>2.5) Rel-18 Study/Work (14/27)</vt:lpstr>
      <vt:lpstr>2.5) Rel-18 Study/Work (15/27)</vt:lpstr>
      <vt:lpstr>2.5) Rel-18 Study/Work (16/27)</vt:lpstr>
      <vt:lpstr>2.5) Rel-18 Study/Work (17/27)</vt:lpstr>
      <vt:lpstr>2.5) Rel-18 Study/Work (18/27)</vt:lpstr>
      <vt:lpstr>2.5) Rel-18 Study/Work (19/27)</vt:lpstr>
      <vt:lpstr>2.5) Rel-18 Study/Work (20/27)</vt:lpstr>
      <vt:lpstr>2.5) Rel-18 Study/Work (21/27)</vt:lpstr>
      <vt:lpstr>2.5) Rel-18 Study/Work (22/27)</vt:lpstr>
      <vt:lpstr>2.5) Rel-18 Study/Work (23/27)</vt:lpstr>
      <vt:lpstr>2.5) Rel-18 Study/Work (23/27)</vt:lpstr>
      <vt:lpstr>2.5) Rel-18 Study/Work (25/27)</vt:lpstr>
      <vt:lpstr>2.5) Rel-18 Study/Work (26/27)</vt:lpstr>
      <vt:lpstr>2.5) Rel-18 Study/Work (27/27)</vt:lpstr>
      <vt:lpstr>Contents</vt:lpstr>
      <vt:lpstr>2.6) IETF and External SDO Normative Reference Update (1/1)</vt:lpstr>
      <vt:lpstr>Contents</vt:lpstr>
      <vt:lpstr>3) SA2 Work Planning</vt:lpstr>
      <vt:lpstr>Contents</vt:lpstr>
      <vt:lpstr>4) Documents for Information and Approval (1/1)</vt:lpstr>
      <vt:lpstr>Contents</vt:lpstr>
      <vt:lpstr>5) Collected Items requiring action  from SA</vt:lpstr>
      <vt:lpstr>Thank You !</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Puneet Jain</cp:lastModifiedBy>
  <cp:revision>1779</cp:revision>
  <dcterms:created xsi:type="dcterms:W3CDTF">2008-08-30T09:32:10Z</dcterms:created>
  <dcterms:modified xsi:type="dcterms:W3CDTF">2022-03-09T19:57:19Z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y fmtid="{D5CDD505-2E9C-101B-9397-08002B2CF9AE}" pid="6" name="TitusGUID">
    <vt:lpwstr>d71424e4-2b5e-4ef9-a35e-e093f5c635c8</vt:lpwstr>
  </property>
  <property fmtid="{D5CDD505-2E9C-101B-9397-08002B2CF9AE}" pid="7" name="CTP_TimeStamp">
    <vt:lpwstr>2020-06-24 16:05:50Z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CTPClassification">
    <vt:lpwstr>CTP_NT</vt:lpwstr>
  </property>
</Properties>
</file>