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5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1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5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7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2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2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8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9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1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897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0A4D-C075-40CC-B0E6-0DB520BD81D8}" type="datetimeFigureOut">
              <a:rPr lang="en-US" smtClean="0"/>
              <a:t>12/29/2021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3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2227" y="1981895"/>
            <a:ext cx="9144000" cy="941568"/>
          </a:xfrm>
        </p:spPr>
        <p:txBody>
          <a:bodyPr anchor="t"/>
          <a:lstStyle/>
          <a:p>
            <a:r>
              <a:rPr lang="en-US" dirty="0"/>
              <a:t>SA2 R18 Package Proposal</a:t>
            </a:r>
            <a:endParaRPr 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CMCC, China Unicom, CATT, Huawei, INSPUR, </a:t>
            </a:r>
            <a:r>
              <a:rPr lang="en-US" altLang="zh-CN" dirty="0" err="1"/>
              <a:t>Oppo</a:t>
            </a:r>
            <a:r>
              <a:rPr lang="en-US" altLang="zh-CN" dirty="0"/>
              <a:t>, </a:t>
            </a:r>
            <a:r>
              <a:rPr lang="en-US" altLang="zh-CN" dirty="0" err="1"/>
              <a:t>Spreadtrum</a:t>
            </a:r>
            <a:r>
              <a:rPr lang="en-US" altLang="zh-CN" dirty="0"/>
              <a:t>, </a:t>
            </a:r>
            <a:r>
              <a:rPr lang="en-US" altLang="zh-CN" dirty="0" err="1"/>
              <a:t>Tencent</a:t>
            </a:r>
            <a:r>
              <a:rPr lang="en-US" altLang="zh-CN" dirty="0"/>
              <a:t>, vivo, </a:t>
            </a:r>
            <a:r>
              <a:rPr lang="en-US" altLang="zh-CN" dirty="0" err="1"/>
              <a:t>xiaomi</a:t>
            </a:r>
            <a:r>
              <a:rPr lang="en-US" altLang="zh-CN" dirty="0"/>
              <a:t>, ZTE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0" y="105024"/>
            <a:ext cx="11625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120130" algn="r"/>
              </a:tabLst>
            </a:pP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3GPP TSG-SA #94E e-meeting </a:t>
            </a:r>
            <a:r>
              <a:rPr lang="en-GB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Elbonia</a:t>
            </a: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, 14 – 20 </a:t>
            </a:r>
            <a:r>
              <a:rPr lang="en-US" altLang="zh-CN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December</a:t>
            </a: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2021 </a:t>
            </a:r>
            <a:r>
              <a:rPr lang="en-GB" b="1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SP-211583</a:t>
            </a:r>
            <a:endParaRPr lang="en-US" sz="1100" b="1" dirty="0"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6227" y="64781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nip Single Corner Rectangle 6"/>
          <p:cNvSpPr/>
          <p:nvPr/>
        </p:nvSpPr>
        <p:spPr>
          <a:xfrm>
            <a:off x="70983" y="92417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27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025" y="108888"/>
            <a:ext cx="10515600" cy="1325563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62" y="1306264"/>
            <a:ext cx="11783987" cy="4767941"/>
          </a:xfrm>
        </p:spPr>
        <p:txBody>
          <a:bodyPr>
            <a:noAutofit/>
          </a:bodyPr>
          <a:lstStyle/>
          <a:p>
            <a:r>
              <a:rPr lang="en-US" sz="2000" dirty="0"/>
              <a:t>Current ranking list already consider all the participants for Rel-18, the balance from vendors, operators and verticals are well considered. </a:t>
            </a:r>
          </a:p>
          <a:p>
            <a:pPr lvl="1"/>
            <a:r>
              <a:rPr lang="en-US" sz="1600" dirty="0"/>
              <a:t>Respect the ranking result as baseline</a:t>
            </a:r>
          </a:p>
          <a:p>
            <a:pPr lvl="1"/>
            <a:r>
              <a:rPr lang="en-US" altLang="zh-CN" sz="1600" dirty="0"/>
              <a:t>consider a balanced approach taking into considerations the view of all companies and different sectors</a:t>
            </a:r>
            <a:r>
              <a:rPr lang="en-US" sz="1600" dirty="0"/>
              <a:t>.</a:t>
            </a:r>
          </a:p>
          <a:p>
            <a:r>
              <a:rPr lang="en-US" sz="2000" dirty="0"/>
              <a:t>We propose SA decide max items for SA2. (e.g. 20)</a:t>
            </a:r>
          </a:p>
          <a:p>
            <a:pPr lvl="1"/>
            <a:r>
              <a:rPr lang="en-US" sz="1600" dirty="0"/>
              <a:t>SA2 has </a:t>
            </a:r>
            <a:r>
              <a:rPr lang="en-US" sz="1600" b="1" dirty="0">
                <a:solidFill>
                  <a:srgbClr val="FF0000"/>
                </a:solidFill>
              </a:rPr>
              <a:t>15</a:t>
            </a:r>
            <a:r>
              <a:rPr lang="en-US" sz="1600" dirty="0"/>
              <a:t> SI/WI in R17. Total work and management load of SA2 should be considered</a:t>
            </a:r>
          </a:p>
          <a:p>
            <a:pPr lvl="1"/>
            <a:r>
              <a:rPr lang="en-US" altLang="zh-CN" sz="1600" dirty="0"/>
              <a:t>For companies with limited resource/delegation, it is difficult to cover too many items.</a:t>
            </a:r>
            <a:endParaRPr lang="en-US" sz="1600" dirty="0"/>
          </a:p>
          <a:p>
            <a:r>
              <a:rPr lang="en-US" sz="2000" dirty="0"/>
              <a:t>All the items need to cut down their scope to fit this maximum items. </a:t>
            </a:r>
          </a:p>
          <a:p>
            <a:pPr lvl="1"/>
            <a:r>
              <a:rPr lang="en-US" sz="1600" dirty="0"/>
              <a:t>Higher ranked items reduce the WT/TU to let the middle/lower ranked items in.</a:t>
            </a:r>
          </a:p>
          <a:p>
            <a:pPr lvl="1"/>
            <a:r>
              <a:rPr lang="en-US" sz="1600" dirty="0"/>
              <a:t>Middle/lower ranked items reduce the WT/TU dramatically to be survived.</a:t>
            </a:r>
          </a:p>
          <a:p>
            <a:r>
              <a:rPr lang="en-US" sz="2000" dirty="0"/>
              <a:t>R18 package proposals in next slides.</a:t>
            </a:r>
            <a:endParaRPr lang="en-US" sz="1600" dirty="0"/>
          </a:p>
          <a:p>
            <a:pPr lvl="1"/>
            <a:r>
              <a:rPr lang="en-US" altLang="zh-CN" sz="1600" dirty="0"/>
              <a:t>Other items as potential small TEI or alignment with other WGs, e.g. RAN</a:t>
            </a:r>
          </a:p>
        </p:txBody>
      </p:sp>
    </p:spTree>
    <p:extLst>
      <p:ext uri="{BB962C8B-B14F-4D97-AF65-F5344CB8AC3E}">
        <p14:creationId xmlns:p14="http://schemas.microsoft.com/office/powerpoint/2010/main" val="3453281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89750" y="0"/>
            <a:ext cx="10515600" cy="617415"/>
          </a:xfrm>
        </p:spPr>
        <p:txBody>
          <a:bodyPr>
            <a:normAutofit fontScale="90000"/>
          </a:bodyPr>
          <a:lstStyle/>
          <a:p>
            <a:r>
              <a:rPr lang="en-US" dirty="0"/>
              <a:t>R18 In list proposal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6598" y="6371089"/>
            <a:ext cx="6954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Note: more discussion needed on topic with TU highlighted per the output of Rel-18 prioritization workshop 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865047"/>
              </p:ext>
            </p:extLst>
          </p:nvPr>
        </p:nvGraphicFramePr>
        <p:xfrm>
          <a:off x="249072" y="617415"/>
          <a:ext cx="11814256" cy="56179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7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9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9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44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78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284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14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Acronym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Title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Ranking Sum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% companies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original total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New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% reduced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Sum All SIDs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Remained WT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FS_XRM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Architecture enhancement for XR and media services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83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16.75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15.25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15.25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FS_eEDGE_5GC_ph2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of support for Edge Computing in 5G Core network -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15.25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1,3,5,6,7,8,9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FS_5GAIML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 System Support for AI/ML-based Services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38.75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1.1,1.2,1.3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FS_eNA_Ph3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Enablers for Network Automation for 5G - phase 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23.00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1.1tbd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,2.1,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2.2tbd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,3.1,3.2,3.3,3.4,3.7,3.8,4.1,4.2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FS_eNPN_ph2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Enhanced support of Non-Public Networks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62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42%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15.00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61.25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1,2,3.a,5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FS_eNS_Ph3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of Network Slicing Phase 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40%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14.50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71.75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,2,3,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,5,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altLang="en-US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FS_eLCS_ph3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to the 5GC LoCation Services Phase 3.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13.50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11.75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83.50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1,2,3,5,6,7</a:t>
                      </a:r>
                      <a:endParaRPr lang="zh-CN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FS_5MBS_Ph2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Architectural enhancements for 5G multicast-broadcast services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18.00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92.50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1,2,3,5(further reduce)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 5GSAT_ARCH_Ph2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5GC enhancement for satellite access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54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9.50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97.50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</a:t>
                      </a:r>
                      <a:endParaRPr lang="zh-CN" altLang="en-US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FS_5GSATB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Support of Satellite Backhauling in 5GS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36%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102.50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FS_5GTTUe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 Timing Resiliency and TSC&amp;URLLC enhancements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12.50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111.50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1,2,3.1</a:t>
                      </a:r>
                      <a:r>
                        <a:rPr lang="en-US" altLang="zh-CN" sz="1200" b="0" i="0" u="none" strike="noStrike" kern="1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3.2</a:t>
                      </a:r>
                      <a:r>
                        <a:rPr lang="en-US" altLang="zh-CN" sz="1200" b="0" i="0" u="none" strike="noStrike" kern="1200" baseline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FS_NG_RTC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System architecture for next generation real time communication services.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11.00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120.50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1,3,4,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FS_PIN_Arch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Personal IoT Network architecture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8.50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127.50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1,2.1,3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FS_VMR_ARC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Architecture Enhancement for Vehicle Mounted Relays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12.00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133.00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FS_ATSSS_Ph3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Access Traffic Steering, Switching and Splitting support in the 5G system architecture; Phase 3.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14.00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8.25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141.25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2.1,2.2,3,6,5.1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FS_5G_ProSe_Ph2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System enhancement for Proximity based Services in 5GS - Phase 2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19.00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9.25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150.50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1,2,4,7,8,10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FS_UPEAS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UPF Enhancement for Exposure And SBA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44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30%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155.50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FS_Ranging_SL_ARC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Architecture Enhancement to support Ranging based services and </a:t>
                      </a:r>
                      <a:r>
                        <a:rPr lang="en-US" sz="1050" u="none" strike="noStrike" dirty="0" err="1">
                          <a:effectLst/>
                        </a:rPr>
                        <a:t>sidelink</a:t>
                      </a:r>
                      <a:r>
                        <a:rPr lang="en-US" sz="1050" u="none" strike="noStrike" dirty="0">
                          <a:effectLst/>
                        </a:rPr>
                        <a:t> positioning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10.50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161.00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1.1,1.3,1.5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FS_GMEC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Generic group management, exposure and communication enhancements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41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28%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169.00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1,2.1,3,4,5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 err="1">
                          <a:effectLst/>
                        </a:rPr>
                        <a:t>FS_eUEPO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Enhancement of 5G UE Policy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25%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10.75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174.00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1,2.2,4,6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FS_AEUA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Architecture Enhancement for UAV and UAM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12.50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4.00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178.00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FS_eAMP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5G AM Policy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2.00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180.00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 ARCH_NR_REDCAP_Ph2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NR RedCap with long eDRX for RRC INACTIVE state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3.00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183.00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41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062" y="99402"/>
            <a:ext cx="11271738" cy="1325563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Other items as potential small TEI or alignment with other WG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892" y="142496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/>
              <a:t>AEAU: Further scope down as TEI, or alignment with </a:t>
            </a:r>
            <a:r>
              <a:rPr lang="en-US" altLang="zh-CN" sz="2400" dirty="0" smtClean="0"/>
              <a:t>RAN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IN, Reduced scope with 3 TUs</a:t>
            </a:r>
          </a:p>
          <a:p>
            <a:r>
              <a:rPr lang="en-US" altLang="zh-CN" sz="2400" dirty="0" err="1" smtClean="0"/>
              <a:t>eAMP</a:t>
            </a:r>
            <a:r>
              <a:rPr lang="en-US" altLang="zh-CN" sz="2400" dirty="0"/>
              <a:t>: TEI with very focused </a:t>
            </a:r>
            <a:r>
              <a:rPr lang="en-US" altLang="zh-CN" sz="2400" dirty="0" smtClean="0"/>
              <a:t>scope  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In, reduced scope with 2 TUs, WT#1</a:t>
            </a:r>
          </a:p>
          <a:p>
            <a:r>
              <a:rPr lang="en-US" altLang="zh-CN" sz="2400" dirty="0" smtClean="0"/>
              <a:t>REDCAP_Ph2</a:t>
            </a:r>
            <a:r>
              <a:rPr lang="en-US" altLang="zh-CN" sz="2400" dirty="0"/>
              <a:t>: TEI or alignment with </a:t>
            </a:r>
            <a:r>
              <a:rPr lang="en-US" altLang="zh-CN" sz="2400" dirty="0" smtClean="0"/>
              <a:t>RAN 3</a:t>
            </a:r>
          </a:p>
          <a:p>
            <a:pPr lvl="1"/>
            <a:r>
              <a:rPr lang="en-US" altLang="zh-CN" sz="2000" dirty="0" smtClean="0">
                <a:solidFill>
                  <a:srgbClr val="FF0000"/>
                </a:solidFill>
              </a:rPr>
              <a:t>In, 3 TUs</a:t>
            </a:r>
          </a:p>
          <a:p>
            <a:r>
              <a:rPr lang="en-US" altLang="zh-CN" sz="2400" dirty="0" smtClean="0"/>
              <a:t>WWC_Ph2</a:t>
            </a:r>
            <a:r>
              <a:rPr lang="en-US" altLang="zh-CN" sz="2400" dirty="0"/>
              <a:t>: TEI with very focused scope</a:t>
            </a:r>
          </a:p>
          <a:p>
            <a:r>
              <a:rPr lang="en-US" altLang="zh-CN" sz="2400" dirty="0"/>
              <a:t>SFC: Further scope down as TEI</a:t>
            </a:r>
          </a:p>
          <a:p>
            <a:r>
              <a:rPr lang="en-US" altLang="zh-CN" sz="2400" dirty="0" err="1"/>
              <a:t>Detnet</a:t>
            </a:r>
            <a:r>
              <a:rPr lang="en-US" altLang="zh-CN" sz="2400" dirty="0"/>
              <a:t>: Further scope down as TEI</a:t>
            </a:r>
          </a:p>
          <a:p>
            <a:r>
              <a:rPr lang="en-US" altLang="zh-CN" sz="2400" dirty="0"/>
              <a:t>MPS_WLAN: TEI</a:t>
            </a: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Note: as the TEI18 handling endorsed in S2—2107759, SA2 should start the TEI18 discussions in Q2/22. The above items are proposed as high priority for TEI discussion, while concrete details need to be figured out with very focused scope.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9147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778</Words>
  <Application>Microsoft Office PowerPoint</Application>
  <PresentationFormat>宽屏</PresentationFormat>
  <Paragraphs>245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Unicode MS</vt:lpstr>
      <vt:lpstr>Malgun Gothic</vt:lpstr>
      <vt:lpstr>宋体</vt:lpstr>
      <vt:lpstr>Arial</vt:lpstr>
      <vt:lpstr>Calibri</vt:lpstr>
      <vt:lpstr>Calibri Light</vt:lpstr>
      <vt:lpstr>Times New Roman</vt:lpstr>
      <vt:lpstr>Office Theme</vt:lpstr>
      <vt:lpstr>SA2 R18 Package Proposal</vt:lpstr>
      <vt:lpstr>Proposals</vt:lpstr>
      <vt:lpstr>R18 In list proposal</vt:lpstr>
      <vt:lpstr>Other items as potential small TEI or alignment with other WG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Zhuwenruo</dc:creator>
  <cp:lastModifiedBy>11-17-2314_CMCC</cp:lastModifiedBy>
  <cp:revision>65</cp:revision>
  <dcterms:created xsi:type="dcterms:W3CDTF">2021-12-10T03:21:10Z</dcterms:created>
  <dcterms:modified xsi:type="dcterms:W3CDTF">2021-12-28T16:08:33Z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(3)ElXEX0sXRp8Day5HQ/O8ZTffT/TUvHcPZ/UfwyjwrEfYVFBzJEWe1L9wnJp0g9sT/DJ3Lerd
d9m82heTB/bxUZfC6/QQWlAYY+P9CtGkZ4WoBD2imZPiyRcGjpEkNsYGf9YM2VBu5NmkYSre
tmJ6PNAVMiomWYH4Ek5KEe63fL/E5srtTNt+R6h1Ey6DbJQ+Dc5FoNb//2nOLGyJuNY8qcpK
NcjG77uw1nR7YEYAy1</vt:lpwstr>
  </property>
  <property fmtid="{D5CDD505-2E9C-101B-9397-08002B2CF9AE}" pid="3" name="_2015_ms_pID_7253431">
    <vt:lpwstr>oLoMP63kAFooHhVOCePIld01jIiPvUrjvibD8gXaYlPq4lF5SYoPM4
ReGJP+W4x8YRMR6D2geo4J49DfhmlBBNIGd7QbXPQfIF+HnDa/IVs98z9vG9NjSHoIcSh820
NlKdFGzStgdVSfhj8+Q3kotHlyhHWQNMvT7cYWq1LGCeMdwCMNF5N9eMpM08quh4+3mSG5/L
ChPb/Ojw9xgvrZLCBKHQtTFiggfhuDCuEj1K</vt:lpwstr>
  </property>
  <property fmtid="{D5CDD505-2E9C-101B-9397-08002B2CF9AE}" pid="4" name="_2015_ms_pID_7253432">
    <vt:lpwstr>MQ==</vt:lpwstr>
  </property>
</Properties>
</file>