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2"/>
  </p:notesMasterIdLst>
  <p:handoutMasterIdLst>
    <p:handoutMasterId r:id="rId13"/>
  </p:handoutMasterIdLst>
  <p:sldIdLst>
    <p:sldId id="528" r:id="rId2"/>
    <p:sldId id="530" r:id="rId3"/>
    <p:sldId id="546" r:id="rId4"/>
    <p:sldId id="552" r:id="rId5"/>
    <p:sldId id="547" r:id="rId6"/>
    <p:sldId id="549" r:id="rId7"/>
    <p:sldId id="548" r:id="rId8"/>
    <p:sldId id="550" r:id="rId9"/>
    <p:sldId id="551" r:id="rId10"/>
    <p:sldId id="545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uresh" initials="SC" lastIdx="1" clrIdx="0">
    <p:extLst>
      <p:ext uri="{19B8F6BF-5375-455C-9EA6-DF929625EA0E}">
        <p15:presenceInfo xmlns:p15="http://schemas.microsoft.com/office/powerpoint/2012/main" userId="Suresh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339933"/>
    <a:srgbClr val="0066FF"/>
    <a:srgbClr val="3399FF"/>
    <a:srgbClr val="EAEFF7"/>
    <a:srgbClr val="FF6600"/>
    <a:srgbClr val="1A4669"/>
    <a:srgbClr val="C6D254"/>
    <a:srgbClr val="B1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45" autoAdjust="0"/>
    <p:restoredTop sz="99112" autoAdjust="0"/>
  </p:normalViewPr>
  <p:slideViewPr>
    <p:cSldViewPr snapToGrid="0">
      <p:cViewPr varScale="1">
        <p:scale>
          <a:sx n="85" d="100"/>
          <a:sy n="85" d="100"/>
        </p:scale>
        <p:origin x="598" y="41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1938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</a:t>
            </a:r>
            <a:r>
              <a:rPr lang="en-GB" altLang="en-US" sz="1000" b="1" dirty="0" smtClean="0">
                <a:ln w="0"/>
                <a:latin typeface="Calibri" panose="020F0502020204030204" pitchFamily="34" charset="0"/>
              </a:rPr>
              <a:t>2020</a:t>
            </a:r>
            <a:endParaRPr lang="en-GB" altLang="en-US" sz="1000" b="1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1072" y="6391922"/>
            <a:ext cx="294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SA#94-e,</a:t>
            </a:r>
            <a:r>
              <a:rPr lang="en-GB" sz="1100" b="0" kern="1200" baseline="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14</a:t>
            </a:r>
            <a:r>
              <a:rPr lang="en-GB" sz="1100" b="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-20 December</a:t>
            </a:r>
            <a:r>
              <a:rPr lang="en-GB" sz="1100" b="0" kern="1200" baseline="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n-GB" sz="1100" b="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2021</a:t>
            </a:r>
            <a:endParaRPr lang="en-US" sz="1100" b="0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0037145" y="1149991"/>
            <a:ext cx="15757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SP-21xxxx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/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399390" y="2742362"/>
            <a:ext cx="8952411" cy="1784814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2900" dirty="0"/>
              <a:t/>
            </a:r>
            <a:br>
              <a:rPr lang="en-GB" sz="2900" dirty="0"/>
            </a:br>
            <a:r>
              <a:rPr lang="en-GB" sz="5300" b="1" dirty="0"/>
              <a:t> </a:t>
            </a:r>
            <a:r>
              <a:rPr lang="en-GB" sz="5300" b="1" dirty="0" smtClean="0"/>
              <a:t>3GPP Inputs to GSMA </a:t>
            </a:r>
            <a:r>
              <a:rPr lang="en-GB" sz="5300" b="1" dirty="0" smtClean="0"/>
              <a:t>OPAG </a:t>
            </a:r>
            <a:r>
              <a:rPr lang="en-US" sz="5300" b="1" dirty="0" smtClean="0"/>
              <a:t>API </a:t>
            </a:r>
            <a:r>
              <a:rPr lang="en-US" sz="5300" b="1" dirty="0" smtClean="0"/>
              <a:t>Mapping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 smtClean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377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sz="3600" dirty="0"/>
              <a:t>GSMA OPAG API Mapping Feedback – NBI (</a:t>
            </a:r>
            <a:r>
              <a:rPr lang="en-GB" altLang="fr-FR" sz="3600" dirty="0" smtClean="0"/>
              <a:t>1/3)</a:t>
            </a:r>
            <a:endParaRPr lang="en-GB" altLang="en-US" sz="3600" dirty="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9420649"/>
              </p:ext>
            </p:extLst>
          </p:nvPr>
        </p:nvGraphicFramePr>
        <p:xfrm>
          <a:off x="115413" y="1579940"/>
          <a:ext cx="11640313" cy="4747260"/>
        </p:xfrm>
        <a:graphic>
          <a:graphicData uri="http://schemas.openxmlformats.org/drawingml/2006/table">
            <a:tbl>
              <a:tblPr firstRow="1" firstCol="1" bandRow="1"/>
              <a:tblGrid>
                <a:gridCol w="1691642">
                  <a:extLst>
                    <a:ext uri="{9D8B030D-6E8A-4147-A177-3AD203B41FA5}">
                      <a16:colId xmlns:a16="http://schemas.microsoft.com/office/drawing/2014/main" xmlns="" val="2424171762"/>
                    </a:ext>
                  </a:extLst>
                </a:gridCol>
                <a:gridCol w="1801368">
                  <a:extLst>
                    <a:ext uri="{9D8B030D-6E8A-4147-A177-3AD203B41FA5}">
                      <a16:colId xmlns:a16="http://schemas.microsoft.com/office/drawing/2014/main" xmlns="" val="2372134247"/>
                    </a:ext>
                  </a:extLst>
                </a:gridCol>
                <a:gridCol w="1873495">
                  <a:extLst>
                    <a:ext uri="{9D8B030D-6E8A-4147-A177-3AD203B41FA5}">
                      <a16:colId xmlns:a16="http://schemas.microsoft.com/office/drawing/2014/main" xmlns="" val="1900535912"/>
                    </a:ext>
                  </a:extLst>
                </a:gridCol>
                <a:gridCol w="2190333">
                  <a:extLst>
                    <a:ext uri="{9D8B030D-6E8A-4147-A177-3AD203B41FA5}">
                      <a16:colId xmlns:a16="http://schemas.microsoft.com/office/drawing/2014/main" xmlns="" val="4188662029"/>
                    </a:ext>
                  </a:extLst>
                </a:gridCol>
                <a:gridCol w="4083475">
                  <a:extLst>
                    <a:ext uri="{9D8B030D-6E8A-4147-A177-3AD203B41FA5}">
                      <a16:colId xmlns:a16="http://schemas.microsoft.com/office/drawing/2014/main" xmlns="" val="1036894182"/>
                    </a:ext>
                  </a:extLst>
                </a:gridCol>
              </a:tblGrid>
              <a:tr h="2194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APIs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Covered by SDOs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Comments on SDOs References</a:t>
                      </a:r>
                      <a:endParaRPr lang="en-IN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ctr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Missing 3GPP references </a:t>
                      </a:r>
                      <a:r>
                        <a:rPr lang="en-IN" sz="1400" kern="1200" dirty="0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(based 2nd column)</a:t>
                      </a:r>
                      <a:endParaRPr lang="en-IN" sz="1400" kern="1200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Additional</a:t>
                      </a:r>
                      <a:r>
                        <a:rPr lang="en-IN" sz="1400" b="1" baseline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Feedback/Remarks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8534532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Application </a:t>
                      </a:r>
                      <a:r>
                        <a:rPr lang="en-IN" sz="10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onboarding</a:t>
                      </a:r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and image management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ETSI MEC 010-2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How much can be reused?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28.538</a:t>
                      </a:r>
                      <a:endParaRPr lang="en-IN" sz="105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28.538 specifies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Edge Computing Management. It support lifecycle management (e.g. </a:t>
                      </a:r>
                      <a:r>
                        <a:rPr lang="en-IN" sz="1050" baseline="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onboarding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) of Edge applications.</a:t>
                      </a:r>
                      <a:endParaRPr lang="en-IN" sz="105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584711523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fr-F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Application Instance Management (Resource Life-Cycle Management)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ETSI MEC 010-2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How much can be reused?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28.538</a:t>
                      </a:r>
                      <a:endParaRPr lang="en-IN" sz="105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28.538 specifies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Edge Computing Management. It support lifecycle management of Edge applications.</a:t>
                      </a:r>
                      <a:endParaRPr lang="en-IN" sz="105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708832483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Telemetry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29.122 (SCEF) | TS 29.522 (NEF), 3GPP 28.552, 3GPP 28.554 (depending on data source)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 all requirements collected in the PRD might be covered in 3GPP definition.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28.532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| 3GPP TS 28.550 | </a:t>
                      </a:r>
                      <a:r>
                        <a:rPr lang="en-IN" altLang="zh-C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28.422</a:t>
                      </a:r>
                      <a:endParaRPr lang="en-IN" sz="105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It is unclear on the use of SCEF/NEF for this API. All telemetry requirements refers to management plane, and specified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in</a:t>
                      </a: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3GPP TS 28.552/28.554.</a:t>
                      </a: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TS 28.532/28.550 defined mechanism to collect measurements (Telemetry).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TS 28.422 specifies trace and MDT data collection mechanism.</a:t>
                      </a:r>
                      <a:endParaRPr lang="en-IN" sz="105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NOTE: 3GPP TS 28.538 will </a:t>
                      </a:r>
                      <a:r>
                        <a:rPr lang="en-IN" sz="105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specify requirements 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and impacts to 28.552/554 for Edge-related telemetry functions.</a:t>
                      </a:r>
                      <a:endParaRPr lang="en-IN" sz="105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38520231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Notifications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29.122 (SCEF) | TS 29.522 (NEF)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 all requirements collected in the PRD might be covered in 3GPP definition.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23.558 (Stage 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2) </a:t>
                      </a: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| 3GPP TS 29.558 (Stage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3) | 3GPP TS 28.532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23.558 specifies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Edge-specific notifications</a:t>
                      </a: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about events related to </a:t>
                      </a:r>
                    </a:p>
                    <a:p>
                      <a:pPr marL="266700" marR="95250" indent="-171450" algn="l" latinLnBrk="0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UE: UE location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in clause 8.6.2, </a:t>
                      </a: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Application Client Information in clause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8.6.4</a:t>
                      </a: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, and </a:t>
                      </a:r>
                    </a:p>
                    <a:p>
                      <a:pPr marL="266700" marR="95250" indent="-171450" algn="l" latinLnBrk="0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EES: service continuity management notifications in clause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8.6.3, </a:t>
                      </a:r>
                      <a:r>
                        <a:rPr lang="en-IN" sz="1050" baseline="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QoS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event notification in clause 8.6.6, </a:t>
                      </a: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service continuity status notifications in clause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8.8.3.6</a:t>
                      </a:r>
                    </a:p>
                    <a:p>
                      <a:pPr marL="266700" marR="9525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IN" altLang="zh-C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TS 28.532 captures the management </a:t>
                      </a:r>
                      <a:r>
                        <a:rPr lang="en-US" altLang="zh-C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related notification</a:t>
                      </a:r>
                      <a:r>
                        <a:rPr lang="en-IN" altLang="zh-C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.</a:t>
                      </a:r>
                      <a:endParaRPr lang="en-IN" sz="105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75267590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Network Events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29.122 (SCEF) | TS 29.522 (NEF)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23.558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(Stage 2) |</a:t>
                      </a: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3GPP TS 29.558 (Stage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3)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23.222 (Stage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2) | 3GPP TS 29.222 (Stage 3)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23.558 specifies enhanced application-aware exposure of network events via EDGE-3 (leveraging CAPIF as specified in clause 8.7.3) e.g. for continuous reporting to track UE's location</a:t>
                      </a:r>
                      <a:endParaRPr lang="en-IN" sz="105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010610738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Trouble Ticketing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TMF 621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28.532</a:t>
                      </a:r>
                      <a:endParaRPr lang="en-IN" sz="105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28.532 provides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fault supervision management service which support the trouble ticketing.</a:t>
                      </a:r>
                      <a:endParaRPr lang="en-IN" sz="105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741763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298096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377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sz="3600" dirty="0"/>
              <a:t>GSMA OPAG API Mapping Feedback – NBI </a:t>
            </a:r>
            <a:r>
              <a:rPr lang="en-GB" altLang="fr-FR" sz="3600" dirty="0" smtClean="0"/>
              <a:t>(2/3)</a:t>
            </a:r>
            <a:endParaRPr lang="en-GB" altLang="en-US" sz="3600" dirty="0" smtClean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1136867"/>
              </p:ext>
            </p:extLst>
          </p:nvPr>
        </p:nvGraphicFramePr>
        <p:xfrm>
          <a:off x="195160" y="1520312"/>
          <a:ext cx="11640313" cy="4553712"/>
        </p:xfrm>
        <a:graphic>
          <a:graphicData uri="http://schemas.openxmlformats.org/drawingml/2006/table">
            <a:tbl>
              <a:tblPr firstRow="1" firstCol="1" bandRow="1"/>
              <a:tblGrid>
                <a:gridCol w="1408178">
                  <a:extLst>
                    <a:ext uri="{9D8B030D-6E8A-4147-A177-3AD203B41FA5}">
                      <a16:colId xmlns:a16="http://schemas.microsoft.com/office/drawing/2014/main" xmlns="" val="2424171762"/>
                    </a:ext>
                  </a:extLst>
                </a:gridCol>
                <a:gridCol w="1801368">
                  <a:extLst>
                    <a:ext uri="{9D8B030D-6E8A-4147-A177-3AD203B41FA5}">
                      <a16:colId xmlns:a16="http://schemas.microsoft.com/office/drawing/2014/main" xmlns="" val="2372134247"/>
                    </a:ext>
                  </a:extLst>
                </a:gridCol>
                <a:gridCol w="1819656">
                  <a:extLst>
                    <a:ext uri="{9D8B030D-6E8A-4147-A177-3AD203B41FA5}">
                      <a16:colId xmlns:a16="http://schemas.microsoft.com/office/drawing/2014/main" xmlns="" val="1900535912"/>
                    </a:ext>
                  </a:extLst>
                </a:gridCol>
                <a:gridCol w="2247682">
                  <a:extLst>
                    <a:ext uri="{9D8B030D-6E8A-4147-A177-3AD203B41FA5}">
                      <a16:colId xmlns:a16="http://schemas.microsoft.com/office/drawing/2014/main" xmlns="" val="4188662029"/>
                    </a:ext>
                  </a:extLst>
                </a:gridCol>
                <a:gridCol w="4363429">
                  <a:extLst>
                    <a:ext uri="{9D8B030D-6E8A-4147-A177-3AD203B41FA5}">
                      <a16:colId xmlns:a16="http://schemas.microsoft.com/office/drawing/2014/main" xmlns="" val="1036894182"/>
                    </a:ext>
                  </a:extLst>
                </a:gridCol>
              </a:tblGrid>
              <a:tr h="2194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APIs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Covered by SDOs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Comments on SDOs References</a:t>
                      </a:r>
                      <a:endParaRPr lang="en-IN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ctr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Missing 3GPP references </a:t>
                      </a:r>
                      <a:r>
                        <a:rPr lang="en-IN" sz="1400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(based 2nd column)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Additional</a:t>
                      </a:r>
                      <a:r>
                        <a:rPr lang="en-IN" sz="1400" b="1" baseline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Feedback/Remarks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8534532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Application Resource Catalogue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ETSI MEC 011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TMF 639, TMF 634 (Resource inventory), (Resource </a:t>
                      </a:r>
                      <a:r>
                        <a:rPr lang="en-IN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Catalog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ETSI MEC to confirm if ETSI MEC 010-2 or 011?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28.538|</a:t>
                      </a: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28.632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28.538 specifies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resource management for Edge applications (e.g. virtual network 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resource)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TS 28.632 provides 3GPP inventory management. </a:t>
                      </a:r>
                      <a:endParaRPr lang="en-I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Ordering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TMF 641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NA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NA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99489373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Charging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29.122 (SCEF) | TS 29.522 (NEF)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Stage 2: 3GPP TS 32.254 | 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TS 32.257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|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TS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32.290</a:t>
                      </a:r>
                      <a:endParaRPr lang="en-IN" sz="11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Stage 3: 3GPP</a:t>
                      </a:r>
                      <a:r>
                        <a:rPr lang="en-IN" altLang="zh-C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TS 32.299 | TS 32.298 | TS 32.291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 TS 32.290 defines </a:t>
                      </a: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5G system, Services, operations and procedures of charging using Service Based Interface 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 TS 32.254 defines </a:t>
                      </a: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Exposure function Northbound Application Program Interfaces charging, including the SCEF and NEF charging. </a:t>
                      </a:r>
                      <a:endParaRPr lang="en-IN" sz="11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  <a:cs typeface="+mn-cs"/>
                      </a:endParaRP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32.257 defines Edge application-specific billing/charging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framework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 TS 32.291 defines </a:t>
                      </a: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5G system, charging service for NEF charging 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 TS 32.298 defines </a:t>
                      </a: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Charging Data Record (CDR) parameter description and </a:t>
                      </a:r>
                      <a:r>
                        <a:rPr lang="en-IN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ASN.1 for charging</a:t>
                      </a:r>
                      <a:endParaRPr lang="en-IN" sz="11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  <a:cs typeface="+mn-cs"/>
                      </a:endParaRP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 TS 32.299 defines </a:t>
                      </a: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Diameter charging applications</a:t>
                      </a:r>
                      <a:r>
                        <a:rPr lang="en-IN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 for SCEF charging</a:t>
                      </a:r>
                      <a:endParaRPr lang="en-I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2403296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Billing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TMF 636 (BSS)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32.257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32.257 defines Edge application-specific billing/charging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framework</a:t>
                      </a:r>
                      <a:endParaRPr lang="en-IN" sz="11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182404520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QoS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Management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3GPP TS 29.122 (SCEF) | TS 29.522 (NEF)</a:t>
                      </a:r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ETSI GS MEC 015 (NEF)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23.558 (Stage 2)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| 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29.558 (Stage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3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) | 3GPP TS 28.541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23.558 specifies Edge application-aware management (create/update/revoke) of session with specific </a:t>
                      </a:r>
                      <a:r>
                        <a:rPr lang="en-IN" sz="110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QoS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in clause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8.6.6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TS 28.541 specifies the configuration of 5QI including dynamic5QI and configurable5QI. 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03394457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Traffic Influence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3GPP TS 29.522 (NEF)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ETSI GS MEC 015 (NEF)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23.558 (Stage 2) | 3GPP TS 29.558 (Stage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3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23.558 clause 8.6.3 specifies detection of user plane path change for the application traffic and report user plane path change to the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Application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5073113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10414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377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sz="3600" dirty="0"/>
              <a:t>GSMA OPAG API Mapping Feedback – NBI </a:t>
            </a:r>
            <a:r>
              <a:rPr lang="en-GB" altLang="fr-FR" sz="3600" dirty="0" smtClean="0"/>
              <a:t>(3/3)</a:t>
            </a:r>
            <a:endParaRPr lang="en-GB" altLang="en-US" sz="3600" dirty="0" smtClean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7518702"/>
              </p:ext>
            </p:extLst>
          </p:nvPr>
        </p:nvGraphicFramePr>
        <p:xfrm>
          <a:off x="190678" y="1632371"/>
          <a:ext cx="11640313" cy="2103120"/>
        </p:xfrm>
        <a:graphic>
          <a:graphicData uri="http://schemas.openxmlformats.org/drawingml/2006/table">
            <a:tbl>
              <a:tblPr firstRow="1" firstCol="1" bandRow="1"/>
              <a:tblGrid>
                <a:gridCol w="1408178">
                  <a:extLst>
                    <a:ext uri="{9D8B030D-6E8A-4147-A177-3AD203B41FA5}">
                      <a16:colId xmlns:a16="http://schemas.microsoft.com/office/drawing/2014/main" xmlns="" val="2424171762"/>
                    </a:ext>
                  </a:extLst>
                </a:gridCol>
                <a:gridCol w="1801368">
                  <a:extLst>
                    <a:ext uri="{9D8B030D-6E8A-4147-A177-3AD203B41FA5}">
                      <a16:colId xmlns:a16="http://schemas.microsoft.com/office/drawing/2014/main" xmlns="" val="2372134247"/>
                    </a:ext>
                  </a:extLst>
                </a:gridCol>
                <a:gridCol w="1819656">
                  <a:extLst>
                    <a:ext uri="{9D8B030D-6E8A-4147-A177-3AD203B41FA5}">
                      <a16:colId xmlns:a16="http://schemas.microsoft.com/office/drawing/2014/main" xmlns="" val="1900535912"/>
                    </a:ext>
                  </a:extLst>
                </a:gridCol>
                <a:gridCol w="2247682">
                  <a:extLst>
                    <a:ext uri="{9D8B030D-6E8A-4147-A177-3AD203B41FA5}">
                      <a16:colId xmlns:a16="http://schemas.microsoft.com/office/drawing/2014/main" xmlns="" val="4188662029"/>
                    </a:ext>
                  </a:extLst>
                </a:gridCol>
                <a:gridCol w="4363429">
                  <a:extLst>
                    <a:ext uri="{9D8B030D-6E8A-4147-A177-3AD203B41FA5}">
                      <a16:colId xmlns:a16="http://schemas.microsoft.com/office/drawing/2014/main" xmlns="" val="1036894182"/>
                    </a:ext>
                  </a:extLst>
                </a:gridCol>
              </a:tblGrid>
              <a:tr h="2194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APIs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Covered by SDOs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Comments on SDOs References</a:t>
                      </a:r>
                      <a:endParaRPr lang="en-IN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ctr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Missing 3GPP references </a:t>
                      </a:r>
                      <a:r>
                        <a:rPr lang="en-IN" sz="1400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(based 2nd column)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Additional</a:t>
                      </a:r>
                      <a:r>
                        <a:rPr lang="en-IN" sz="1400" b="1" baseline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Feedback/Remarks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8534532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Managing Service availability in LADN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LADN Concept defined by 3GPP 23.501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 and Stage 3 Status?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28.538 | 3GPP TS 23.558 (Stage 2) | 3GPP TS  29.558 (Stage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3)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28.538 address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EDN with LADN (DN) </a:t>
                      </a: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23.558 specifies EDN deployment using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LADN in clause 7.3.3.4 and Annex A.2.4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.</a:t>
                      </a:r>
                      <a:endParaRPr lang="en-IN" sz="1100" kern="1200" baseline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85075267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Application relocation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3GPP 23.558 | TS 23.548 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| ETSI MEC 021 |</a:t>
                      </a:r>
                      <a:r>
                        <a:rPr lang="en-I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3GPP TS 23.501, TS 23.502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How much work is already done on 3GPP?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29.558 (Stage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3)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29.558 specifies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Stage 3 aspects of 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Application relocation APIs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579817563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NEW: Confirm User Location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29.122 (SCEF) | TS 29.522 (NEF)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23.558 (Stage 2)| 3GPP TS 29.558 (Stage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3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)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23.558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in clause 8.6.2 specifies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both request-response for one-time query as well as subscribe-notify model for providing UE's location on a continuous basis enabling EAS to track any UE's location changes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607315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30822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377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sz="3600" dirty="0"/>
              <a:t>GSMA OPAG API Mapping Feedback – SBI-CR</a:t>
            </a:r>
            <a:endParaRPr lang="en-GB" altLang="en-US" sz="3600" dirty="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7420185"/>
              </p:ext>
            </p:extLst>
          </p:nvPr>
        </p:nvGraphicFramePr>
        <p:xfrm>
          <a:off x="275843" y="1601506"/>
          <a:ext cx="11640313" cy="3822192"/>
        </p:xfrm>
        <a:graphic>
          <a:graphicData uri="http://schemas.openxmlformats.org/drawingml/2006/table">
            <a:tbl>
              <a:tblPr firstRow="1" firstCol="1" bandRow="1"/>
              <a:tblGrid>
                <a:gridCol w="2011682">
                  <a:extLst>
                    <a:ext uri="{9D8B030D-6E8A-4147-A177-3AD203B41FA5}">
                      <a16:colId xmlns:a16="http://schemas.microsoft.com/office/drawing/2014/main" xmlns="" val="2424171762"/>
                    </a:ext>
                  </a:extLst>
                </a:gridCol>
                <a:gridCol w="1810512">
                  <a:extLst>
                    <a:ext uri="{9D8B030D-6E8A-4147-A177-3AD203B41FA5}">
                      <a16:colId xmlns:a16="http://schemas.microsoft.com/office/drawing/2014/main" xmlns="" val="2372134247"/>
                    </a:ext>
                  </a:extLst>
                </a:gridCol>
                <a:gridCol w="1872457">
                  <a:extLst>
                    <a:ext uri="{9D8B030D-6E8A-4147-A177-3AD203B41FA5}">
                      <a16:colId xmlns:a16="http://schemas.microsoft.com/office/drawing/2014/main" xmlns="" val="1900535912"/>
                    </a:ext>
                  </a:extLst>
                </a:gridCol>
                <a:gridCol w="2214282">
                  <a:extLst>
                    <a:ext uri="{9D8B030D-6E8A-4147-A177-3AD203B41FA5}">
                      <a16:colId xmlns:a16="http://schemas.microsoft.com/office/drawing/2014/main" xmlns="" val="4188662029"/>
                    </a:ext>
                  </a:extLst>
                </a:gridCol>
                <a:gridCol w="3731380">
                  <a:extLst>
                    <a:ext uri="{9D8B030D-6E8A-4147-A177-3AD203B41FA5}">
                      <a16:colId xmlns:a16="http://schemas.microsoft.com/office/drawing/2014/main" xmlns="" val="1036894182"/>
                    </a:ext>
                  </a:extLst>
                </a:gridCol>
              </a:tblGrid>
              <a:tr h="2194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APIs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Covered by SDOs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Comments on SDOs References</a:t>
                      </a:r>
                      <a:endParaRPr lang="en-IN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Missing 3GPP references </a:t>
                      </a:r>
                      <a:r>
                        <a:rPr lang="en-IN" sz="1400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(based 2nd column)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Additional</a:t>
                      </a:r>
                      <a:r>
                        <a:rPr lang="en-IN" sz="1400" b="1" baseline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Feedback/Remarks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8534532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Orchestration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TS 28.532 | 3GPP TS 28.531 | 3GPP TS 28.541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TS 28.532, 28.531 and 28,541 together specifies orchestration for 5G VNF. Edge Application when deployed as VNF can be orchestrated using same specifications.</a:t>
                      </a:r>
                      <a:endParaRPr lang="en-IN" sz="11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1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99489373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Virtualised Infrastructure Manager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98386608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Container Infrastructure Manager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endParaRPr lang="en-IN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endParaRPr lang="en-IN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47430871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Telemetry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28.552 | 3GPP TS 28.554 | 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28.532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| 3GPP TS 28.550</a:t>
                      </a:r>
                      <a:endParaRPr lang="en-IN" sz="11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28.552 and TS 28.554 defines the performance measurements and KPIs for edge applications respectively.</a:t>
                      </a: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baseline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TS 28.532/28.550 defined mechanism to collect measurements (Telemetry).</a:t>
                      </a:r>
                      <a:endParaRPr lang="en-IN" sz="11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baseline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NOTE: 3GPP TS 28.538 will specify requirements and impacts to 28.552/554 for Edge-related telemetry functions.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32973918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Notifications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28.552 | </a:t>
                      </a:r>
                      <a:r>
                        <a:rPr lang="en-IN" altLang="zh-C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</a:t>
                      </a:r>
                      <a:r>
                        <a:rPr lang="en-IN" altLang="zh-C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28.532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28.552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defines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the virtual resource usage measurements for a slice. Measurements for edge application can also be defined.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TS 28.532 captures the management 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related notification</a:t>
                      </a:r>
                      <a:r>
                        <a:rPr lang="en-IN" altLang="zh-C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.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2403296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rgbClr val="339933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1824045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70913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377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sz="3600" dirty="0" smtClean="0"/>
              <a:t>GSMA OPAG API Mapping Feedback - EWBI</a:t>
            </a:r>
            <a:endParaRPr lang="en-GB" altLang="en-US" sz="3600" dirty="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1202809"/>
              </p:ext>
            </p:extLst>
          </p:nvPr>
        </p:nvGraphicFramePr>
        <p:xfrm>
          <a:off x="186362" y="1557963"/>
          <a:ext cx="11640313" cy="4361688"/>
        </p:xfrm>
        <a:graphic>
          <a:graphicData uri="http://schemas.openxmlformats.org/drawingml/2006/table">
            <a:tbl>
              <a:tblPr firstRow="1" firstCol="1" bandRow="1"/>
              <a:tblGrid>
                <a:gridCol w="1810514">
                  <a:extLst>
                    <a:ext uri="{9D8B030D-6E8A-4147-A177-3AD203B41FA5}">
                      <a16:colId xmlns:a16="http://schemas.microsoft.com/office/drawing/2014/main" xmlns="" val="2424171762"/>
                    </a:ext>
                  </a:extLst>
                </a:gridCol>
                <a:gridCol w="2039112">
                  <a:extLst>
                    <a:ext uri="{9D8B030D-6E8A-4147-A177-3AD203B41FA5}">
                      <a16:colId xmlns:a16="http://schemas.microsoft.com/office/drawing/2014/main" xmlns="" val="2372134247"/>
                    </a:ext>
                  </a:extLst>
                </a:gridCol>
                <a:gridCol w="2066139">
                  <a:extLst>
                    <a:ext uri="{9D8B030D-6E8A-4147-A177-3AD203B41FA5}">
                      <a16:colId xmlns:a16="http://schemas.microsoft.com/office/drawing/2014/main" xmlns="" val="1900535912"/>
                    </a:ext>
                  </a:extLst>
                </a:gridCol>
                <a:gridCol w="2141258">
                  <a:extLst>
                    <a:ext uri="{9D8B030D-6E8A-4147-A177-3AD203B41FA5}">
                      <a16:colId xmlns:a16="http://schemas.microsoft.com/office/drawing/2014/main" xmlns="" val="4188662029"/>
                    </a:ext>
                  </a:extLst>
                </a:gridCol>
                <a:gridCol w="3583290">
                  <a:extLst>
                    <a:ext uri="{9D8B030D-6E8A-4147-A177-3AD203B41FA5}">
                      <a16:colId xmlns:a16="http://schemas.microsoft.com/office/drawing/2014/main" xmlns="" val="1036894182"/>
                    </a:ext>
                  </a:extLst>
                </a:gridCol>
              </a:tblGrid>
              <a:tr h="2194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APIs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Covered by SDOs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Comments on SDOs References</a:t>
                      </a:r>
                      <a:endParaRPr lang="en-IN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ctr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Missing 3GPP references </a:t>
                      </a:r>
                      <a:r>
                        <a:rPr lang="en-IN" sz="1400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(based 2nd column)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Additional</a:t>
                      </a:r>
                      <a:r>
                        <a:rPr lang="en-IN" sz="1400" b="1" baseline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Feedback/Remarks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8534532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Application </a:t>
                      </a:r>
                      <a:r>
                        <a:rPr lang="en-IN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onboarding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ETSI MEC 010-2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See NBI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11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Requirements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for EWBI has a strong dependency on NBI requirements, therefore the mapping information provided for NBI also applies for EWBI.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100" baseline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Further, please note that 3GPP is addressing EWBI functionality as part of </a:t>
                      </a:r>
                      <a:r>
                        <a:rPr lang="en-IN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Rel-18 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in SA2, SA5 and SA6 working groups. 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1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NOTE: EWBI requirements (e.g. application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roaming) 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are 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being studied in 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TR 23.700-98 (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Rel-18)</a:t>
                      </a:r>
                      <a:endParaRPr lang="en-IN" sz="11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99489373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Application Instance Management (Resource Life-Cycle Management)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ETSI MEC 010-2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See NBI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98386608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Telemetry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29.122 (SCEF) | TS 29.522 (NEF), 3GPP 28.552, 3GPP 28.554 (depending on data source)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 all requirements collected in the PRD might be covered in 3GPP definition.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See NBI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7430871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Notifications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29.122 (SCEF) | TS 29.522 (NEF)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 all requirements collected in the PRD might be covered in 3GPP definition.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See NBI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32973918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Network Events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29.122 (SCEF) | TS 29.522 (NEF)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See NBI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2403296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Trouble Ticketing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TMF 621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See NBI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82404520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East/West Bound Interface Management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ETSI MEC is leading the EWBI scope, however these functionalities are not yet defined/developed.</a:t>
                      </a:r>
                      <a:b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ETSI MEC 40?</a:t>
                      </a:r>
                      <a:b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3 Development?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 check how 3gpp and ETSI can collaborate on those capabilities not already defined.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See NBI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3394457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Availability Zone Information Synchronisation Service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07311348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LBO Roaming (Monitoring)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85075267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LBO Roaming (Authentication)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79817563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Edge Node Sharing (resource </a:t>
                      </a:r>
                      <a:r>
                        <a:rPr lang="en-IN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onboarding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&amp; Management)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607315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059282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377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sz="3600" dirty="0"/>
              <a:t>GSMA OPAG API Mapping Feedback – SBI-NR</a:t>
            </a:r>
            <a:endParaRPr lang="en-GB" altLang="en-US" sz="3600" dirty="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1406250"/>
              </p:ext>
            </p:extLst>
          </p:nvPr>
        </p:nvGraphicFramePr>
        <p:xfrm>
          <a:off x="195160" y="1489705"/>
          <a:ext cx="11640313" cy="5224272"/>
        </p:xfrm>
        <a:graphic>
          <a:graphicData uri="http://schemas.openxmlformats.org/drawingml/2006/table">
            <a:tbl>
              <a:tblPr firstRow="1" firstCol="1" bandRow="1"/>
              <a:tblGrid>
                <a:gridCol w="1508762">
                  <a:extLst>
                    <a:ext uri="{9D8B030D-6E8A-4147-A177-3AD203B41FA5}">
                      <a16:colId xmlns:a16="http://schemas.microsoft.com/office/drawing/2014/main" xmlns="" val="2424171762"/>
                    </a:ext>
                  </a:extLst>
                </a:gridCol>
                <a:gridCol w="1837944">
                  <a:extLst>
                    <a:ext uri="{9D8B030D-6E8A-4147-A177-3AD203B41FA5}">
                      <a16:colId xmlns:a16="http://schemas.microsoft.com/office/drawing/2014/main" xmlns="" val="2372134247"/>
                    </a:ext>
                  </a:extLst>
                </a:gridCol>
                <a:gridCol w="1814545">
                  <a:extLst>
                    <a:ext uri="{9D8B030D-6E8A-4147-A177-3AD203B41FA5}">
                      <a16:colId xmlns:a16="http://schemas.microsoft.com/office/drawing/2014/main" xmlns="" val="1900535912"/>
                    </a:ext>
                  </a:extLst>
                </a:gridCol>
                <a:gridCol w="2272823">
                  <a:extLst>
                    <a:ext uri="{9D8B030D-6E8A-4147-A177-3AD203B41FA5}">
                      <a16:colId xmlns:a16="http://schemas.microsoft.com/office/drawing/2014/main" xmlns="" val="4188662029"/>
                    </a:ext>
                  </a:extLst>
                </a:gridCol>
                <a:gridCol w="4206239">
                  <a:extLst>
                    <a:ext uri="{9D8B030D-6E8A-4147-A177-3AD203B41FA5}">
                      <a16:colId xmlns:a16="http://schemas.microsoft.com/office/drawing/2014/main" xmlns="" val="1036894182"/>
                    </a:ext>
                  </a:extLst>
                </a:gridCol>
              </a:tblGrid>
              <a:tr h="2194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APIs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Covered by SDOs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Comments on SDOs References</a:t>
                      </a:r>
                      <a:endParaRPr lang="en-IN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ctr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Missing 3GPP references </a:t>
                      </a:r>
                      <a:r>
                        <a:rPr lang="en-IN" sz="1400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(based 2nd column)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Additional</a:t>
                      </a:r>
                      <a:r>
                        <a:rPr lang="en-IN" sz="1400" b="1" baseline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Feedback/Remarks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8534532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User Authentication and Authorisation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29.522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TR 33.839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| 3GPP TS 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33.558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 TS 23.501 | 3GPP TS 23.502| 3GPP TS 23.503| 3GPP TS 23.548 | 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TR 28.817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TR 33.839 and TS 33.558 is specifying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security aspects for Edge computing application architecture. Clause 7 of 3GPP TR 33.839 provides the study conclusions.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 TS 23.501|TS 23.502|TS 23.503|TS 23.548 provides core network procedures related to user authentication/authorization. 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TR 28.817 provides access control for management services</a:t>
                      </a:r>
                      <a:endParaRPr lang="en-IN" sz="11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99489373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Mobility Triggers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29.122 | 3GPP TS 29.522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891839875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Mobility Control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29.522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02310523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Confirm user location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29.122 (SCEF) | TS 29.522 (NEF)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81870039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QoS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Management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3GPP TS 29.122 (SCEF) | TS 29.522 (NEF)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ETSI GS MEC 015 (NEF)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28.541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TS 28.541 specifies the configuration of 5QI including dynamic5QI and configurable5QI. 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076917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Traffic Influence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3GPP TS 29.522 (NEF)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ETSI GS MEC 015 (NEF)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98386608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Collecting Network Status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29.122 | 3GPP TS 29.522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 TS 28.545</a:t>
                      </a:r>
                      <a:r>
                        <a:rPr lang="en-GB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 |</a:t>
                      </a: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 3GPP TS 28.550 | 3GPP TS 28.532</a:t>
                      </a:r>
                      <a:r>
                        <a:rPr lang="en-GB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 | </a:t>
                      </a: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 TS 28.552</a:t>
                      </a:r>
                      <a:r>
                        <a:rPr lang="en-GB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 |</a:t>
                      </a: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 3GPP TS 28.554 | 3GPP TS 28.541</a:t>
                      </a:r>
                      <a:endParaRPr lang="en-I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TS 28.545 defined fault (alarm) supervision</a:t>
                      </a: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28.552/554 defines performance measurement and KPIs</a:t>
                      </a: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28.550/532 defined performance assurance used to collect network data.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TS 28.541 provides network management resource</a:t>
                      </a:r>
                      <a:r>
                        <a:rPr lang="en-IN" altLang="zh-C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models.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47430871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Managing Service availability in LADN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LADN Concept defined by 3GPP 23.501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 and Stage 3 Status?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 TS 23.501 | TS 23.502| TS 23.503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LADN mechanism was defined in Rel-15 and has been implemented in stage 3 specs.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32973918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Application relocation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3GPP 23.558 | TS 23.548 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| ETSI MEC 021 |3GPP TS 23.501,</a:t>
                      </a:r>
                      <a:r>
                        <a:rPr lang="en-I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TS 23.502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 TS 29.558 (Stage 3)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 TS 29.522 (NEF) (Stage </a:t>
                      </a:r>
                      <a:r>
                        <a:rPr lang="en-IN" altLang="zh-CN" sz="11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3)</a:t>
                      </a:r>
                      <a:endParaRPr lang="en-IN" sz="11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 TS 29.558 specifies Stage 3 aspects of Application relocation APIs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2403296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NEW: Location Privacy Indicator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29.522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1824045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46206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377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sz="3600" dirty="0"/>
              <a:t>GSMA OPAG API Mapping Feedback – SBI-CHF</a:t>
            </a:r>
            <a:endParaRPr lang="en-GB" altLang="en-US" sz="360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8010244"/>
              </p:ext>
            </p:extLst>
          </p:nvPr>
        </p:nvGraphicFramePr>
        <p:xfrm>
          <a:off x="275843" y="1662467"/>
          <a:ext cx="11640313" cy="4544568"/>
        </p:xfrm>
        <a:graphic>
          <a:graphicData uri="http://schemas.openxmlformats.org/drawingml/2006/table">
            <a:tbl>
              <a:tblPr firstRow="1" firstCol="1" bandRow="1"/>
              <a:tblGrid>
                <a:gridCol w="1508762">
                  <a:extLst>
                    <a:ext uri="{9D8B030D-6E8A-4147-A177-3AD203B41FA5}">
                      <a16:colId xmlns:a16="http://schemas.microsoft.com/office/drawing/2014/main" xmlns="" val="2424171762"/>
                    </a:ext>
                  </a:extLst>
                </a:gridCol>
                <a:gridCol w="1837944">
                  <a:extLst>
                    <a:ext uri="{9D8B030D-6E8A-4147-A177-3AD203B41FA5}">
                      <a16:colId xmlns:a16="http://schemas.microsoft.com/office/drawing/2014/main" xmlns="" val="2372134247"/>
                    </a:ext>
                  </a:extLst>
                </a:gridCol>
                <a:gridCol w="1962463">
                  <a:extLst>
                    <a:ext uri="{9D8B030D-6E8A-4147-A177-3AD203B41FA5}">
                      <a16:colId xmlns:a16="http://schemas.microsoft.com/office/drawing/2014/main" xmlns="" val="1900535912"/>
                    </a:ext>
                  </a:extLst>
                </a:gridCol>
                <a:gridCol w="2182906">
                  <a:extLst>
                    <a:ext uri="{9D8B030D-6E8A-4147-A177-3AD203B41FA5}">
                      <a16:colId xmlns:a16="http://schemas.microsoft.com/office/drawing/2014/main" xmlns="" val="4188662029"/>
                    </a:ext>
                  </a:extLst>
                </a:gridCol>
                <a:gridCol w="4148238">
                  <a:extLst>
                    <a:ext uri="{9D8B030D-6E8A-4147-A177-3AD203B41FA5}">
                      <a16:colId xmlns:a16="http://schemas.microsoft.com/office/drawing/2014/main" xmlns="" val="1036894182"/>
                    </a:ext>
                  </a:extLst>
                </a:gridCol>
              </a:tblGrid>
              <a:tr h="2194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APIs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Covered by SDOs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Comments on SDOs References</a:t>
                      </a:r>
                      <a:endParaRPr lang="en-IN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Missing 3GPP references </a:t>
                      </a:r>
                      <a:r>
                        <a:rPr lang="en-IN" sz="1400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(based 2nd column)</a:t>
                      </a:r>
                      <a:endParaRPr lang="en-IN" sz="1400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Additional</a:t>
                      </a:r>
                      <a:r>
                        <a:rPr lang="en-IN" sz="1400" b="1" baseline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Feedback/Remarks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8534532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Charging events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b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32.291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altLang="zh-C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Stage 2</a:t>
                      </a:r>
                      <a:r>
                        <a:rPr lang="en-IN" altLang="zh-C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: 3GPP TS 32.290 | </a:t>
                      </a: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altLang="zh-C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32.255 | 3GPP TS 32.254 | 3GPP TS 32.256 </a:t>
                      </a: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32.257</a:t>
                      </a: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Stage 3: 3GPP </a:t>
                      </a:r>
                      <a:r>
                        <a:rPr lang="en-IN" altLang="zh-C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TS 32.298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</a:t>
                      </a:r>
                      <a:r>
                        <a:rPr lang="en-IN" altLang="zh-C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TS 32.290 defines 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5G system, Services, operations and procedures of charging using Service Based Interface 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</a:t>
                      </a:r>
                      <a:r>
                        <a:rPr lang="en-IN" altLang="zh-C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TS 32.255 defines 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5G data connectivity domain charging 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</a:t>
                      </a:r>
                      <a:r>
                        <a:rPr lang="en-IN" altLang="zh-C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TS 32.254 defines 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Exposure function Northbound Application Program Interfaces charging, including the SCEF and NEF charging. </a:t>
                      </a:r>
                      <a:endParaRPr lang="en-IN" altLang="zh-CN" sz="11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</a:t>
                      </a:r>
                      <a:r>
                        <a:rPr lang="en-IN" altLang="zh-C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TS 32.256 defines 5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G connection and mobility domain charging (AMF charging)</a:t>
                      </a:r>
                      <a:endParaRPr lang="en-IN" sz="11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TS 32.257 defines edge computing charging aspects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</a:t>
                      </a:r>
                      <a:r>
                        <a:rPr lang="en-IN" altLang="zh-C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TS 32.298 defines 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Charging Data Record (CDR) parameter description and </a:t>
                      </a:r>
                      <a:r>
                        <a:rPr lang="en-IN" altLang="zh-C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ASN.1 for charging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99489373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891839875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02310523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81870039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076917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98386608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47430871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32973918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endParaRPr lang="en-IN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2403296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1824045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452738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377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sz="3600" dirty="0"/>
              <a:t>GSMA OPAG API Mapping Feedback – UNI</a:t>
            </a:r>
            <a:endParaRPr lang="en-GB" altLang="en-US" sz="360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4730431"/>
              </p:ext>
            </p:extLst>
          </p:nvPr>
        </p:nvGraphicFramePr>
        <p:xfrm>
          <a:off x="275843" y="1575380"/>
          <a:ext cx="11640313" cy="4169664"/>
        </p:xfrm>
        <a:graphic>
          <a:graphicData uri="http://schemas.openxmlformats.org/drawingml/2006/table">
            <a:tbl>
              <a:tblPr firstRow="1" firstCol="1" bandRow="1"/>
              <a:tblGrid>
                <a:gridCol w="1508762">
                  <a:extLst>
                    <a:ext uri="{9D8B030D-6E8A-4147-A177-3AD203B41FA5}">
                      <a16:colId xmlns:a16="http://schemas.microsoft.com/office/drawing/2014/main" xmlns="" val="2424171762"/>
                    </a:ext>
                  </a:extLst>
                </a:gridCol>
                <a:gridCol w="1837944">
                  <a:extLst>
                    <a:ext uri="{9D8B030D-6E8A-4147-A177-3AD203B41FA5}">
                      <a16:colId xmlns:a16="http://schemas.microsoft.com/office/drawing/2014/main" xmlns="" val="2372134247"/>
                    </a:ext>
                  </a:extLst>
                </a:gridCol>
                <a:gridCol w="1966945">
                  <a:extLst>
                    <a:ext uri="{9D8B030D-6E8A-4147-A177-3AD203B41FA5}">
                      <a16:colId xmlns:a16="http://schemas.microsoft.com/office/drawing/2014/main" xmlns="" val="1900535912"/>
                    </a:ext>
                  </a:extLst>
                </a:gridCol>
                <a:gridCol w="2156012">
                  <a:extLst>
                    <a:ext uri="{9D8B030D-6E8A-4147-A177-3AD203B41FA5}">
                      <a16:colId xmlns:a16="http://schemas.microsoft.com/office/drawing/2014/main" xmlns="" val="4188662029"/>
                    </a:ext>
                  </a:extLst>
                </a:gridCol>
                <a:gridCol w="4170650">
                  <a:extLst>
                    <a:ext uri="{9D8B030D-6E8A-4147-A177-3AD203B41FA5}">
                      <a16:colId xmlns:a16="http://schemas.microsoft.com/office/drawing/2014/main" xmlns="" val="1036894182"/>
                    </a:ext>
                  </a:extLst>
                </a:gridCol>
              </a:tblGrid>
              <a:tr h="2194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APIs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Covered by SDOs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Comments on SDOs References</a:t>
                      </a:r>
                      <a:endParaRPr lang="en-IN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Missing 3GPP references </a:t>
                      </a:r>
                      <a:r>
                        <a:rPr lang="en-IN" sz="1400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(based 2nd column)</a:t>
                      </a:r>
                      <a:endParaRPr lang="en-IN" sz="1400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Additional</a:t>
                      </a:r>
                      <a:r>
                        <a:rPr lang="en-IN" sz="1400" b="1" baseline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Feedback/Remarks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8534532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Registration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23.558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24.558 (Stage 3)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23.548 (Stage 2)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24.558 specifies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Stage 3 aspects for registration</a:t>
                      </a: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23.548 specifies Stage 2 core network aspects on authorization, deployment information provisioning and support functions for Application level registration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99489373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Discovery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23.558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24.558 (Stage 3)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23.548 (Stage 2)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24.558 specifies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Stage 3 aspects for discovery</a:t>
                      </a: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23.548 specifies Stage 2 core network aspects for DNS/EASDF based discovery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891839875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Mobility/</a:t>
                      </a:r>
                      <a:r>
                        <a:rPr lang="en-IN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QoE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23.558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24.558 (Stage 3) |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28.404 (Stage 1) | 3GPP TS 28.405(Stage 2)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|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23.548 (Stage 2)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24.558 specifies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Stage 3 aspects for mobility aspects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28.404 and TS 28.405 specifies QOE management.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23.548 specifies Stage 2 core network aspects for mobility 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02310523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81870039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076917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98386608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47430871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32973918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endParaRPr lang="en-IN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2403296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1824045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863445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25313</TotalTime>
  <Words>2082</Words>
  <Application>Microsoft Office PowerPoint</Application>
  <PresentationFormat>Widescreen</PresentationFormat>
  <Paragraphs>273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맑은 고딕</vt:lpstr>
      <vt:lpstr>Yu Gothic</vt:lpstr>
      <vt:lpstr>Arial</vt:lpstr>
      <vt:lpstr>Calibri</vt:lpstr>
      <vt:lpstr>Calibri Light</vt:lpstr>
      <vt:lpstr>Times New Roman</vt:lpstr>
      <vt:lpstr>Office Theme</vt:lpstr>
      <vt:lpstr>    3GPP Inputs to GSMA OPAG API Mapping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Suresh</cp:lastModifiedBy>
  <cp:revision>2122</cp:revision>
  <dcterms:created xsi:type="dcterms:W3CDTF">2010-02-05T13:52:04Z</dcterms:created>
  <dcterms:modified xsi:type="dcterms:W3CDTF">2021-12-08T18:25:39Z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