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49" r:id="rId2"/>
    <p:sldId id="358" r:id="rId3"/>
    <p:sldId id="356" r:id="rId4"/>
    <p:sldId id="357" r:id="rId5"/>
    <p:sldId id="353" r:id="rId6"/>
    <p:sldId id="359" r:id="rId7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5FF"/>
    <a:srgbClr val="FFFCEB"/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06/09/2021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Initial views on Rel-18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</a:t>
            </a:r>
            <a:r>
              <a:rPr lang="en-US" b="1" dirty="0" smtClean="0">
                <a:latin typeface="+mj-lt"/>
              </a:rPr>
              <a:t>TSG </a:t>
            </a:r>
            <a:r>
              <a:rPr lang="en-US" b="1" dirty="0" smtClean="0">
                <a:latin typeface="+mj-lt"/>
              </a:rPr>
              <a:t>SA </a:t>
            </a:r>
            <a:r>
              <a:rPr lang="en-US" b="1" smtClean="0">
                <a:latin typeface="+mj-lt"/>
              </a:rPr>
              <a:t>93e </a:t>
            </a:r>
            <a:r>
              <a:rPr lang="en-US" b="1" dirty="0" smtClean="0">
                <a:latin typeface="+mj-lt"/>
              </a:rPr>
              <a:t>	</a:t>
            </a:r>
            <a:r>
              <a:rPr lang="en-US" b="1" smtClean="0">
                <a:latin typeface="+mj-lt"/>
              </a:rPr>
              <a:t>TDOC </a:t>
            </a:r>
            <a:r>
              <a:rPr lang="en-US" b="1" smtClean="0">
                <a:latin typeface="+mj-lt"/>
              </a:rPr>
              <a:t>SP-210899 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2021	Agenda Item 7.4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</a:p>
          <a:p>
            <a:r>
              <a:rPr lang="en-US" dirty="0" smtClean="0"/>
              <a:t>Priorities for Rel-18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655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/>
              <a:t>3GPP to deliver stable releases in a timely predictable manner</a:t>
            </a:r>
          </a:p>
          <a:p>
            <a:r>
              <a:rPr lang="en-US" sz="1600" dirty="0" smtClean="0"/>
              <a:t>Careful release planning required for:</a:t>
            </a:r>
          </a:p>
          <a:p>
            <a:pPr lvl="1"/>
            <a:r>
              <a:rPr lang="en-US" sz="1400" dirty="0" smtClean="0"/>
              <a:t>Content</a:t>
            </a:r>
          </a:p>
          <a:p>
            <a:pPr lvl="1"/>
            <a:r>
              <a:rPr lang="en-US" sz="1400" dirty="0" smtClean="0"/>
              <a:t>Timing</a:t>
            </a:r>
          </a:p>
          <a:p>
            <a:pPr lvl="1"/>
            <a:r>
              <a:rPr lang="en-US" sz="1400" dirty="0" smtClean="0"/>
              <a:t>Release transition: </a:t>
            </a:r>
            <a:r>
              <a:rPr lang="en-US" sz="1400" u="sng" dirty="0" smtClean="0"/>
              <a:t>often overlooked</a:t>
            </a:r>
          </a:p>
          <a:p>
            <a:r>
              <a:rPr lang="en-US" sz="1600" dirty="0" smtClean="0"/>
              <a:t>Stabilizing Rel-17 is of utmost priority before 3GPP resources shift to Rel-18</a:t>
            </a:r>
          </a:p>
          <a:p>
            <a:r>
              <a:rPr lang="en-US" sz="1600" b="1" dirty="0">
                <a:latin typeface="+mj-lt"/>
              </a:rPr>
              <a:t>Proposal 1:</a:t>
            </a:r>
            <a:r>
              <a:rPr lang="en-US" sz="1600" b="1" dirty="0"/>
              <a:t> </a:t>
            </a:r>
            <a:r>
              <a:rPr lang="en-US" sz="1600" dirty="0"/>
              <a:t>Stage 2 Rel-18 technical work to start in Q1</a:t>
            </a:r>
          </a:p>
          <a:p>
            <a:pPr>
              <a:tabLst>
                <a:tab pos="5427663" algn="r"/>
              </a:tabLst>
            </a:pPr>
            <a:r>
              <a:rPr lang="en-US" sz="1600" b="1" dirty="0">
                <a:latin typeface="+mj-lt"/>
              </a:rPr>
              <a:t>Proposal 2:</a:t>
            </a:r>
            <a:r>
              <a:rPr lang="en-US" sz="1600" b="1" dirty="0"/>
              <a:t> </a:t>
            </a:r>
            <a:r>
              <a:rPr lang="en-US" sz="1600" dirty="0"/>
              <a:t>15 months* Stage 2 from start to freeze (not from freeze to freeze)	</a:t>
            </a:r>
            <a:r>
              <a:rPr lang="en-US" sz="1000" dirty="0"/>
              <a:t>**18 months otherwise</a:t>
            </a:r>
          </a:p>
          <a:p>
            <a:endParaRPr lang="en-US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7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500357"/>
              </p:ext>
            </p:extLst>
          </p:nvPr>
        </p:nvGraphicFramePr>
        <p:xfrm>
          <a:off x="6290657" y="1700212"/>
          <a:ext cx="5423509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5"/>
                <a:gridCol w="1039730"/>
                <a:gridCol w="1039730"/>
                <a:gridCol w="2201044"/>
              </a:tblGrid>
              <a:tr h="373628"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“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normal”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Proposal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 “+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3mo”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Stage 2 (SA2)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2021</a:t>
                      </a: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Mar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PHY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L3/Core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2022 – Dec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ASN.1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 perf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** </a:t>
                      </a:r>
                      <a:r>
                        <a:rPr lang="en-US" sz="12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14 exception sheets. Q3/Q4 full with Rel-17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b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077461"/>
              </p:ext>
            </p:extLst>
          </p:nvPr>
        </p:nvGraphicFramePr>
        <p:xfrm>
          <a:off x="6290663" y="3869676"/>
          <a:ext cx="5423506" cy="12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System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Architecture Stage 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PHY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Others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ASN.1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Perf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5038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[2/2]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81013" y="1701800"/>
          <a:ext cx="11233145" cy="316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#95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#96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#97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#98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u="none" dirty="0" smtClean="0">
                          <a:solidFill>
                            <a:schemeClr val="tx1"/>
                          </a:solidFill>
                          <a:latin typeface="+mj-lt"/>
                        </a:rPr>
                        <a:t>#99</a:t>
                      </a:r>
                      <a:endParaRPr lang="en-US" sz="1400" b="0" i="1" u="non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#100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#101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#102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#103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PHY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Stage 3 Others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Perf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1" dirty="0" smtClean="0">
                          <a:solidFill>
                            <a:schemeClr val="tx1"/>
                          </a:solidFill>
                        </a:rPr>
                        <a:t>No Rel-18</a:t>
                      </a:r>
                      <a:r>
                        <a:rPr lang="en-US" sz="1000" b="0" i="1" baseline="0" dirty="0" smtClean="0">
                          <a:solidFill>
                            <a:schemeClr val="tx1"/>
                          </a:solidFill>
                        </a:rPr>
                        <a:t> interference</a:t>
                      </a:r>
                      <a:endParaRPr lang="en-US" sz="10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6mo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System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Architecture Stage 2 </a:t>
                      </a:r>
                      <a:r>
                        <a:rPr lang="en-US" sz="1200" b="0" i="1" baseline="0" dirty="0" smtClean="0">
                          <a:solidFill>
                            <a:schemeClr val="tx1"/>
                          </a:solidFill>
                        </a:rPr>
                        <a:t>[15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PHY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Others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Perf.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Flowchart: Decision 7"/>
          <p:cNvSpPr/>
          <p:nvPr/>
        </p:nvSpPr>
        <p:spPr>
          <a:xfrm>
            <a:off x="1283514" y="3802799"/>
            <a:ext cx="142613" cy="234892"/>
          </a:xfrm>
          <a:prstGeom prst="flowChartDecision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29174" y="3415508"/>
            <a:ext cx="1459685" cy="3872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j-lt"/>
              </a:rPr>
              <a:t>Rel-18 Package (SA2/RAN)</a:t>
            </a:r>
          </a:p>
        </p:txBody>
      </p:sp>
      <p:sp>
        <p:nvSpPr>
          <p:cNvPr id="17" name="Left-Right Arrow 16"/>
          <p:cNvSpPr/>
          <p:nvPr/>
        </p:nvSpPr>
        <p:spPr>
          <a:xfrm>
            <a:off x="6635692" y="4148320"/>
            <a:ext cx="2986480" cy="92279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399089" y="3937547"/>
            <a:ext cx="1459685" cy="210773"/>
          </a:xfrm>
          <a:prstGeom prst="rect">
            <a:avLst/>
          </a:prstGeom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200" dirty="0" smtClean="0"/>
              <a:t>9 months</a:t>
            </a:r>
          </a:p>
        </p:txBody>
      </p:sp>
    </p:spTree>
    <p:extLst>
      <p:ext uri="{BB962C8B-B14F-4D97-AF65-F5344CB8AC3E}">
        <p14:creationId xmlns:p14="http://schemas.microsoft.com/office/powerpoint/2010/main" val="2393465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10235254" y="2190214"/>
            <a:ext cx="1495426" cy="736727"/>
            <a:chOff x="2039007" y="3359558"/>
            <a:chExt cx="1495426" cy="736727"/>
          </a:xfrm>
        </p:grpSpPr>
        <p:sp>
          <p:nvSpPr>
            <p:cNvPr id="21" name="Rounded Rectangle 20"/>
            <p:cNvSpPr/>
            <p:nvPr/>
          </p:nvSpPr>
          <p:spPr>
            <a:xfrm>
              <a:off x="2039007" y="3359558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IIoT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039007" y="3612454"/>
              <a:ext cx="1495426" cy="483831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Distributed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config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>
                  <a:solidFill>
                    <a:schemeClr val="tx1"/>
                  </a:solidFill>
                </a:rPr>
                <a:t>model for </a:t>
              </a:r>
              <a:r>
                <a:rPr lang="en-US" sz="1200" dirty="0" smtClean="0">
                  <a:solidFill>
                    <a:schemeClr val="tx1"/>
                  </a:solidFill>
                </a:rPr>
                <a:t>TSN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244948" y="3037100"/>
            <a:ext cx="1495426" cy="1120686"/>
            <a:chOff x="4016607" y="3339319"/>
            <a:chExt cx="1495426" cy="1120686"/>
          </a:xfrm>
        </p:grpSpPr>
        <p:sp>
          <p:nvSpPr>
            <p:cNvPr id="17" name="Rounded Rectangle 16"/>
            <p:cNvSpPr/>
            <p:nvPr/>
          </p:nvSpPr>
          <p:spPr>
            <a:xfrm>
              <a:off x="4016607" y="3339319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RedCap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enh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016607" y="3597124"/>
              <a:ext cx="1495426" cy="862881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 smtClean="0">
                  <a:solidFill>
                    <a:schemeClr val="tx1"/>
                  </a:solidFill>
                </a:rPr>
                <a:t>eDRX</a:t>
              </a:r>
              <a:r>
                <a:rPr lang="en-US" sz="1200" dirty="0" smtClean="0">
                  <a:solidFill>
                    <a:schemeClr val="tx1"/>
                  </a:solidFill>
                </a:rPr>
                <a:t>&gt;10.24s in RRC Inactive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(RAN alignment if needed)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84020" y="2342570"/>
            <a:ext cx="1495426" cy="1245626"/>
            <a:chOff x="6009852" y="4116954"/>
            <a:chExt cx="1495426" cy="1245626"/>
          </a:xfrm>
        </p:grpSpPr>
        <p:sp>
          <p:nvSpPr>
            <p:cNvPr id="12" name="Rounded Rectangle 11"/>
            <p:cNvSpPr/>
            <p:nvPr/>
          </p:nvSpPr>
          <p:spPr>
            <a:xfrm>
              <a:off x="6009852" y="4116954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NTN </a:t>
              </a:r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IoT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6009852" y="4377302"/>
              <a:ext cx="1495426" cy="985278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Mobility (RAN alignment)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5GC connectivity (if needed)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R17 leftovers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375695" y="1343743"/>
            <a:ext cx="1495426" cy="890658"/>
            <a:chOff x="6009852" y="2873564"/>
            <a:chExt cx="1495426" cy="890658"/>
          </a:xfrm>
        </p:grpSpPr>
        <p:sp>
          <p:nvSpPr>
            <p:cNvPr id="11" name="Rounded Rectangle 10"/>
            <p:cNvSpPr/>
            <p:nvPr/>
          </p:nvSpPr>
          <p:spPr>
            <a:xfrm>
              <a:off x="6009852" y="2873564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NTN NR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6009852" y="3134960"/>
              <a:ext cx="1495426" cy="629262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Regenerative arch.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MBS 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R17 leftovers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19482" y="1343743"/>
            <a:ext cx="1495426" cy="1058726"/>
            <a:chOff x="4018276" y="3322427"/>
            <a:chExt cx="1495426" cy="1058726"/>
          </a:xfrm>
        </p:grpSpPr>
        <p:sp>
          <p:nvSpPr>
            <p:cNvPr id="27" name="Rounded Rectangle 26"/>
            <p:cNvSpPr/>
            <p:nvPr/>
          </p:nvSpPr>
          <p:spPr>
            <a:xfrm>
              <a:off x="4018276" y="3322427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Sidelink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 Relay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4018276" y="3575323"/>
              <a:ext cx="1495426" cy="805830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U2U relay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 smtClean="0">
                  <a:solidFill>
                    <a:schemeClr val="tx1"/>
                  </a:solidFill>
                  <a:sym typeface="Wingdings 3" panose="05040102010807070707" pitchFamily="18" charset="2"/>
                </a:rPr>
                <a:t>mPath</a:t>
              </a:r>
              <a:r>
                <a:rPr lang="en-US" sz="1200" dirty="0" smtClean="0">
                  <a:solidFill>
                    <a:schemeClr val="tx1"/>
                  </a:solidFill>
                  <a:sym typeface="Wingdings 3" panose="05040102010807070707" pitchFamily="18" charset="2"/>
                </a:rPr>
                <a:t>, </a:t>
              </a:r>
              <a:r>
                <a:rPr lang="en-US" sz="1200" dirty="0" err="1" smtClean="0">
                  <a:solidFill>
                    <a:schemeClr val="tx1"/>
                  </a:solidFill>
                  <a:sym typeface="Wingdings 3" panose="05040102010807070707" pitchFamily="18" charset="2"/>
                </a:rPr>
                <a:t>mHop</a:t>
              </a:r>
              <a:endParaRPr lang="en-US" sz="1200" dirty="0" smtClean="0">
                <a:solidFill>
                  <a:schemeClr val="tx1"/>
                </a:solidFill>
                <a:sym typeface="Wingdings 3" panose="05040102010807070707" pitchFamily="18" charset="2"/>
              </a:endParaRP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Full Mobility </a:t>
              </a:r>
              <a:br>
                <a:rPr lang="en-US" sz="1200" dirty="0" smtClean="0">
                  <a:solidFill>
                    <a:schemeClr val="tx1"/>
                  </a:solidFill>
                </a:rPr>
              </a:br>
              <a:r>
                <a:rPr lang="en-US" sz="1200" dirty="0" smtClean="0">
                  <a:solidFill>
                    <a:schemeClr val="tx1"/>
                  </a:solidFill>
                </a:rPr>
                <a:t>(Remote, Relay)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323376" y="1343743"/>
            <a:ext cx="1495426" cy="890658"/>
            <a:chOff x="9973543" y="3318816"/>
            <a:chExt cx="1495426" cy="890658"/>
          </a:xfrm>
        </p:grpSpPr>
        <p:sp>
          <p:nvSpPr>
            <p:cNvPr id="33" name="Rounded Rectangle 32"/>
            <p:cNvSpPr/>
            <p:nvPr/>
          </p:nvSpPr>
          <p:spPr>
            <a:xfrm>
              <a:off x="9973543" y="3318816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AI/ML traffic</a:t>
              </a:r>
              <a:endParaRPr lang="en-US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9973543" y="3574360"/>
              <a:ext cx="1495426" cy="635114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Function of Stage 1 requirements </a:t>
              </a:r>
              <a:br>
                <a:rPr lang="en-US" sz="1200" dirty="0" smtClean="0">
                  <a:solidFill>
                    <a:schemeClr val="tx1"/>
                  </a:solidFill>
                </a:rPr>
              </a:br>
              <a:r>
                <a:rPr lang="en-US" sz="1200" dirty="0" smtClean="0">
                  <a:solidFill>
                    <a:schemeClr val="tx1"/>
                  </a:solidFill>
                </a:rPr>
                <a:t>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QoS</a:t>
              </a:r>
              <a:r>
                <a:rPr lang="en-US" sz="1200" dirty="0" smtClean="0">
                  <a:solidFill>
                    <a:schemeClr val="tx1"/>
                  </a:solidFill>
                </a:rPr>
                <a:t>, Arch)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67535" y="3064771"/>
            <a:ext cx="1495426" cy="686692"/>
            <a:chOff x="6009973" y="1612309"/>
            <a:chExt cx="1495426" cy="686692"/>
          </a:xfrm>
        </p:grpSpPr>
        <p:sp>
          <p:nvSpPr>
            <p:cNvPr id="31" name="Rounded Rectangle 30"/>
            <p:cNvSpPr/>
            <p:nvPr/>
          </p:nvSpPr>
          <p:spPr>
            <a:xfrm>
              <a:off x="6009973" y="1612309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(NR) MBS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6009973" y="1859165"/>
              <a:ext cx="1495426" cy="439836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TV (ATSC3.0 ref)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>
                  <a:solidFill>
                    <a:schemeClr val="tx1"/>
                  </a:solidFill>
                </a:rPr>
                <a:t>QoS</a:t>
              </a:r>
              <a:r>
                <a:rPr lang="en-US" sz="1200" dirty="0">
                  <a:solidFill>
                    <a:schemeClr val="tx1"/>
                  </a:solidFill>
                </a:rPr>
                <a:t>+ (</a:t>
              </a:r>
              <a:r>
                <a:rPr lang="en-US" sz="1200" dirty="0" err="1">
                  <a:solidFill>
                    <a:schemeClr val="tx1"/>
                  </a:solidFill>
                </a:rPr>
                <a:t>Tput</a:t>
              </a:r>
              <a:r>
                <a:rPr lang="en-US" sz="1200" dirty="0">
                  <a:solidFill>
                    <a:schemeClr val="tx1"/>
                  </a:solidFill>
                </a:rPr>
                <a:t>, </a:t>
              </a:r>
              <a:r>
                <a:rPr lang="en-US" sz="1200" dirty="0" err="1">
                  <a:solidFill>
                    <a:schemeClr val="tx1"/>
                  </a:solidFill>
                </a:rPr>
                <a:t>reliab</a:t>
              </a:r>
              <a:r>
                <a:rPr lang="en-US" sz="1200" dirty="0" smtClean="0">
                  <a:solidFill>
                    <a:schemeClr val="tx1"/>
                  </a:solidFill>
                </a:rPr>
                <a:t>.)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1801" y="1343743"/>
            <a:ext cx="1495426" cy="1644836"/>
            <a:chOff x="2039007" y="493714"/>
            <a:chExt cx="1495426" cy="1644836"/>
          </a:xfrm>
        </p:grpSpPr>
        <p:sp>
          <p:nvSpPr>
            <p:cNvPr id="18" name="Rounded Rectangle 17"/>
            <p:cNvSpPr/>
            <p:nvPr/>
          </p:nvSpPr>
          <p:spPr>
            <a:xfrm>
              <a:off x="2039007" y="493714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XR/CG (</a:t>
              </a:r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LLeMBB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)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039007" y="749388"/>
              <a:ext cx="1495426" cy="1389162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 smtClean="0">
                  <a:solidFill>
                    <a:schemeClr val="tx1"/>
                  </a:solidFill>
                </a:rPr>
                <a:t>QoS</a:t>
              </a:r>
              <a:r>
                <a:rPr lang="en-US" sz="1200" dirty="0" smtClean="0">
                  <a:solidFill>
                    <a:schemeClr val="tx1"/>
                  </a:solidFill>
                </a:rPr>
                <a:t> enhancements (frame-based)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Mutual awareness App/5GS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X-layer optimization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Congestion handling e.g. L4S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Pentagon 36"/>
          <p:cNvSpPr/>
          <p:nvPr/>
        </p:nvSpPr>
        <p:spPr>
          <a:xfrm rot="5400000">
            <a:off x="983404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err="1" smtClean="0">
                <a:latin typeface="+mj-lt"/>
              </a:rPr>
              <a:t>eMBB</a:t>
            </a:r>
            <a:r>
              <a:rPr lang="en-US" sz="1500" i="1" dirty="0" smtClean="0">
                <a:latin typeface="+mj-lt"/>
              </a:rPr>
              <a:t> consumer</a:t>
            </a:r>
            <a:endParaRPr lang="en-US" sz="1500" i="1" dirty="0">
              <a:latin typeface="+mj-lt"/>
            </a:endParaRPr>
          </a:p>
        </p:txBody>
      </p:sp>
      <p:sp>
        <p:nvSpPr>
          <p:cNvPr id="75" name="Pentagon 74"/>
          <p:cNvSpPr/>
          <p:nvPr/>
        </p:nvSpPr>
        <p:spPr>
          <a:xfrm rot="5400000">
            <a:off x="2931086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NW Topology</a:t>
            </a:r>
            <a:endParaRPr lang="en-US" sz="1500" i="1" dirty="0">
              <a:latin typeface="+mj-lt"/>
            </a:endParaRPr>
          </a:p>
        </p:txBody>
      </p:sp>
      <p:sp>
        <p:nvSpPr>
          <p:cNvPr id="81" name="Pentagon 80"/>
          <p:cNvSpPr/>
          <p:nvPr/>
        </p:nvSpPr>
        <p:spPr>
          <a:xfrm rot="5400000">
            <a:off x="4895624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NTN Evolution</a:t>
            </a:r>
            <a:endParaRPr lang="en-US" sz="1500" i="1" dirty="0">
              <a:latin typeface="+mj-lt"/>
            </a:endParaRPr>
          </a:p>
        </p:txBody>
      </p:sp>
      <p:sp>
        <p:nvSpPr>
          <p:cNvPr id="82" name="Pentagon 81"/>
          <p:cNvSpPr/>
          <p:nvPr/>
        </p:nvSpPr>
        <p:spPr>
          <a:xfrm rot="5400000">
            <a:off x="6860162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Long-term </a:t>
            </a:r>
            <a:r>
              <a:rPr lang="en-US" sz="1500" i="1" dirty="0" err="1" smtClean="0">
                <a:latin typeface="+mj-lt"/>
              </a:rPr>
              <a:t>explor</a:t>
            </a:r>
            <a:r>
              <a:rPr lang="en-US" sz="1500" i="1" dirty="0" smtClean="0">
                <a:latin typeface="+mj-lt"/>
              </a:rPr>
              <a:t>.</a:t>
            </a:r>
            <a:endParaRPr lang="en-US" sz="1500" i="1" dirty="0">
              <a:latin typeface="+mj-lt"/>
            </a:endParaRPr>
          </a:p>
        </p:txBody>
      </p:sp>
      <p:sp>
        <p:nvSpPr>
          <p:cNvPr id="83" name="Pentagon 82"/>
          <p:cNvSpPr/>
          <p:nvPr/>
        </p:nvSpPr>
        <p:spPr>
          <a:xfrm rot="5400000">
            <a:off x="8782320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Common tech.</a:t>
            </a:r>
            <a:endParaRPr lang="en-US" sz="1500" i="1" dirty="0">
              <a:latin typeface="+mj-lt"/>
            </a:endParaRPr>
          </a:p>
        </p:txBody>
      </p:sp>
      <p:sp>
        <p:nvSpPr>
          <p:cNvPr id="84" name="Pentagon 83"/>
          <p:cNvSpPr/>
          <p:nvPr/>
        </p:nvSpPr>
        <p:spPr>
          <a:xfrm rot="5400000">
            <a:off x="10704478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Verticals</a:t>
            </a:r>
            <a:endParaRPr lang="en-US" sz="1500" i="1" dirty="0">
              <a:latin typeface="+mj-lt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8270716" y="1343743"/>
            <a:ext cx="1495426" cy="1644836"/>
            <a:chOff x="2052731" y="4778364"/>
            <a:chExt cx="1495426" cy="1644836"/>
          </a:xfrm>
        </p:grpSpPr>
        <p:sp>
          <p:nvSpPr>
            <p:cNvPr id="24" name="Rounded Rectangle 23"/>
            <p:cNvSpPr/>
            <p:nvPr/>
          </p:nvSpPr>
          <p:spPr>
            <a:xfrm>
              <a:off x="2052731" y="4778364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UE Policy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2052731" y="5038712"/>
              <a:ext cx="1495426" cy="1384488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71450" indent="-114300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URSP provisioning w/V-PCF (roaming)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171450" indent="-11430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URSP enforcement</a:t>
              </a:r>
            </a:p>
            <a:p>
              <a:pPr marL="171450" indent="-11430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Misc. </a:t>
              </a:r>
              <a:r>
                <a:rPr lang="en-US" sz="1200" dirty="0" err="1">
                  <a:solidFill>
                    <a:schemeClr val="tx1"/>
                  </a:solidFill>
                </a:rPr>
                <a:t>enh</a:t>
              </a:r>
              <a:r>
                <a:rPr lang="en-US" sz="1200" dirty="0">
                  <a:solidFill>
                    <a:schemeClr val="tx1"/>
                  </a:solidFill>
                </a:rPr>
                <a:t>. incl. provisioning </a:t>
              </a:r>
              <a:r>
                <a:rPr lang="en-US" sz="1200" dirty="0" smtClean="0">
                  <a:solidFill>
                    <a:schemeClr val="tx1"/>
                  </a:solidFill>
                </a:rPr>
                <a:t>triggers (e.g. UE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req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  <a:r>
                <a:rPr lang="en-US" sz="1200" dirty="0" smtClean="0">
                  <a:solidFill>
                    <a:schemeClr val="tx1"/>
                  </a:solidFill>
                </a:rPr>
                <a:t>, distribution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81013" y="6403512"/>
            <a:ext cx="3372374" cy="220982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200" dirty="0" smtClean="0"/>
              <a:t>3GPP TSG SA#93e Rel-18 Workshop – MediaTek Inc.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10218056" y="1343743"/>
            <a:ext cx="1495426" cy="736312"/>
            <a:chOff x="2039007" y="3359558"/>
            <a:chExt cx="1495426" cy="736312"/>
          </a:xfrm>
        </p:grpSpPr>
        <p:sp>
          <p:nvSpPr>
            <p:cNvPr id="74" name="Rounded Rectangle 73"/>
            <p:cNvSpPr/>
            <p:nvPr/>
          </p:nvSpPr>
          <p:spPr>
            <a:xfrm>
              <a:off x="2039007" y="3359558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eNPN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 2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2039007" y="3612454"/>
              <a:ext cx="1495426" cy="483416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Equivalent SNPNs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Localized </a:t>
              </a:r>
              <a:r>
                <a:rPr lang="en-US" sz="1200" dirty="0" smtClean="0">
                  <a:solidFill>
                    <a:schemeClr val="tx1"/>
                  </a:solidFill>
                </a:rPr>
                <a:t>services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0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Thank You!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30159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9709</TotalTime>
  <Words>434</Words>
  <Application>Microsoft Office PowerPoint</Application>
  <PresentationFormat>Custom</PresentationFormat>
  <Paragraphs>143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新細明體</vt:lpstr>
      <vt:lpstr>Arial</vt:lpstr>
      <vt:lpstr>Calibri</vt:lpstr>
      <vt:lpstr>Calibri Light</vt:lpstr>
      <vt:lpstr>Wingdings 3</vt:lpstr>
      <vt:lpstr>MediaTek_PPT_Template_16x9_Internal Use</vt:lpstr>
      <vt:lpstr>Initial views on Rel-18</vt:lpstr>
      <vt:lpstr>Outline</vt:lpstr>
      <vt:lpstr>Timeline [1/2] </vt:lpstr>
      <vt:lpstr>Timeline [2/2]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298</cp:revision>
  <dcterms:created xsi:type="dcterms:W3CDTF">2019-11-21T19:15:22Z</dcterms:created>
  <dcterms:modified xsi:type="dcterms:W3CDTF">2021-09-06T15:48:02Z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