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49"/>
  </p:notesMasterIdLst>
  <p:handoutMasterIdLst>
    <p:handoutMasterId r:id="rId50"/>
  </p:handoutMasterIdLst>
  <p:sldIdLst>
    <p:sldId id="341" r:id="rId5"/>
    <p:sldId id="490" r:id="rId6"/>
    <p:sldId id="472" r:id="rId7"/>
    <p:sldId id="420" r:id="rId8"/>
    <p:sldId id="421" r:id="rId9"/>
    <p:sldId id="489" r:id="rId10"/>
    <p:sldId id="422" r:id="rId11"/>
    <p:sldId id="423" r:id="rId12"/>
    <p:sldId id="491" r:id="rId13"/>
    <p:sldId id="377" r:id="rId14"/>
    <p:sldId id="448" r:id="rId15"/>
    <p:sldId id="492" r:id="rId16"/>
    <p:sldId id="372" r:id="rId17"/>
    <p:sldId id="387" r:id="rId18"/>
    <p:sldId id="371" r:id="rId19"/>
    <p:sldId id="454" r:id="rId20"/>
    <p:sldId id="493" r:id="rId21"/>
    <p:sldId id="466" r:id="rId22"/>
    <p:sldId id="499" r:id="rId23"/>
    <p:sldId id="497" r:id="rId24"/>
    <p:sldId id="498" r:id="rId25"/>
    <p:sldId id="469" r:id="rId26"/>
    <p:sldId id="494" r:id="rId27"/>
    <p:sldId id="468" r:id="rId28"/>
    <p:sldId id="495" r:id="rId29"/>
    <p:sldId id="496" r:id="rId30"/>
    <p:sldId id="500" r:id="rId31"/>
    <p:sldId id="365" r:id="rId32"/>
    <p:sldId id="406" r:id="rId33"/>
    <p:sldId id="442" r:id="rId34"/>
    <p:sldId id="439" r:id="rId35"/>
    <p:sldId id="474" r:id="rId36"/>
    <p:sldId id="475" r:id="rId37"/>
    <p:sldId id="430" r:id="rId38"/>
    <p:sldId id="428" r:id="rId39"/>
    <p:sldId id="429" r:id="rId40"/>
    <p:sldId id="416" r:id="rId41"/>
    <p:sldId id="414" r:id="rId42"/>
    <p:sldId id="412" r:id="rId43"/>
    <p:sldId id="431" r:id="rId44"/>
    <p:sldId id="434" r:id="rId45"/>
    <p:sldId id="478" r:id="rId46"/>
    <p:sldId id="446" r:id="rId47"/>
    <p:sldId id="464" r:id="rId4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7C7C7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1" autoAdjust="0"/>
    <p:restoredTop sz="86481" autoAdjust="0"/>
  </p:normalViewPr>
  <p:slideViewPr>
    <p:cSldViewPr snapToGrid="0">
      <p:cViewPr varScale="1">
        <p:scale>
          <a:sx n="62" d="100"/>
          <a:sy n="62" d="100"/>
        </p:scale>
        <p:origin x="180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87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8" Type="http://schemas.openxmlformats.org/officeDocument/2006/relationships/slide" Target="slides/slide4.xml"/><Relationship Id="rId51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3GPP\TSG\TSG%20CT\CT%20Tools\number%20of%20CRs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3GPP\TSG\TSG%20CT\CT%20Tools\number%20of%20CRs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3GPP\TSG\TSG%20CT\CT%20Tools\number%20of%20CRs.xlsx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Feuille_de_calcul_Microsoft_Excel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fr-FR"/>
              <a:t>Number of Approved</a:t>
            </a:r>
            <a:r>
              <a:rPr lang="fr-FR" baseline="0"/>
              <a:t> CRs</a:t>
            </a:r>
            <a:endParaRPr lang="fr-FR"/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Rel-15 CRs (BCF)</c:v>
                </c:pt>
              </c:strCache>
            </c:strRef>
          </c:tx>
          <c:invertIfNegative val="0"/>
          <c:cat>
            <c:strRef>
              <c:f>Feuil1!$A$14:$A$19</c:f>
              <c:strCache>
                <c:ptCount val="6"/>
                <c:pt idx="0">
                  <c:v>#88</c:v>
                </c:pt>
                <c:pt idx="1">
                  <c:v>#89</c:v>
                </c:pt>
                <c:pt idx="2">
                  <c:v>#90</c:v>
                </c:pt>
                <c:pt idx="3">
                  <c:v>#91</c:v>
                </c:pt>
                <c:pt idx="4">
                  <c:v>#92</c:v>
                </c:pt>
                <c:pt idx="5">
                  <c:v>#93</c:v>
                </c:pt>
              </c:strCache>
            </c:strRef>
          </c:cat>
          <c:val>
            <c:numRef>
              <c:f>Feuil1!$B$14:$B$19</c:f>
              <c:numCache>
                <c:formatCode>General</c:formatCode>
                <c:ptCount val="6"/>
                <c:pt idx="0">
                  <c:v>148</c:v>
                </c:pt>
                <c:pt idx="1">
                  <c:v>82</c:v>
                </c:pt>
                <c:pt idx="2">
                  <c:v>68</c:v>
                </c:pt>
                <c:pt idx="3">
                  <c:v>36</c:v>
                </c:pt>
                <c:pt idx="4">
                  <c:v>25</c:v>
                </c:pt>
                <c:pt idx="5">
                  <c:v>16</c:v>
                </c:pt>
              </c:numCache>
            </c:numRef>
          </c:val>
        </c:ser>
        <c:ser>
          <c:idx val="1"/>
          <c:order val="1"/>
          <c:tx>
            <c:strRef>
              <c:f>Feuil1!$C$1</c:f>
              <c:strCache>
                <c:ptCount val="1"/>
                <c:pt idx="0">
                  <c:v>Rel-16 CRs (BCF)</c:v>
                </c:pt>
              </c:strCache>
            </c:strRef>
          </c:tx>
          <c:invertIfNegative val="0"/>
          <c:cat>
            <c:strRef>
              <c:f>Feuil1!$A$14:$A$19</c:f>
              <c:strCache>
                <c:ptCount val="6"/>
                <c:pt idx="0">
                  <c:v>#88</c:v>
                </c:pt>
                <c:pt idx="1">
                  <c:v>#89</c:v>
                </c:pt>
                <c:pt idx="2">
                  <c:v>#90</c:v>
                </c:pt>
                <c:pt idx="3">
                  <c:v>#91</c:v>
                </c:pt>
                <c:pt idx="4">
                  <c:v>#92</c:v>
                </c:pt>
                <c:pt idx="5">
                  <c:v>#93</c:v>
                </c:pt>
              </c:strCache>
            </c:strRef>
          </c:cat>
          <c:val>
            <c:numRef>
              <c:f>Feuil1!$C$14:$C$19</c:f>
              <c:numCache>
                <c:formatCode>General</c:formatCode>
                <c:ptCount val="6"/>
                <c:pt idx="0">
                  <c:v>1519</c:v>
                </c:pt>
                <c:pt idx="1">
                  <c:v>544</c:v>
                </c:pt>
                <c:pt idx="2">
                  <c:v>489</c:v>
                </c:pt>
                <c:pt idx="3">
                  <c:v>328</c:v>
                </c:pt>
                <c:pt idx="4">
                  <c:v>209</c:v>
                </c:pt>
                <c:pt idx="5">
                  <c:v>117</c:v>
                </c:pt>
              </c:numCache>
            </c:numRef>
          </c:val>
        </c:ser>
        <c:ser>
          <c:idx val="2"/>
          <c:order val="2"/>
          <c:tx>
            <c:strRef>
              <c:f>Feuil1!$D$1</c:f>
              <c:strCache>
                <c:ptCount val="1"/>
                <c:pt idx="0">
                  <c:v>Rel-17 CRs (BCF)</c:v>
                </c:pt>
              </c:strCache>
            </c:strRef>
          </c:tx>
          <c:invertIfNegative val="0"/>
          <c:cat>
            <c:strRef>
              <c:f>Feuil1!$A$14:$A$19</c:f>
              <c:strCache>
                <c:ptCount val="6"/>
                <c:pt idx="0">
                  <c:v>#88</c:v>
                </c:pt>
                <c:pt idx="1">
                  <c:v>#89</c:v>
                </c:pt>
                <c:pt idx="2">
                  <c:v>#90</c:v>
                </c:pt>
                <c:pt idx="3">
                  <c:v>#91</c:v>
                </c:pt>
                <c:pt idx="4">
                  <c:v>#92</c:v>
                </c:pt>
                <c:pt idx="5">
                  <c:v>#93</c:v>
                </c:pt>
              </c:strCache>
            </c:strRef>
          </c:cat>
          <c:val>
            <c:numRef>
              <c:f>Feuil1!$D$14:$D$19</c:f>
              <c:numCache>
                <c:formatCode>General</c:formatCode>
                <c:ptCount val="6"/>
                <c:pt idx="1">
                  <c:v>132</c:v>
                </c:pt>
                <c:pt idx="2">
                  <c:v>266</c:v>
                </c:pt>
                <c:pt idx="3">
                  <c:v>529</c:v>
                </c:pt>
                <c:pt idx="4">
                  <c:v>818</c:v>
                </c:pt>
                <c:pt idx="5">
                  <c:v>661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67966632"/>
        <c:axId val="267970160"/>
      </c:barChart>
      <c:catAx>
        <c:axId val="26796663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267970160"/>
        <c:crosses val="autoZero"/>
        <c:auto val="1"/>
        <c:lblAlgn val="ctr"/>
        <c:lblOffset val="100"/>
        <c:noMultiLvlLbl val="0"/>
      </c:catAx>
      <c:valAx>
        <c:axId val="267970160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fr-FR"/>
                  <a:t>Number of approved CRs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crossAx val="267966632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Rel-15 CRs (BCF)</c:v>
                </c:pt>
              </c:strCache>
            </c:strRef>
          </c:tx>
          <c:invertIfNegative val="0"/>
          <c:cat>
            <c:strRef>
              <c:f>Feuil1!$A$2:$A$19</c:f>
              <c:strCache>
                <c:ptCount val="18"/>
                <c:pt idx="0">
                  <c:v>#76</c:v>
                </c:pt>
                <c:pt idx="1">
                  <c:v>#77</c:v>
                </c:pt>
                <c:pt idx="2">
                  <c:v>#78</c:v>
                </c:pt>
                <c:pt idx="3">
                  <c:v>#79</c:v>
                </c:pt>
                <c:pt idx="4">
                  <c:v>#80</c:v>
                </c:pt>
                <c:pt idx="5">
                  <c:v>#81</c:v>
                </c:pt>
                <c:pt idx="6">
                  <c:v>#82</c:v>
                </c:pt>
                <c:pt idx="7">
                  <c:v>#83</c:v>
                </c:pt>
                <c:pt idx="8">
                  <c:v>#84</c:v>
                </c:pt>
                <c:pt idx="9">
                  <c:v>#85</c:v>
                </c:pt>
                <c:pt idx="10">
                  <c:v>#86</c:v>
                </c:pt>
                <c:pt idx="11">
                  <c:v>#87</c:v>
                </c:pt>
                <c:pt idx="12">
                  <c:v>#88</c:v>
                </c:pt>
                <c:pt idx="13">
                  <c:v>#89</c:v>
                </c:pt>
                <c:pt idx="14">
                  <c:v>#90</c:v>
                </c:pt>
                <c:pt idx="15">
                  <c:v>#91</c:v>
                </c:pt>
                <c:pt idx="16">
                  <c:v>#92</c:v>
                </c:pt>
                <c:pt idx="17">
                  <c:v>#93</c:v>
                </c:pt>
              </c:strCache>
            </c:strRef>
          </c:cat>
          <c:val>
            <c:numRef>
              <c:f>Feuil1!$B$2:$B$19</c:f>
              <c:numCache>
                <c:formatCode>General</c:formatCode>
                <c:ptCount val="18"/>
                <c:pt idx="0">
                  <c:v>19</c:v>
                </c:pt>
                <c:pt idx="1">
                  <c:v>71</c:v>
                </c:pt>
                <c:pt idx="2">
                  <c:v>182</c:v>
                </c:pt>
                <c:pt idx="3">
                  <c:v>201</c:v>
                </c:pt>
                <c:pt idx="4">
                  <c:v>285</c:v>
                </c:pt>
                <c:pt idx="5">
                  <c:v>1100</c:v>
                </c:pt>
                <c:pt idx="6">
                  <c:v>1196</c:v>
                </c:pt>
                <c:pt idx="7">
                  <c:v>493</c:v>
                </c:pt>
                <c:pt idx="8">
                  <c:v>381</c:v>
                </c:pt>
                <c:pt idx="9">
                  <c:v>120</c:v>
                </c:pt>
                <c:pt idx="10">
                  <c:v>115</c:v>
                </c:pt>
                <c:pt idx="11">
                  <c:v>24</c:v>
                </c:pt>
                <c:pt idx="12">
                  <c:v>148</c:v>
                </c:pt>
                <c:pt idx="13">
                  <c:v>82</c:v>
                </c:pt>
                <c:pt idx="14">
                  <c:v>68</c:v>
                </c:pt>
                <c:pt idx="15">
                  <c:v>36</c:v>
                </c:pt>
                <c:pt idx="16">
                  <c:v>25</c:v>
                </c:pt>
                <c:pt idx="17">
                  <c:v>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67967024"/>
        <c:axId val="267967416"/>
      </c:barChart>
      <c:catAx>
        <c:axId val="2679670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67967416"/>
        <c:crosses val="autoZero"/>
        <c:auto val="1"/>
        <c:lblAlgn val="ctr"/>
        <c:lblOffset val="100"/>
        <c:noMultiLvlLbl val="0"/>
      </c:catAx>
      <c:valAx>
        <c:axId val="2679674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67967024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Feuil1!$C$1</c:f>
              <c:strCache>
                <c:ptCount val="1"/>
                <c:pt idx="0">
                  <c:v>Rel-16 CRs (BCF)</c:v>
                </c:pt>
              </c:strCache>
            </c:strRef>
          </c:tx>
          <c:invertIfNegative val="0"/>
          <c:cat>
            <c:strRef>
              <c:f>Feuil1!$A$8:$A$19</c:f>
              <c:strCache>
                <c:ptCount val="12"/>
                <c:pt idx="0">
                  <c:v>#82</c:v>
                </c:pt>
                <c:pt idx="1">
                  <c:v>#83</c:v>
                </c:pt>
                <c:pt idx="2">
                  <c:v>#84</c:v>
                </c:pt>
                <c:pt idx="3">
                  <c:v>#85</c:v>
                </c:pt>
                <c:pt idx="4">
                  <c:v>#86</c:v>
                </c:pt>
                <c:pt idx="5">
                  <c:v>#87</c:v>
                </c:pt>
                <c:pt idx="6">
                  <c:v>#88</c:v>
                </c:pt>
                <c:pt idx="7">
                  <c:v>#89</c:v>
                </c:pt>
                <c:pt idx="8">
                  <c:v>#90</c:v>
                </c:pt>
                <c:pt idx="9">
                  <c:v>#91</c:v>
                </c:pt>
                <c:pt idx="10">
                  <c:v>#92</c:v>
                </c:pt>
                <c:pt idx="11">
                  <c:v>#93</c:v>
                </c:pt>
              </c:strCache>
            </c:strRef>
          </c:cat>
          <c:val>
            <c:numRef>
              <c:f>Feuil1!$C$8:$C$19</c:f>
              <c:numCache>
                <c:formatCode>General</c:formatCode>
                <c:ptCount val="12"/>
                <c:pt idx="0">
                  <c:v>22</c:v>
                </c:pt>
                <c:pt idx="1">
                  <c:v>75</c:v>
                </c:pt>
                <c:pt idx="2">
                  <c:v>403</c:v>
                </c:pt>
                <c:pt idx="3">
                  <c:v>523</c:v>
                </c:pt>
                <c:pt idx="4">
                  <c:v>844</c:v>
                </c:pt>
                <c:pt idx="5">
                  <c:v>763</c:v>
                </c:pt>
                <c:pt idx="6">
                  <c:v>1519</c:v>
                </c:pt>
                <c:pt idx="7">
                  <c:v>544</c:v>
                </c:pt>
                <c:pt idx="8">
                  <c:v>489</c:v>
                </c:pt>
                <c:pt idx="9">
                  <c:v>328</c:v>
                </c:pt>
                <c:pt idx="10">
                  <c:v>209</c:v>
                </c:pt>
                <c:pt idx="11">
                  <c:v>117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67968200"/>
        <c:axId val="267968592"/>
      </c:barChart>
      <c:catAx>
        <c:axId val="2679682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67968592"/>
        <c:crosses val="autoZero"/>
        <c:auto val="1"/>
        <c:lblAlgn val="ctr"/>
        <c:lblOffset val="100"/>
        <c:noMultiLvlLbl val="0"/>
      </c:catAx>
      <c:valAx>
        <c:axId val="2679685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67968200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Feuil1!$D$1</c:f>
              <c:strCache>
                <c:ptCount val="1"/>
                <c:pt idx="0">
                  <c:v>Rel-17 CRs (BCF)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invertIfNegative val="0"/>
          <c:cat>
            <c:strRef>
              <c:f>Feuil1!$A$15:$A$19</c:f>
              <c:strCache>
                <c:ptCount val="5"/>
                <c:pt idx="0">
                  <c:v>#89</c:v>
                </c:pt>
                <c:pt idx="1">
                  <c:v>#90</c:v>
                </c:pt>
                <c:pt idx="2">
                  <c:v>#91</c:v>
                </c:pt>
                <c:pt idx="3">
                  <c:v>#92</c:v>
                </c:pt>
                <c:pt idx="4">
                  <c:v>#93</c:v>
                </c:pt>
              </c:strCache>
            </c:strRef>
          </c:cat>
          <c:val>
            <c:numRef>
              <c:f>Feuil1!$D$15:$D$19</c:f>
              <c:numCache>
                <c:formatCode>General</c:formatCode>
                <c:ptCount val="5"/>
                <c:pt idx="0">
                  <c:v>132</c:v>
                </c:pt>
                <c:pt idx="1">
                  <c:v>266</c:v>
                </c:pt>
                <c:pt idx="2">
                  <c:v>529</c:v>
                </c:pt>
                <c:pt idx="3">
                  <c:v>818</c:v>
                </c:pt>
                <c:pt idx="4">
                  <c:v>661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67968984"/>
        <c:axId val="267969376"/>
      </c:barChart>
      <c:catAx>
        <c:axId val="26796898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67969376"/>
        <c:crosses val="autoZero"/>
        <c:auto val="1"/>
        <c:lblAlgn val="ctr"/>
        <c:lblOffset val="100"/>
        <c:noMultiLvlLbl val="0"/>
      </c:catAx>
      <c:valAx>
        <c:axId val="2679693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67968984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3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5905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641277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35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99462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29512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SA#93e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E-Meeting– 14 - 20 September 2021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SP-211114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3e/Docs/CP-212099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3e/Docs/CP-212268.zip" TargetMode="External"/><Relationship Id="rId5" Type="http://schemas.openxmlformats.org/officeDocument/2006/relationships/hyperlink" Target="https://www.3gpp.org/ftp/tsg_ct/TSG_CT/TSGC_93e/Docs/CP-212231.zip" TargetMode="External"/><Relationship Id="rId4" Type="http://schemas.openxmlformats.org/officeDocument/2006/relationships/hyperlink" Target="https://www.3gpp.org/ftp/tsg_ct/TSG_CT/TSGC_93e/Docs/CP-212166.zip" TargetMode="Externa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ct/TSG_CT/TSGC_93e/Docs/CP-212165.zip" TargetMode="External"/><Relationship Id="rId3" Type="http://schemas.openxmlformats.org/officeDocument/2006/relationships/hyperlink" Target="https://www.3gpp.org/ftp/tsg_ct/TSG_CT/TSGC_93e/Docs/CP-212098.zip" TargetMode="External"/><Relationship Id="rId7" Type="http://schemas.openxmlformats.org/officeDocument/2006/relationships/hyperlink" Target="https://www.3gpp.org/ftp/tsg_ct/TSG_CT/TSGC_93e/Docs/CP-212163.zip" TargetMode="External"/><Relationship Id="rId2" Type="http://schemas.openxmlformats.org/officeDocument/2006/relationships/hyperlink" Target="https://www.3gpp.org/ftp/tsg_ct/TSG_CT/TSGC_93e/Docs/CP-212024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3e/Docs/CP-212105.zip" TargetMode="External"/><Relationship Id="rId5" Type="http://schemas.openxmlformats.org/officeDocument/2006/relationships/hyperlink" Target="https://www.3gpp.org/ftp/tsg_ct/TSG_CT/TSGC_93e/Docs/CP-212103.zip" TargetMode="External"/><Relationship Id="rId4" Type="http://schemas.openxmlformats.org/officeDocument/2006/relationships/hyperlink" Target="https://www.3gpp.org/ftp/tsg_ct/TSG_CT/TSGC_93e/Docs/CP-212102.zip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3e/Docs/CP-212265.zip" TargetMode="External"/><Relationship Id="rId2" Type="http://schemas.openxmlformats.org/officeDocument/2006/relationships/hyperlink" Target="https://www.3gpp.org/ftp/tsg_ct/TSG_CT/TSGC_93e/Docs/CP-212256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ct/TSG_CT/TSGC_93e/Docs/CP-212267.zip" TargetMode="External"/><Relationship Id="rId4" Type="http://schemas.openxmlformats.org/officeDocument/2006/relationships/hyperlink" Target="https://www.3gpp.org/ftp/tsg_ct/TSG_CT/TSGC_93e/Docs/CP-212266.zip" TargetMode="Externa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TSGC_93e/Docs/CP-212025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ct/TSG_CT/TSGC_93e/Docs/CP-212164.zip" TargetMode="External"/><Relationship Id="rId4" Type="http://schemas.openxmlformats.org/officeDocument/2006/relationships/hyperlink" Target="https://www.3gpp.org/ftp/tsg_ct/TSG_CT/TSGC_93e/Docs/CP-212109.zip" TargetMode="Externa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TSG_CT/TSGC_93e/Docs/CP-212110.zip" TargetMode="Externa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CT Status Report </a:t>
            </a:r>
            <a:br>
              <a:rPr lang="en-US" altLang="en-US" dirty="0"/>
            </a:br>
            <a:r>
              <a:rPr lang="en-US" altLang="en-US" dirty="0"/>
              <a:t>to TSG SA#93e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Mr Lionel </a:t>
            </a:r>
            <a:r>
              <a:rPr lang="en-GB" altLang="en-US" dirty="0" err="1"/>
              <a:t>Morand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 </a:t>
            </a:r>
            <a:r>
              <a:rPr lang="en-GB" altLang="en-US" dirty="0" smtClean="0"/>
              <a:t>Chair, </a:t>
            </a:r>
            <a:r>
              <a:rPr lang="en-GB" altLang="en-US" dirty="0"/>
              <a:t>Orange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 Meeting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269</a:t>
            </a:r>
          </a:p>
          <a:p>
            <a:r>
              <a:rPr lang="en-US" dirty="0"/>
              <a:t>Approved CRs </a:t>
            </a:r>
          </a:p>
          <a:p>
            <a:pPr lvl="1"/>
            <a:r>
              <a:rPr lang="en-US" dirty="0"/>
              <a:t> 960</a:t>
            </a:r>
          </a:p>
          <a:p>
            <a:r>
              <a:rPr lang="en-US" dirty="0"/>
              <a:t>Approved New SID/WID</a:t>
            </a:r>
          </a:p>
          <a:p>
            <a:pPr lvl="1"/>
            <a:r>
              <a:rPr lang="en-US" dirty="0"/>
              <a:t>4</a:t>
            </a:r>
          </a:p>
          <a:p>
            <a:r>
              <a:rPr lang="en-US" dirty="0"/>
              <a:t>Approved Revised SID/WID</a:t>
            </a:r>
          </a:p>
          <a:p>
            <a:pPr lvl="1"/>
            <a:r>
              <a:rPr lang="en-US" altLang="fr-FR" dirty="0"/>
              <a:t>11</a:t>
            </a:r>
          </a:p>
          <a:p>
            <a:r>
              <a:rPr lang="en-US" dirty="0"/>
              <a:t>Approved TS/TR</a:t>
            </a:r>
          </a:p>
          <a:p>
            <a:pPr lvl="1"/>
            <a:r>
              <a:rPr lang="en-US" altLang="fr-FR" dirty="0"/>
              <a:t>1</a:t>
            </a:r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Attendances</a:t>
            </a:r>
            <a:r>
              <a:rPr lang="en-US" altLang="fr-FR" dirty="0"/>
              <a:t>:</a:t>
            </a:r>
          </a:p>
          <a:p>
            <a:pPr lvl="1"/>
            <a:r>
              <a:rPr lang="en-US" altLang="fr-FR" dirty="0"/>
              <a:t>202 registered</a:t>
            </a:r>
          </a:p>
          <a:p>
            <a:pPr lvl="2"/>
            <a:r>
              <a:rPr lang="en-US" dirty="0"/>
              <a:t>81 during 1</a:t>
            </a:r>
            <a:r>
              <a:rPr lang="en-US" baseline="30000" dirty="0"/>
              <a:t>st</a:t>
            </a:r>
            <a:r>
              <a:rPr lang="en-US" dirty="0"/>
              <a:t> Conf. call</a:t>
            </a:r>
          </a:p>
          <a:p>
            <a:pPr lvl="2"/>
            <a:r>
              <a:rPr lang="en-US" dirty="0"/>
              <a:t>78 during 2</a:t>
            </a:r>
            <a:r>
              <a:rPr lang="en-US" baseline="30000" dirty="0"/>
              <a:t>nd</a:t>
            </a:r>
            <a:r>
              <a:rPr lang="en-US" dirty="0"/>
              <a:t> Conf. call</a:t>
            </a:r>
          </a:p>
          <a:p>
            <a:endParaRPr lang="en-US" dirty="0"/>
          </a:p>
          <a:p>
            <a:r>
              <a:rPr lang="en-US" dirty="0"/>
              <a:t>CRs for conditional approval listed in the Annex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 WG Statistics: Approved CRs by WG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5820" y="2116823"/>
            <a:ext cx="5257800" cy="3848446"/>
          </a:xfrm>
        </p:spPr>
        <p:txBody>
          <a:bodyPr/>
          <a:lstStyle/>
          <a:p>
            <a:r>
              <a:rPr lang="en-US" dirty="0"/>
              <a:t>CT1 CRs for approval</a:t>
            </a:r>
          </a:p>
          <a:p>
            <a:pPr lvl="1"/>
            <a:r>
              <a:rPr lang="en-US" dirty="0"/>
              <a:t>364</a:t>
            </a:r>
          </a:p>
          <a:p>
            <a:r>
              <a:rPr lang="en-US" dirty="0"/>
              <a:t>CT3 CRs for approval</a:t>
            </a:r>
          </a:p>
          <a:p>
            <a:pPr lvl="1"/>
            <a:r>
              <a:rPr lang="en-US" dirty="0"/>
              <a:t>253</a:t>
            </a:r>
          </a:p>
          <a:p>
            <a:r>
              <a:rPr lang="en-US" dirty="0"/>
              <a:t>CT4 CRs for approval</a:t>
            </a:r>
          </a:p>
          <a:p>
            <a:pPr lvl="1"/>
            <a:r>
              <a:rPr lang="en-US" dirty="0"/>
              <a:t>323</a:t>
            </a:r>
          </a:p>
          <a:p>
            <a:r>
              <a:rPr lang="en-US" dirty="0"/>
              <a:t>CT6 CRs for approval</a:t>
            </a:r>
          </a:p>
          <a:p>
            <a:pPr lvl="1"/>
            <a:r>
              <a:rPr lang="en-US" dirty="0"/>
              <a:t>20</a:t>
            </a:r>
          </a:p>
          <a:p>
            <a:pPr lvl="1"/>
            <a:endParaRPr lang="en-US" dirty="0"/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graphicFrame>
        <p:nvGraphicFramePr>
          <p:cNvPr id="4" name="Graphique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92942891"/>
              </p:ext>
            </p:extLst>
          </p:nvPr>
        </p:nvGraphicFramePr>
        <p:xfrm>
          <a:off x="5830869" y="1690688"/>
          <a:ext cx="5809196" cy="4664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90427460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Release Status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46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Rel-8 – Rel-14 Status (Cat </a:t>
            </a:r>
            <a:r>
              <a:rPr lang="en-US" b="1" dirty="0"/>
              <a:t>F</a:t>
            </a:r>
            <a:r>
              <a:rPr lang="en-US" dirty="0"/>
              <a:t> </a:t>
            </a:r>
            <a:r>
              <a:rPr lang="en-US" dirty="0" err="1"/>
              <a:t>CRc</a:t>
            </a:r>
            <a:r>
              <a:rPr lang="en-US" dirty="0"/>
              <a:t>)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xmlns="" id="{96D7E759-A89E-4B10-A642-2A01D8844E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734697" cy="4351338"/>
          </a:xfrm>
        </p:spPr>
        <p:txBody>
          <a:bodyPr/>
          <a:lstStyle/>
          <a:p>
            <a:r>
              <a:rPr lang="en-US" dirty="0"/>
              <a:t>Approved Rel-8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Rel-10 CRs</a:t>
            </a:r>
          </a:p>
          <a:p>
            <a:pPr lvl="1"/>
            <a:r>
              <a:rPr lang="en-US" altLang="fr-FR" dirty="0"/>
              <a:t>0</a:t>
            </a:r>
          </a:p>
          <a:p>
            <a:pPr lvl="1"/>
            <a:endParaRPr lang="en-US" dirty="0"/>
          </a:p>
          <a:p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xmlns="" id="{B30D9B5A-48F0-4E08-959B-CC20750F50DB}"/>
              </a:ext>
            </a:extLst>
          </p:cNvPr>
          <p:cNvSpPr txBox="1">
            <a:spLocks/>
          </p:cNvSpPr>
          <p:nvPr/>
        </p:nvSpPr>
        <p:spPr bwMode="auto">
          <a:xfrm>
            <a:off x="6414468" y="182562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Approved Rel-11 CRs</a:t>
            </a:r>
          </a:p>
          <a:p>
            <a:pPr lvl="1"/>
            <a:r>
              <a:rPr lang="en-US" altLang="fr-FR" dirty="0"/>
              <a:t>0</a:t>
            </a:r>
          </a:p>
          <a:p>
            <a:r>
              <a:rPr lang="en-US" dirty="0"/>
              <a:t>Approved Rel-12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Rel-13 CRs</a:t>
            </a:r>
          </a:p>
          <a:p>
            <a:pPr lvl="1"/>
            <a:r>
              <a:rPr lang="en-US" dirty="0"/>
              <a:t>1</a:t>
            </a:r>
          </a:p>
          <a:p>
            <a:r>
              <a:rPr lang="en-US" dirty="0"/>
              <a:t>Approved Rel-14 CRs</a:t>
            </a:r>
          </a:p>
          <a:p>
            <a:pPr lvl="1"/>
            <a:r>
              <a:rPr lang="en-US" dirty="0"/>
              <a:t>3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CRs (Category F)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are less than in last plenary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16 (25 at CT#92e)</a:t>
            </a: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0" indent="0">
              <a:buNone/>
            </a:pP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dirty="0"/>
          </a:p>
        </p:txBody>
      </p:sp>
      <p:graphicFrame>
        <p:nvGraphicFramePr>
          <p:cNvPr id="4" name="Graphique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2306344"/>
              </p:ext>
            </p:extLst>
          </p:nvPr>
        </p:nvGraphicFramePr>
        <p:xfrm>
          <a:off x="6096000" y="2867932"/>
          <a:ext cx="4592411" cy="34439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49986213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Rel-16 CRs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are less than in last plenary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117(209)</a:t>
            </a: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graphicFrame>
        <p:nvGraphicFramePr>
          <p:cNvPr id="4" name="Graphique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7751554"/>
              </p:ext>
            </p:extLst>
          </p:nvPr>
        </p:nvGraphicFramePr>
        <p:xfrm>
          <a:off x="6096000" y="3619727"/>
          <a:ext cx="4592411" cy="26921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Rel-17 CRs (Category B/C/F/D)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661 (818 in previous TSG)</a:t>
            </a:r>
          </a:p>
          <a:p>
            <a:r>
              <a:rPr lang="en-US" dirty="0">
                <a:latin typeface="Arial "/>
              </a:rPr>
              <a:t>Approved New SID/WID</a:t>
            </a:r>
          </a:p>
          <a:p>
            <a:pPr lvl="1"/>
            <a:r>
              <a:rPr lang="en-US" dirty="0">
                <a:latin typeface="Arial "/>
              </a:rPr>
              <a:t>0 new SID and 4 new WIDs (see Annex)</a:t>
            </a:r>
          </a:p>
          <a:p>
            <a:r>
              <a:rPr lang="en-US" dirty="0">
                <a:latin typeface="Arial "/>
              </a:rPr>
              <a:t>New Specification numbers allocated</a:t>
            </a:r>
          </a:p>
          <a:p>
            <a:pPr lvl="1"/>
            <a:r>
              <a:rPr lang="en-US" dirty="0">
                <a:latin typeface="Arial "/>
              </a:rPr>
              <a:t>5</a:t>
            </a:r>
          </a:p>
          <a:p>
            <a:r>
              <a:rPr lang="en-US" dirty="0">
                <a:latin typeface="Arial "/>
              </a:rPr>
              <a:t>New TS/TR presented for information/approval</a:t>
            </a:r>
          </a:p>
          <a:p>
            <a:pPr lvl="1"/>
            <a:r>
              <a:rPr lang="en-US" dirty="0">
                <a:latin typeface="Arial "/>
              </a:rPr>
              <a:t>4 TSs/TRs sent for information, </a:t>
            </a:r>
          </a:p>
          <a:p>
            <a:pPr lvl="1"/>
            <a:r>
              <a:rPr lang="en-US" dirty="0">
                <a:latin typeface="Arial "/>
              </a:rPr>
              <a:t>1 TRs sent for approval </a:t>
            </a:r>
          </a:p>
          <a:p>
            <a:pPr lvl="1"/>
            <a:r>
              <a:rPr lang="en-US" dirty="0">
                <a:latin typeface="Arial "/>
              </a:rPr>
              <a:t>0 TSs sent for approval (see Annex)</a:t>
            </a:r>
          </a:p>
          <a:p>
            <a:pPr lvl="1"/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graphicFrame>
        <p:nvGraphicFramePr>
          <p:cNvPr id="5" name="Graphique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6059382"/>
              </p:ext>
            </p:extLst>
          </p:nvPr>
        </p:nvGraphicFramePr>
        <p:xfrm>
          <a:off x="7599590" y="1690688"/>
          <a:ext cx="4592410" cy="2695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7515534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Rel-17 </a:t>
            </a:r>
            <a:r>
              <a:rPr lang="fr-FR" dirty="0" err="1" smtClean="0"/>
              <a:t>workplan</a:t>
            </a:r>
            <a:r>
              <a:rPr lang="fr-FR" dirty="0" smtClean="0"/>
              <a:t> for CT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1082556" cy="4351338"/>
          </a:xfrm>
        </p:spPr>
        <p:txBody>
          <a:bodyPr/>
          <a:lstStyle/>
          <a:p>
            <a:r>
              <a:rPr lang="fr-FR" dirty="0" smtClean="0"/>
              <a:t>Stage 3 </a:t>
            </a:r>
            <a:r>
              <a:rPr lang="fr-FR" dirty="0" err="1" smtClean="0"/>
              <a:t>Freeze</a:t>
            </a:r>
            <a:r>
              <a:rPr lang="fr-FR" dirty="0" smtClean="0"/>
              <a:t>: March '22 (TSG#95)</a:t>
            </a:r>
          </a:p>
          <a:p>
            <a:r>
              <a:rPr lang="fr-FR" dirty="0" err="1" smtClean="0"/>
              <a:t>OpenAPI</a:t>
            </a:r>
            <a:r>
              <a:rPr lang="fr-FR" dirty="0" smtClean="0"/>
              <a:t>/ASN.1 </a:t>
            </a:r>
            <a:r>
              <a:rPr lang="fr-FR" dirty="0" err="1" smtClean="0"/>
              <a:t>Freeze</a:t>
            </a:r>
            <a:r>
              <a:rPr lang="fr-FR" dirty="0" smtClean="0"/>
              <a:t>: </a:t>
            </a:r>
            <a:r>
              <a:rPr lang="fr-FR" dirty="0" err="1" smtClean="0"/>
              <a:t>June</a:t>
            </a:r>
            <a:r>
              <a:rPr lang="fr-FR" dirty="0" smtClean="0"/>
              <a:t> '22 (TSG#96)</a:t>
            </a:r>
          </a:p>
          <a:p>
            <a:pPr lvl="1"/>
            <a:r>
              <a:rPr lang="fr-FR" dirty="0" smtClean="0"/>
              <a:t>Exceptions and </a:t>
            </a:r>
            <a:r>
              <a:rPr lang="fr-FR" dirty="0" err="1" smtClean="0"/>
              <a:t>specification</a:t>
            </a:r>
            <a:r>
              <a:rPr lang="fr-FR" dirty="0" smtClean="0"/>
              <a:t> </a:t>
            </a:r>
            <a:r>
              <a:rPr lang="fr-FR" dirty="0" err="1" smtClean="0"/>
              <a:t>stabilization</a:t>
            </a:r>
            <a:r>
              <a:rPr lang="fr-FR" dirty="0" smtClean="0"/>
              <a:t> </a:t>
            </a:r>
            <a:r>
              <a:rPr lang="fr-FR" dirty="0" err="1" smtClean="0"/>
              <a:t>expected</a:t>
            </a:r>
            <a:r>
              <a:rPr lang="fr-FR" dirty="0" smtClean="0"/>
              <a:t> till </a:t>
            </a:r>
            <a:r>
              <a:rPr lang="fr-FR" dirty="0" err="1" smtClean="0"/>
              <a:t>June</a:t>
            </a:r>
            <a:r>
              <a:rPr lang="fr-FR" dirty="0" smtClean="0"/>
              <a:t> '22 (TSG#96)</a:t>
            </a:r>
            <a:endParaRPr lang="fr-FR" sz="1600" dirty="0" smtClean="0"/>
          </a:p>
          <a:p>
            <a:pPr lvl="2"/>
            <a:endParaRPr lang="fr-FR" sz="1600" dirty="0" smtClean="0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D7C63C05-9456-4BFF-BDA1-5639CEF01253}"/>
              </a:ext>
            </a:extLst>
          </p:cNvPr>
          <p:cNvSpPr/>
          <p:nvPr/>
        </p:nvSpPr>
        <p:spPr>
          <a:xfrm>
            <a:off x="4243501" y="3771708"/>
            <a:ext cx="4297984" cy="498716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3829" tIns="53829" rIns="53829" bIns="53829" anchor="ctr"/>
          <a:lstStyle/>
          <a:p>
            <a:pPr algn="ctr" defTabSz="683583">
              <a:defRPr/>
            </a:pPr>
            <a:r>
              <a:rPr lang="en-GB" sz="898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9F236A34-E2BA-47FA-B6D2-8C529E4D36D3}"/>
              </a:ext>
            </a:extLst>
          </p:cNvPr>
          <p:cNvSpPr/>
          <p:nvPr/>
        </p:nvSpPr>
        <p:spPr>
          <a:xfrm>
            <a:off x="2003108" y="3768021"/>
            <a:ext cx="2167189" cy="498716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3829" tIns="53829" rIns="53829" bIns="53829" anchor="ctr"/>
          <a:lstStyle/>
          <a:p>
            <a:pPr algn="ctr" defTabSz="683583">
              <a:defRPr/>
            </a:pPr>
            <a:r>
              <a:rPr lang="en-GB" sz="898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0" name="TextBox 26">
            <a:extLst>
              <a:ext uri="{FF2B5EF4-FFF2-40B4-BE49-F238E27FC236}">
                <a16:creationId xmlns="" xmlns:a16="http://schemas.microsoft.com/office/drawing/2014/main" id="{B89B6AB2-1838-4098-A174-B551B2BC058A}"/>
              </a:ext>
            </a:extLst>
          </p:cNvPr>
          <p:cNvSpPr txBox="1"/>
          <p:nvPr/>
        </p:nvSpPr>
        <p:spPr>
          <a:xfrm>
            <a:off x="5695185" y="4384922"/>
            <a:ext cx="1274708" cy="6176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38" b="1" dirty="0" smtClean="0"/>
              <a:t>June '22</a:t>
            </a:r>
          </a:p>
          <a:p>
            <a:pPr algn="ctr"/>
            <a:r>
              <a:rPr lang="en-US" sz="1138" b="1" dirty="0" err="1" smtClean="0"/>
              <a:t>OpenAPI</a:t>
            </a:r>
            <a:r>
              <a:rPr lang="en-US" sz="1138" b="1" dirty="0" smtClean="0"/>
              <a:t>/ASN.1</a:t>
            </a:r>
          </a:p>
          <a:p>
            <a:pPr algn="ctr"/>
            <a:r>
              <a:rPr lang="en-US" sz="1138" b="1" dirty="0" smtClean="0"/>
              <a:t>Freeze</a:t>
            </a:r>
            <a:endParaRPr lang="en-US" sz="1138" b="1" dirty="0"/>
          </a:p>
        </p:txBody>
      </p:sp>
      <p:cxnSp>
        <p:nvCxnSpPr>
          <p:cNvPr id="11" name="Straight Arrow Connector 30">
            <a:extLst>
              <a:ext uri="{FF2B5EF4-FFF2-40B4-BE49-F238E27FC236}">
                <a16:creationId xmlns="" xmlns:a16="http://schemas.microsoft.com/office/drawing/2014/main" id="{536C2FD5-2A66-458B-A284-26830DA37E27}"/>
              </a:ext>
            </a:extLst>
          </p:cNvPr>
          <p:cNvCxnSpPr>
            <a:cxnSpLocks/>
          </p:cNvCxnSpPr>
          <p:nvPr/>
        </p:nvCxnSpPr>
        <p:spPr bwMode="auto">
          <a:xfrm flipV="1">
            <a:off x="6332533" y="4936069"/>
            <a:ext cx="0" cy="52290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8" name="Chevron 17"/>
          <p:cNvSpPr/>
          <p:nvPr/>
        </p:nvSpPr>
        <p:spPr>
          <a:xfrm>
            <a:off x="2064475" y="5098121"/>
            <a:ext cx="3196397" cy="455618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Rel-17 Stage 3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TextBox 26">
            <a:extLst>
              <a:ext uri="{FF2B5EF4-FFF2-40B4-BE49-F238E27FC236}">
                <a16:creationId xmlns="" xmlns:a16="http://schemas.microsoft.com/office/drawing/2014/main" id="{B89B6AB2-1838-4098-A174-B551B2BC058A}"/>
              </a:ext>
            </a:extLst>
          </p:cNvPr>
          <p:cNvSpPr txBox="1"/>
          <p:nvPr/>
        </p:nvSpPr>
        <p:spPr>
          <a:xfrm>
            <a:off x="4825126" y="4385649"/>
            <a:ext cx="854722" cy="6176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38" b="1" dirty="0" smtClean="0"/>
              <a:t>March '22</a:t>
            </a:r>
            <a:endParaRPr lang="en-US" sz="1138" b="1" dirty="0"/>
          </a:p>
          <a:p>
            <a:pPr algn="ctr"/>
            <a:r>
              <a:rPr lang="en-US" sz="1138" b="1" dirty="0" smtClean="0"/>
              <a:t>Stage 3 </a:t>
            </a:r>
            <a:endParaRPr lang="en-US" sz="1138" b="1" dirty="0"/>
          </a:p>
          <a:p>
            <a:pPr algn="ctr"/>
            <a:r>
              <a:rPr lang="en-US" sz="1138" b="1" dirty="0" smtClean="0"/>
              <a:t>Freeze</a:t>
            </a:r>
            <a:endParaRPr lang="en-US" sz="1138" b="1" dirty="0"/>
          </a:p>
        </p:txBody>
      </p:sp>
      <p:sp>
        <p:nvSpPr>
          <p:cNvPr id="21" name="Chevron 20"/>
          <p:cNvSpPr/>
          <p:nvPr/>
        </p:nvSpPr>
        <p:spPr>
          <a:xfrm>
            <a:off x="5134062" y="5098121"/>
            <a:ext cx="1198471" cy="455618"/>
          </a:xfrm>
          <a:prstGeom prst="chevron">
            <a:avLst/>
          </a:prstGeom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dirty="0" smtClean="0">
                <a:solidFill>
                  <a:schemeClr val="tx1"/>
                </a:solidFill>
              </a:rPr>
              <a:t>Rel-17</a:t>
            </a:r>
          </a:p>
          <a:p>
            <a:pPr algn="ctr"/>
            <a:r>
              <a:rPr lang="fr-FR" sz="1100" dirty="0" smtClean="0">
                <a:solidFill>
                  <a:schemeClr val="tx1"/>
                </a:solidFill>
              </a:rPr>
              <a:t>Exception</a:t>
            </a:r>
            <a:endParaRPr lang="en-US" sz="1100" dirty="0">
              <a:solidFill>
                <a:schemeClr val="tx1"/>
              </a:solidFill>
            </a:endParaRPr>
          </a:p>
        </p:txBody>
      </p:sp>
      <p:cxnSp>
        <p:nvCxnSpPr>
          <p:cNvPr id="23" name="Straight Arrow Connector 30">
            <a:extLst>
              <a:ext uri="{FF2B5EF4-FFF2-40B4-BE49-F238E27FC236}">
                <a16:creationId xmlns="" xmlns:a16="http://schemas.microsoft.com/office/drawing/2014/main" id="{536C2FD5-2A66-458B-A284-26830DA37E27}"/>
              </a:ext>
            </a:extLst>
          </p:cNvPr>
          <p:cNvCxnSpPr>
            <a:cxnSpLocks/>
          </p:cNvCxnSpPr>
          <p:nvPr/>
        </p:nvCxnSpPr>
        <p:spPr bwMode="auto">
          <a:xfrm flipV="1">
            <a:off x="5252725" y="4936069"/>
            <a:ext cx="0" cy="52290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01133135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Information to 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5889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LS on Inclusive language review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Reply LS from CT: </a:t>
            </a:r>
            <a:r>
              <a:rPr lang="en-GB" dirty="0"/>
              <a:t>CP-212260/SP-211105</a:t>
            </a:r>
            <a:endParaRPr lang="en-GB" dirty="0"/>
          </a:p>
          <a:p>
            <a:pPr lvl="1"/>
            <a:r>
              <a:rPr lang="en-GB" i="1" dirty="0" smtClean="0"/>
              <a:t>When </a:t>
            </a:r>
            <a:r>
              <a:rPr lang="en-GB" i="1" dirty="0"/>
              <a:t>discussing usage of inclusive language in 5G specifications, CT decided to also cover 2G, 3G and LTE specifications. The related CRs were approved in CT plenary #91 for </a:t>
            </a:r>
            <a:r>
              <a:rPr lang="en-GB" i="1" dirty="0" smtClean="0"/>
              <a:t>Rel-17</a:t>
            </a:r>
          </a:p>
          <a:p>
            <a:pPr lvl="1"/>
            <a:r>
              <a:rPr lang="en-GB" dirty="0" smtClean="0"/>
              <a:t>For information, ASN.1 changes have been also covered in TS 29.002 (MAP)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962584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CT Officials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149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TSG </a:t>
            </a:r>
            <a:r>
              <a:rPr lang="fr-FR" dirty="0" err="1" smtClean="0"/>
              <a:t>ToR</a:t>
            </a:r>
            <a:r>
              <a:rPr lang="fr-FR" dirty="0" smtClean="0"/>
              <a:t> Update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CT chair </a:t>
            </a:r>
            <a:r>
              <a:rPr lang="fr-FR" dirty="0" err="1" smtClean="0"/>
              <a:t>still</a:t>
            </a:r>
            <a:r>
              <a:rPr lang="fr-FR" dirty="0" smtClean="0"/>
              <a:t> have to </a:t>
            </a:r>
            <a:r>
              <a:rPr lang="fr-FR" dirty="0" err="1" smtClean="0"/>
              <a:t>provide</a:t>
            </a:r>
            <a:r>
              <a:rPr lang="fr-FR" dirty="0" smtClean="0"/>
              <a:t> </a:t>
            </a:r>
            <a:r>
              <a:rPr lang="fr-FR" dirty="0"/>
              <a:t>SA and RAN chairs </a:t>
            </a:r>
            <a:r>
              <a:rPr lang="fr-FR" dirty="0" err="1"/>
              <a:t>with</a:t>
            </a:r>
            <a:r>
              <a:rPr lang="fr-FR" dirty="0"/>
              <a:t> a TSG </a:t>
            </a:r>
            <a:r>
              <a:rPr lang="fr-FR" dirty="0" err="1"/>
              <a:t>ToR</a:t>
            </a:r>
            <a:r>
              <a:rPr lang="fr-FR" dirty="0"/>
              <a:t> </a:t>
            </a:r>
            <a:r>
              <a:rPr lang="fr-FR" dirty="0" err="1" smtClean="0"/>
              <a:t>template</a:t>
            </a:r>
            <a:endParaRPr lang="fr-FR" dirty="0" smtClean="0"/>
          </a:p>
          <a:p>
            <a:pPr lvl="1"/>
            <a:r>
              <a:rPr lang="fr-FR" dirty="0" err="1" smtClean="0"/>
              <a:t>Shame</a:t>
            </a:r>
            <a:r>
              <a:rPr lang="fr-FR" dirty="0" smtClean="0"/>
              <a:t> on </a:t>
            </a:r>
            <a:r>
              <a:rPr lang="fr-FR" dirty="0" err="1" smtClean="0"/>
              <a:t>him</a:t>
            </a:r>
            <a:endParaRPr lang="fr-FR" dirty="0"/>
          </a:p>
          <a:p>
            <a:endParaRPr lang="fr-FR" dirty="0"/>
          </a:p>
          <a:p>
            <a:r>
              <a:rPr lang="fr-FR" dirty="0" err="1"/>
              <a:t>Targets</a:t>
            </a:r>
            <a:r>
              <a:rPr lang="fr-FR" dirty="0" smtClean="0"/>
              <a:t>: To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discussed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TSG chairs</a:t>
            </a:r>
            <a:endParaRPr lang="fr-FR" dirty="0"/>
          </a:p>
          <a:p>
            <a:pPr lvl="1"/>
            <a:r>
              <a:rPr lang="fr-FR" i="1" dirty="0">
                <a:solidFill>
                  <a:srgbClr val="C7C7C7"/>
                </a:solidFill>
              </a:rPr>
              <a:t>TSG </a:t>
            </a:r>
            <a:r>
              <a:rPr lang="fr-FR" i="1" dirty="0" err="1">
                <a:solidFill>
                  <a:srgbClr val="C7C7C7"/>
                </a:solidFill>
              </a:rPr>
              <a:t>ToR</a:t>
            </a:r>
            <a:r>
              <a:rPr lang="fr-FR" i="1" dirty="0">
                <a:solidFill>
                  <a:srgbClr val="C7C7C7"/>
                </a:solidFill>
              </a:rPr>
              <a:t> to </a:t>
            </a:r>
            <a:r>
              <a:rPr lang="fr-FR" i="1" dirty="0" err="1">
                <a:solidFill>
                  <a:srgbClr val="C7C7C7"/>
                </a:solidFill>
              </a:rPr>
              <a:t>be</a:t>
            </a:r>
            <a:r>
              <a:rPr lang="fr-FR" i="1" dirty="0">
                <a:solidFill>
                  <a:srgbClr val="C7C7C7"/>
                </a:solidFill>
              </a:rPr>
              <a:t> </a:t>
            </a:r>
            <a:r>
              <a:rPr lang="fr-FR" i="1" dirty="0" err="1">
                <a:solidFill>
                  <a:srgbClr val="C7C7C7"/>
                </a:solidFill>
              </a:rPr>
              <a:t>discussed</a:t>
            </a:r>
            <a:r>
              <a:rPr lang="fr-FR" i="1" dirty="0">
                <a:solidFill>
                  <a:srgbClr val="C7C7C7"/>
                </a:solidFill>
              </a:rPr>
              <a:t> at TSG#93-e (</a:t>
            </a:r>
            <a:r>
              <a:rPr lang="fr-FR" i="1" dirty="0" err="1">
                <a:solidFill>
                  <a:srgbClr val="C7C7C7"/>
                </a:solidFill>
              </a:rPr>
              <a:t>September</a:t>
            </a:r>
            <a:r>
              <a:rPr lang="fr-FR" i="1" dirty="0">
                <a:solidFill>
                  <a:srgbClr val="C7C7C7"/>
                </a:solidFill>
              </a:rPr>
              <a:t>)</a:t>
            </a:r>
          </a:p>
          <a:p>
            <a:pPr lvl="1"/>
            <a:r>
              <a:rPr lang="fr-FR" i="1" dirty="0">
                <a:solidFill>
                  <a:srgbClr val="C7C7C7"/>
                </a:solidFill>
              </a:rPr>
              <a:t>TSG </a:t>
            </a:r>
            <a:r>
              <a:rPr lang="fr-FR" i="1" dirty="0" err="1">
                <a:solidFill>
                  <a:srgbClr val="C7C7C7"/>
                </a:solidFill>
              </a:rPr>
              <a:t>ToR</a:t>
            </a:r>
            <a:r>
              <a:rPr lang="fr-FR" i="1" dirty="0">
                <a:solidFill>
                  <a:srgbClr val="C7C7C7"/>
                </a:solidFill>
              </a:rPr>
              <a:t> </a:t>
            </a:r>
            <a:r>
              <a:rPr lang="fr-FR" i="1" dirty="0" err="1">
                <a:solidFill>
                  <a:srgbClr val="C7C7C7"/>
                </a:solidFill>
              </a:rPr>
              <a:t>approved</a:t>
            </a:r>
            <a:r>
              <a:rPr lang="fr-FR" i="1" dirty="0">
                <a:solidFill>
                  <a:srgbClr val="C7C7C7"/>
                </a:solidFill>
              </a:rPr>
              <a:t> at PCG#47-e (</a:t>
            </a:r>
            <a:r>
              <a:rPr lang="fr-FR" i="1" dirty="0" err="1">
                <a:solidFill>
                  <a:srgbClr val="C7C7C7"/>
                </a:solidFill>
              </a:rPr>
              <a:t>October</a:t>
            </a:r>
            <a:r>
              <a:rPr lang="fr-FR" i="1" dirty="0">
                <a:solidFill>
                  <a:srgbClr val="C7C7C7"/>
                </a:solidFill>
              </a:rPr>
              <a:t>)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695181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/>
          </p:nvPr>
        </p:nvGraphicFramePr>
        <p:xfrm>
          <a:off x="209550" y="2282825"/>
          <a:ext cx="11742738" cy="3975765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C1-214776</a:t>
                      </a:r>
                      <a:endParaRPr lang="fr-FR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PFI numbering in 27.007 and in 24.008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Comment: CR is backwards compatible with 27.007 v16.7.0 (2020-12), but is </a:t>
                      </a:r>
                      <a:b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 backwards compatible with 27.007 v16.8.0 (2021-04) and </a:t>
                      </a:r>
                      <a:b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 backwards compatible with 27.007 v16.9.0 (2021-07)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OPPO, Apple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27.007 (Rel-16)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/>
                        <a:t>RAN5</a:t>
                      </a:r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368535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For Action to 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746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Rel-18 </a:t>
            </a:r>
            <a:r>
              <a:rPr lang="fr-FR" dirty="0" err="1"/>
              <a:t>timeline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730948" cy="4351338"/>
          </a:xfrm>
        </p:spPr>
        <p:txBody>
          <a:bodyPr/>
          <a:lstStyle/>
          <a:p>
            <a:r>
              <a:rPr lang="fr-FR" dirty="0" smtClean="0"/>
              <a:t>CT </a:t>
            </a:r>
            <a:r>
              <a:rPr lang="en-US" dirty="0" smtClean="0"/>
              <a:t>needs to be in sync with SA/RAN </a:t>
            </a:r>
            <a:endParaRPr lang="en-US" dirty="0"/>
          </a:p>
          <a:p>
            <a:r>
              <a:rPr lang="fr-FR" dirty="0" smtClean="0"/>
              <a:t>18-month </a:t>
            </a:r>
            <a:r>
              <a:rPr lang="fr-FR" dirty="0" err="1" smtClean="0"/>
              <a:t>timeframe</a:t>
            </a:r>
            <a:r>
              <a:rPr lang="fr-FR" dirty="0" smtClean="0"/>
              <a:t> discussion </a:t>
            </a:r>
            <a:r>
              <a:rPr lang="fr-FR" dirty="0" err="1" smtClean="0"/>
              <a:t>postponed</a:t>
            </a:r>
            <a:r>
              <a:rPr lang="fr-FR" dirty="0" smtClean="0"/>
              <a:t> to the TSG joint session</a:t>
            </a:r>
          </a:p>
          <a:p>
            <a:pPr lvl="1"/>
            <a:r>
              <a:rPr lang="fr-FR" dirty="0" smtClean="0"/>
              <a:t>as CT </a:t>
            </a:r>
            <a:r>
              <a:rPr lang="fr-FR" dirty="0" err="1" smtClean="0"/>
              <a:t>depends</a:t>
            </a:r>
            <a:r>
              <a:rPr lang="fr-FR" dirty="0" smtClean="0"/>
              <a:t> on SA/RAN stage 2 </a:t>
            </a:r>
            <a:r>
              <a:rPr lang="fr-FR" dirty="0" err="1" smtClean="0"/>
              <a:t>completion</a:t>
            </a:r>
            <a:r>
              <a:rPr lang="fr-FR" dirty="0" smtClean="0"/>
              <a:t> dates</a:t>
            </a:r>
          </a:p>
          <a:p>
            <a:r>
              <a:rPr lang="fr-FR" dirty="0" smtClean="0"/>
              <a:t>CT </a:t>
            </a:r>
            <a:r>
              <a:rPr lang="fr-FR" dirty="0" err="1" smtClean="0"/>
              <a:t>requires</a:t>
            </a:r>
            <a:r>
              <a:rPr lang="fr-FR" dirty="0" smtClean="0"/>
              <a:t> </a:t>
            </a:r>
            <a:r>
              <a:rPr lang="fr-FR" b="1" dirty="0" smtClean="0"/>
              <a:t>9 </a:t>
            </a:r>
            <a:r>
              <a:rPr lang="fr-FR" b="1" dirty="0" err="1" smtClean="0"/>
              <a:t>months</a:t>
            </a:r>
            <a:r>
              <a:rPr lang="fr-FR" b="1" dirty="0" smtClean="0"/>
              <a:t> </a:t>
            </a:r>
            <a:r>
              <a:rPr lang="fr-FR" dirty="0" err="1" smtClean="0"/>
              <a:t>between</a:t>
            </a:r>
            <a:r>
              <a:rPr lang="fr-FR" dirty="0" smtClean="0"/>
              <a:t> Stage 2 </a:t>
            </a:r>
            <a:r>
              <a:rPr lang="fr-FR" dirty="0" err="1" smtClean="0"/>
              <a:t>freeze</a:t>
            </a:r>
            <a:r>
              <a:rPr lang="fr-FR" dirty="0" smtClean="0"/>
              <a:t> and Stage 3 </a:t>
            </a:r>
            <a:r>
              <a:rPr lang="fr-FR" dirty="0" err="1" smtClean="0"/>
              <a:t>freeze</a:t>
            </a:r>
            <a:endParaRPr lang="fr-FR" dirty="0" smtClean="0"/>
          </a:p>
          <a:p>
            <a:pPr lvl="1"/>
            <a:r>
              <a:rPr lang="fr-FR" sz="2200" dirty="0" smtClean="0"/>
              <a:t>CT </a:t>
            </a:r>
            <a:r>
              <a:rPr lang="fr-FR" sz="2200" dirty="0" err="1" smtClean="0"/>
              <a:t>needs</a:t>
            </a:r>
            <a:r>
              <a:rPr lang="fr-FR" sz="2200" dirty="0" smtClean="0"/>
              <a:t> </a:t>
            </a:r>
            <a:r>
              <a:rPr lang="fr-FR" sz="2200" b="1" dirty="0" err="1" smtClean="0"/>
              <a:t>frozen</a:t>
            </a:r>
            <a:r>
              <a:rPr lang="fr-FR" sz="2200" b="1" dirty="0" smtClean="0"/>
              <a:t> and stable </a:t>
            </a:r>
            <a:r>
              <a:rPr lang="fr-FR" sz="2200" b="1" dirty="0" err="1" smtClean="0"/>
              <a:t>functional</a:t>
            </a:r>
            <a:r>
              <a:rPr lang="fr-FR" sz="2200" b="1" dirty="0" smtClean="0"/>
              <a:t> scope </a:t>
            </a:r>
            <a:r>
              <a:rPr lang="fr-FR" sz="2200" dirty="0" smtClean="0"/>
              <a:t>to </a:t>
            </a:r>
            <a:r>
              <a:rPr lang="fr-FR" sz="2200" dirty="0" err="1" smtClean="0"/>
              <a:t>implement</a:t>
            </a:r>
            <a:r>
              <a:rPr lang="fr-FR" sz="2200" dirty="0" smtClean="0"/>
              <a:t> the </a:t>
            </a:r>
            <a:r>
              <a:rPr lang="fr-FR" sz="2200" dirty="0" err="1" smtClean="0"/>
              <a:t>protocol</a:t>
            </a:r>
            <a:r>
              <a:rPr lang="fr-FR" sz="2200" dirty="0" smtClean="0"/>
              <a:t> </a:t>
            </a:r>
            <a:r>
              <a:rPr lang="fr-FR" sz="2200" dirty="0" err="1" smtClean="0"/>
              <a:t>details</a:t>
            </a:r>
            <a:r>
              <a:rPr lang="fr-FR" sz="2200" dirty="0" smtClean="0"/>
              <a:t> in new/</a:t>
            </a:r>
            <a:r>
              <a:rPr lang="fr-FR" sz="2200" dirty="0" err="1" smtClean="0"/>
              <a:t>existing</a:t>
            </a:r>
            <a:r>
              <a:rPr lang="fr-FR" sz="2200" dirty="0" smtClean="0"/>
              <a:t> </a:t>
            </a:r>
            <a:r>
              <a:rPr lang="fr-FR" sz="2200" dirty="0" err="1" smtClean="0"/>
              <a:t>specifications</a:t>
            </a:r>
            <a:endParaRPr lang="fr-FR" sz="2200" dirty="0" smtClean="0"/>
          </a:p>
          <a:p>
            <a:pPr lvl="1"/>
            <a:r>
              <a:rPr lang="fr-FR" sz="2200" b="1" dirty="0" smtClean="0"/>
              <a:t>3 </a:t>
            </a:r>
            <a:r>
              <a:rPr lang="fr-FR" sz="2200" b="1" dirty="0" err="1" smtClean="0"/>
              <a:t>plenary</a:t>
            </a:r>
            <a:r>
              <a:rPr lang="fr-FR" sz="2200" b="1" dirty="0" smtClean="0"/>
              <a:t> cycles </a:t>
            </a:r>
            <a:r>
              <a:rPr lang="fr-FR" sz="2200" dirty="0" err="1" smtClean="0"/>
              <a:t>provide</a:t>
            </a:r>
            <a:r>
              <a:rPr lang="fr-FR" sz="2200" dirty="0" smtClean="0"/>
              <a:t> </a:t>
            </a:r>
            <a:r>
              <a:rPr lang="fr-FR" sz="2200" dirty="0" err="1" smtClean="0"/>
              <a:t>enough</a:t>
            </a:r>
            <a:r>
              <a:rPr lang="fr-FR" sz="2200" dirty="0" smtClean="0"/>
              <a:t> time for</a:t>
            </a:r>
          </a:p>
          <a:p>
            <a:pPr lvl="2"/>
            <a:r>
              <a:rPr lang="fr-FR" dirty="0" err="1" smtClean="0"/>
              <a:t>Development</a:t>
            </a:r>
            <a:r>
              <a:rPr lang="fr-FR" dirty="0"/>
              <a:t>/</a:t>
            </a:r>
            <a:r>
              <a:rPr lang="fr-FR" dirty="0" smtClean="0"/>
              <a:t>update of the new/</a:t>
            </a:r>
            <a:r>
              <a:rPr lang="fr-FR" dirty="0" err="1" smtClean="0"/>
              <a:t>existing</a:t>
            </a:r>
            <a:r>
              <a:rPr lang="fr-FR" dirty="0" smtClean="0"/>
              <a:t> </a:t>
            </a:r>
            <a:r>
              <a:rPr lang="fr-FR" dirty="0" err="1" smtClean="0"/>
              <a:t>specifications</a:t>
            </a:r>
            <a:r>
              <a:rPr lang="fr-FR" dirty="0" smtClean="0"/>
              <a:t> </a:t>
            </a:r>
          </a:p>
          <a:p>
            <a:pPr lvl="2"/>
            <a:r>
              <a:rPr lang="fr-FR" dirty="0" smtClean="0"/>
              <a:t>Efficient TSG-cross coordination </a:t>
            </a:r>
          </a:p>
          <a:p>
            <a:pPr lvl="3"/>
            <a:r>
              <a:rPr lang="fr-FR" dirty="0" err="1" smtClean="0"/>
              <a:t>strong</a:t>
            </a:r>
            <a:r>
              <a:rPr lang="fr-FR" dirty="0" smtClean="0"/>
              <a:t> interaction and inter-</a:t>
            </a:r>
            <a:r>
              <a:rPr lang="fr-FR" dirty="0" err="1" smtClean="0"/>
              <a:t>dependency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SA1, SA2, SA3, SA4, SA5, SA6, RAN2, RAN3, RAN5</a:t>
            </a:r>
          </a:p>
        </p:txBody>
      </p:sp>
    </p:spTree>
    <p:extLst>
      <p:ext uri="{BB962C8B-B14F-4D97-AF65-F5344CB8AC3E}">
        <p14:creationId xmlns:p14="http://schemas.microsoft.com/office/powerpoint/2010/main" val="183052671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Port </a:t>
            </a:r>
            <a:r>
              <a:rPr lang="en-US" dirty="0"/>
              <a:t>Allocation for New 3GPP Interfaces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LS </a:t>
            </a:r>
            <a:r>
              <a:rPr lang="fr-FR" dirty="0" err="1" smtClean="0"/>
              <a:t>from</a:t>
            </a:r>
            <a:r>
              <a:rPr lang="fr-FR" dirty="0" smtClean="0"/>
              <a:t> CT4</a:t>
            </a:r>
            <a:r>
              <a:rPr lang="fr-FR" dirty="0"/>
              <a:t>: </a:t>
            </a:r>
            <a:r>
              <a:rPr lang="en-US" dirty="0" smtClean="0"/>
              <a:t>SP-211142</a:t>
            </a:r>
          </a:p>
          <a:p>
            <a:r>
              <a:rPr lang="en-US" dirty="0" smtClean="0"/>
              <a:t>Strong recommendation for IANA assigned service name and port number for any protocol potentially supported by inter-domain and/or roaming interfaces. </a:t>
            </a:r>
          </a:p>
          <a:p>
            <a:r>
              <a:rPr lang="en-US" dirty="0" smtClean="0"/>
              <a:t>When not applicable, alternative solutions described in </a:t>
            </a:r>
            <a:r>
              <a:rPr lang="en-US" dirty="0"/>
              <a:t>TR </a:t>
            </a:r>
            <a:r>
              <a:rPr lang="en-US" dirty="0" smtClean="0"/>
              <a:t>29.941</a:t>
            </a:r>
          </a:p>
          <a:p>
            <a:r>
              <a:rPr lang="en-GB" dirty="0" smtClean="0"/>
              <a:t>Action to RAN2</a:t>
            </a:r>
            <a:r>
              <a:rPr lang="en-GB" dirty="0"/>
              <a:t>, RAN3, SA4, CT3, SA5 </a:t>
            </a:r>
            <a:r>
              <a:rPr lang="en-GB" dirty="0" smtClean="0"/>
              <a:t>groups:</a:t>
            </a:r>
          </a:p>
          <a:p>
            <a:pPr lvl="1"/>
            <a:r>
              <a:rPr lang="en-GB" dirty="0" smtClean="0"/>
              <a:t>Review </a:t>
            </a:r>
            <a:r>
              <a:rPr lang="en-GB" dirty="0"/>
              <a:t>the </a:t>
            </a:r>
            <a:r>
              <a:rPr lang="en-GB" dirty="0" smtClean="0"/>
              <a:t>TR and provide technical feedback if any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2746352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OpenAPI</a:t>
            </a:r>
            <a:r>
              <a:rPr lang="fr-FR" dirty="0" smtClean="0"/>
              <a:t>: </a:t>
            </a:r>
            <a:r>
              <a:rPr lang="fr-FR" dirty="0" err="1" smtClean="0"/>
              <a:t>Need</a:t>
            </a:r>
            <a:r>
              <a:rPr lang="fr-FR" dirty="0" smtClean="0"/>
              <a:t> for </a:t>
            </a:r>
            <a:r>
              <a:rPr lang="fr-FR" dirty="0" err="1" smtClean="0"/>
              <a:t>common</a:t>
            </a:r>
            <a:r>
              <a:rPr lang="fr-FR" dirty="0" smtClean="0"/>
              <a:t> </a:t>
            </a:r>
            <a:r>
              <a:rPr lang="fr-FR" dirty="0" err="1" smtClean="0"/>
              <a:t>alignment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000" dirty="0" err="1" smtClean="0"/>
              <a:t>Need</a:t>
            </a:r>
            <a:r>
              <a:rPr lang="fr-FR" sz="2000" dirty="0" smtClean="0"/>
              <a:t> for </a:t>
            </a:r>
            <a:r>
              <a:rPr lang="fr-FR" sz="2000" dirty="0" err="1" smtClean="0"/>
              <a:t>common</a:t>
            </a:r>
            <a:r>
              <a:rPr lang="fr-FR" sz="2000" dirty="0" smtClean="0"/>
              <a:t> </a:t>
            </a:r>
            <a:r>
              <a:rPr lang="fr-FR" sz="2000" dirty="0" err="1" smtClean="0"/>
              <a:t>principles</a:t>
            </a:r>
            <a:r>
              <a:rPr lang="fr-FR" sz="2000" dirty="0" smtClean="0"/>
              <a:t> for the design and handling of </a:t>
            </a:r>
            <a:r>
              <a:rPr lang="fr-FR" sz="2000" dirty="0" err="1" smtClean="0"/>
              <a:t>OpenAPI</a:t>
            </a:r>
            <a:r>
              <a:rPr lang="fr-FR" sz="2000" dirty="0" smtClean="0"/>
              <a:t> </a:t>
            </a:r>
            <a:r>
              <a:rPr lang="fr-FR" sz="2000" dirty="0" err="1" smtClean="0"/>
              <a:t>specifications</a:t>
            </a:r>
            <a:r>
              <a:rPr lang="fr-FR" sz="2000" dirty="0" smtClean="0"/>
              <a:t> in 3GPP</a:t>
            </a:r>
          </a:p>
          <a:p>
            <a:pPr lvl="1"/>
            <a:r>
              <a:rPr lang="fr-FR" sz="1800" dirty="0" err="1" smtClean="0"/>
              <a:t>Misalignment</a:t>
            </a:r>
            <a:r>
              <a:rPr lang="fr-FR" sz="1800" dirty="0" smtClean="0"/>
              <a:t> </a:t>
            </a:r>
            <a:r>
              <a:rPr lang="fr-FR" sz="1800" dirty="0" err="1" smtClean="0"/>
              <a:t>between</a:t>
            </a:r>
            <a:r>
              <a:rPr lang="fr-FR" sz="1800" dirty="0" smtClean="0"/>
              <a:t> SA5-OAM and the </a:t>
            </a:r>
            <a:r>
              <a:rPr lang="fr-FR" sz="1800" dirty="0" err="1" smtClean="0"/>
              <a:t>other</a:t>
            </a:r>
            <a:r>
              <a:rPr lang="fr-FR" sz="1800" dirty="0" smtClean="0"/>
              <a:t> groups has been </a:t>
            </a:r>
            <a:r>
              <a:rPr lang="fr-FR" sz="1800" dirty="0" err="1" smtClean="0"/>
              <a:t>discussed</a:t>
            </a:r>
            <a:r>
              <a:rPr lang="fr-FR" sz="1800" dirty="0" smtClean="0"/>
              <a:t> offline and in SA5 meeting</a:t>
            </a:r>
          </a:p>
          <a:p>
            <a:pPr lvl="1"/>
            <a:r>
              <a:rPr lang="fr-FR" sz="1800" dirty="0" err="1" smtClean="0"/>
              <a:t>Even</a:t>
            </a:r>
            <a:r>
              <a:rPr lang="fr-FR" sz="1800" dirty="0" smtClean="0"/>
              <a:t> if TS 29.501 </a:t>
            </a:r>
            <a:r>
              <a:rPr lang="fr-FR" sz="1800" dirty="0" err="1" smtClean="0"/>
              <a:t>was</a:t>
            </a:r>
            <a:r>
              <a:rPr lang="fr-FR" sz="1800" dirty="0" smtClean="0"/>
              <a:t> </a:t>
            </a:r>
            <a:r>
              <a:rPr lang="fr-FR" sz="1800" dirty="0" err="1" smtClean="0"/>
              <a:t>meant</a:t>
            </a:r>
            <a:r>
              <a:rPr lang="fr-FR" sz="1800" dirty="0" smtClean="0"/>
              <a:t> to </a:t>
            </a:r>
            <a:r>
              <a:rPr lang="fr-FR" sz="1800" dirty="0" err="1" smtClean="0"/>
              <a:t>provide</a:t>
            </a:r>
            <a:r>
              <a:rPr lang="fr-FR" sz="1800" dirty="0" smtClean="0"/>
              <a:t> </a:t>
            </a:r>
            <a:r>
              <a:rPr lang="fr-FR" sz="1800" dirty="0" err="1" smtClean="0"/>
              <a:t>common</a:t>
            </a:r>
            <a:r>
              <a:rPr lang="fr-FR" sz="1800" dirty="0" smtClean="0"/>
              <a:t> design guidelines for </a:t>
            </a:r>
            <a:r>
              <a:rPr lang="fr-FR" sz="1800" dirty="0" err="1" smtClean="0"/>
              <a:t>any</a:t>
            </a:r>
            <a:r>
              <a:rPr lang="fr-FR" sz="1800" dirty="0" smtClean="0"/>
              <a:t> </a:t>
            </a:r>
            <a:r>
              <a:rPr lang="fr-FR" sz="1800" dirty="0" err="1" smtClean="0"/>
              <a:t>OpenAPI</a:t>
            </a:r>
            <a:r>
              <a:rPr lang="fr-FR" sz="1800" dirty="0" smtClean="0"/>
              <a:t> </a:t>
            </a:r>
            <a:r>
              <a:rPr lang="fr-FR" sz="1800" dirty="0" err="1" smtClean="0"/>
              <a:t>specification</a:t>
            </a:r>
            <a:r>
              <a:rPr lang="fr-FR" sz="1800" dirty="0" smtClean="0"/>
              <a:t>, </a:t>
            </a:r>
            <a:r>
              <a:rPr lang="fr-FR" sz="1800" dirty="0" err="1" smtClean="0"/>
              <a:t>some</a:t>
            </a:r>
            <a:r>
              <a:rPr lang="fr-FR" sz="1800" dirty="0" smtClean="0"/>
              <a:t> parts </a:t>
            </a:r>
            <a:r>
              <a:rPr lang="fr-FR" sz="1800" dirty="0" err="1" smtClean="0"/>
              <a:t>seem</a:t>
            </a:r>
            <a:r>
              <a:rPr lang="fr-FR" sz="1800" dirty="0" smtClean="0"/>
              <a:t> to </a:t>
            </a:r>
            <a:r>
              <a:rPr lang="fr-FR" sz="1800" dirty="0" err="1" smtClean="0"/>
              <a:t>be</a:t>
            </a:r>
            <a:r>
              <a:rPr lang="fr-FR" sz="1800" dirty="0" smtClean="0"/>
              <a:t> SBI-</a:t>
            </a:r>
            <a:r>
              <a:rPr lang="fr-FR" sz="1800" dirty="0" err="1" smtClean="0"/>
              <a:t>specific</a:t>
            </a:r>
            <a:r>
              <a:rPr lang="fr-FR" sz="1800" dirty="0" smtClean="0"/>
              <a:t>.</a:t>
            </a:r>
          </a:p>
          <a:p>
            <a:pPr lvl="1"/>
            <a:endParaRPr lang="fr-FR" sz="1800" dirty="0" smtClean="0"/>
          </a:p>
          <a:p>
            <a:r>
              <a:rPr lang="fr-FR" sz="2000" dirty="0" smtClean="0"/>
              <a:t>An </a:t>
            </a:r>
            <a:r>
              <a:rPr lang="fr-FR" sz="2000" dirty="0" err="1" smtClean="0"/>
              <a:t>OpenAPI</a:t>
            </a:r>
            <a:r>
              <a:rPr lang="fr-FR" sz="2000" dirty="0" smtClean="0"/>
              <a:t> </a:t>
            </a:r>
            <a:r>
              <a:rPr lang="fr-FR" sz="2000" dirty="0" err="1" smtClean="0"/>
              <a:t>Task</a:t>
            </a:r>
            <a:r>
              <a:rPr lang="fr-FR" sz="2000" dirty="0" smtClean="0"/>
              <a:t> Force </a:t>
            </a:r>
            <a:r>
              <a:rPr lang="fr-FR" sz="2000" dirty="0" err="1" smtClean="0"/>
              <a:t>created</a:t>
            </a:r>
            <a:r>
              <a:rPr lang="fr-FR" sz="2000" dirty="0" smtClean="0"/>
              <a:t> in April </a:t>
            </a:r>
          </a:p>
          <a:p>
            <a:pPr lvl="1"/>
            <a:r>
              <a:rPr lang="fr-FR" sz="1800" dirty="0" err="1" smtClean="0"/>
              <a:t>With</a:t>
            </a:r>
            <a:r>
              <a:rPr lang="fr-FR" sz="1800" dirty="0" smtClean="0"/>
              <a:t> experts </a:t>
            </a:r>
            <a:r>
              <a:rPr lang="fr-FR" sz="1800" dirty="0" err="1" smtClean="0"/>
              <a:t>from</a:t>
            </a:r>
            <a:r>
              <a:rPr lang="fr-FR" sz="1800" dirty="0" smtClean="0"/>
              <a:t> the CT/SA </a:t>
            </a:r>
            <a:r>
              <a:rPr lang="fr-FR" sz="1800" dirty="0" err="1" smtClean="0"/>
              <a:t>WGs</a:t>
            </a:r>
            <a:r>
              <a:rPr lang="fr-FR" sz="1800" dirty="0" smtClean="0"/>
              <a:t> </a:t>
            </a:r>
            <a:r>
              <a:rPr lang="fr-FR" sz="1800" dirty="0" err="1" smtClean="0"/>
              <a:t>developing</a:t>
            </a:r>
            <a:r>
              <a:rPr lang="fr-FR" sz="1800" dirty="0" smtClean="0"/>
              <a:t> </a:t>
            </a:r>
            <a:r>
              <a:rPr lang="fr-FR" sz="1800" dirty="0" err="1" smtClean="0"/>
              <a:t>OpenAPI</a:t>
            </a:r>
            <a:r>
              <a:rPr lang="fr-FR" sz="1800" dirty="0" smtClean="0"/>
              <a:t> and ASN.1 </a:t>
            </a:r>
            <a:r>
              <a:rPr lang="fr-FR" sz="1800" dirty="0" err="1" smtClean="0"/>
              <a:t>specifications</a:t>
            </a:r>
            <a:r>
              <a:rPr lang="fr-FR" sz="1800" dirty="0" smtClean="0"/>
              <a:t> </a:t>
            </a:r>
            <a:r>
              <a:rPr lang="fr-FR" sz="1800" dirty="0" err="1" smtClean="0"/>
              <a:t>stored</a:t>
            </a:r>
            <a:r>
              <a:rPr lang="fr-FR" sz="1800" dirty="0" smtClean="0"/>
              <a:t> in 3GPP Forge</a:t>
            </a:r>
          </a:p>
          <a:p>
            <a:pPr lvl="1"/>
            <a:r>
              <a:rPr lang="fr-FR" sz="1800" dirty="0" err="1" smtClean="0"/>
              <a:t>Identified</a:t>
            </a:r>
            <a:r>
              <a:rPr lang="fr-FR" sz="1800" dirty="0" smtClean="0"/>
              <a:t> Key Issues  </a:t>
            </a:r>
          </a:p>
          <a:p>
            <a:pPr lvl="2"/>
            <a:r>
              <a:rPr lang="en-US" sz="1400" dirty="0" smtClean="0"/>
              <a:t>KI#1</a:t>
            </a:r>
            <a:r>
              <a:rPr lang="en-US" sz="1400" dirty="0"/>
              <a:t>: Storage of 3GPP </a:t>
            </a:r>
            <a:r>
              <a:rPr lang="en-US" sz="1400" dirty="0" err="1"/>
              <a:t>OpenAPI</a:t>
            </a:r>
            <a:r>
              <a:rPr lang="en-US" sz="1400" dirty="0"/>
              <a:t> specification files in 3GPP Forge </a:t>
            </a:r>
          </a:p>
          <a:p>
            <a:pPr lvl="2"/>
            <a:r>
              <a:rPr lang="en-US" sz="1400" dirty="0" smtClean="0"/>
              <a:t>KI#2</a:t>
            </a:r>
            <a:r>
              <a:rPr lang="en-US" sz="1400" dirty="0"/>
              <a:t>: Expand application of the 3GPP Forge in the handling of CR </a:t>
            </a:r>
          </a:p>
          <a:p>
            <a:pPr lvl="2"/>
            <a:r>
              <a:rPr lang="en-US" sz="1400" dirty="0" smtClean="0"/>
              <a:t>KI#3</a:t>
            </a:r>
            <a:r>
              <a:rPr lang="en-US" sz="1400" dirty="0"/>
              <a:t>: Reference to other </a:t>
            </a:r>
            <a:r>
              <a:rPr lang="en-US" sz="1400" dirty="0" err="1"/>
              <a:t>OpenAPI</a:t>
            </a:r>
            <a:r>
              <a:rPr lang="en-US" sz="1400" dirty="0"/>
              <a:t> specifications </a:t>
            </a:r>
          </a:p>
          <a:p>
            <a:pPr lvl="2"/>
            <a:r>
              <a:rPr lang="en-US" sz="1400" dirty="0" smtClean="0"/>
              <a:t>KI#4</a:t>
            </a:r>
            <a:r>
              <a:rPr lang="en-US" sz="1400" dirty="0"/>
              <a:t>: </a:t>
            </a:r>
            <a:r>
              <a:rPr lang="en-US" sz="1400" dirty="0" err="1"/>
              <a:t>OpenAPI</a:t>
            </a:r>
            <a:r>
              <a:rPr lang="en-US" sz="1400" dirty="0"/>
              <a:t> specification validation </a:t>
            </a:r>
          </a:p>
          <a:p>
            <a:pPr lvl="2"/>
            <a:r>
              <a:rPr lang="en-US" sz="1400" dirty="0" smtClean="0"/>
              <a:t>KI#5</a:t>
            </a:r>
            <a:r>
              <a:rPr lang="en-US" sz="1400" dirty="0"/>
              <a:t>: 3GPP Common API Versioning Mechanism </a:t>
            </a:r>
          </a:p>
          <a:p>
            <a:pPr lvl="2"/>
            <a:r>
              <a:rPr lang="en-US" sz="1400" dirty="0" smtClean="0"/>
              <a:t>KI#6</a:t>
            </a:r>
            <a:r>
              <a:rPr lang="en-US" sz="1400" dirty="0"/>
              <a:t>: Common principles and conventions </a:t>
            </a:r>
            <a:endParaRPr lang="fr-FR" sz="1800" dirty="0" smtClean="0"/>
          </a:p>
          <a:p>
            <a:pPr lvl="1"/>
            <a:endParaRPr lang="fr-FR" sz="1800" dirty="0" smtClean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9511075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OpenAPI</a:t>
            </a:r>
            <a:r>
              <a:rPr lang="fr-FR" dirty="0" smtClean="0"/>
              <a:t>: </a:t>
            </a:r>
            <a:r>
              <a:rPr lang="fr-FR" dirty="0" err="1" smtClean="0"/>
              <a:t>What</a:t>
            </a:r>
            <a:r>
              <a:rPr lang="fr-FR" dirty="0" smtClean="0"/>
              <a:t> </a:t>
            </a:r>
            <a:r>
              <a:rPr lang="fr-FR" dirty="0" err="1" smtClean="0"/>
              <a:t>next</a:t>
            </a:r>
            <a:r>
              <a:rPr lang="fr-FR" dirty="0" smtClean="0"/>
              <a:t>?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000" dirty="0" smtClean="0"/>
              <a:t>Initial </a:t>
            </a:r>
            <a:r>
              <a:rPr lang="fr-FR" sz="2000" dirty="0" err="1" smtClean="0"/>
              <a:t>targets</a:t>
            </a:r>
            <a:r>
              <a:rPr lang="fr-FR" sz="2000" dirty="0" smtClean="0"/>
              <a:t>: first output for TSG#92 and conclusion at TSG#93</a:t>
            </a:r>
          </a:p>
          <a:p>
            <a:r>
              <a:rPr lang="fr-FR" sz="2000" dirty="0" err="1" smtClean="0"/>
              <a:t>Status</a:t>
            </a:r>
            <a:r>
              <a:rPr lang="fr-FR" sz="2000" dirty="0" smtClean="0"/>
              <a:t>:</a:t>
            </a:r>
          </a:p>
          <a:p>
            <a:pPr lvl="1"/>
            <a:r>
              <a:rPr lang="fr-FR" sz="1800" dirty="0" err="1"/>
              <a:t>After</a:t>
            </a:r>
            <a:r>
              <a:rPr lang="fr-FR" sz="1800" dirty="0"/>
              <a:t> 5 </a:t>
            </a:r>
            <a:r>
              <a:rPr lang="fr-FR" sz="1800" dirty="0" err="1"/>
              <a:t>months</a:t>
            </a:r>
            <a:r>
              <a:rPr lang="fr-FR" sz="1800" dirty="0"/>
              <a:t>, </a:t>
            </a:r>
            <a:r>
              <a:rPr lang="fr-FR" sz="1800" dirty="0" err="1"/>
              <a:t>Very</a:t>
            </a:r>
            <a:r>
              <a:rPr lang="fr-FR" sz="1800" dirty="0"/>
              <a:t> </a:t>
            </a:r>
            <a:r>
              <a:rPr lang="fr-FR" sz="1800" dirty="0" err="1"/>
              <a:t>low</a:t>
            </a:r>
            <a:r>
              <a:rPr lang="fr-FR" sz="1800" dirty="0"/>
              <a:t> </a:t>
            </a:r>
            <a:r>
              <a:rPr lang="fr-FR" sz="1800" dirty="0" err="1"/>
              <a:t>activity</a:t>
            </a:r>
            <a:r>
              <a:rPr lang="fr-FR" sz="1800" dirty="0"/>
              <a:t> on the KI#1</a:t>
            </a:r>
          </a:p>
          <a:p>
            <a:pPr lvl="1"/>
            <a:r>
              <a:rPr lang="fr-FR" sz="1800" dirty="0"/>
              <a:t>Rel-17 </a:t>
            </a:r>
            <a:r>
              <a:rPr lang="fr-FR" sz="1800" dirty="0" err="1"/>
              <a:t>freeze</a:t>
            </a:r>
            <a:r>
              <a:rPr lang="fr-FR" sz="1800" dirty="0"/>
              <a:t> </a:t>
            </a:r>
            <a:r>
              <a:rPr lang="fr-FR" sz="1800" dirty="0" err="1"/>
              <a:t>is</a:t>
            </a:r>
            <a:r>
              <a:rPr lang="fr-FR" sz="1800" dirty="0"/>
              <a:t> </a:t>
            </a:r>
            <a:r>
              <a:rPr lang="fr-FR" sz="1800" dirty="0" err="1"/>
              <a:t>coming</a:t>
            </a:r>
            <a:r>
              <a:rPr lang="fr-FR" sz="1800" dirty="0"/>
              <a:t> and </a:t>
            </a:r>
            <a:r>
              <a:rPr lang="fr-FR" sz="1800" dirty="0" err="1"/>
              <a:t>we</a:t>
            </a:r>
            <a:r>
              <a:rPr lang="fr-FR" sz="1800" dirty="0"/>
              <a:t> are </a:t>
            </a:r>
            <a:r>
              <a:rPr lang="fr-FR" sz="1800" dirty="0" err="1"/>
              <a:t>still</a:t>
            </a:r>
            <a:r>
              <a:rPr lang="fr-FR" sz="1800" dirty="0"/>
              <a:t> at the </a:t>
            </a:r>
            <a:r>
              <a:rPr lang="fr-FR" sz="1800" dirty="0" err="1"/>
              <a:t>same</a:t>
            </a:r>
            <a:r>
              <a:rPr lang="fr-FR" sz="1800" dirty="0"/>
              <a:t> point</a:t>
            </a:r>
          </a:p>
          <a:p>
            <a:pPr lvl="1"/>
            <a:r>
              <a:rPr lang="fr-FR" sz="1800" dirty="0"/>
              <a:t>It </a:t>
            </a:r>
            <a:r>
              <a:rPr lang="fr-FR" sz="1800" dirty="0" err="1"/>
              <a:t>is</a:t>
            </a:r>
            <a:r>
              <a:rPr lang="fr-FR" sz="1800" dirty="0"/>
              <a:t> </a:t>
            </a:r>
            <a:r>
              <a:rPr lang="fr-FR" sz="1800" dirty="0" err="1"/>
              <a:t>clear</a:t>
            </a:r>
            <a:r>
              <a:rPr lang="fr-FR" sz="1800" dirty="0"/>
              <a:t> </a:t>
            </a:r>
            <a:r>
              <a:rPr lang="fr-FR" sz="1800" dirty="0" err="1"/>
              <a:t>that</a:t>
            </a:r>
            <a:r>
              <a:rPr lang="fr-FR" sz="1800" dirty="0"/>
              <a:t> </a:t>
            </a:r>
            <a:r>
              <a:rPr lang="fr-FR" sz="1800" dirty="0" err="1"/>
              <a:t>it</a:t>
            </a:r>
            <a:r>
              <a:rPr lang="fr-FR" sz="1800" dirty="0"/>
              <a:t> </a:t>
            </a:r>
            <a:r>
              <a:rPr lang="fr-FR" sz="1800" dirty="0" err="1"/>
              <a:t>is</a:t>
            </a:r>
            <a:r>
              <a:rPr lang="fr-FR" sz="1800" dirty="0"/>
              <a:t> not the </a:t>
            </a:r>
            <a:r>
              <a:rPr lang="fr-FR" sz="1800" dirty="0" err="1"/>
              <a:t>priority</a:t>
            </a:r>
            <a:r>
              <a:rPr lang="fr-FR" sz="1800" dirty="0"/>
              <a:t> </a:t>
            </a:r>
            <a:r>
              <a:rPr lang="fr-FR" sz="1800" dirty="0" err="1"/>
              <a:t>whereas</a:t>
            </a:r>
            <a:r>
              <a:rPr lang="fr-FR" sz="1800" dirty="0"/>
              <a:t> </a:t>
            </a:r>
            <a:r>
              <a:rPr lang="fr-FR" sz="1800" dirty="0" err="1"/>
              <a:t>it</a:t>
            </a:r>
            <a:r>
              <a:rPr lang="fr-FR" sz="1800" dirty="0"/>
              <a:t> </a:t>
            </a:r>
            <a:r>
              <a:rPr lang="fr-FR" sz="1800" dirty="0" err="1"/>
              <a:t>is</a:t>
            </a:r>
            <a:r>
              <a:rPr lang="fr-FR" sz="1800" dirty="0"/>
              <a:t> an important topic</a:t>
            </a:r>
          </a:p>
          <a:p>
            <a:pPr lvl="1"/>
            <a:r>
              <a:rPr lang="fr-FR" sz="1800" dirty="0" smtClean="0"/>
              <a:t>The </a:t>
            </a:r>
            <a:r>
              <a:rPr lang="fr-FR" sz="1800" dirty="0" err="1"/>
              <a:t>problems</a:t>
            </a:r>
            <a:r>
              <a:rPr lang="fr-FR" sz="1800" dirty="0"/>
              <a:t> </a:t>
            </a:r>
            <a:r>
              <a:rPr lang="fr-FR" sz="1800" dirty="0" err="1"/>
              <a:t>will</a:t>
            </a:r>
            <a:r>
              <a:rPr lang="fr-FR" sz="1800" dirty="0"/>
              <a:t> not </a:t>
            </a:r>
            <a:r>
              <a:rPr lang="fr-FR" sz="1800" dirty="0" err="1"/>
              <a:t>vanish</a:t>
            </a:r>
            <a:r>
              <a:rPr lang="fr-FR" sz="1800" dirty="0"/>
              <a:t> as if by </a:t>
            </a:r>
            <a:r>
              <a:rPr lang="fr-FR" sz="1800" dirty="0" err="1" smtClean="0"/>
              <a:t>magic</a:t>
            </a:r>
            <a:r>
              <a:rPr lang="fr-FR" sz="1800" dirty="0" smtClean="0"/>
              <a:t> </a:t>
            </a:r>
          </a:p>
          <a:p>
            <a:pPr lvl="1"/>
            <a:r>
              <a:rPr lang="fr-FR" sz="1800" dirty="0" smtClean="0"/>
              <a:t>And the more </a:t>
            </a:r>
            <a:r>
              <a:rPr lang="fr-FR" sz="1800" dirty="0" err="1" smtClean="0"/>
              <a:t>we</a:t>
            </a:r>
            <a:r>
              <a:rPr lang="fr-FR" sz="1800" dirty="0" smtClean="0"/>
              <a:t> are </a:t>
            </a:r>
            <a:r>
              <a:rPr lang="fr-FR" sz="1800" dirty="0" err="1" smtClean="0"/>
              <a:t>waiting</a:t>
            </a:r>
            <a:r>
              <a:rPr lang="fr-FR" sz="1800" dirty="0" smtClean="0"/>
              <a:t> for, the more WG and </a:t>
            </a:r>
            <a:r>
              <a:rPr lang="fr-FR" sz="1800" dirty="0" err="1" smtClean="0"/>
              <a:t>specifcations</a:t>
            </a:r>
            <a:r>
              <a:rPr lang="fr-FR" sz="1800" dirty="0" smtClean="0"/>
              <a:t> </a:t>
            </a:r>
            <a:r>
              <a:rPr lang="fr-FR" sz="1800" dirty="0" err="1" smtClean="0"/>
              <a:t>might</a:t>
            </a:r>
            <a:r>
              <a:rPr lang="fr-FR" sz="1800" dirty="0" smtClean="0"/>
              <a:t> </a:t>
            </a:r>
            <a:r>
              <a:rPr lang="fr-FR" sz="1800" dirty="0" err="1" smtClean="0"/>
              <a:t>be</a:t>
            </a:r>
            <a:r>
              <a:rPr lang="fr-FR" sz="1800" dirty="0" smtClean="0"/>
              <a:t> </a:t>
            </a:r>
            <a:r>
              <a:rPr lang="fr-FR" sz="1800" dirty="0" err="1" smtClean="0"/>
              <a:t>impacted</a:t>
            </a:r>
            <a:endParaRPr lang="fr-FR" sz="1800" dirty="0" smtClean="0"/>
          </a:p>
          <a:p>
            <a:r>
              <a:rPr lang="fr-FR" sz="2200" dirty="0" smtClean="0"/>
              <a:t>Simple Question:</a:t>
            </a:r>
            <a:r>
              <a:rPr lang="fr-FR" sz="1800" dirty="0" smtClean="0"/>
              <a:t> </a:t>
            </a:r>
            <a:r>
              <a:rPr lang="fr-FR" sz="3200" dirty="0" smtClean="0"/>
              <a:t>WHAT SHOULD WE DO?</a:t>
            </a:r>
          </a:p>
          <a:p>
            <a:pPr lvl="1"/>
            <a:r>
              <a:rPr lang="fr-FR" sz="1800" dirty="0" err="1" smtClean="0"/>
              <a:t>Only</a:t>
            </a:r>
            <a:r>
              <a:rPr lang="fr-FR" sz="1800" dirty="0" smtClean="0"/>
              <a:t> </a:t>
            </a:r>
            <a:r>
              <a:rPr lang="fr-FR" sz="1800" dirty="0" err="1" smtClean="0"/>
              <a:t>assuming</a:t>
            </a:r>
            <a:r>
              <a:rPr lang="fr-FR" sz="1800" dirty="0" smtClean="0"/>
              <a:t> </a:t>
            </a:r>
            <a:r>
              <a:rPr lang="fr-FR" sz="1800" dirty="0" err="1" smtClean="0"/>
              <a:t>that</a:t>
            </a:r>
            <a:r>
              <a:rPr lang="fr-FR" sz="1800" dirty="0" smtClean="0"/>
              <a:t> "Nothing" </a:t>
            </a:r>
            <a:r>
              <a:rPr lang="fr-FR" sz="1800" dirty="0" err="1" smtClean="0"/>
              <a:t>might</a:t>
            </a:r>
            <a:r>
              <a:rPr lang="fr-FR" sz="1800" dirty="0" smtClean="0"/>
              <a:t> not </a:t>
            </a:r>
            <a:r>
              <a:rPr lang="fr-FR" sz="1800" dirty="0" err="1" smtClean="0"/>
              <a:t>be</a:t>
            </a:r>
            <a:r>
              <a:rPr lang="fr-FR" sz="1800" dirty="0" smtClean="0"/>
              <a:t> a </a:t>
            </a:r>
            <a:r>
              <a:rPr lang="fr-FR" sz="1800" dirty="0" err="1" smtClean="0"/>
              <a:t>proper</a:t>
            </a:r>
            <a:r>
              <a:rPr lang="fr-FR" sz="1800" dirty="0" smtClean="0"/>
              <a:t> </a:t>
            </a:r>
            <a:r>
              <a:rPr lang="fr-FR" sz="1800" dirty="0" err="1" smtClean="0"/>
              <a:t>answer</a:t>
            </a:r>
            <a:r>
              <a:rPr lang="fr-FR" sz="1800" dirty="0" smtClean="0"/>
              <a:t>…</a:t>
            </a:r>
          </a:p>
          <a:p>
            <a:pPr lvl="2"/>
            <a:r>
              <a:rPr lang="fr-FR" sz="1400" dirty="0" smtClean="0"/>
              <a:t>TR 21.900 </a:t>
            </a:r>
            <a:r>
              <a:rPr lang="fr-FR" sz="1400" dirty="0" err="1" smtClean="0"/>
              <a:t>still</a:t>
            </a:r>
            <a:r>
              <a:rPr lang="fr-FR" sz="1400" dirty="0" smtClean="0"/>
              <a:t> </a:t>
            </a:r>
            <a:r>
              <a:rPr lang="fr-FR" sz="1400" dirty="0" err="1" smtClean="0"/>
              <a:t>refers</a:t>
            </a:r>
            <a:r>
              <a:rPr lang="fr-FR" sz="1400" dirty="0" smtClean="0"/>
              <a:t> to 29.501</a:t>
            </a:r>
          </a:p>
          <a:p>
            <a:pPr lvl="2"/>
            <a:r>
              <a:rPr lang="fr-FR" sz="1400" dirty="0" err="1" smtClean="0"/>
              <a:t>OpenAPI</a:t>
            </a:r>
            <a:r>
              <a:rPr lang="fr-FR" sz="1400" dirty="0" smtClean="0"/>
              <a:t> files: 138 (</a:t>
            </a:r>
            <a:r>
              <a:rPr lang="fr-FR" sz="1400" dirty="0"/>
              <a:t>CT3, CT4, SA4, SA5-ch) in "5G APIs" vs 15 (SA5-OAM) in </a:t>
            </a:r>
            <a:r>
              <a:rPr lang="fr-FR" sz="1400" dirty="0" smtClean="0"/>
              <a:t>"SA5_Management </a:t>
            </a:r>
            <a:r>
              <a:rPr lang="fr-FR" sz="1400" dirty="0"/>
              <a:t>and Orchestration </a:t>
            </a:r>
            <a:r>
              <a:rPr lang="fr-FR" sz="1400" dirty="0" smtClean="0"/>
              <a:t>APIs"</a:t>
            </a:r>
            <a:endParaRPr lang="fr-FR" sz="1400" dirty="0"/>
          </a:p>
          <a:p>
            <a:pPr lvl="2"/>
            <a:r>
              <a:rPr lang="fr-FR" sz="1400" dirty="0"/>
              <a:t>H</a:t>
            </a:r>
            <a:r>
              <a:rPr lang="fr-FR" sz="1400" dirty="0" smtClean="0"/>
              <a:t>andling </a:t>
            </a:r>
            <a:r>
              <a:rPr lang="en-US" sz="1400" dirty="0" smtClean="0"/>
              <a:t>of </a:t>
            </a:r>
            <a:r>
              <a:rPr lang="en-US" sz="1400" dirty="0"/>
              <a:t>file formats other than YAML </a:t>
            </a:r>
            <a:r>
              <a:rPr lang="en-US" sz="1400" dirty="0" smtClean="0"/>
              <a:t>(.yang, .</a:t>
            </a:r>
            <a:r>
              <a:rPr lang="en-US" sz="1400" dirty="0" err="1" smtClean="0"/>
              <a:t>json</a:t>
            </a:r>
            <a:r>
              <a:rPr lang="en-US" sz="1400" dirty="0"/>
              <a:t>, </a:t>
            </a:r>
            <a:r>
              <a:rPr lang="en-US" sz="1400" dirty="0" smtClean="0"/>
              <a:t>.</a:t>
            </a:r>
            <a:r>
              <a:rPr lang="en-US" sz="1400" dirty="0" err="1" smtClean="0"/>
              <a:t>asn</a:t>
            </a:r>
            <a:r>
              <a:rPr lang="en-US" sz="1400" dirty="0" smtClean="0"/>
              <a:t>, .</a:t>
            </a:r>
            <a:r>
              <a:rPr lang="en-US" sz="1400" dirty="0" err="1" smtClean="0"/>
              <a:t>xsd</a:t>
            </a:r>
            <a:r>
              <a:rPr lang="en-US" sz="1400" dirty="0"/>
              <a:t>, etc</a:t>
            </a:r>
            <a:r>
              <a:rPr lang="en-US" sz="1400" dirty="0" smtClean="0"/>
              <a:t>.) not documented in TR 21.900</a:t>
            </a:r>
          </a:p>
          <a:p>
            <a:pPr lvl="2"/>
            <a:r>
              <a:rPr lang="fr-FR" sz="1400" dirty="0" err="1" smtClean="0"/>
              <a:t>What</a:t>
            </a:r>
            <a:r>
              <a:rPr lang="fr-FR" sz="1400" dirty="0" smtClean="0"/>
              <a:t> </a:t>
            </a:r>
            <a:r>
              <a:rPr lang="fr-FR" sz="1400" dirty="0" err="1" smtClean="0"/>
              <a:t>should</a:t>
            </a:r>
            <a:r>
              <a:rPr lang="fr-FR" sz="1400" dirty="0" smtClean="0"/>
              <a:t> </a:t>
            </a:r>
            <a:r>
              <a:rPr lang="fr-FR" sz="1400" dirty="0" err="1" smtClean="0"/>
              <a:t>be</a:t>
            </a:r>
            <a:r>
              <a:rPr lang="fr-FR" sz="1400" dirty="0" smtClean="0"/>
              <a:t> the official guidance </a:t>
            </a:r>
            <a:r>
              <a:rPr lang="fr-FR" sz="1400" dirty="0" err="1" smtClean="0"/>
              <a:t>followed</a:t>
            </a:r>
            <a:r>
              <a:rPr lang="fr-FR" sz="1400" dirty="0" smtClean="0"/>
              <a:t> by SA3-LI?</a:t>
            </a:r>
          </a:p>
          <a:p>
            <a:pPr lvl="1"/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176368497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7394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Acknowledgement</a:t>
            </a:r>
            <a:endParaRPr lang="en-GB" alt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232475" y="1825625"/>
            <a:ext cx="11747715" cy="4351338"/>
          </a:xfrm>
        </p:spPr>
        <p:txBody>
          <a:bodyPr/>
          <a:lstStyle/>
          <a:p>
            <a:r>
              <a:rPr lang="en-GB" altLang="ja-JP" dirty="0" smtClean="0"/>
              <a:t>Thanks to CT vice chairs, CT WG chairs/vice chairs and rapporteurs for the great coordination before and during the meeting. Special thanks to MCC for excellent meeting support.</a:t>
            </a:r>
          </a:p>
          <a:p>
            <a:r>
              <a:rPr lang="en-GB" altLang="ja-JP" dirty="0" smtClean="0"/>
              <a:t>Thanks to the delegates in CT WGs and CT for achieving all deadlines as promised and delivering an enormous amount of CRs and input papers.</a:t>
            </a:r>
          </a:p>
          <a:p>
            <a:r>
              <a:rPr lang="en-GB" altLang="ja-JP" dirty="0" smtClean="0"/>
              <a:t>Special thanks and Congratulations to Stephen for </a:t>
            </a:r>
            <a:r>
              <a:rPr lang="en-GB" altLang="ja-JP" dirty="0"/>
              <a:t>his </a:t>
            </a:r>
            <a:r>
              <a:rPr lang="en-GB" altLang="ja-JP" b="1" i="1" dirty="0"/>
              <a:t>3GPP Lifetime Achievement </a:t>
            </a:r>
            <a:r>
              <a:rPr lang="en-GB" altLang="ja-JP" b="1" i="1" dirty="0" smtClean="0"/>
              <a:t>Award </a:t>
            </a:r>
            <a:r>
              <a:rPr lang="en-GB" altLang="ja-JP" dirty="0" smtClean="0"/>
              <a:t>(well deserved)</a:t>
            </a:r>
            <a:endParaRPr lang="en-GB" altLang="ja-JP" b="1" i="1" dirty="0" smtClean="0"/>
          </a:p>
          <a:p>
            <a:r>
              <a:rPr lang="en-GB" altLang="ja-JP" dirty="0" smtClean="0"/>
              <a:t>Thanks to Georg (SA) and Wanshi (RAN) for the excellent coordination during the plenary week and in-between.</a:t>
            </a: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255977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xmlns="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lionel.morand@orange.com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xmlns="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Atle Monrad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atle.monrad@interdigital.com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xmlns="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58075" y="343162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 ChenHO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chin.chenho@oppo.com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xmlns="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aiming@catt.cn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xmlns="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3" name="Image 1">
            <a:extLst>
              <a:ext uri="{FF2B5EF4-FFF2-40B4-BE49-F238E27FC236}">
                <a16:creationId xmlns:a16="http://schemas.microsoft.com/office/drawing/2014/main" xmlns="" id="{9BA7EDF1-FE72-453D-B550-25B4E59C31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" y="1973262"/>
            <a:ext cx="1460975" cy="1531937"/>
          </a:xfrm>
          <a:prstGeom prst="rect">
            <a:avLst/>
          </a:prstGeom>
        </p:spPr>
      </p:pic>
      <p:pic>
        <p:nvPicPr>
          <p:cNvPr id="24" name="Picture 2">
            <a:extLst>
              <a:ext uri="{FF2B5EF4-FFF2-40B4-BE49-F238E27FC236}">
                <a16:creationId xmlns:a16="http://schemas.microsoft.com/office/drawing/2014/main" xmlns="" id="{BA921E3B-6168-40D3-9BC4-8F6BD0597C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12" y="4889500"/>
            <a:ext cx="1208663" cy="138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26" name="Picture 1" descr="image001">
            <a:extLst>
              <a:ext uri="{FF2B5EF4-FFF2-40B4-BE49-F238E27FC236}">
                <a16:creationId xmlns:a16="http://schemas.microsoft.com/office/drawing/2014/main" xmlns="" id="{BF9140A6-97EC-42A6-993E-7210FD2DD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299" y="2040765"/>
            <a:ext cx="1247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Image 4">
            <a:extLst>
              <a:ext uri="{FF2B5EF4-FFF2-40B4-BE49-F238E27FC236}">
                <a16:creationId xmlns:a16="http://schemas.microsoft.com/office/drawing/2014/main" xmlns="" id="{E0881617-E934-47AB-9E54-F9E0B599FE0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9551" y="3442596"/>
            <a:ext cx="908383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727515"/>
      </p:ext>
    </p:extLst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approved  Study/Work Items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646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approved  Study/Work Items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xmlns="" id="{DFCBC042-D0BD-4089-80D3-E86F7CCBAB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5040451"/>
              </p:ext>
            </p:extLst>
          </p:nvPr>
        </p:nvGraphicFramePr>
        <p:xfrm>
          <a:off x="224631" y="1808222"/>
          <a:ext cx="11742738" cy="2845566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CP-212099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System enhancement for redundant PDU session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CP-212166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Support for Minimization of service Interruption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LG Electronics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CP-212231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 voice service support and network usability guarantee for UE’s E-UTRA capability disabled scenario in 5GS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China Telecommunications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CP-212268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for enabling MSGin5G Service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i-FI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TS 24.538 (CT1)</a:t>
                      </a:r>
                    </a:p>
                    <a:p>
                      <a:pPr algn="l" fontAlgn="t"/>
                      <a:r>
                        <a:rPr lang="fi-FI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TS 29.538 (CT3)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502260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5888838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approved  Study/Work Items 1/2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3710400"/>
              </p:ext>
            </p:extLst>
          </p:nvPr>
        </p:nvGraphicFramePr>
        <p:xfrm>
          <a:off x="224631" y="1920897"/>
          <a:ext cx="11742738" cy="4363814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CP-212024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BEst Practice of PFCP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CP-212098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WID on enhanced Service Enabler Architecture Layer for Verticals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CP-212102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Enabling Multi-USIM devices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7462934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CP-212103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Enhanced support of Non-Public Networks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2011085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CP-212105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Enhancement for Proximity based Services in 5GS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6399666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CP-212163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on Dynamically Changing AM Policies in the 5GC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2191808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CP-212165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on Dynamic management of group-based event monitoring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408586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7504212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approved  Study/Work Items 2/2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1048822"/>
              </p:ext>
            </p:extLst>
          </p:nvPr>
        </p:nvGraphicFramePr>
        <p:xfrm>
          <a:off x="224631" y="1920897"/>
          <a:ext cx="11742738" cy="2676488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CP-212256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the architectural enhancements for 5G multicast-broadcast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CP-212265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 Aspects of 5G eEDGE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i-FI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TS 29.564 (CT4)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CP-212266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Service-based support for SMS in 5GC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i-FI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TS 23.540 (CT4)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7462934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CP-212267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enhanced support of industrial IoT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i-FI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TS 29.565 (CT3)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201108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9746238"/>
      </p:ext>
    </p:extLst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TR/TS sent to plenary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14427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Rel-17 TR/TS for information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xmlns="" id="{4396B27A-AD27-4C3D-9D9E-A6D0AB4B18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8489534"/>
              </p:ext>
            </p:extLst>
          </p:nvPr>
        </p:nvGraphicFramePr>
        <p:xfrm>
          <a:off x="224631" y="1920897"/>
          <a:ext cx="11742738" cy="2283124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CP-212025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TR 29.821 v1.0.0 on Study on restoration of profiles related to UDR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CP-212109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Presentation of Technical Report to TSG:TR 23.700-10 Version 1.0.0; Study on enhanced IP Multimedia Subsystem (IMS) to 5GC integration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CP-212164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Presentation of Specification to TSG for Information: TS 29.558, Version 1.0.0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9913011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7106742"/>
      </p:ext>
    </p:extLst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Rel-17 TR/TS for Approval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xmlns="" id="{D5D9E06F-E3E4-4D05-9587-3FB3B4AD3C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3113237"/>
              </p:ext>
            </p:extLst>
          </p:nvPr>
        </p:nvGraphicFramePr>
        <p:xfrm>
          <a:off x="838200" y="1825625"/>
          <a:ext cx="11742738" cy="989162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xmlns="" val="2854160736"/>
                    </a:ext>
                  </a:extLst>
                </a:gridCol>
                <a:gridCol w="6381677">
                  <a:extLst>
                    <a:ext uri="{9D8B030D-6E8A-4147-A177-3AD203B41FA5}">
                      <a16:colId xmlns:a16="http://schemas.microsoft.com/office/drawing/2014/main" xmlns="" val="2932736195"/>
                    </a:ext>
                  </a:extLst>
                </a:gridCol>
                <a:gridCol w="1544595">
                  <a:extLst>
                    <a:ext uri="{9D8B030D-6E8A-4147-A177-3AD203B41FA5}">
                      <a16:colId xmlns:a16="http://schemas.microsoft.com/office/drawing/2014/main" xmlns="" val="2335784724"/>
                    </a:ext>
                  </a:extLst>
                </a:gridCol>
                <a:gridCol w="2363444">
                  <a:extLst>
                    <a:ext uri="{9D8B030D-6E8A-4147-A177-3AD203B41FA5}">
                      <a16:colId xmlns:a16="http://schemas.microsoft.com/office/drawing/2014/main" xmlns="" val="1814823419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877451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CP-212110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Presentation of Technical Report to TSG: TR 24.821 Version 2.0.0; Study on PLMN selection for satellite access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017316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8923941"/>
      </p:ext>
    </p:extLst>
  </p:cSld>
  <p:clrMapOvr>
    <a:masterClrMapping/>
  </p:clrMapOvr>
  <p:transition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Specification numbers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13380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allocated Specification numbers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E1BDC5B6-113A-4401-8F64-2525071E006B}"/>
              </a:ext>
            </a:extLst>
          </p:cNvPr>
          <p:cNvSpPr/>
          <p:nvPr/>
        </p:nvSpPr>
        <p:spPr>
          <a:xfrm>
            <a:off x="463826" y="2043024"/>
            <a:ext cx="10945072" cy="197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altLang="ja-JP" dirty="0">
                <a:solidFill>
                  <a:srgbClr val="000000"/>
                </a:solidFill>
                <a:latin typeface="Calibri" panose="020F0502020204030204" pitchFamily="34" charset="0"/>
              </a:rPr>
              <a:t>3GPP TS 24.564 on </a:t>
            </a:r>
            <a:r>
              <a:rPr lang="en-US" dirty="0">
                <a:solidFill>
                  <a:srgbClr val="000000"/>
                </a:solidFill>
                <a:latin typeface="Calibri" panose="020F0502020204030204" pitchFamily="34" charset="0"/>
              </a:rPr>
              <a:t>5G System; User Plane Function Services; Stage 3</a:t>
            </a: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</a:rPr>
              <a:t>3GPP TS 23.540 on 5G System; Technical realization of Service Based Short Message Service; Stage 2</a:t>
            </a: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3GPP </a:t>
            </a:r>
            <a:r>
              <a:rPr lang="en-GB" dirty="0">
                <a:solidFill>
                  <a:srgbClr val="000000"/>
                </a:solidFill>
                <a:latin typeface="Calibri" panose="020F0502020204030204" pitchFamily="34" charset="0"/>
              </a:rPr>
              <a:t>TS 29.565 on 5G System; Time Sensitive Communication and Time Synchronization Function Services; Stage 3</a:t>
            </a: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3GPP TS 24.538 on 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Enabling MSGin5G Service; Protocol specification</a:t>
            </a:r>
            <a:endParaRPr lang="en-GB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3GPP TS 29.538 on 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Enabling MSGin5G Service; Application Programming Interfaces (API) specification; Stage 3</a:t>
            </a:r>
            <a:endParaRPr lang="en-GB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F5579CD4-A13B-4617-972F-A8824E8D14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75456"/>
            <a:ext cx="199093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GB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2895858"/>
      </p:ext>
    </p:extLst>
  </p:cSld>
  <p:clrMapOvr>
    <a:masterClrMapping/>
  </p:clrMapOvr>
  <p:transition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</a:t>
            </a:r>
          </a:p>
        </p:txBody>
      </p:sp>
    </p:spTree>
    <p:extLst>
      <p:ext uri="{BB962C8B-B14F-4D97-AF65-F5344CB8AC3E}">
        <p14:creationId xmlns:p14="http://schemas.microsoft.com/office/powerpoint/2010/main" val="7994345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15647A-2F1E-4372-BEAE-EB0FA8308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3F93CF-48CD-405F-BC49-3AA2934B06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xmlns="" id="{780BAA56-C5F0-43B2-82E4-3A4FB0FF70DF}"/>
              </a:ext>
            </a:extLst>
          </p:cNvPr>
          <p:cNvSpPr txBox="1">
            <a:spLocks/>
          </p:cNvSpPr>
          <p:nvPr/>
        </p:nvSpPr>
        <p:spPr bwMode="auto">
          <a:xfrm>
            <a:off x="2162175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Leis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peter.leis@nokia.com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xmlns="" id="{58C92D4E-1A61-4937-A98D-493F17FE3820}"/>
              </a:ext>
            </a:extLst>
          </p:cNvPr>
          <p:cNvSpPr txBox="1">
            <a:spLocks/>
          </p:cNvSpPr>
          <p:nvPr/>
        </p:nvSpPr>
        <p:spPr bwMode="auto">
          <a:xfrm>
            <a:off x="7552345" y="423919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Jörgen</a:t>
            </a:r>
            <a:r>
              <a:rPr lang="fr-FR" altLang="en-US" sz="1800" dirty="0"/>
              <a:t> Axell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jorgen.axell@ericsson.com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xmlns="" id="{17B056FB-2650-4854-B68E-1CB87B5772AE}"/>
              </a:ext>
            </a:extLst>
          </p:cNvPr>
          <p:cNvSpPr txBox="1">
            <a:spLocks/>
          </p:cNvSpPr>
          <p:nvPr/>
        </p:nvSpPr>
        <p:spPr bwMode="auto">
          <a:xfrm>
            <a:off x="2162175" y="424049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Andrijana </a:t>
            </a:r>
            <a:r>
              <a:rPr lang="fr-FR" altLang="en-US" sz="1800" dirty="0" err="1"/>
              <a:t>Breklao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Andrijana.brekalo@etsi.org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de-DE" altLang="en-US" sz="1800" dirty="0">
                <a:solidFill>
                  <a:srgbClr val="00B050"/>
                </a:solidFill>
              </a:rPr>
              <a:t>New MCC support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34E08405-18D9-4E3D-8FCD-8C48258E7D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034641"/>
            <a:ext cx="1244600" cy="169531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65276491-6B40-491F-888E-B0B1CA2CD4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063585"/>
            <a:ext cx="1349924" cy="1681535"/>
          </a:xfrm>
          <a:prstGeom prst="rect">
            <a:avLst/>
          </a:prstGeom>
        </p:spPr>
      </p:pic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Lena Chaponniere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lguellec@QTI.QUALCOMM.COM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20" name="Picture 1">
            <a:extLst>
              <a:ext uri="{FF2B5EF4-FFF2-40B4-BE49-F238E27FC236}">
                <a16:creationId xmlns:a16="http://schemas.microsoft.com/office/drawing/2014/main" xmlns="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2034641"/>
            <a:ext cx="1268078" cy="126807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B117BC9C-1A87-4E76-9778-4E7B4920B8F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4063585"/>
            <a:ext cx="1115728" cy="1674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520783"/>
      </p:ext>
    </p:extLst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(I)</a:t>
            </a:r>
          </a:p>
        </p:txBody>
      </p:sp>
      <p:graphicFrame>
        <p:nvGraphicFramePr>
          <p:cNvPr id="5" name="Tableau 6">
            <a:extLst>
              <a:ext uri="{FF2B5EF4-FFF2-40B4-BE49-F238E27FC236}">
                <a16:creationId xmlns:a16="http://schemas.microsoft.com/office/drawing/2014/main" xmlns="" id="{85F6B22F-259F-43BF-8EC4-72C7AD6C2E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9418668"/>
              </p:ext>
            </p:extLst>
          </p:nvPr>
        </p:nvGraphicFramePr>
        <p:xfrm>
          <a:off x="800100" y="2016000"/>
          <a:ext cx="10467975" cy="4021933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r>
                        <a:rPr lang="de-DE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C1-214943</a:t>
                      </a:r>
                      <a:endParaRPr lang="de-D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Introduction of MAC address range traffic descriptor component type in ATSSS rule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24.193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0052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Core: TS 24.526 CR 0121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de-DE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C1-214967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N3IWF selection for emergency services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24.502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0194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Core: TS 23.003 CR0619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de-DE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C1-214816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Correction</a:t>
                      </a:r>
                      <a:r>
                        <a:rPr lang="de-DE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2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of</a:t>
                      </a:r>
                      <a:r>
                        <a:rPr lang="de-DE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2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timestamping</a:t>
                      </a:r>
                      <a:r>
                        <a:rPr lang="de-DE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2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the</a:t>
                      </a:r>
                      <a:r>
                        <a:rPr lang="de-DE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2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messages</a:t>
                      </a:r>
                      <a:r>
                        <a:rPr lang="de-DE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for time </a:t>
                      </a:r>
                      <a:r>
                        <a:rPr lang="de-DE" sz="12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synchronization</a:t>
                      </a:r>
                      <a:r>
                        <a:rPr lang="de-DE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and </a:t>
                      </a:r>
                      <a:r>
                        <a:rPr lang="de-DE" sz="12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delay</a:t>
                      </a:r>
                      <a:r>
                        <a:rPr lang="de-DE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2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measurements</a:t>
                      </a:r>
                      <a:endParaRPr lang="de-D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24.535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0008</a:t>
                      </a:r>
                      <a:endParaRPr lang="de-D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Core: TS 23.501, CR 3198</a:t>
                      </a:r>
                      <a:endParaRPr lang="de-D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  <a:p>
                      <a:r>
                        <a:rPr lang="de-DE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endParaRPr lang="de-DE" sz="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64031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4125759"/>
      </p:ext>
    </p:extLst>
  </p:cSld>
  <p:clrMapOvr>
    <a:masterClrMapping/>
  </p:clrMapOvr>
  <p:transition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approval(I) </a:t>
            </a:r>
          </a:p>
        </p:txBody>
      </p:sp>
      <p:graphicFrame>
        <p:nvGraphicFramePr>
          <p:cNvPr id="6" name="Tableau 6">
            <a:extLst>
              <a:ext uri="{FF2B5EF4-FFF2-40B4-BE49-F238E27FC236}">
                <a16:creationId xmlns:a16="http://schemas.microsoft.com/office/drawing/2014/main" xmlns="" id="{FAE07698-85E4-4473-8F72-B053D310E3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8701664"/>
              </p:ext>
            </p:extLst>
          </p:nvPr>
        </p:nvGraphicFramePr>
        <p:xfrm>
          <a:off x="493813" y="1818398"/>
          <a:ext cx="10515601" cy="4111734"/>
        </p:xfrm>
        <a:graphic>
          <a:graphicData uri="http://schemas.openxmlformats.org/drawingml/2006/table">
            <a:tbl>
              <a:tblPr firstRow="1" firstCol="1" bandRow="1"/>
              <a:tblGrid>
                <a:gridCol w="106500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817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6989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2162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7734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9317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44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C3-214491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PDU session policy data extension for UE-Slice-MBR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#0261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29.504  CR #0148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10643746"/>
                  </a:ext>
                </a:extLst>
              </a:tr>
              <a:tr h="508205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C3-214485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for Multiple QoS Class in deferred location request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#0491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29.572 CR#0114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10189087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C3-214411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IBCF RPH signing for MPS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29.165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#1030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24.229 CR#6528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82054710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C3-214594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of TCP and UDP ports in non-3GPP UE location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29.214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#1662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29.571 CR#0294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93400597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C3-214595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of TCP and UDP ports in non-3GPP UE location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29.214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#1663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29.571 CR#0295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62366720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C3-214596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of TCP and UDP ports in non-3GPP UE location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#0816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29.571 CR#0294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95789777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C3-214597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of TCP and UDP ports in non-3GPP UE location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#0817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29.571 CR#0295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996294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0856077"/>
      </p:ext>
    </p:extLst>
  </p:cSld>
  <p:clrMapOvr>
    <a:masterClrMapping/>
  </p:clrMapOvr>
  <p:transition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approval(II) 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:a16="http://schemas.microsoft.com/office/drawing/2014/main" xmlns="" id="{2950E0CF-C067-4317-B780-12E8BE0786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1430189"/>
              </p:ext>
            </p:extLst>
          </p:nvPr>
        </p:nvGraphicFramePr>
        <p:xfrm>
          <a:off x="508561" y="2305095"/>
          <a:ext cx="10515601" cy="3197334"/>
        </p:xfrm>
        <a:graphic>
          <a:graphicData uri="http://schemas.openxmlformats.org/drawingml/2006/table">
            <a:tbl>
              <a:tblPr firstRow="1" firstCol="1" bandRow="1"/>
              <a:tblGrid>
                <a:gridCol w="106500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87760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7401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2162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7734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9317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44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C3-214598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of TCP and UDP ports in non-3GPP UE location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#0332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29.571 CR#0294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10643746"/>
                  </a:ext>
                </a:extLst>
              </a:tr>
              <a:tr h="508205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C3-214599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of TCP and UDP ports in non-3GPP UE location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#0333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29.571 CR#0295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10189087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C3-214530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 to V2X Policy Provisioning Request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#0285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CR#0613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82054710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C3-214531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 to V2X Policy Provisioning Request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#0286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CR#0614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93400597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C3-214532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 to V2X Policy Provisioning Request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#0162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CR#0613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62366720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C3-214533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Correction to V2X Policy Provisioning Request</a:t>
                      </a:r>
                      <a:endParaRPr lang="es-E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#0163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CR#0614</a:t>
                      </a:r>
                      <a:endParaRPr lang="de-DE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957897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6789387"/>
      </p:ext>
    </p:extLst>
  </p:cSld>
  <p:clrMapOvr>
    <a:masterClrMapping/>
  </p:clrMapOvr>
  <p:transition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CT4: CRs for conditional approval (I)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3F87D215-E70A-4720-BD54-CC8A350FCF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6176854"/>
              </p:ext>
            </p:extLst>
          </p:nvPr>
        </p:nvGraphicFramePr>
        <p:xfrm>
          <a:off x="1095012" y="2307180"/>
          <a:ext cx="9554658" cy="3058189"/>
        </p:xfrm>
        <a:graphic>
          <a:graphicData uri="http://schemas.openxmlformats.org/drawingml/2006/table">
            <a:tbl>
              <a:tblPr/>
              <a:tblGrid>
                <a:gridCol w="129669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72162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7740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1316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7288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7288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116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Aff Specs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C4-214591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NSACF service 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29.510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0544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23.501-3066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C4-214711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Revert Removal of LCS Service Type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29.515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0055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23.273-0183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C4-214712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Revert Removal of LCS Service Type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29.515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0056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23.273-0183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C4-214861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NSSRG value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29.531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0102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23.502-2883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C4-214860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Missing indication of UE support of NSSRG functionality in NSSF service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29.531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0103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23.502-2888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C4-214723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Handling of UE Radio Capability for Paging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29.673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0026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23.502-2890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C4-214724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Handling of UE Radio Capability for Paging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29.673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0027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23.502-2891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058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C4-214725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Handling of UE Radio Capability for Paging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29.674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0007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23.401-3643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1354993"/>
      </p:ext>
    </p:extLst>
  </p:cSld>
  <p:clrMapOvr>
    <a:masterClrMapping/>
  </p:clrMapOvr>
  <p:transition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</a:t>
            </a:r>
            <a:r>
              <a:rPr lang="fr-FR" altLang="en-US" sz="1400" dirty="0" smtClean="0"/>
              <a:t>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94440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8CB3722-5554-4EBC-9A4F-4274B4CAE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WG3 </a:t>
            </a:r>
            <a:r>
              <a:rPr lang="en-GB" altLang="en-US" dirty="0" smtClean="0"/>
              <a:t>Officials (Outgoing)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842FEE6-81A0-4253-B3DB-1B33140E5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90AD1C3D-BD76-4592-961D-21132426028C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err="1"/>
              <a:t>susana.fernandez@ericsson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E8369D8E-0FD2-4382-AB1D-355882465E60}"/>
              </a:ext>
            </a:extLst>
          </p:cNvPr>
          <p:cNvSpPr txBox="1">
            <a:spLocks/>
          </p:cNvSpPr>
          <p:nvPr/>
        </p:nvSpPr>
        <p:spPr bwMode="auto">
          <a:xfrm>
            <a:off x="7010400" y="1973263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Yoshihiro Inoue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r>
              <a:rPr lang="fr-FR" altLang="en-US" sz="1800" dirty="0"/>
              <a:t/>
            </a:r>
            <a:br>
              <a:rPr lang="fr-FR" altLang="en-US" sz="1800" dirty="0"/>
            </a:br>
            <a:r>
              <a:rPr lang="en-US" altLang="en-US" sz="1800" dirty="0"/>
              <a:t>yoshihiro.inoue@</a:t>
            </a:r>
            <a:r>
              <a:rPr lang="es-ES" altLang="en-US" sz="1800" dirty="0"/>
              <a:t>ntt-at.co.jp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385F40F7-AA94-4BFA-8A93-108008117A41}"/>
              </a:ext>
            </a:extLst>
          </p:cNvPr>
          <p:cNvSpPr txBox="1">
            <a:spLocks/>
          </p:cNvSpPr>
          <p:nvPr/>
        </p:nvSpPr>
        <p:spPr bwMode="auto">
          <a:xfrm>
            <a:off x="7010399" y="4394945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smtClean="0"/>
              <a:t>Huang </a:t>
            </a:r>
            <a:r>
              <a:rPr lang="fr-FR" altLang="en-US" sz="1800" dirty="0" err="1" smtClean="0"/>
              <a:t>Zhenning</a:t>
            </a:r>
            <a:endParaRPr lang="fr-FR" altLang="en-US" sz="1800" dirty="0" smtClean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smtClean="0"/>
              <a:t>CT3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smtClean="0"/>
              <a:t>huangzhenning@chinamobile.com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2E74162B-2257-463F-B281-F9E89CE1E0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685" y="1994764"/>
            <a:ext cx="1491268" cy="13831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B5E42BE0-1A58-47C4-80EE-4DEEC9A281E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537" y="2023712"/>
            <a:ext cx="1050925" cy="155943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0A78DD6B-E141-482E-AF3C-FE9B6F9AD7E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836" y="4246086"/>
            <a:ext cx="1050926" cy="1567718"/>
          </a:xfrm>
          <a:prstGeom prst="rect">
            <a:avLst/>
          </a:prstGeom>
        </p:spPr>
      </p:pic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2227262" y="451364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Hao Jing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Hao.Jing@3gpp.org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xmlns="" id="{02333B73-1171-4574-87E1-FF3A3E7FCC8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315" y="4276248"/>
            <a:ext cx="1628008" cy="156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46954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8CB3722-5554-4EBC-9A4F-4274B4CAE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TSG </a:t>
            </a:r>
            <a:r>
              <a:rPr lang="en-GB" altLang="en-US" dirty="0"/>
              <a:t>CT WG3 </a:t>
            </a:r>
            <a:r>
              <a:rPr lang="en-GB" altLang="en-US" dirty="0" smtClean="0"/>
              <a:t>Officials (New)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842FEE6-81A0-4253-B3DB-1B33140E5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xmlns="" id="{8BE5E4F5-06FD-4963-BE4B-F601C3CECFCB}"/>
              </a:ext>
            </a:extLst>
          </p:cNvPr>
          <p:cNvSpPr txBox="1">
            <a:spLocks/>
          </p:cNvSpPr>
          <p:nvPr/>
        </p:nvSpPr>
        <p:spPr bwMode="auto">
          <a:xfrm>
            <a:off x="2155391" y="1998496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Yali Yan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yanyali@huawei.com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xmlns="" id="{00BE79A9-FDC2-470A-9CE4-AC245AA834DA}"/>
              </a:ext>
            </a:extLst>
          </p:cNvPr>
          <p:cNvSpPr txBox="1">
            <a:spLocks/>
          </p:cNvSpPr>
          <p:nvPr/>
        </p:nvSpPr>
        <p:spPr bwMode="auto">
          <a:xfrm>
            <a:off x="7421218" y="1994764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Narendranath Durga Tangudu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Vice Chair</a:t>
            </a:r>
            <a:br>
              <a:rPr lang="fr-FR" altLang="en-US" sz="1800" dirty="0"/>
            </a:br>
            <a:r>
              <a:rPr lang="en-US" altLang="en-US" sz="1800" dirty="0"/>
              <a:t>n.tangudu@samsung.com 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xmlns="" id="{36455614-783B-4C0D-811A-EF427FF5F0A3}"/>
              </a:ext>
            </a:extLst>
          </p:cNvPr>
          <p:cNvSpPr txBox="1">
            <a:spLocks/>
          </p:cNvSpPr>
          <p:nvPr/>
        </p:nvSpPr>
        <p:spPr bwMode="auto">
          <a:xfrm>
            <a:off x="7421218" y="3955551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susana.fernandez@ericsson.com 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xmlns="" id="{9DA29C68-30D9-4F74-A4A8-AED3D3F4012E}"/>
              </a:ext>
            </a:extLst>
          </p:cNvPr>
          <p:cNvSpPr txBox="1">
            <a:spLocks/>
          </p:cNvSpPr>
          <p:nvPr/>
        </p:nvSpPr>
        <p:spPr bwMode="auto">
          <a:xfrm>
            <a:off x="1993467" y="3955551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Achraf </a:t>
            </a:r>
            <a:r>
              <a:rPr lang="fr-FR" altLang="en-US" sz="1800" dirty="0" err="1"/>
              <a:t>Khsiba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/>
              <a:t>Achraf.KHSIBA@3gpp.org </a:t>
            </a: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F05B98A7-E994-4ECF-B46B-96C4E01A2C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3955551"/>
            <a:ext cx="1161382" cy="1511088"/>
          </a:xfrm>
          <a:prstGeom prst="rect">
            <a:avLst/>
          </a:prstGeom>
        </p:spPr>
      </p:pic>
      <p:pic>
        <p:nvPicPr>
          <p:cNvPr id="26" name="Picture 25" descr="A person wearing a suit&#10;&#10;Description automatically generated with low confidence">
            <a:extLst>
              <a:ext uri="{FF2B5EF4-FFF2-40B4-BE49-F238E27FC236}">
                <a16:creationId xmlns:a16="http://schemas.microsoft.com/office/drawing/2014/main" xmlns="" id="{EDD38A61-44E3-4862-98B0-04574A820E3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13" y="1885680"/>
            <a:ext cx="1131310" cy="1543320"/>
          </a:xfrm>
          <a:prstGeom prst="rect">
            <a:avLst/>
          </a:prstGeom>
        </p:spPr>
      </p:pic>
      <p:pic>
        <p:nvPicPr>
          <p:cNvPr id="27" name="Picture 26" descr="A picture containing person, person, wall, clothing&#10;&#10;Description automatically generated">
            <a:extLst>
              <a:ext uri="{FF2B5EF4-FFF2-40B4-BE49-F238E27FC236}">
                <a16:creationId xmlns:a16="http://schemas.microsoft.com/office/drawing/2014/main" xmlns="" id="{C410F1AF-B57A-42D6-AF2E-1A2DB27F48E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13" y="3955551"/>
            <a:ext cx="1131310" cy="1511088"/>
          </a:xfrm>
          <a:prstGeom prst="rect">
            <a:avLst/>
          </a:prstGeom>
        </p:spPr>
      </p:pic>
      <p:pic>
        <p:nvPicPr>
          <p:cNvPr id="28" name="Picture 27" descr="A person in a suit&#10;&#10;Description automatically generated with medium confidence">
            <a:extLst>
              <a:ext uri="{FF2B5EF4-FFF2-40B4-BE49-F238E27FC236}">
                <a16:creationId xmlns:a16="http://schemas.microsoft.com/office/drawing/2014/main" xmlns="" id="{071C2FE2-780C-4EA4-8853-6BB0D073685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88" y="1994764"/>
            <a:ext cx="1161382" cy="132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2957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WG4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7A2A933F-C5B9-4D5B-A41F-A647EE94C876}"/>
              </a:ext>
            </a:extLst>
          </p:cNvPr>
          <p:cNvSpPr txBox="1">
            <a:spLocks/>
          </p:cNvSpPr>
          <p:nvPr/>
        </p:nvSpPr>
        <p:spPr bwMode="auto">
          <a:xfrm>
            <a:off x="2322512" y="1973263"/>
            <a:ext cx="3022600" cy="1503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smtClean="0"/>
              <a:t>peter.schmitt@huawei.com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b="1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876302E0-92F1-49B9-A725-75994CF7C989}"/>
              </a:ext>
            </a:extLst>
          </p:cNvPr>
          <p:cNvSpPr txBox="1">
            <a:spLocks/>
          </p:cNvSpPr>
          <p:nvPr/>
        </p:nvSpPr>
        <p:spPr bwMode="auto">
          <a:xfrm>
            <a:off x="7452991" y="199725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 smtClean="0"/>
              <a:t>songyue@chinamobile.com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52A19EB5-C882-4700-B4B1-42A2C25BF398}"/>
              </a:ext>
            </a:extLst>
          </p:cNvPr>
          <p:cNvSpPr txBox="1">
            <a:spLocks/>
          </p:cNvSpPr>
          <p:nvPr/>
        </p:nvSpPr>
        <p:spPr bwMode="auto">
          <a:xfrm>
            <a:off x="2162174" y="431240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kimmo.kymalainen@3gpp.org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375BD2A7-7039-4C58-B838-D5C2D4DD9F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681" y="2010167"/>
            <a:ext cx="985086" cy="144353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04FBCD90-05D6-4E1A-A2C7-98FD43F16F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95" y="2010167"/>
            <a:ext cx="1243584" cy="168249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A9B8772E-373E-461A-95C9-ED4F3FB732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976" y="4194587"/>
            <a:ext cx="1487843" cy="1386086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xmlns="" id="{E1CE95B5-E7CB-434F-A08F-D5723CFE1BED}"/>
              </a:ext>
            </a:extLst>
          </p:cNvPr>
          <p:cNvSpPr txBox="1">
            <a:spLocks/>
          </p:cNvSpPr>
          <p:nvPr/>
        </p:nvSpPr>
        <p:spPr bwMode="auto">
          <a:xfrm>
            <a:off x="7523780" y="402856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xmlns="" id="{2B7B4A4B-96B5-4156-B032-24B4F95B4123}"/>
              </a:ext>
            </a:extLst>
          </p:cNvPr>
          <p:cNvSpPr txBox="1">
            <a:spLocks/>
          </p:cNvSpPr>
          <p:nvPr/>
        </p:nvSpPr>
        <p:spPr bwMode="auto">
          <a:xfrm>
            <a:off x="7458075" y="3878455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</a:t>
            </a:r>
            <a:r>
              <a:rPr lang="fr-FR" altLang="en-US" sz="1800" dirty="0" err="1"/>
              <a:t>Ischikawa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 smtClean="0"/>
              <a:t>hiroshi.ishikawa.ev</a:t>
            </a:r>
            <a:r>
              <a:rPr lang="en-US" altLang="en-US" sz="1800" dirty="0" smtClean="0"/>
              <a:t>@nttdocomo.</a:t>
            </a:r>
            <a:r>
              <a:rPr lang="en-US" sz="1800" dirty="0" smtClean="0"/>
              <a:t>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447BD483-6E12-4AAE-AE0E-A45B2BE6528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323" y="3977188"/>
            <a:ext cx="1053801" cy="1381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63414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4FFFDDA4-A719-49AD-833D-BA2EA7D86A92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smtClean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708F1D97-5782-40BF-BA75-75C726FFDDD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4A4F1E56-E7C3-410B-9616-FDA8FFB87BBF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FAC76EFC-1D63-444E-A1F1-DF67C3F543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7977" y="2014315"/>
            <a:ext cx="1540098" cy="154009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D826E748-6CBF-48A9-A9F1-09E6ADB375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58471" y="1998719"/>
            <a:ext cx="1195509" cy="155569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4634C964-5FA2-4E7C-B9FC-8AB03A2782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649" y="4860926"/>
            <a:ext cx="1522526" cy="138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09382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Meeting statistics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205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BF8337D347114AB0236844107F8795" ma:contentTypeVersion="13" ma:contentTypeDescription="Create a new document." ma:contentTypeScope="" ma:versionID="15308225571403f45d9e7e6bd438fe08">
  <xsd:schema xmlns:xsd="http://www.w3.org/2001/XMLSchema" xmlns:xs="http://www.w3.org/2001/XMLSchema" xmlns:p="http://schemas.microsoft.com/office/2006/metadata/properties" xmlns:ns3="1e442c71-47c7-4d6b-9a66-8473dbdf2056" xmlns:ns4="5399ac36-8d91-4486-a02c-e0c1bb8d184f" targetNamespace="http://schemas.microsoft.com/office/2006/metadata/properties" ma:root="true" ma:fieldsID="37b5cca48b3b0322c8b73a576eadab92" ns3:_="" ns4:_="">
    <xsd:import namespace="1e442c71-47c7-4d6b-9a66-8473dbdf2056"/>
    <xsd:import namespace="5399ac36-8d91-4486-a02c-e0c1bb8d184f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442c71-47c7-4d6b-9a66-8473dbdf205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99ac36-8d91-4486-a02c-e0c1bb8d184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5F6414F-085E-4BBE-BBE5-04959CF33DE1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5399ac36-8d91-4486-a02c-e0c1bb8d184f"/>
    <ds:schemaRef ds:uri="1e442c71-47c7-4d6b-9a66-8473dbdf2056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F64618A-BDAA-472F-B9F4-B9048F2BF85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75EF393-1D1F-4174-A87D-03A14F6CB30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442c71-47c7-4d6b-9a66-8473dbdf2056"/>
    <ds:schemaRef ds:uri="5399ac36-8d91-4486-a02c-e0c1bb8d184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15483</TotalTime>
  <Words>2088</Words>
  <Application>Microsoft Office PowerPoint</Application>
  <PresentationFormat>Grand écran</PresentationFormat>
  <Paragraphs>538</Paragraphs>
  <Slides>44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44</vt:i4>
      </vt:variant>
    </vt:vector>
  </HeadingPairs>
  <TitlesOfParts>
    <vt:vector size="53" baseType="lpstr">
      <vt:lpstr>ＭＳ Ｐゴシック</vt:lpstr>
      <vt:lpstr>Arial</vt:lpstr>
      <vt:lpstr>Arial </vt:lpstr>
      <vt:lpstr>Calibri</vt:lpstr>
      <vt:lpstr>Calibri Light</vt:lpstr>
      <vt:lpstr>MS Mincho</vt:lpstr>
      <vt:lpstr>Nokia Pure Text Light</vt:lpstr>
      <vt:lpstr>Times New Roman</vt:lpstr>
      <vt:lpstr>Office Theme</vt:lpstr>
      <vt:lpstr>CT Status Report  to TSG SA#93e</vt:lpstr>
      <vt:lpstr>CT Officials</vt:lpstr>
      <vt:lpstr>TSG CT Officials</vt:lpstr>
      <vt:lpstr>TSG CT WG1 Officials</vt:lpstr>
      <vt:lpstr>TSG CT WG3 Officials (Outgoing)</vt:lpstr>
      <vt:lpstr>TSG CT WG3 Officials (New)</vt:lpstr>
      <vt:lpstr>TSG CT WG4 Officials</vt:lpstr>
      <vt:lpstr>TSG CT WG6 Officials</vt:lpstr>
      <vt:lpstr>Meeting statistics</vt:lpstr>
      <vt:lpstr>TSG WG CT Meeting Statistics</vt:lpstr>
      <vt:lpstr>CT WG Statistics: Approved CRs by WG</vt:lpstr>
      <vt:lpstr>Release Status</vt:lpstr>
      <vt:lpstr>Rel-8 – Rel-14 Status (Cat F CRc)</vt:lpstr>
      <vt:lpstr>Release 15 Status</vt:lpstr>
      <vt:lpstr>Release 16 Status</vt:lpstr>
      <vt:lpstr>Release 17 Status</vt:lpstr>
      <vt:lpstr>Rel-17 workplan for CT</vt:lpstr>
      <vt:lpstr>For Information to SA</vt:lpstr>
      <vt:lpstr>LS on Inclusive language review</vt:lpstr>
      <vt:lpstr>TSG ToR Update</vt:lpstr>
      <vt:lpstr>Backward Incompatible Changes</vt:lpstr>
      <vt:lpstr>For Action to SA</vt:lpstr>
      <vt:lpstr>Rel-18 timeline</vt:lpstr>
      <vt:lpstr>Port Allocation for New 3GPP Interfaces</vt:lpstr>
      <vt:lpstr>OpenAPI: Need for common alignment</vt:lpstr>
      <vt:lpstr>OpenAPI: What next?</vt:lpstr>
      <vt:lpstr>Acknowledgement</vt:lpstr>
      <vt:lpstr>Acknowledgement</vt:lpstr>
      <vt:lpstr>Annex</vt:lpstr>
      <vt:lpstr>New approved  Study/Work Items</vt:lpstr>
      <vt:lpstr>New approved  Study/Work Items</vt:lpstr>
      <vt:lpstr>Revised approved  Study/Work Items 1/2</vt:lpstr>
      <vt:lpstr>Revised approved  Study/Work Items 2/2</vt:lpstr>
      <vt:lpstr>TR/TS sent to plenary</vt:lpstr>
      <vt:lpstr>New Rel-17 TR/TS for information</vt:lpstr>
      <vt:lpstr>New Rel-17 TR/TS for Approval</vt:lpstr>
      <vt:lpstr>New Specification numbers</vt:lpstr>
      <vt:lpstr>New allocated Specification numbers</vt:lpstr>
      <vt:lpstr>CRs for conditional approval </vt:lpstr>
      <vt:lpstr>CT1: CRs for conditional approval (I)</vt:lpstr>
      <vt:lpstr>CT3: CRs for conditional approval(I) </vt:lpstr>
      <vt:lpstr>CT3: CRs for conditional approval(II) </vt:lpstr>
      <vt:lpstr>CT4: CRs for conditional approval (I) 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Lionel</cp:lastModifiedBy>
  <cp:revision>817</cp:revision>
  <dcterms:created xsi:type="dcterms:W3CDTF">2010-02-05T13:52:04Z</dcterms:created>
  <dcterms:modified xsi:type="dcterms:W3CDTF">2021-09-20T12:06:27Z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0x010100BBBF8337D347114AB0236844107F8795</vt:lpwstr>
  </property>
</Properties>
</file>