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1"/>
  </p:notesMasterIdLst>
  <p:handoutMasterIdLst>
    <p:handoutMasterId r:id="rId42"/>
  </p:handoutMasterIdLst>
  <p:sldIdLst>
    <p:sldId id="303" r:id="rId5"/>
    <p:sldId id="621" r:id="rId6"/>
    <p:sldId id="939" r:id="rId7"/>
    <p:sldId id="950" r:id="rId8"/>
    <p:sldId id="933" r:id="rId9"/>
    <p:sldId id="964" r:id="rId10"/>
    <p:sldId id="951" r:id="rId11"/>
    <p:sldId id="635" r:id="rId12"/>
    <p:sldId id="627" r:id="rId13"/>
    <p:sldId id="861" r:id="rId14"/>
    <p:sldId id="965" r:id="rId15"/>
    <p:sldId id="966" r:id="rId16"/>
    <p:sldId id="865" r:id="rId17"/>
    <p:sldId id="934" r:id="rId18"/>
    <p:sldId id="967" r:id="rId19"/>
    <p:sldId id="938" r:id="rId20"/>
    <p:sldId id="968" r:id="rId21"/>
    <p:sldId id="943" r:id="rId22"/>
    <p:sldId id="944" r:id="rId23"/>
    <p:sldId id="634" r:id="rId24"/>
    <p:sldId id="962" r:id="rId25"/>
    <p:sldId id="636" r:id="rId26"/>
    <p:sldId id="869" r:id="rId27"/>
    <p:sldId id="888" r:id="rId28"/>
    <p:sldId id="889" r:id="rId29"/>
    <p:sldId id="883" r:id="rId30"/>
    <p:sldId id="884" r:id="rId31"/>
    <p:sldId id="887" r:id="rId32"/>
    <p:sldId id="885" r:id="rId33"/>
    <p:sldId id="886" r:id="rId34"/>
    <p:sldId id="737" r:id="rId35"/>
    <p:sldId id="932" r:id="rId36"/>
    <p:sldId id="961" r:id="rId37"/>
    <p:sldId id="935" r:id="rId38"/>
    <p:sldId id="942" r:id="rId39"/>
    <p:sldId id="704" r:id="rId4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55" autoAdjust="0"/>
    <p:restoredTop sz="92197" autoAdjust="0"/>
  </p:normalViewPr>
  <p:slideViewPr>
    <p:cSldViewPr snapToGrid="0">
      <p:cViewPr varScale="1">
        <p:scale>
          <a:sx n="47" d="100"/>
          <a:sy n="47" d="100"/>
        </p:scale>
        <p:origin x="336" y="4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355A5691-C178-4048-8660-E452FAA4349A}"/>
    <pc:docChg chg="modSld">
      <pc:chgData name="Thomas Tovinger" userId="d52090d9-82c6-45ae-b052-95c46e96cc30" providerId="ADAL" clId="{355A5691-C178-4048-8660-E452FAA4349A}" dt="2021-09-08T21:12:43.074" v="2" actId="20577"/>
      <pc:docMkLst>
        <pc:docMk/>
      </pc:docMkLst>
      <pc:sldChg chg="modSp mod">
        <pc:chgData name="Thomas Tovinger" userId="d52090d9-82c6-45ae-b052-95c46e96cc30" providerId="ADAL" clId="{355A5691-C178-4048-8660-E452FAA4349A}" dt="2021-09-08T21:12:34.528" v="1" actId="20577"/>
        <pc:sldMkLst>
          <pc:docMk/>
          <pc:sldMk cId="220119268" sldId="939"/>
        </pc:sldMkLst>
        <pc:graphicFrameChg chg="modGraphic">
          <ac:chgData name="Thomas Tovinger" userId="d52090d9-82c6-45ae-b052-95c46e96cc30" providerId="ADAL" clId="{355A5691-C178-4048-8660-E452FAA4349A}" dt="2021-09-08T21:12:34.528" v="1" actId="20577"/>
          <ac:graphicFrameMkLst>
            <pc:docMk/>
            <pc:sldMk cId="220119268" sldId="939"/>
            <ac:graphicFrameMk id="28748" creationId="{00000000-0000-0000-0000-000000000000}"/>
          </ac:graphicFrameMkLst>
        </pc:graphicFrameChg>
      </pc:sldChg>
      <pc:sldChg chg="modSp mod">
        <pc:chgData name="Thomas Tovinger" userId="d52090d9-82c6-45ae-b052-95c46e96cc30" providerId="ADAL" clId="{355A5691-C178-4048-8660-E452FAA4349A}" dt="2021-09-08T21:12:43.074" v="2" actId="20577"/>
        <pc:sldMkLst>
          <pc:docMk/>
          <pc:sldMk cId="325164811" sldId="950"/>
        </pc:sldMkLst>
        <pc:graphicFrameChg chg="modGraphic">
          <ac:chgData name="Thomas Tovinger" userId="d52090d9-82c6-45ae-b052-95c46e96cc30" providerId="ADAL" clId="{355A5691-C178-4048-8660-E452FAA4349A}" dt="2021-09-08T21:12:43.074" v="2" actId="20577"/>
          <ac:graphicFrameMkLst>
            <pc:docMk/>
            <pc:sldMk cId="325164811" sldId="950"/>
            <ac:graphicFrameMk id="28748"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9/8/2021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14567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40912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20506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90330"/>
            <a:ext cx="7950201" cy="256545"/>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SP-210989, TSG SA#93-e,</a:t>
            </a:r>
            <a:r>
              <a:rPr lang="en-GB" sz="1100" b="1" spc="300" baseline="0" dirty="0">
                <a:ea typeface="+mn-ea"/>
                <a:cs typeface="Arial" panose="020B0604020202020204" pitchFamily="34" charset="0"/>
              </a:rPr>
              <a:t> E-meeting 14-20 September 2021</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3gpp.org/ftp/tsg_sa/TSG_SA/TSGS_84/Docs/SP-190367.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TSG_SA/TSGs_89E_Electronic/Docs/SP-200769.zip"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TSG_SA/TSGs_89E_Electronic/Docs/SP-200854.zip"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www.3gpp.org/ftp/tsg_sa/TSG_SA/TSGS_88E_Electronic/Docs/SP-200467.zip"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89E_Electronic/Docs/SP-200771.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89E_Electronic/Docs/SP-200767.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90E_Electronic/Docs/SP-201081.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90E_Electronic/Docs/SP-201082.zip"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90.zip"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91.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SA#93-e</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Maryse Gardella,</a:t>
            </a:r>
            <a:r>
              <a:rPr lang="de-DE" altLang="de-DE" sz="2400" dirty="0">
                <a:latin typeface="Arial" charset="0"/>
              </a:rPr>
              <a:t> SA5 Vice Chair, </a:t>
            </a:r>
            <a:r>
              <a:rPr lang="en-GB" altLang="zh-CN" sz="2400" dirty="0">
                <a:latin typeface="Arial" charset="0"/>
              </a:rPr>
              <a:t>Nokia</a:t>
            </a:r>
            <a:endParaRPr lang="en-GB" sz="2400" dirty="0">
              <a:latin typeface="Arial" charset="0"/>
            </a:endParaRP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94886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5GSIMSCH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IMS Charging in 5G System Architecture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75%-&gt; 80%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32.260, TS 32.275, TS 32.281,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SP-190367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SA#94 (12/2021)</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5GSIMSCH</a:t>
            </a:r>
          </a:p>
        </p:txBody>
      </p:sp>
      <p:sp>
        <p:nvSpPr>
          <p:cNvPr id="9" name="矩形 8"/>
          <p:cNvSpPr/>
          <p:nvPr/>
        </p:nvSpPr>
        <p:spPr>
          <a:xfrm>
            <a:off x="350152" y="4270872"/>
            <a:ext cx="11721983" cy="369332"/>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CR </a:t>
            </a:r>
            <a:r>
              <a:rPr lang="fr-FR" sz="1800" dirty="0" err="1">
                <a:latin typeface="Calibri" pitchFamily="34" charset="0"/>
                <a:ea typeface="宋体" pitchFamily="2" charset="-122"/>
                <a:cs typeface="Arial" charset="0"/>
              </a:rPr>
              <a:t>was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agreed</a:t>
            </a:r>
            <a:r>
              <a:rPr lang="fr-FR" sz="1800" dirty="0">
                <a:latin typeface="Calibri" pitchFamily="34" charset="0"/>
                <a:ea typeface="宋体" pitchFamily="2" charset="-122"/>
                <a:cs typeface="Arial" charset="0"/>
              </a:rPr>
              <a:t> to TS 32.291 (stage3 </a:t>
            </a:r>
            <a:r>
              <a:rPr lang="fr-FR" sz="1800" dirty="0" err="1">
                <a:latin typeface="Calibri" pitchFamily="34" charset="0"/>
                <a:ea typeface="宋体" pitchFamily="2" charset="-122"/>
                <a:cs typeface="Arial" charset="0"/>
              </a:rPr>
              <a:t>OpenAPI</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starting</a:t>
            </a:r>
            <a:r>
              <a:rPr lang="fr-FR" sz="1800" dirty="0">
                <a:latin typeface="Calibri" pitchFamily="34" charset="0"/>
                <a:ea typeface="宋体" pitchFamily="2" charset="-122"/>
                <a:cs typeface="Arial" charset="0"/>
              </a:rPr>
              <a:t> </a:t>
            </a:r>
            <a:r>
              <a:rPr lang="en-US" sz="1800" dirty="0">
                <a:latin typeface="Calibri" pitchFamily="34" charset="0"/>
                <a:ea typeface="宋体" pitchFamily="2" charset="-122"/>
                <a:cs typeface="Arial" charset="0"/>
              </a:rPr>
              <a:t>Addition of IMS charging information</a:t>
            </a:r>
            <a:endParaRPr lang="fr-FR" sz="1800" dirty="0">
              <a:latin typeface="Calibri" pitchFamily="34" charset="0"/>
              <a:ea typeface="宋体" pitchFamily="2" charset="-122"/>
              <a:cs typeface="Arial" charset="0"/>
            </a:endParaRPr>
          </a:p>
        </p:txBody>
      </p:sp>
      <p:sp>
        <p:nvSpPr>
          <p:cNvPr id="10" name="文本框 9"/>
          <p:cNvSpPr txBox="1"/>
          <p:nvPr/>
        </p:nvSpPr>
        <p:spPr>
          <a:xfrm>
            <a:off x="350152" y="361433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8688736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5G_URLLC</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Charging enhancement for URLLC</a:t>
                      </a:r>
                      <a:endParaRPr lang="en-US"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60%-&gt;   </a:t>
                      </a:r>
                      <a:r>
                        <a:rPr lang="sv-SE" altLang="zh-CN" sz="1100" kern="1200" dirty="0">
                          <a:solidFill>
                            <a:schemeClr val="dk1"/>
                          </a:solidFill>
                          <a:effectLst/>
                          <a:highlight>
                            <a:srgbClr val="00FF00"/>
                          </a:highlight>
                          <a:latin typeface="Arial" panose="020B0604020202020204" pitchFamily="34" charset="0"/>
                          <a:ea typeface="+mn-ea"/>
                          <a:cs typeface="+mn-cs"/>
                        </a:rPr>
                        <a:t>100%</a:t>
                      </a:r>
                    </a:p>
                    <a:p>
                      <a:pPr algn="ctr">
                        <a:spcAft>
                          <a:spcPts val="0"/>
                        </a:spcAft>
                      </a:pPr>
                      <a:r>
                        <a:rPr lang="sv-SE" altLang="zh-CN" sz="1100" kern="1200" dirty="0" err="1">
                          <a:solidFill>
                            <a:schemeClr val="dk1"/>
                          </a:solidFill>
                          <a:effectLst/>
                          <a:highlight>
                            <a:srgbClr val="00FF00"/>
                          </a:highlight>
                          <a:latin typeface="Arial" panose="020B0604020202020204" pitchFamily="34" charset="0"/>
                          <a:ea typeface="+mn-ea"/>
                          <a:cs typeface="+mn-cs"/>
                        </a:rPr>
                        <a:t>Completed</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1"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SP-200769</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 (09/2021)</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5G_URLLC</a:t>
            </a:r>
          </a:p>
        </p:txBody>
      </p:sp>
      <p:sp>
        <p:nvSpPr>
          <p:cNvPr id="10" name="文本框 9"/>
          <p:cNvSpPr txBox="1"/>
          <p:nvPr/>
        </p:nvSpPr>
        <p:spPr>
          <a:xfrm>
            <a:off x="380975" y="357196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287765" y="3963850"/>
            <a:ext cx="11269350" cy="246221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were</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agreed</a:t>
            </a:r>
            <a:r>
              <a:rPr lang="fr-FR" sz="1800" dirty="0">
                <a:latin typeface="Calibri" pitchFamily="34" charset="0"/>
                <a:ea typeface="宋体" pitchFamily="2" charset="-122"/>
                <a:cs typeface="Arial" charset="0"/>
              </a:rPr>
              <a:t> to TS 32.255 for introduction of:</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Usage reporting from SMF description updated to clarify only "non-duplicated packets" are reported, for both Redundant transmission on N3/N9 interfaces and Redundant transmission at transport layer. </a:t>
            </a:r>
          </a:p>
          <a:p>
            <a:pPr marL="893763" lvl="1" indent="-285750" defTabSz="1219170" eaLnBrk="1" fontAlgn="auto" hangingPunct="1">
              <a:spcBef>
                <a:spcPts val="0"/>
              </a:spcBef>
              <a:spcAft>
                <a:spcPts val="0"/>
              </a:spcAft>
              <a:buFont typeface="Arial" panose="020B0604020202020204" pitchFamily="34" charset="0"/>
              <a:buChar char="•"/>
              <a:defRPr/>
            </a:pPr>
            <a:r>
              <a:rPr lang="fr-FR" sz="1800" dirty="0">
                <a:latin typeface="Calibri" pitchFamily="34" charset="0"/>
                <a:ea typeface="宋体" pitchFamily="2" charset="-122"/>
                <a:cs typeface="Arial" charset="0"/>
              </a:rPr>
              <a:t>"</a:t>
            </a:r>
            <a:r>
              <a:rPr lang="en-US" sz="1800" dirty="0">
                <a:latin typeface="Calibri" pitchFamily="34" charset="0"/>
                <a:ea typeface="宋体" pitchFamily="2" charset="-122"/>
                <a:cs typeface="Arial" charset="0"/>
              </a:rPr>
              <a:t>PDU Session Pair ID instead of </a:t>
            </a:r>
            <a:r>
              <a:rPr lang="fr-FR" sz="1800" dirty="0">
                <a:latin typeface="Calibri" pitchFamily="34" charset="0"/>
                <a:ea typeface="宋体" pitchFamily="2" charset="-122"/>
                <a:cs typeface="Arial" charset="0"/>
              </a:rPr>
              <a:t>RSN (</a:t>
            </a:r>
            <a:r>
              <a:rPr lang="fr-FR" sz="1800" dirty="0" err="1">
                <a:latin typeface="Calibri" pitchFamily="34" charset="0"/>
                <a:ea typeface="宋体" pitchFamily="2" charset="-122"/>
                <a:cs typeface="Arial" charset="0"/>
              </a:rPr>
              <a:t>Redundancy</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Sequence</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Number</a:t>
            </a:r>
            <a:r>
              <a:rPr lang="fr-FR" sz="1800" dirty="0">
                <a:latin typeface="Calibri" pitchFamily="34" charset="0"/>
                <a:ea typeface="宋体" pitchFamily="2" charset="-122"/>
                <a:cs typeface="Arial" charset="0"/>
              </a:rPr>
              <a:t>) Information" in PDU Session Charging Information.</a:t>
            </a: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DraftCRs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converted</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into</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Agreed</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CRs</a:t>
            </a:r>
            <a:r>
              <a:rPr lang="fr-FR" sz="1800" dirty="0">
                <a:latin typeface="Calibri" pitchFamily="34" charset="0"/>
                <a:ea typeface="宋体" pitchFamily="2" charset="-122"/>
                <a:cs typeface="Arial" charset="0"/>
              </a:rPr>
              <a:t> to stage 3 TS 32.298 (CHF CDR ASN.1) and TS 32.291 (</a:t>
            </a:r>
            <a:r>
              <a:rPr lang="fr-FR" sz="1800" dirty="0" err="1">
                <a:latin typeface="Calibri" pitchFamily="34" charset="0"/>
                <a:ea typeface="宋体" pitchFamily="2" charset="-122"/>
                <a:cs typeface="Arial" charset="0"/>
              </a:rPr>
              <a:t>OpenAPI</a:t>
            </a:r>
            <a:r>
              <a:rPr lang="fr-FR" sz="1800" dirty="0">
                <a:latin typeface="Calibri" pitchFamily="34" charset="0"/>
                <a:ea typeface="宋体" pitchFamily="2" charset="-122"/>
                <a:cs typeface="Arial" charset="0"/>
              </a:rPr>
              <a:t>) to </a:t>
            </a:r>
            <a:r>
              <a:rPr lang="fr-FR" sz="1800" dirty="0" err="1">
                <a:latin typeface="Calibri" pitchFamily="34" charset="0"/>
                <a:ea typeface="宋体" pitchFamily="2" charset="-122"/>
                <a:cs typeface="Arial" charset="0"/>
              </a:rPr>
              <a:t>complete</a:t>
            </a:r>
            <a:r>
              <a:rPr lang="fr-FR" sz="1800" dirty="0">
                <a:latin typeface="Calibri" pitchFamily="34" charset="0"/>
                <a:ea typeface="宋体" pitchFamily="2" charset="-122"/>
                <a:cs typeface="Arial" charset="0"/>
              </a:rPr>
              <a:t> URLLC </a:t>
            </a:r>
            <a:r>
              <a:rPr lang="fr-FR" sz="1800" dirty="0" err="1">
                <a:latin typeface="Calibri" pitchFamily="34" charset="0"/>
                <a:ea typeface="宋体" pitchFamily="2" charset="-122"/>
                <a:cs typeface="Arial" charset="0"/>
              </a:rPr>
              <a:t>charging</a:t>
            </a:r>
            <a:r>
              <a:rPr lang="fr-FR" sz="1800" dirty="0">
                <a:latin typeface="Calibri" pitchFamily="34" charset="0"/>
                <a:ea typeface="宋体" pitchFamily="2" charset="-122"/>
                <a:cs typeface="Arial" charset="0"/>
              </a:rPr>
              <a:t> information</a:t>
            </a:r>
            <a:endParaRPr lang="en-US" sz="2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196417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61358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TEI17_NIESGU </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N40 Interface Enhancements to Support GERAN and UTRAN</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50%-&gt;  </a:t>
                      </a:r>
                      <a:r>
                        <a:rPr lang="sv-SE" altLang="zh-CN" sz="1100" kern="1200" dirty="0">
                          <a:solidFill>
                            <a:schemeClr val="dk1"/>
                          </a:solidFill>
                          <a:effectLst/>
                          <a:highlight>
                            <a:srgbClr val="00FF00"/>
                          </a:highlight>
                          <a:latin typeface="Arial" panose="020B0604020202020204" pitchFamily="34" charset="0"/>
                          <a:ea typeface="+mn-ea"/>
                          <a:cs typeface="+mn-cs"/>
                        </a:rPr>
                        <a:t>100%</a:t>
                      </a:r>
                    </a:p>
                    <a:p>
                      <a:pPr algn="ctr">
                        <a:spcAft>
                          <a:spcPts val="0"/>
                        </a:spcAft>
                      </a:pPr>
                      <a:r>
                        <a:rPr lang="sv-SE" altLang="zh-CN" sz="1100" kern="1200" dirty="0" err="1">
                          <a:solidFill>
                            <a:schemeClr val="dk1"/>
                          </a:solidFill>
                          <a:effectLst/>
                          <a:highlight>
                            <a:srgbClr val="00FF00"/>
                          </a:highlight>
                          <a:latin typeface="Arial" panose="020B0604020202020204" pitchFamily="34" charset="0"/>
                          <a:ea typeface="+mn-ea"/>
                          <a:cs typeface="+mn-cs"/>
                        </a:rPr>
                        <a:t>Completed</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32.251,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 TS 32.290,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SP-200854</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TEI17_NIESGU </a:t>
            </a:r>
          </a:p>
        </p:txBody>
      </p:sp>
      <p:sp>
        <p:nvSpPr>
          <p:cNvPr id="9" name="矩形 8"/>
          <p:cNvSpPr/>
          <p:nvPr/>
        </p:nvSpPr>
        <p:spPr>
          <a:xfrm>
            <a:off x="205572" y="4116254"/>
            <a:ext cx="11269350" cy="1908215"/>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CR to TS 32.255 </a:t>
            </a:r>
            <a:r>
              <a:rPr lang="fr-FR" sz="1800" dirty="0" err="1">
                <a:latin typeface="Calibri" pitchFamily="34" charset="0"/>
                <a:ea typeface="宋体" pitchFamily="2" charset="-122"/>
                <a:cs typeface="Arial" charset="0"/>
              </a:rPr>
              <a:t>updating</a:t>
            </a:r>
            <a:r>
              <a:rPr lang="fr-FR" sz="1800" dirty="0">
                <a:latin typeface="Calibri" pitchFamily="34" charset="0"/>
                <a:ea typeface="宋体" pitchFamily="2" charset="-122"/>
                <a:cs typeface="Arial" charset="0"/>
              </a:rPr>
              <a:t> "</a:t>
            </a:r>
            <a:r>
              <a:rPr lang="en-US" sz="1800" dirty="0">
                <a:latin typeface="Calibri" pitchFamily="34" charset="0"/>
                <a:ea typeface="宋体" pitchFamily="2" charset="-122"/>
                <a:cs typeface="Arial" charset="0"/>
              </a:rPr>
              <a:t>GERAN/UTRAN access" dedicated Annex </a:t>
            </a:r>
            <a:r>
              <a:rPr lang="fr-FR" sz="1800" dirty="0" err="1">
                <a:latin typeface="Calibri" pitchFamily="34" charset="0"/>
                <a:ea typeface="宋体" pitchFamily="2" charset="-122"/>
                <a:cs typeface="Arial" charset="0"/>
              </a:rPr>
              <a:t>with</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some</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additional</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differences</a:t>
            </a:r>
            <a:r>
              <a:rPr lang="fr-FR" sz="1800" dirty="0">
                <a:latin typeface="Calibri" pitchFamily="34" charset="0"/>
                <a:ea typeface="宋体" pitchFamily="2" charset="-122"/>
                <a:cs typeface="Arial" charset="0"/>
              </a:rPr>
              <a:t>   </a:t>
            </a: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CR to TS 32.291 </a:t>
            </a:r>
            <a:r>
              <a:rPr lang="fr-FR" sz="1800" dirty="0" err="1">
                <a:latin typeface="Calibri" pitchFamily="34" charset="0"/>
                <a:ea typeface="宋体" pitchFamily="2" charset="-122"/>
                <a:cs typeface="Arial" charset="0"/>
              </a:rPr>
              <a:t>introducing</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specificities</a:t>
            </a:r>
            <a:r>
              <a:rPr lang="fr-FR" sz="1800" dirty="0">
                <a:latin typeface="Calibri" pitchFamily="34" charset="0"/>
                <a:ea typeface="宋体" pitchFamily="2" charset="-122"/>
                <a:cs typeface="Arial" charset="0"/>
              </a:rPr>
              <a:t> of "</a:t>
            </a:r>
            <a:r>
              <a:rPr lang="en-US" sz="1800" dirty="0">
                <a:latin typeface="Calibri" pitchFamily="34" charset="0"/>
                <a:ea typeface="宋体" pitchFamily="2" charset="-122"/>
                <a:cs typeface="Arial" charset="0"/>
              </a:rPr>
              <a:t>GERAN/UTRAN access" in attributes of 5G data connectivity </a:t>
            </a:r>
            <a:r>
              <a:rPr lang="en-US" sz="1800" dirty="0" err="1">
                <a:latin typeface="Calibri" pitchFamily="34" charset="0"/>
                <a:ea typeface="宋体" pitchFamily="2" charset="-122"/>
                <a:cs typeface="Arial" charset="0"/>
              </a:rPr>
              <a:t>Nchf</a:t>
            </a:r>
            <a:r>
              <a:rPr lang="en-US" sz="1800" dirty="0">
                <a:latin typeface="Calibri" pitchFamily="34" charset="0"/>
                <a:ea typeface="宋体" pitchFamily="2" charset="-122"/>
                <a:cs typeface="Arial" charset="0"/>
              </a:rPr>
              <a:t> converged charging: RAI, CGI, SGSN… controlled under TEI17_NIESGU feature.  </a:t>
            </a: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CRs</a:t>
            </a:r>
            <a:r>
              <a:rPr lang="fr-FR" sz="1800" dirty="0">
                <a:latin typeface="Calibri" pitchFamily="34" charset="0"/>
                <a:ea typeface="宋体" pitchFamily="2" charset="-122"/>
                <a:cs typeface="Arial" charset="0"/>
              </a:rPr>
              <a:t> to TS 32.298 </a:t>
            </a:r>
            <a:r>
              <a:rPr lang="fr-FR" sz="1800" dirty="0" err="1">
                <a:latin typeface="Calibri" pitchFamily="34" charset="0"/>
                <a:ea typeface="宋体" pitchFamily="2" charset="-122"/>
                <a:cs typeface="Arial" charset="0"/>
              </a:rPr>
              <a:t>introducing</a:t>
            </a:r>
            <a:r>
              <a:rPr lang="fr-FR" sz="1800" dirty="0">
                <a:latin typeface="Calibri" pitchFamily="34" charset="0"/>
                <a:ea typeface="宋体" pitchFamily="2" charset="-122"/>
                <a:cs typeface="Arial" charset="0"/>
              </a:rPr>
              <a:t> User Location Information ASN.1 extension, SGSN, RAT Type </a:t>
            </a:r>
            <a:r>
              <a:rPr lang="fr-FR" sz="1800" dirty="0" err="1">
                <a:latin typeface="Calibri" pitchFamily="34" charset="0"/>
                <a:ea typeface="宋体" pitchFamily="2" charset="-122"/>
                <a:cs typeface="Arial" charset="0"/>
              </a:rPr>
              <a:t>associated</a:t>
            </a:r>
            <a:r>
              <a:rPr lang="fr-FR" sz="1800" dirty="0">
                <a:latin typeface="Calibri" pitchFamily="34" charset="0"/>
                <a:ea typeface="宋体" pitchFamily="2" charset="-122"/>
                <a:cs typeface="Arial" charset="0"/>
              </a:rPr>
              <a:t> to </a:t>
            </a:r>
            <a:r>
              <a:rPr lang="en-US" sz="1800" dirty="0">
                <a:latin typeface="Calibri" pitchFamily="34" charset="0"/>
                <a:ea typeface="宋体" pitchFamily="2" charset="-122"/>
                <a:cs typeface="Arial" charset="0"/>
              </a:rPr>
              <a:t>GERAN/UTRAN access </a:t>
            </a:r>
            <a:r>
              <a:rPr lang="fr-FR" sz="1800" dirty="0">
                <a:latin typeface="Calibri" pitchFamily="34" charset="0"/>
                <a:ea typeface="宋体" pitchFamily="2" charset="-122"/>
                <a:cs typeface="Arial" charset="0"/>
              </a:rPr>
              <a:t>for </a:t>
            </a:r>
            <a:r>
              <a:rPr lang="en-US" sz="1800" dirty="0">
                <a:latin typeface="Calibri" pitchFamily="34" charset="0"/>
                <a:ea typeface="宋体" pitchFamily="2" charset="-122"/>
                <a:cs typeface="Arial" charset="0"/>
              </a:rPr>
              <a:t>CHF CDR.</a:t>
            </a:r>
          </a:p>
          <a:p>
            <a:pPr marL="285750" indent="-285750" defTabSz="1219170" eaLnBrk="1" fontAlgn="auto" hangingPunct="1">
              <a:spcBef>
                <a:spcPts val="0"/>
              </a:spcBef>
              <a:spcAft>
                <a:spcPts val="0"/>
              </a:spcAft>
              <a:buFont typeface="Wingdings" panose="05000000000000000000" pitchFamily="2" charset="2"/>
              <a:buChar char="Ø"/>
              <a:defRPr/>
            </a:pPr>
            <a:endParaRPr lang="en-US" sz="2800" dirty="0">
              <a:latin typeface="Calibri" pitchFamily="34" charset="0"/>
              <a:ea typeface="宋体" pitchFamily="2" charset="-122"/>
              <a:cs typeface="Arial" charset="0"/>
            </a:endParaRPr>
          </a:p>
        </p:txBody>
      </p:sp>
      <p:sp>
        <p:nvSpPr>
          <p:cNvPr id="10" name="文本框 9"/>
          <p:cNvSpPr txBox="1"/>
          <p:nvPr/>
        </p:nvSpPr>
        <p:spPr>
          <a:xfrm>
            <a:off x="380975" y="357196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3824016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06837" y="108085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FS_EDGE_CH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Edge Computing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80%-&gt;   90%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28.815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SP-200467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SA#94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 (12/2021)</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Intel Corporation (UK) Ltd</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FS_EDGE_CH</a:t>
            </a:r>
          </a:p>
        </p:txBody>
      </p:sp>
      <p:sp>
        <p:nvSpPr>
          <p:cNvPr id="9" name="矩形 8"/>
          <p:cNvSpPr/>
          <p:nvPr/>
        </p:nvSpPr>
        <p:spPr>
          <a:xfrm>
            <a:off x="461325" y="2872348"/>
            <a:ext cx="11269350" cy="3693319"/>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pCRs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agreed</a:t>
            </a:r>
            <a:r>
              <a:rPr lang="fr-FR" sz="1800" dirty="0">
                <a:latin typeface="Calibri" pitchFamily="34" charset="0"/>
                <a:ea typeface="宋体" pitchFamily="2" charset="-122"/>
                <a:cs typeface="Arial" charset="0"/>
              </a:rPr>
              <a:t> to TR 28.815 on :</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600" dirty="0">
                <a:latin typeface="Calibri" pitchFamily="34" charset="0"/>
                <a:ea typeface="宋体" pitchFamily="2" charset="-122"/>
                <a:cs typeface="Arial" charset="0"/>
              </a:rPr>
              <a:t>New solution for edge application access charging via EAS (CTF)</a:t>
            </a:r>
          </a:p>
          <a:p>
            <a:pPr marL="893763" lvl="1" indent="-285750" defTabSz="1219170" eaLnBrk="1" fontAlgn="auto" hangingPunct="1">
              <a:spcBef>
                <a:spcPts val="0"/>
              </a:spcBef>
              <a:spcAft>
                <a:spcPts val="0"/>
              </a:spcAft>
              <a:buFont typeface="Wingdings" panose="05000000000000000000" pitchFamily="2" charset="2"/>
              <a:buChar char="§"/>
              <a:defRPr/>
            </a:pPr>
            <a:r>
              <a:rPr lang="en-US" sz="1600" dirty="0">
                <a:latin typeface="Calibri" pitchFamily="34" charset="0"/>
                <a:ea typeface="宋体" pitchFamily="2" charset="-122"/>
                <a:cs typeface="Arial" charset="0"/>
              </a:rPr>
              <a:t>New solutions for charging for Session with QoS</a:t>
            </a:r>
          </a:p>
          <a:p>
            <a:pPr marL="893763" lvl="1" indent="-285750" defTabSz="1219170" eaLnBrk="1" fontAlgn="auto" hangingPunct="1">
              <a:spcBef>
                <a:spcPts val="0"/>
              </a:spcBef>
              <a:spcAft>
                <a:spcPts val="0"/>
              </a:spcAft>
              <a:buFont typeface="Wingdings" panose="05000000000000000000" pitchFamily="2" charset="2"/>
              <a:buChar char="§"/>
              <a:defRPr/>
            </a:pPr>
            <a:r>
              <a:rPr lang="en-US" sz="1600" dirty="0">
                <a:latin typeface="Calibri" pitchFamily="34" charset="0"/>
                <a:ea typeface="宋体" pitchFamily="2" charset="-122"/>
                <a:cs typeface="Arial" charset="0"/>
              </a:rPr>
              <a:t>New use case &amp; Key issue for support by ECSP of charging information aggregation and solutions based on standalone CEF or CEF integrated in ECS.</a:t>
            </a:r>
          </a:p>
          <a:p>
            <a:pPr marL="893763" lvl="1" indent="-285750" defTabSz="1219170" eaLnBrk="1" fontAlgn="auto" hangingPunct="1">
              <a:spcBef>
                <a:spcPts val="0"/>
              </a:spcBef>
              <a:spcAft>
                <a:spcPts val="0"/>
              </a:spcAft>
              <a:buFont typeface="Wingdings" panose="05000000000000000000" pitchFamily="2" charset="2"/>
              <a:buChar char="§"/>
              <a:defRPr/>
            </a:pPr>
            <a:r>
              <a:rPr lang="en-US" sz="1600" dirty="0">
                <a:latin typeface="Calibri" pitchFamily="34" charset="0"/>
                <a:ea typeface="宋体" pitchFamily="2" charset="-122"/>
                <a:cs typeface="Arial" charset="0"/>
              </a:rPr>
              <a:t>Evaluation of solutions &amp; Conclusion for:</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Inter-provider charging for 5GS capabilities usage: solution based on aggregation by the Billing Domain.</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edge enabling infrastructure resource usage/</a:t>
            </a:r>
            <a:r>
              <a:rPr lang="en-GB" sz="1400" dirty="0">
                <a:latin typeface="Calibri" pitchFamily="34" charset="0"/>
                <a:ea typeface="宋体" pitchFamily="2" charset="-122"/>
                <a:cs typeface="Arial" charset="0"/>
              </a:rPr>
              <a:t>performance</a:t>
            </a:r>
            <a:r>
              <a:rPr lang="en-US" sz="1400" dirty="0">
                <a:latin typeface="Calibri" pitchFamily="34" charset="0"/>
                <a:ea typeface="宋体" pitchFamily="2" charset="-122"/>
                <a:cs typeface="Arial" charset="0"/>
              </a:rPr>
              <a:t> charging when EAS is implemented as VNF: CEF enabling charging for </a:t>
            </a:r>
            <a:r>
              <a:rPr lang="en-US" sz="1400" dirty="0" err="1">
                <a:latin typeface="Calibri" pitchFamily="34" charset="0"/>
                <a:ea typeface="宋体" pitchFamily="2" charset="-122"/>
                <a:cs typeface="Arial" charset="0"/>
              </a:rPr>
              <a:t>MnS</a:t>
            </a:r>
            <a:r>
              <a:rPr lang="en-US" sz="1400" dirty="0">
                <a:latin typeface="Calibri" pitchFamily="34" charset="0"/>
                <a:ea typeface="宋体" pitchFamily="2" charset="-122"/>
                <a:cs typeface="Arial" charset="0"/>
              </a:rPr>
              <a:t> producer (use of ETSI NFV MANO specified by TS 28.522).</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edge application server deployment charging : CEF enabling charging for </a:t>
            </a:r>
            <a:r>
              <a:rPr lang="en-US" sz="1400" dirty="0" err="1">
                <a:latin typeface="Calibri" pitchFamily="34" charset="0"/>
                <a:ea typeface="宋体" pitchFamily="2" charset="-122"/>
                <a:cs typeface="Arial" charset="0"/>
              </a:rPr>
              <a:t>MnS</a:t>
            </a:r>
            <a:r>
              <a:rPr lang="en-US" sz="1400" dirty="0">
                <a:latin typeface="Calibri" pitchFamily="34" charset="0"/>
                <a:ea typeface="宋体" pitchFamily="2" charset="-122"/>
                <a:cs typeface="Arial" charset="0"/>
              </a:rPr>
              <a:t> producer of EAS deployment</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edge enabling services usage charging (EAS discovery/registration, EAS app context transfer, "UE location", "Application Client information", </a:t>
            </a:r>
            <a:r>
              <a:rPr lang="fr-FR" sz="1400" dirty="0">
                <a:latin typeface="Calibri" pitchFamily="34" charset="0"/>
                <a:ea typeface="宋体" pitchFamily="2" charset="-122"/>
                <a:cs typeface="Arial" charset="0"/>
              </a:rPr>
              <a:t>ACR management, Session </a:t>
            </a:r>
            <a:r>
              <a:rPr lang="fr-FR" sz="1400" dirty="0" err="1">
                <a:latin typeface="Calibri" pitchFamily="34" charset="0"/>
                <a:ea typeface="宋体" pitchFamily="2" charset="-122"/>
                <a:cs typeface="Arial" charset="0"/>
              </a:rPr>
              <a:t>with</a:t>
            </a:r>
            <a:r>
              <a:rPr lang="fr-FR" sz="1400" dirty="0">
                <a:latin typeface="Calibri" pitchFamily="34" charset="0"/>
                <a:ea typeface="宋体" pitchFamily="2" charset="-122"/>
                <a:cs typeface="Arial" charset="0"/>
              </a:rPr>
              <a:t> QoS </a:t>
            </a:r>
            <a:r>
              <a:rPr lang="en-US" sz="1400" dirty="0">
                <a:latin typeface="Calibri" pitchFamily="34" charset="0"/>
                <a:ea typeface="宋体" pitchFamily="2" charset="-122"/>
                <a:cs typeface="Arial" charset="0"/>
              </a:rPr>
              <a:t>): IEC &amp; PEC charging from EES(CTF)</a:t>
            </a:r>
          </a:p>
          <a:p>
            <a:pPr marL="893763" lvl="1" indent="-285750" defTabSz="1219170" eaLnBrk="1" fontAlgn="auto" hangingPunct="1">
              <a:spcBef>
                <a:spcPts val="0"/>
              </a:spcBef>
              <a:spcAft>
                <a:spcPts val="0"/>
              </a:spcAft>
              <a:buFont typeface="Wingdings" panose="05000000000000000000" pitchFamily="2" charset="2"/>
              <a:buChar char="§"/>
              <a:defRPr/>
            </a:pPr>
            <a:r>
              <a:rPr lang="en-US" sz="1600" dirty="0">
                <a:latin typeface="Calibri" pitchFamily="34" charset="0"/>
                <a:ea typeface="宋体" pitchFamily="2" charset="-122"/>
                <a:cs typeface="Arial" charset="0"/>
              </a:rPr>
              <a:t>Overall partial conclusions and recommendations</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28.815 (email approval S5-214686)</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TR sent to SA for information</a:t>
            </a:r>
            <a:endParaRPr lang="en-US" sz="1400" dirty="0">
              <a:latin typeface="Calibri" pitchFamily="34" charset="0"/>
              <a:ea typeface="宋体" pitchFamily="2" charset="-122"/>
              <a:cs typeface="Arial" charset="0"/>
            </a:endParaRPr>
          </a:p>
        </p:txBody>
      </p:sp>
      <p:sp>
        <p:nvSpPr>
          <p:cNvPr id="10" name="文本框 9"/>
          <p:cNvSpPr txBox="1"/>
          <p:nvPr/>
        </p:nvSpPr>
        <p:spPr>
          <a:xfrm>
            <a:off x="406837" y="2579960"/>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20407692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FS_5G_CIoT_CH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5GS </a:t>
                      </a:r>
                      <a:r>
                        <a:rPr lang="en-US" sz="1100" kern="1200" dirty="0" err="1">
                          <a:solidFill>
                            <a:schemeClr val="dk1"/>
                          </a:solidFill>
                          <a:effectLst/>
                          <a:latin typeface="Arial" panose="020B0604020202020204" pitchFamily="34" charset="0"/>
                          <a:ea typeface="+mn-ea"/>
                          <a:cs typeface="+mn-cs"/>
                        </a:rPr>
                        <a:t>CIoT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altLang="zh-CN" sz="1100" kern="1200" dirty="0">
                          <a:solidFill>
                            <a:schemeClr val="dk1"/>
                          </a:solidFill>
                          <a:effectLst/>
                          <a:latin typeface="Arial" panose="020B0604020202020204" pitchFamily="34" charset="0"/>
                          <a:ea typeface="+mn-ea"/>
                          <a:cs typeface="+mn-cs"/>
                        </a:rPr>
                        <a:t>55%-&gt;   70%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28.816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SP-200771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SA#94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 (12/2021)</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FS_5G_CIoT_CH</a:t>
            </a:r>
          </a:p>
        </p:txBody>
      </p:sp>
      <p:sp>
        <p:nvSpPr>
          <p:cNvPr id="9" name="矩形 8"/>
          <p:cNvSpPr/>
          <p:nvPr/>
        </p:nvSpPr>
        <p:spPr>
          <a:xfrm>
            <a:off x="461325" y="3386055"/>
            <a:ext cx="11269350" cy="2862322"/>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28.816 for introduction of :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solutions for 5G data connectivity domain charging: PDU session charging enhancement with 5GS </a:t>
            </a:r>
            <a:r>
              <a:rPr lang="en-US" sz="1800" dirty="0" err="1">
                <a:latin typeface="Calibri" pitchFamily="34" charset="0"/>
                <a:ea typeface="宋体" pitchFamily="2" charset="-122"/>
                <a:cs typeface="Arial" charset="0"/>
              </a:rPr>
              <a:t>CIoT</a:t>
            </a:r>
            <a:r>
              <a:rPr lang="en-US" sz="1800" dirty="0">
                <a:latin typeface="Calibri" pitchFamily="34" charset="0"/>
                <a:ea typeface="宋体" pitchFamily="2" charset="-122"/>
                <a:cs typeface="Arial" charset="0"/>
              </a:rPr>
              <a:t> optimizations parameters also in Home routed roaming and EPS interworking.</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solution for monitoring event domain charging based on NEF (CTF)</a:t>
            </a:r>
            <a:endParaRPr lang="en-US" sz="1800" dirty="0">
              <a:highlight>
                <a:srgbClr val="FFFF00"/>
              </a:highlight>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solution for control plane data transfer charging (NIDD) based SMF (CTF) charging</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Start of evaluation on solutions based on NEF north bound API charging for NIDD configuration and NIDD via "Unstructured" PDU session </a:t>
            </a:r>
          </a:p>
          <a:p>
            <a:pPr lvl="1" indent="0" defTabSz="1219170" eaLnBrk="1" fontAlgn="auto" hangingPunct="1">
              <a:spcBef>
                <a:spcPts val="0"/>
              </a:spcBef>
              <a:spcAft>
                <a:spcPts val="0"/>
              </a:spcAft>
              <a:defRPr/>
            </a:pPr>
            <a:r>
              <a:rPr lang="en-US" sz="1800" dirty="0">
                <a:latin typeface="Calibri" pitchFamily="34" charset="0"/>
                <a:ea typeface="宋体" pitchFamily="2" charset="-122"/>
                <a:cs typeface="Arial" charset="0"/>
              </a:rPr>
              <a:t> </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28.816 (email approval S5-214691)</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TR sent to SA for information</a:t>
            </a:r>
            <a:endParaRPr lang="en-US" sz="1400" dirty="0">
              <a:latin typeface="Calibri" pitchFamily="34" charset="0"/>
              <a:ea typeface="宋体" pitchFamily="2" charset="-122"/>
              <a:cs typeface="Arial" charset="0"/>
            </a:endParaRP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41601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053369"/>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FS_5G_Prose_CH</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of Proximity-based Services in 5GC</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60%-&gt;   80%</a:t>
                      </a:r>
                    </a:p>
                    <a:p>
                      <a:pPr algn="ctr">
                        <a:spcAft>
                          <a:spcPts val="0"/>
                        </a:spcAft>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SP-200767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SA#94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 (12/2021)</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CATT</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FS_5G_Prose_CH</a:t>
            </a:r>
          </a:p>
        </p:txBody>
      </p:sp>
      <p:sp>
        <p:nvSpPr>
          <p:cNvPr id="10" name="文本框 9"/>
          <p:cNvSpPr txBox="1"/>
          <p:nvPr/>
        </p:nvSpPr>
        <p:spPr>
          <a:xfrm>
            <a:off x="448394" y="2552472"/>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474256" y="2925972"/>
            <a:ext cx="11269350" cy="3016210"/>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32.846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GB" sz="1800" dirty="0">
                <a:latin typeface="Calibri" pitchFamily="34" charset="0"/>
                <a:ea typeface="宋体" pitchFamily="2" charset="-122"/>
                <a:cs typeface="Arial" charset="0"/>
              </a:rPr>
              <a:t>Updates for considering SA2 decision (latest </a:t>
            </a:r>
            <a:r>
              <a:rPr lang="en-US" sz="1800" dirty="0">
                <a:latin typeface="Calibri" pitchFamily="34" charset="0"/>
                <a:ea typeface="宋体" pitchFamily="2" charset="-122"/>
                <a:cs typeface="Arial" charset="0"/>
              </a:rPr>
              <a:t>TS 23.304)</a:t>
            </a:r>
            <a:r>
              <a:rPr lang="en-GB" sz="1800" dirty="0">
                <a:latin typeface="Calibri" pitchFamily="34" charset="0"/>
                <a:ea typeface="宋体" pitchFamily="2" charset="-122"/>
                <a:cs typeface="Arial" charset="0"/>
              </a:rPr>
              <a:t> to not pursue </a:t>
            </a:r>
            <a:r>
              <a:rPr lang="en-US" sz="1800" dirty="0">
                <a:latin typeface="Calibri" pitchFamily="34" charset="0"/>
                <a:ea typeface="宋体" pitchFamily="2" charset="-122"/>
                <a:cs typeface="Arial" charset="0"/>
              </a:rPr>
              <a:t>UE-to-UE Relay in Rel-17: removal of </a:t>
            </a:r>
            <a:r>
              <a:rPr lang="en-GB" sz="1800" dirty="0">
                <a:latin typeface="Calibri" pitchFamily="34" charset="0"/>
                <a:ea typeface="宋体" pitchFamily="2" charset="-122"/>
                <a:cs typeface="Arial" charset="0"/>
              </a:rPr>
              <a:t>UE-to-UE Relay Discovery and UE-to-UE Relay </a:t>
            </a:r>
            <a:r>
              <a:rPr lang="en-GB" sz="1800" dirty="0" err="1">
                <a:latin typeface="Calibri" pitchFamily="34" charset="0"/>
                <a:ea typeface="宋体" pitchFamily="2" charset="-122"/>
                <a:cs typeface="Arial" charset="0"/>
              </a:rPr>
              <a:t>ProSe</a:t>
            </a:r>
            <a:r>
              <a:rPr lang="en-GB" sz="1800" dirty="0">
                <a:latin typeface="Calibri" pitchFamily="34" charset="0"/>
                <a:ea typeface="宋体" pitchFamily="2" charset="-122"/>
                <a:cs typeface="Arial" charset="0"/>
              </a:rPr>
              <a:t> Direct Communication </a:t>
            </a:r>
          </a:p>
          <a:p>
            <a:pPr marL="893763" lvl="1" indent="-285750" defTabSz="1219170" eaLnBrk="1" fontAlgn="auto" hangingPunct="1">
              <a:spcBef>
                <a:spcPts val="0"/>
              </a:spcBef>
              <a:spcAft>
                <a:spcPts val="0"/>
              </a:spcAft>
              <a:buFont typeface="Wingdings" panose="05000000000000000000" pitchFamily="2" charset="2"/>
              <a:buChar char="§"/>
              <a:defRPr/>
            </a:pPr>
            <a:r>
              <a:rPr lang="en-GB" sz="1800" dirty="0">
                <a:latin typeface="Calibri" pitchFamily="34" charset="0"/>
                <a:ea typeface="宋体" pitchFamily="2" charset="-122"/>
                <a:cs typeface="Arial" charset="0"/>
              </a:rPr>
              <a:t>New potential requirements and solutions for </a:t>
            </a:r>
            <a:r>
              <a:rPr lang="en-US" sz="1800" dirty="0" err="1">
                <a:latin typeface="Calibri" pitchFamily="34" charset="0"/>
                <a:ea typeface="宋体" pitchFamily="2" charset="-122"/>
                <a:cs typeface="Arial" charset="0"/>
              </a:rPr>
              <a:t>ProSe</a:t>
            </a:r>
            <a:r>
              <a:rPr lang="en-US" sz="1800" dirty="0">
                <a:latin typeface="Calibri" pitchFamily="34" charset="0"/>
                <a:ea typeface="宋体" pitchFamily="2" charset="-122"/>
                <a:cs typeface="Arial" charset="0"/>
              </a:rPr>
              <a:t> Direct Communication via UE-to-Network Relay: Layer-3 UE-to-Network Relay and Layer-2 UE-to-Network Relay</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solution "QoS flow Based Charging for </a:t>
            </a:r>
            <a:r>
              <a:rPr lang="en-US" sz="1800" dirty="0" err="1">
                <a:latin typeface="Calibri" pitchFamily="34" charset="0"/>
                <a:ea typeface="宋体" pitchFamily="2" charset="-122"/>
                <a:cs typeface="Arial" charset="0"/>
              </a:rPr>
              <a:t>ProSe</a:t>
            </a:r>
            <a:r>
              <a:rPr lang="en-US" sz="1800" dirty="0">
                <a:latin typeface="Calibri" pitchFamily="34" charset="0"/>
                <a:ea typeface="宋体" pitchFamily="2" charset="-122"/>
                <a:cs typeface="Arial" charset="0"/>
              </a:rPr>
              <a:t> Direct Communication" reusing solutions for </a:t>
            </a:r>
            <a:r>
              <a:rPr lang="en-GB" sz="1800" dirty="0" err="1">
                <a:latin typeface="Calibri" pitchFamily="34" charset="0"/>
                <a:ea typeface="宋体" pitchFamily="2" charset="-122"/>
                <a:cs typeface="Arial" charset="0"/>
              </a:rPr>
              <a:t>ProSe</a:t>
            </a:r>
            <a:r>
              <a:rPr lang="en-GB" sz="1800" dirty="0">
                <a:latin typeface="Calibri" pitchFamily="34" charset="0"/>
                <a:ea typeface="宋体" pitchFamily="2" charset="-122"/>
                <a:cs typeface="Arial" charset="0"/>
              </a:rPr>
              <a:t> Communication solutions with QoS flow related information </a:t>
            </a:r>
          </a:p>
          <a:p>
            <a:pPr lvl="1" indent="0" defTabSz="1219170" eaLnBrk="1" fontAlgn="auto" hangingPunct="1">
              <a:spcBef>
                <a:spcPts val="0"/>
              </a:spcBef>
              <a:spcAft>
                <a:spcPts val="0"/>
              </a:spcAft>
              <a:defRPr/>
            </a:pPr>
            <a:endParaRPr lang="fr-FR" sz="1800" dirty="0">
              <a:highlight>
                <a:srgbClr val="FFFF00"/>
              </a:highlight>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32.846 (email approval S5-214696)</a:t>
            </a: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620022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FS_5GLAN_CH</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Charging Aspects of 5G LAN-type Services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40% -&gt; 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SP-201081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SA#94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 (12/2021)</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FS_5GLAN_CH</a:t>
            </a: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80975" y="3638662"/>
            <a:ext cx="11269350" cy="3016210"/>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28.822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OAM-based 5G VN group management use case and related potential requirements extension and coverage by existing UDM based solution #1.2</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Different variants in "Traffic Forwarding of 5G VN Group Communication" use case</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solutions for 5G VN group unicast, multicast and broadcast communication in different traffic forwarding way (Local switch, N19 based or N6 based): based on SMF (CTF) PDU session charging (reporting per UE per UPF). When N19-based forwarding is used, per 5G VN Group member PDU session volume may be aggregated by CHF for the 5G VN group.</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28.822 (email approval S5-214700)</a:t>
            </a: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15106559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17026" y="116769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FS_NETSLICE_CH_Ph2</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for Network Slicing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30</a:t>
                      </a:r>
                      <a:r>
                        <a:rPr lang="en-US" altLang="zh-CN" sz="1100" kern="1200" dirty="0">
                          <a:solidFill>
                            <a:schemeClr val="dk1"/>
                          </a:solidFill>
                          <a:effectLst/>
                          <a:latin typeface="Arial" panose="020B0604020202020204" pitchFamily="34" charset="0"/>
                          <a:ea typeface="+mn-ea"/>
                          <a:cs typeface="+mn-cs"/>
                        </a:rPr>
                        <a:t>%-&gt;  50%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SP-201082</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err="1">
                          <a:solidFill>
                            <a:schemeClr val="tx1"/>
                          </a:solidFill>
                          <a:effectLst/>
                          <a:latin typeface="+mn-lt"/>
                          <a:ea typeface="+mn-ea"/>
                          <a:cs typeface="+mn-cs"/>
                        </a:rPr>
                        <a:t>Matrixx</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FS_NETSLICE_CH_Ph2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05453" y="2812992"/>
            <a:ext cx="11269350" cy="4001095"/>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32.847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Combination of Key Issues #1 &amp; #5 "number of simultaneous UEs per network slice", and Key Issues #2 &amp; #7 for "number of concurrent PDU sessions per network slice" </a:t>
            </a:r>
          </a:p>
          <a:p>
            <a:pPr marL="893763" lvl="1"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Extension of Volume aggregation by NS Tenant CCS solution for Shared S-NSSAI</a:t>
            </a:r>
          </a:p>
          <a:p>
            <a:pPr marL="893763" lvl="1"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New solutions for KI#9 "Converged Charging for actual duration per network slice":</a:t>
            </a:r>
          </a:p>
          <a:p>
            <a:pPr marL="1503363" lvl="2"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Duration determination by NS Tenant CCS based on a distributed charging architecture</a:t>
            </a:r>
          </a:p>
          <a:p>
            <a:pPr marL="1503363" lvl="2"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From the SMF based on a distributed charging architecture</a:t>
            </a:r>
          </a:p>
          <a:p>
            <a:pPr marL="1503363" lvl="2"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From the NSACF (CTF)</a:t>
            </a:r>
          </a:p>
          <a:p>
            <a:pPr marL="1503363" lvl="2"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From the NWDAF via CEF</a:t>
            </a:r>
          </a:p>
          <a:p>
            <a:pPr marL="893763" lvl="1"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New solution for Key Issue #5: Passing thresholds for a network slice based on Session based charging (SCUR) between a NF (to be determined) and CHF.</a:t>
            </a:r>
          </a:p>
          <a:p>
            <a:pPr marL="893763" lvl="1"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New Key issue with its solution – Network Slice-specific Authentication and Authorization (NSSAA) charging based on NSSAAF (CTF) and AMF (CTF)</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32.847 (email approval S5-214702)</a:t>
            </a: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64906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17026" y="116769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FS_NCHF_Ph2</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a:t>
                      </a:r>
                      <a:r>
                        <a:rPr lang="en-US" sz="1100" b="0" kern="1200" dirty="0" err="1">
                          <a:solidFill>
                            <a:schemeClr val="tx1"/>
                          </a:solidFill>
                          <a:effectLst/>
                          <a:latin typeface="Arial" panose="020B0604020202020204" pitchFamily="34" charset="0"/>
                          <a:ea typeface="+mn-ea"/>
                          <a:cs typeface="Arial" panose="020B0604020202020204" pitchFamily="34" charset="0"/>
                        </a:rPr>
                        <a:t>Nchf</a:t>
                      </a:r>
                      <a:r>
                        <a:rPr lang="en-US" sz="1100" b="0" kern="1200" dirty="0">
                          <a:solidFill>
                            <a:schemeClr val="tx1"/>
                          </a:solidFill>
                          <a:effectLst/>
                          <a:latin typeface="Arial" panose="020B0604020202020204" pitchFamily="34" charset="0"/>
                          <a:ea typeface="+mn-ea"/>
                          <a:cs typeface="Arial" panose="020B0604020202020204" pitchFamily="34" charset="0"/>
                        </a:rPr>
                        <a:t> charging services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SP-210390</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(03/2022)</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FS_NCHF_Ph2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461325" y="3145615"/>
            <a:ext cx="11269350" cy="584775"/>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Initial skeleton </a:t>
            </a:r>
            <a:r>
              <a:rPr lang="fr-FR" sz="1800" dirty="0">
                <a:latin typeface="Calibri" pitchFamily="34" charset="0"/>
                <a:ea typeface="宋体" pitchFamily="2" charset="-122"/>
                <a:cs typeface="Arial" charset="0"/>
              </a:rPr>
              <a:t> TR 28.826</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4995489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17026" y="116769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15030">
                  <a:extLst>
                    <a:ext uri="{9D8B030D-6E8A-4147-A177-3AD203B41FA5}">
                      <a16:colId xmlns:a16="http://schemas.microsoft.com/office/drawing/2014/main" val="20003"/>
                    </a:ext>
                  </a:extLst>
                </a:gridCol>
                <a:gridCol w="860725">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FS_CHROAM</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5G roaming charging architecture for wholesale and retail scenarios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10%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a:solidFill>
                            <a:schemeClr val="dk1"/>
                          </a:solidFill>
                          <a:effectLst/>
                          <a:latin typeface="Arial" panose="020B0604020202020204" pitchFamily="34" charset="0"/>
                          <a:ea typeface="+mn-ea"/>
                          <a:cs typeface="+mn-cs"/>
                        </a:rPr>
                        <a:t>TR 28.827</a:t>
                      </a:r>
                      <a:endParaRPr lang="en-US"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SP-210391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(03/2022)</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FS_CHROAM</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461325" y="2959186"/>
            <a:ext cx="11269350" cy="3262432"/>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28.827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fr-FR" sz="1700" dirty="0">
                <a:latin typeface="Calibri" pitchFamily="34" charset="0"/>
                <a:ea typeface="宋体" pitchFamily="2" charset="-122"/>
                <a:cs typeface="Arial" charset="0"/>
              </a:rPr>
              <a:t>Scope, TR initial structure</a:t>
            </a:r>
          </a:p>
          <a:p>
            <a:pPr marL="893763" lvl="1" indent="-285750" defTabSz="1219170" eaLnBrk="1" fontAlgn="auto" hangingPunct="1">
              <a:spcBef>
                <a:spcPts val="0"/>
              </a:spcBef>
              <a:spcAft>
                <a:spcPts val="0"/>
              </a:spcAft>
              <a:buFont typeface="Wingdings" panose="05000000000000000000" pitchFamily="2" charset="2"/>
              <a:buChar char="§"/>
              <a:defRPr/>
            </a:pPr>
            <a:r>
              <a:rPr lang="fr-FR" sz="1700" dirty="0">
                <a:latin typeface="Calibri" pitchFamily="34" charset="0"/>
                <a:ea typeface="宋体" pitchFamily="2" charset="-122"/>
                <a:cs typeface="Arial" charset="0"/>
              </a:rPr>
              <a:t>Business </a:t>
            </a:r>
            <a:r>
              <a:rPr lang="fr-FR" sz="1700" dirty="0" err="1">
                <a:latin typeface="Calibri" pitchFamily="34" charset="0"/>
                <a:ea typeface="宋体" pitchFamily="2" charset="-122"/>
                <a:cs typeface="Arial" charset="0"/>
              </a:rPr>
              <a:t>roles</a:t>
            </a:r>
            <a:r>
              <a:rPr lang="fr-FR" sz="1700" dirty="0">
                <a:latin typeface="Calibri" pitchFamily="34" charset="0"/>
                <a:ea typeface="宋体" pitchFamily="2" charset="-122"/>
                <a:cs typeface="Arial" charset="0"/>
              </a:rPr>
              <a:t> and concepts</a:t>
            </a:r>
          </a:p>
          <a:p>
            <a:pPr marL="893763" lvl="1"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Topic "Home MNO charging subscriber for 5G data connectivity at roaming using local breakout" with Use case, potential requirements, key issues with a possible solution based on V-CHF to H-CHF communication.</a:t>
            </a:r>
          </a:p>
          <a:p>
            <a:pPr marL="893763" lvl="1"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Topic "Charging in visited MNO for wholesale charging towards home MNO" with use cases, potential requirements, key issues for : </a:t>
            </a:r>
          </a:p>
          <a:p>
            <a:pPr marL="1503363" lvl="2"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Visited MNO charging home MNO for 5G connection and mobility provided to the home MNO’s subs.</a:t>
            </a:r>
          </a:p>
          <a:p>
            <a:pPr marL="1503363" lvl="2"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Visited MNO charging home MNO for 5G data connectivity provided to the home </a:t>
            </a:r>
            <a:r>
              <a:rPr lang="en-US" sz="1700">
                <a:latin typeface="Calibri" pitchFamily="34" charset="0"/>
                <a:ea typeface="宋体" pitchFamily="2" charset="-122"/>
                <a:cs typeface="Arial" charset="0"/>
              </a:rPr>
              <a:t>MNO’s subs</a:t>
            </a:r>
            <a:endParaRPr lang="en-US" sz="1700" dirty="0">
              <a:latin typeface="Calibri" pitchFamily="34" charset="0"/>
              <a:ea typeface="宋体" pitchFamily="2" charset="-122"/>
              <a:cs typeface="Arial" charset="0"/>
            </a:endParaRPr>
          </a:p>
          <a:p>
            <a:pPr lvl="2" indent="0" defTabSz="1219170" eaLnBrk="1" fontAlgn="auto" hangingPunct="1">
              <a:spcBef>
                <a:spcPts val="0"/>
              </a:spcBef>
              <a:spcAft>
                <a:spcPts val="0"/>
              </a:spcAft>
              <a:defRPr/>
            </a:pPr>
            <a:r>
              <a:rPr lang="fr-FR" sz="1700" dirty="0" err="1">
                <a:latin typeface="Calibri" pitchFamily="34" charset="0"/>
                <a:ea typeface="宋体" pitchFamily="2" charset="-122"/>
                <a:cs typeface="Arial" charset="0"/>
              </a:rPr>
              <a:t>Both</a:t>
            </a:r>
            <a:r>
              <a:rPr lang="fr-FR" sz="1700" dirty="0">
                <a:latin typeface="Calibri" pitchFamily="34" charset="0"/>
                <a:ea typeface="宋体" pitchFamily="2" charset="-122"/>
                <a:cs typeface="Arial" charset="0"/>
              </a:rPr>
              <a:t> </a:t>
            </a:r>
            <a:r>
              <a:rPr lang="fr-FR" sz="1700" dirty="0" err="1">
                <a:latin typeface="Calibri" pitchFamily="34" charset="0"/>
                <a:ea typeface="宋体" pitchFamily="2" charset="-122"/>
                <a:cs typeface="Arial" charset="0"/>
              </a:rPr>
              <a:t>with</a:t>
            </a:r>
            <a:r>
              <a:rPr lang="fr-FR" sz="1700" dirty="0">
                <a:latin typeface="Calibri" pitchFamily="34" charset="0"/>
                <a:ea typeface="宋体" pitchFamily="2" charset="-122"/>
                <a:cs typeface="Arial" charset="0"/>
              </a:rPr>
              <a:t> solutions </a:t>
            </a:r>
            <a:r>
              <a:rPr lang="fr-FR" sz="1700" dirty="0" err="1">
                <a:latin typeface="Calibri" pitchFamily="34" charset="0"/>
                <a:ea typeface="宋体" pitchFamily="2" charset="-122"/>
                <a:cs typeface="Arial" charset="0"/>
              </a:rPr>
              <a:t>based</a:t>
            </a:r>
            <a:r>
              <a:rPr lang="fr-FR" sz="1700" dirty="0">
                <a:latin typeface="Calibri" pitchFamily="34" charset="0"/>
                <a:ea typeface="宋体" pitchFamily="2" charset="-122"/>
                <a:cs typeface="Arial" charset="0"/>
              </a:rPr>
              <a:t> on "</a:t>
            </a:r>
            <a:r>
              <a:rPr lang="fr-FR" sz="1700" dirty="0" err="1">
                <a:latin typeface="Calibri" pitchFamily="34" charset="0"/>
                <a:ea typeface="宋体" pitchFamily="2" charset="-122"/>
                <a:cs typeface="Arial" charset="0"/>
              </a:rPr>
              <a:t>interconnect</a:t>
            </a:r>
            <a:r>
              <a:rPr lang="fr-FR" sz="1700" dirty="0">
                <a:latin typeface="Calibri" pitchFamily="34" charset="0"/>
                <a:ea typeface="宋体" pitchFamily="2" charset="-122"/>
                <a:cs typeface="Arial" charset="0"/>
              </a:rPr>
              <a:t>" box </a:t>
            </a:r>
            <a:r>
              <a:rPr lang="fr-FR" sz="1700" dirty="0" err="1">
                <a:latin typeface="Calibri" pitchFamily="34" charset="0"/>
                <a:ea typeface="宋体" pitchFamily="2" charset="-122"/>
                <a:cs typeface="Arial" charset="0"/>
              </a:rPr>
              <a:t>performing</a:t>
            </a:r>
            <a:r>
              <a:rPr lang="fr-FR" sz="1700" dirty="0">
                <a:latin typeface="Calibri" pitchFamily="34" charset="0"/>
                <a:ea typeface="宋体" pitchFamily="2" charset="-122"/>
                <a:cs typeface="Arial" charset="0"/>
              </a:rPr>
              <a:t> </a:t>
            </a:r>
            <a:r>
              <a:rPr lang="en-US" sz="1700" dirty="0">
                <a:latin typeface="Calibri" pitchFamily="34" charset="0"/>
                <a:ea typeface="宋体" pitchFamily="2" charset="-122"/>
                <a:cs typeface="Arial" charset="0"/>
              </a:rPr>
              <a:t>aggregation/calculation per home MNO (outside the scope of current specifications) in Visited MNO via CGF for CHF produced CDRs (AMF, SMF). </a:t>
            </a:r>
            <a:endParaRPr lang="fr-FR" sz="1700" dirty="0">
              <a:latin typeface="Calibri" pitchFamily="34" charset="0"/>
              <a:ea typeface="宋体" pitchFamily="2" charset="-122"/>
              <a:cs typeface="Arial" charset="0"/>
            </a:endParaRPr>
          </a:p>
          <a:p>
            <a:pPr marL="285750" lvl="1"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32.827 (email approval S5-214704)</a:t>
            </a:r>
          </a:p>
        </p:txBody>
      </p:sp>
    </p:spTree>
    <p:extLst>
      <p:ext uri="{BB962C8B-B14F-4D97-AF65-F5344CB8AC3E}">
        <p14:creationId xmlns:p14="http://schemas.microsoft.com/office/powerpoint/2010/main" val="2942676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389764"/>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 </a:t>
            </a:r>
            <a:r>
              <a:rPr lang="en-GB" sz="2000" dirty="0">
                <a:solidFill>
                  <a:srgbClr val="FF0000"/>
                </a:solidFill>
              </a:rPr>
              <a:t>– </a:t>
            </a:r>
            <a:r>
              <a:rPr lang="fi-FI" sz="2000" kern="0" dirty="0">
                <a:solidFill>
                  <a:srgbClr val="FF0000"/>
                </a:solidFill>
              </a:rPr>
              <a:t>News! </a:t>
            </a:r>
            <a:r>
              <a:rPr lang="en-GB" sz="2000" kern="0" dirty="0">
                <a:solidFill>
                  <a:srgbClr val="FF0000"/>
                </a:solidFill>
              </a:rPr>
              <a:t>R</a:t>
            </a:r>
            <a:r>
              <a:rPr lang="en-GB" sz="2000" dirty="0">
                <a:solidFill>
                  <a:srgbClr val="FF0000"/>
                </a:solidFill>
              </a:rPr>
              <a:t>e-elected at SA5#138-e</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r>
              <a:rPr lang="en-GB" sz="2000" dirty="0">
                <a:solidFill>
                  <a:srgbClr val="FF0000"/>
                </a:solidFill>
              </a:rPr>
              <a:t> – </a:t>
            </a:r>
            <a:r>
              <a:rPr lang="fi-FI" sz="2000" kern="0" dirty="0">
                <a:solidFill>
                  <a:srgbClr val="FF0000"/>
                </a:solidFill>
              </a:rPr>
              <a:t>News! </a:t>
            </a:r>
            <a:r>
              <a:rPr lang="en-GB" sz="2000" kern="0" dirty="0">
                <a:solidFill>
                  <a:srgbClr val="FF0000"/>
                </a:solidFill>
              </a:rPr>
              <a:t>R</a:t>
            </a:r>
            <a:r>
              <a:rPr lang="en-GB" sz="2000" dirty="0">
                <a:solidFill>
                  <a:srgbClr val="FF0000"/>
                </a:solidFill>
              </a:rPr>
              <a:t>e-elected at SA5#138-e</a:t>
            </a:r>
            <a:br>
              <a:rPr lang="en-GB" altLang="zh-CN" sz="2000" dirty="0">
                <a:cs typeface="Times New Roman" pitchFamily="18" charset="0"/>
              </a:rPr>
            </a:br>
            <a:r>
              <a:rPr lang="en-GB" altLang="zh-CN" sz="2000" dirty="0">
                <a:cs typeface="Times New Roman" pitchFamily="18" charset="0"/>
              </a:rPr>
              <a:t>Maryse Gardella (Nokia) 			VC 	s</a:t>
            </a:r>
            <a:r>
              <a:rPr lang="en-GB" sz="2000" dirty="0">
                <a:ea typeface="宋体" pitchFamily="2" charset="-122"/>
                <a:cs typeface="Times New Roman" pitchFamily="18" charset="0"/>
              </a:rPr>
              <a:t>ince 0</a:t>
            </a:r>
            <a:r>
              <a:rPr lang="en-GB" altLang="zh-CN" sz="2000" dirty="0">
                <a:cs typeface="Times New Roman" pitchFamily="18" charset="0"/>
              </a:rPr>
              <a:t>8/2019</a:t>
            </a:r>
            <a:r>
              <a:rPr lang="en-GB" sz="2000" dirty="0">
                <a:solidFill>
                  <a:srgbClr val="FF0000"/>
                </a:solidFill>
              </a:rPr>
              <a:t> – </a:t>
            </a:r>
            <a:r>
              <a:rPr lang="fi-FI" sz="2000" kern="0" dirty="0">
                <a:solidFill>
                  <a:srgbClr val="FF0000"/>
                </a:solidFill>
              </a:rPr>
              <a:t>News! </a:t>
            </a:r>
            <a:r>
              <a:rPr lang="en-GB" sz="2000" kern="0" dirty="0">
                <a:solidFill>
                  <a:srgbClr val="FF0000"/>
                </a:solidFill>
              </a:rPr>
              <a:t>Will retire after</a:t>
            </a:r>
            <a:r>
              <a:rPr lang="en-GB" sz="2000" dirty="0">
                <a:solidFill>
                  <a:srgbClr val="FF0000"/>
                </a:solidFill>
              </a:rPr>
              <a:t> SA5#138-e – 1000000 THANKS TO MARYSE FOR HER GREAT WORK SINCE 2013 AS CHARGING SWG CHAIR AND 2 YEARS AS SA5 VICE CHAIR!</a:t>
            </a:r>
            <a:endParaRPr lang="en-GB" altLang="zh-CN" sz="2000" dirty="0">
              <a:cs typeface="Times New Roman" pitchFamily="18" charset="0"/>
            </a:endParaRPr>
          </a:p>
          <a:p>
            <a:pPr>
              <a:lnSpc>
                <a:spcPct val="90000"/>
              </a:lnSpc>
              <a:buNone/>
            </a:pPr>
            <a:r>
              <a:rPr lang="en-GB" altLang="zh-CN" sz="2000" dirty="0">
                <a:cs typeface="Times New Roman" pitchFamily="18" charset="0"/>
              </a:rPr>
              <a:t>	Gerald Goermer (Matrixx) 			VC 	s</a:t>
            </a:r>
            <a:r>
              <a:rPr lang="en-GB" sz="2000" dirty="0">
                <a:ea typeface="宋体" pitchFamily="2" charset="-122"/>
                <a:cs typeface="Times New Roman" pitchFamily="18" charset="0"/>
              </a:rPr>
              <a:t>ince 0</a:t>
            </a:r>
            <a:r>
              <a:rPr lang="en-GB" altLang="zh-CN" sz="2000" dirty="0">
                <a:cs typeface="Times New Roman" pitchFamily="18" charset="0"/>
              </a:rPr>
              <a:t>8/2021 </a:t>
            </a:r>
            <a:r>
              <a:rPr lang="en-GB" sz="2000" dirty="0">
                <a:solidFill>
                  <a:srgbClr val="FF0000"/>
                </a:solidFill>
              </a:rPr>
              <a:t>– </a:t>
            </a:r>
            <a:r>
              <a:rPr lang="fi-FI" sz="2000" kern="0" dirty="0">
                <a:solidFill>
                  <a:srgbClr val="FF0000"/>
                </a:solidFill>
              </a:rPr>
              <a:t>News! </a:t>
            </a:r>
            <a:r>
              <a:rPr lang="en-GB" sz="2000" dirty="0">
                <a:solidFill>
                  <a:srgbClr val="FF0000"/>
                </a:solidFill>
              </a:rPr>
              <a:t>Newly elected at SA5#138-e</a:t>
            </a:r>
            <a:endParaRPr lang="en-GB" altLang="zh-CN" sz="2000" dirty="0">
              <a:cs typeface="Times New Roman" pitchFamily="18" charset="0"/>
            </a:endParaRP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 </a:t>
            </a:r>
            <a:r>
              <a:rPr lang="en-GB" sz="2000" dirty="0">
                <a:solidFill>
                  <a:srgbClr val="FF0000"/>
                </a:solidFill>
              </a:rPr>
              <a:t>– </a:t>
            </a:r>
            <a:r>
              <a:rPr lang="fi-FI" sz="2000" dirty="0">
                <a:solidFill>
                  <a:srgbClr val="FF0000"/>
                </a:solidFill>
              </a:rPr>
              <a:t>Retiring</a:t>
            </a:r>
          </a:p>
          <a:p>
            <a:pPr>
              <a:lnSpc>
                <a:spcPct val="90000"/>
              </a:lnSpc>
              <a:buFontTx/>
              <a:buNone/>
            </a:pPr>
            <a:r>
              <a:rPr lang="en-GB" altLang="zh-CN" sz="2000" dirty="0">
                <a:cs typeface="Times New Roman" pitchFamily="18" charset="0"/>
              </a:rPr>
              <a:t>	Gerald Goermer (Matrixx) 			Chair 	s</a:t>
            </a:r>
            <a:r>
              <a:rPr lang="en-GB" sz="2000" dirty="0">
                <a:ea typeface="宋体" pitchFamily="2" charset="-122"/>
                <a:cs typeface="Times New Roman" pitchFamily="18" charset="0"/>
              </a:rPr>
              <a:t>ince 0</a:t>
            </a:r>
            <a:r>
              <a:rPr lang="en-GB" altLang="zh-CN" sz="2000" dirty="0">
                <a:cs typeface="Times New Roman" pitchFamily="18" charset="0"/>
              </a:rPr>
              <a:t>8/2021 </a:t>
            </a:r>
            <a:r>
              <a:rPr lang="en-GB" sz="2000" dirty="0">
                <a:solidFill>
                  <a:srgbClr val="FF0000"/>
                </a:solidFill>
              </a:rPr>
              <a:t>– </a:t>
            </a:r>
            <a:r>
              <a:rPr lang="fi-FI" sz="2000" kern="0" dirty="0">
                <a:solidFill>
                  <a:srgbClr val="FF0000"/>
                </a:solidFill>
              </a:rPr>
              <a:t>Newly appointed</a:t>
            </a:r>
            <a:br>
              <a:rPr lang="en-GB" altLang="zh-CN" sz="2000" dirty="0">
                <a:cs typeface="Times New Roman" pitchFamily="18" charset="0"/>
              </a:rPr>
            </a:br>
            <a:r>
              <a:rPr lang="en-GB" altLang="zh-CN" sz="2000" dirty="0">
                <a:cs typeface="Times New Roman" pitchFamily="18" charset="0"/>
              </a:rPr>
              <a:t>Chen Shan (Huawei)				VC	since 05/2016</a:t>
            </a:r>
            <a:r>
              <a:rPr lang="en-GB" sz="2000" dirty="0">
                <a:solidFill>
                  <a:srgbClr val="FF0000"/>
                </a:solidFill>
              </a:rPr>
              <a:t> – </a:t>
            </a:r>
            <a:r>
              <a:rPr lang="fi-FI" sz="2000" kern="0" dirty="0">
                <a:solidFill>
                  <a:srgbClr val="FF0000"/>
                </a:solidFill>
              </a:rPr>
              <a:t>Re-appointed </a:t>
            </a:r>
            <a:endParaRPr lang="en-GB" altLang="zh-CN" sz="2000" dirty="0">
              <a:cs typeface="Times New Roman" pitchFamily="18" charset="0"/>
            </a:endParaRP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2000" dirty="0">
                <a:cs typeface="Times New Roman" pitchFamily="18" charset="0"/>
              </a:rPr>
            </a:b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0" y="357344"/>
            <a:ext cx="10229764" cy="692150"/>
          </a:xfrm>
        </p:spPr>
        <p:txBody>
          <a:bodyPr/>
          <a:lstStyle/>
          <a:p>
            <a:r>
              <a:rPr lang="en-GB" sz="4000" dirty="0"/>
              <a:t>SA5 leadership and Election results</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sent to SA#93e</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8397194"/>
              </p:ext>
            </p:extLst>
          </p:nvPr>
        </p:nvGraphicFramePr>
        <p:xfrm>
          <a:off x="1128524" y="2073555"/>
          <a:ext cx="9230128" cy="1518351"/>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4898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14232">
                <a:tc>
                  <a:txBody>
                    <a:bodyPr/>
                    <a:lstStyle/>
                    <a:p>
                      <a:pPr algn="l" fontAlgn="t"/>
                      <a:r>
                        <a:rPr lang="en-GB" sz="1600" b="0" i="0" u="none" strike="noStrike" dirty="0">
                          <a:solidFill>
                            <a:srgbClr val="000000"/>
                          </a:solidFill>
                          <a:effectLst/>
                          <a:latin typeface="Arial" panose="020B0604020202020204" pitchFamily="34" charset="0"/>
                        </a:rPr>
                        <a:t>SP-210855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Arial" panose="020B0604020202020204" pitchFamily="34" charset="0"/>
                        </a:rPr>
                        <a:t>TR 28.815 "Study on charging aspects of edge computing"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Information</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r h="514232">
                <a:tc>
                  <a:txBody>
                    <a:bodyPr/>
                    <a:lstStyle/>
                    <a:p>
                      <a:pPr algn="l" fontAlgn="t"/>
                      <a:r>
                        <a:rPr lang="en-GB" sz="1600" b="0" i="0" u="none" strike="noStrike">
                          <a:solidFill>
                            <a:srgbClr val="000000"/>
                          </a:solidFill>
                          <a:effectLst/>
                          <a:latin typeface="Arial" panose="020B0604020202020204" pitchFamily="34" charset="0"/>
                        </a:rPr>
                        <a:t>SP-210857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Arial" panose="020B0604020202020204" pitchFamily="34" charset="0"/>
                        </a:rPr>
                        <a:t>TR 28.816 "Study on charging aspects of 5GS </a:t>
                      </a:r>
                      <a:r>
                        <a:rPr lang="en-US" sz="1600" b="0" i="0" u="none" strike="noStrike" dirty="0" err="1">
                          <a:solidFill>
                            <a:srgbClr val="000000"/>
                          </a:solidFill>
                          <a:effectLst/>
                          <a:latin typeface="Arial" panose="020B0604020202020204" pitchFamily="34" charset="0"/>
                        </a:rPr>
                        <a:t>CIoT</a:t>
                      </a:r>
                      <a:r>
                        <a:rPr lang="en-US" sz="1600" b="0" i="0" u="none" strike="noStrike" dirty="0">
                          <a:solidFill>
                            <a:srgbClr val="000000"/>
                          </a:solidFill>
                          <a:effectLst/>
                          <a:latin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Information</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01274537"/>
                  </a:ext>
                </a:extLst>
              </a:tr>
            </a:tbl>
          </a:graphicData>
        </a:graphic>
      </p:graphicFrame>
    </p:spTree>
    <p:extLst>
      <p:ext uri="{BB962C8B-B14F-4D97-AF65-F5344CB8AC3E}">
        <p14:creationId xmlns:p14="http://schemas.microsoft.com/office/powerpoint/2010/main" val="258573994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61875520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or Revised OAM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555799225"/>
              </p:ext>
            </p:extLst>
          </p:nvPr>
        </p:nvGraphicFramePr>
        <p:xfrm>
          <a:off x="1329202" y="1833976"/>
          <a:ext cx="8017998" cy="2209702"/>
        </p:xfrm>
        <a:graphic>
          <a:graphicData uri="http://schemas.openxmlformats.org/drawingml/2006/table">
            <a:tbl>
              <a:tblPr/>
              <a:tblGrid>
                <a:gridCol w="1695719">
                  <a:extLst>
                    <a:ext uri="{9D8B030D-6E8A-4147-A177-3AD203B41FA5}">
                      <a16:colId xmlns:a16="http://schemas.microsoft.com/office/drawing/2014/main" val="20000"/>
                    </a:ext>
                  </a:extLst>
                </a:gridCol>
                <a:gridCol w="6322279">
                  <a:extLst>
                    <a:ext uri="{9D8B030D-6E8A-4147-A177-3AD203B41FA5}">
                      <a16:colId xmlns:a16="http://schemas.microsoft.com/office/drawing/2014/main" val="20003"/>
                    </a:ext>
                  </a:extLst>
                </a:gridCol>
              </a:tblGrid>
              <a:tr h="549350">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23839">
                <a:tc>
                  <a:txBody>
                    <a:bodyPr/>
                    <a:lstStyle/>
                    <a:p>
                      <a:pPr algn="l" fontAlgn="t"/>
                      <a:r>
                        <a:rPr lang="en-GB" sz="1600" b="0" i="0" u="none" strike="noStrike">
                          <a:solidFill>
                            <a:srgbClr val="000000"/>
                          </a:solidFill>
                          <a:effectLst/>
                          <a:latin typeface="Arial" panose="020B0604020202020204" pitchFamily="34" charset="0"/>
                        </a:rPr>
                        <a:t>SP-210858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Arial" panose="020B0604020202020204" pitchFamily="34" charset="0"/>
                        </a:rPr>
                        <a:t>New WID Improved support for NSA in the service-based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3839">
                <a:tc>
                  <a:txBody>
                    <a:bodyPr/>
                    <a:lstStyle/>
                    <a:p>
                      <a:pPr algn="l" fontAlgn="t"/>
                      <a:r>
                        <a:rPr lang="en-GB" sz="1600" b="0" i="0" u="none" strike="noStrike">
                          <a:solidFill>
                            <a:srgbClr val="000000"/>
                          </a:solidFill>
                          <a:effectLst/>
                          <a:latin typeface="Arial" panose="020B0604020202020204" pitchFamily="34" charset="0"/>
                        </a:rPr>
                        <a:t>SP-210859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Arial" panose="020B0604020202020204" pitchFamily="34" charset="0"/>
                        </a:rPr>
                        <a:t>new WID on access control for the management service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12674">
                <a:tc>
                  <a:txBody>
                    <a:bodyPr/>
                    <a:lstStyle/>
                    <a:p>
                      <a:pPr algn="l" fontAlgn="t"/>
                      <a:r>
                        <a:rPr lang="en-GB" sz="1600" b="0" i="0" u="none" strike="noStrike">
                          <a:solidFill>
                            <a:srgbClr val="000000"/>
                          </a:solidFill>
                          <a:effectLst/>
                          <a:latin typeface="Arial" panose="020B0604020202020204" pitchFamily="34" charset="0"/>
                        </a:rPr>
                        <a:t>SP-210860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Arial" panose="020B0604020202020204" pitchFamily="34" charset="0"/>
                        </a:rPr>
                        <a:t>Revised WID on Enhancement on Management Aspects of 5G Service-Level Agreement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Rel-17 </a:t>
            </a:r>
            <a:r>
              <a:rPr lang="en-US" sz="3600" dirty="0"/>
              <a:t>SA5 OAM ongoing WIs/SIs</a:t>
            </a:r>
          </a:p>
        </p:txBody>
      </p:sp>
      <p:graphicFrame>
        <p:nvGraphicFramePr>
          <p:cNvPr id="12" name="表格 11"/>
          <p:cNvGraphicFramePr>
            <a:graphicFrameLocks noGrp="1"/>
          </p:cNvGraphicFramePr>
          <p:nvPr/>
        </p:nvGraphicFramePr>
        <p:xfrm>
          <a:off x="5551714" y="915534"/>
          <a:ext cx="6486211" cy="5361699"/>
        </p:xfrm>
        <a:graphic>
          <a:graphicData uri="http://schemas.openxmlformats.org/drawingml/2006/table">
            <a:tbl>
              <a:tblPr>
                <a:tableStyleId>{5C22544A-7EE6-4342-B048-85BDC9FD1C3A}</a:tableStyleId>
              </a:tblPr>
              <a:tblGrid>
                <a:gridCol w="386631">
                  <a:extLst>
                    <a:ext uri="{9D8B030D-6E8A-4147-A177-3AD203B41FA5}">
                      <a16:colId xmlns:a16="http://schemas.microsoft.com/office/drawing/2014/main" val="20000"/>
                    </a:ext>
                  </a:extLst>
                </a:gridCol>
                <a:gridCol w="4088524">
                  <a:extLst>
                    <a:ext uri="{9D8B030D-6E8A-4147-A177-3AD203B41FA5}">
                      <a16:colId xmlns:a16="http://schemas.microsoft.com/office/drawing/2014/main" val="20001"/>
                    </a:ext>
                  </a:extLst>
                </a:gridCol>
                <a:gridCol w="1334814">
                  <a:extLst>
                    <a:ext uri="{9D8B030D-6E8A-4147-A177-3AD203B41FA5}">
                      <a16:colId xmlns:a16="http://schemas.microsoft.com/office/drawing/2014/main" val="20002"/>
                    </a:ext>
                  </a:extLst>
                </a:gridCol>
                <a:gridCol w="676242">
                  <a:extLst>
                    <a:ext uri="{9D8B030D-6E8A-4147-A177-3AD203B41FA5}">
                      <a16:colId xmlns:a16="http://schemas.microsoft.com/office/drawing/2014/main" val="20003"/>
                    </a:ext>
                  </a:extLst>
                </a:gridCol>
              </a:tblGrid>
              <a:tr h="442114">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a:solidFill>
                            <a:schemeClr val="dk1"/>
                          </a:solidFill>
                          <a:effectLst/>
                          <a:latin typeface="Arial" panose="020B0604020202020204" pitchFamily="34" charset="0"/>
                          <a:ea typeface="+mn-ea"/>
                          <a:cs typeface="Arial" panose="020B0604020202020204" pitchFamily="34" charset="0"/>
                        </a:rPr>
                        <a:t>Rel-17 Operations, Administration, Maintenance and Provisioning (OAM&amp;P)</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100" dirty="0">
                          <a:effectLst/>
                          <a:latin typeface="Arial" panose="020B0604020202020204" pitchFamily="34" charset="0"/>
                          <a:ea typeface="+mn-ea"/>
                          <a:cs typeface="Arial" panose="020B0604020202020204" pitchFamily="34" charset="0"/>
                        </a:rPr>
                        <a:t>870026</a:t>
                      </a:r>
                      <a:endParaRPr lang="zh-CN" altLang="zh-CN" sz="11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85159">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mn-ea"/>
                          <a:cs typeface="Arial" panose="020B0604020202020204" pitchFamily="34" charset="0"/>
                        </a:rPr>
                        <a:t>900021</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185159">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100">
                          <a:effectLst/>
                          <a:latin typeface="Arial" panose="020B0604020202020204" pitchFamily="34" charset="0"/>
                          <a:ea typeface="宋体" panose="02010600030101010101" pitchFamily="2" charset="-122"/>
                          <a:cs typeface="Arial" panose="020B0604020202020204" pitchFamily="34" charset="0"/>
                        </a:rPr>
                        <a:t>NPM</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870030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eMDAS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850028</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351424">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18"/>
                  </a:ext>
                </a:extLst>
              </a:tr>
              <a:tr h="351424">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1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880026</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20"/>
                  </a:ext>
                </a:extLst>
              </a:tr>
              <a:tr h="185159">
                <a:tc>
                  <a:txBody>
                    <a:bodyPr/>
                    <a:lstStyle/>
                    <a:p>
                      <a:pPr marL="0" algn="just"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21</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Edge Computing Management</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ECM</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920019</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21"/>
                  </a:ext>
                </a:extLst>
              </a:tr>
              <a:tr h="336309">
                <a:tc>
                  <a:txBody>
                    <a:bodyPr/>
                    <a:lstStyle/>
                    <a:p>
                      <a:pPr marL="0" algn="just" defTabSz="1219170" rtl="0" eaLnBrk="1" latinLnBrk="0" hangingPunct="1">
                        <a:spcAft>
                          <a:spcPts val="0"/>
                        </a:spcAft>
                      </a:pPr>
                      <a:r>
                        <a:rPr lang="en-US" altLang="zh-CN" sz="105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05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 WI proposal for access control on management service</a:t>
                      </a:r>
                      <a:endParaRPr lang="zh-CN" sz="105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algn="ctr" defTabSz="1219170" rtl="0" eaLnBrk="1" latinLnBrk="0" hangingPunct="1">
                        <a:spcAft>
                          <a:spcPts val="0"/>
                        </a:spcAft>
                      </a:pPr>
                      <a:r>
                        <a:rPr lang="en-US" altLang="zh-CN" sz="105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MNSAC</a:t>
                      </a:r>
                      <a:endParaRPr lang="zh-CN" sz="105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0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0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22"/>
                  </a:ext>
                </a:extLst>
              </a:tr>
              <a:tr h="323201">
                <a:tc>
                  <a:txBody>
                    <a:bodyPr/>
                    <a:lstStyle/>
                    <a:p>
                      <a:pPr marL="0" algn="just" defTabSz="1219170" rtl="0" eaLnBrk="1" latinLnBrk="0" hangingPunct="1">
                        <a:spcAft>
                          <a:spcPts val="0"/>
                        </a:spcAft>
                      </a:pPr>
                      <a:r>
                        <a:rPr lang="en-US" altLang="zh-CN" sz="105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05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algn="just" defTabSz="1219170" rtl="0" eaLnBrk="1" latinLnBrk="0" hangingPunct="1">
                        <a:spcAft>
                          <a:spcPts val="0"/>
                        </a:spcAft>
                      </a:pPr>
                      <a:r>
                        <a:rPr lang="en-US" altLang="zh-CN" sz="1050" kern="1200" dirty="0">
                          <a:solidFill>
                            <a:srgbClr val="0000FF"/>
                          </a:solidFill>
                          <a:effectLst/>
                          <a:latin typeface="Arial" panose="020B0604020202020204" pitchFamily="34" charset="0"/>
                          <a:ea typeface="+mn-ea"/>
                          <a:cs typeface="Arial" panose="020B0604020202020204" pitchFamily="34" charset="0"/>
                        </a:rPr>
                        <a:t>new WID Enhancement of service-based management architecture</a:t>
                      </a:r>
                      <a:endParaRPr lang="zh-CN" sz="105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algn="ctr" defTabSz="1219170" rtl="0" eaLnBrk="1" latinLnBrk="0" hangingPunct="1">
                        <a:spcAft>
                          <a:spcPts val="0"/>
                        </a:spcAft>
                      </a:pPr>
                      <a:r>
                        <a:rPr lang="en-US" altLang="zh-CN" sz="1050" kern="1200" dirty="0" err="1">
                          <a:solidFill>
                            <a:srgbClr val="0000FF"/>
                          </a:solidFill>
                          <a:effectLst/>
                          <a:latin typeface="Arial" panose="020B0604020202020204" pitchFamily="34" charset="0"/>
                          <a:ea typeface="+mn-ea"/>
                          <a:cs typeface="Arial" panose="020B0604020202020204" pitchFamily="34" charset="0"/>
                        </a:rPr>
                        <a:t>eSBMA</a:t>
                      </a:r>
                      <a:r>
                        <a:rPr lang="en-US" altLang="zh-CN" sz="1050" kern="1200" dirty="0">
                          <a:solidFill>
                            <a:srgbClr val="0000FF"/>
                          </a:solidFill>
                          <a:effectLst/>
                          <a:latin typeface="Arial" panose="020B0604020202020204" pitchFamily="34" charset="0"/>
                          <a:ea typeface="+mn-ea"/>
                          <a:cs typeface="Arial" panose="020B0604020202020204" pitchFamily="34" charset="0"/>
                        </a:rPr>
                        <a:t>-INSA</a:t>
                      </a:r>
                      <a:endParaRPr lang="zh-CN" sz="105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0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zh-CN" sz="10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23"/>
                  </a:ext>
                </a:extLst>
              </a:tr>
            </a:tbl>
          </a:graphicData>
        </a:graphic>
      </p:graphicFrame>
      <p:graphicFrame>
        <p:nvGraphicFramePr>
          <p:cNvPr id="13" name="表格 12"/>
          <p:cNvGraphicFramePr>
            <a:graphicFrameLocks noGrp="1"/>
          </p:cNvGraphicFramePr>
          <p:nvPr/>
        </p:nvGraphicFramePr>
        <p:xfrm>
          <a:off x="120651" y="1786177"/>
          <a:ext cx="5330580" cy="4531043"/>
        </p:xfrm>
        <a:graphic>
          <a:graphicData uri="http://schemas.openxmlformats.org/drawingml/2006/table">
            <a:tbl>
              <a:tblPr>
                <a:tableStyleId>{5C22544A-7EE6-4342-B048-85BDC9FD1C3A}</a:tableStyleId>
              </a:tblPr>
              <a:tblGrid>
                <a:gridCol w="362480">
                  <a:extLst>
                    <a:ext uri="{9D8B030D-6E8A-4147-A177-3AD203B41FA5}">
                      <a16:colId xmlns:a16="http://schemas.microsoft.com/office/drawing/2014/main" val="20000"/>
                    </a:ext>
                  </a:extLst>
                </a:gridCol>
                <a:gridCol w="3197168">
                  <a:extLst>
                    <a:ext uri="{9D8B030D-6E8A-4147-A177-3AD203B41FA5}">
                      <a16:colId xmlns:a16="http://schemas.microsoft.com/office/drawing/2014/main" val="20001"/>
                    </a:ext>
                  </a:extLst>
                </a:gridCol>
                <a:gridCol w="982110">
                  <a:extLst>
                    <a:ext uri="{9D8B030D-6E8A-4147-A177-3AD203B41FA5}">
                      <a16:colId xmlns:a16="http://schemas.microsoft.com/office/drawing/2014/main" val="20002"/>
                    </a:ext>
                  </a:extLst>
                </a:gridCol>
                <a:gridCol w="788822">
                  <a:extLst>
                    <a:ext uri="{9D8B030D-6E8A-4147-A177-3AD203B41FA5}">
                      <a16:colId xmlns:a16="http://schemas.microsoft.com/office/drawing/2014/main" val="20003"/>
                    </a:ext>
                  </a:extLst>
                </a:gridCol>
              </a:tblGrid>
              <a:tr h="223493">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Rel-17 OAM&amp;P Studies </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FS_EE5G</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870021</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tc>
                <a:tc>
                  <a:txBody>
                    <a:bodyPr/>
                    <a:lstStyle/>
                    <a:p>
                      <a:pPr algn="l">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a:solidFill>
                            <a:schemeClr val="tx1"/>
                          </a:solidFill>
                          <a:effectLst/>
                          <a:latin typeface="Arial" panose="020B0604020202020204" pitchFamily="34" charset="0"/>
                          <a:ea typeface="+mn-ea"/>
                          <a:cs typeface="Arial" panose="020B0604020202020204" pitchFamily="34" charset="0"/>
                        </a:rPr>
                        <a:t>FS_CICDNS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910028</a:t>
                      </a:r>
                      <a:endParaRPr lang="zh-CN"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Study on enhancements of edge computing management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870029</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FS_NSMEN</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860022</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5"/>
                  </a:ext>
                </a:extLst>
              </a:tr>
              <a:tr h="0">
                <a:tc>
                  <a:txBody>
                    <a:bodyPr/>
                    <a:lstStyle/>
                    <a:p>
                      <a:pPr marL="0" algn="l" defTabSz="1219170" rtl="0" eaLnBrk="1" fontAlgn="t"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err="1">
                          <a:solidFill>
                            <a:schemeClr val="tx1"/>
                          </a:solidFill>
                          <a:effectLst/>
                          <a:latin typeface="Arial" panose="020B0604020202020204" pitchFamily="34" charset="0"/>
                          <a:ea typeface="+mn-ea"/>
                          <a:cs typeface="Arial" panose="020B0604020202020204" pitchFamily="34" charset="0"/>
                        </a:rPr>
                        <a:t>FS_eSBMA</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910031</a:t>
                      </a:r>
                      <a:endParaRPr lang="zh-CN"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6"/>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access control for management service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Arial" panose="020B0604020202020204" pitchFamily="34" charset="0"/>
                          <a:ea typeface="+mn-ea"/>
                          <a:cs typeface="Arial" panose="020B0604020202020204" pitchFamily="34" charset="0"/>
                        </a:rPr>
                        <a:t>890016</a:t>
                      </a:r>
                      <a:endParaRPr lang="zh-CN" altLang="zh-CN"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0">
                <a:tc>
                  <a:txBody>
                    <a:bodyPr/>
                    <a:lstStyle/>
                    <a:p>
                      <a:pPr marL="0" algn="l" defTabSz="1219170" rtl="0" eaLnBrk="1" fontAlgn="t" latinLnBrk="0" hangingPunct="1">
                        <a:spcAft>
                          <a:spcPts val="0"/>
                        </a:spcAft>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a:solidFill>
                            <a:schemeClr val="tx1"/>
                          </a:solidFill>
                          <a:effectLst/>
                          <a:latin typeface="Arial" panose="020B0604020202020204" pitchFamily="34" charset="0"/>
                          <a:ea typeface="+mn-ea"/>
                          <a:cs typeface="Arial" panose="020B0604020202020204" pitchFamily="34" charset="0"/>
                        </a:rPr>
                        <a:t>FS_NSCE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910026</a:t>
                      </a:r>
                      <a:endParaRPr lang="zh-CN"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8"/>
                  </a:ext>
                </a:extLst>
              </a:tr>
              <a:tr h="0">
                <a:tc>
                  <a:txBody>
                    <a:bodyPr/>
                    <a:lstStyle/>
                    <a:p>
                      <a:pPr marL="0" algn="l" defTabSz="1219170" rtl="0" eaLnBrk="1" fontAlgn="t" latinLnBrk="0" hangingPunct="1">
                        <a:spcAft>
                          <a:spcPts val="0"/>
                        </a:spcAft>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Study on Management Aspects of 5G Network Sharing</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a:solidFill>
                            <a:schemeClr val="tx1"/>
                          </a:solidFill>
                          <a:effectLst/>
                          <a:latin typeface="Arial" panose="020B0604020202020204" pitchFamily="34" charset="0"/>
                          <a:ea typeface="+mn-ea"/>
                          <a:cs typeface="Arial" panose="020B0604020202020204" pitchFamily="34" charset="0"/>
                        </a:rPr>
                        <a:t>FS_MANS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920018</a:t>
                      </a:r>
                      <a:endParaRPr lang="zh-CN"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9"/>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10</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autonomous network levels (finished)</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extLst>
                  <a:ext uri="{0D108BD9-81ED-4DB2-BD59-A6C34878D82A}">
                    <a16:rowId xmlns:a16="http://schemas.microsoft.com/office/drawing/2014/main" val="10010"/>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management and orchestration aspects with integrated satellite components in a 5G network</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extLst>
                  <a:ext uri="{0D108BD9-81ED-4DB2-BD59-A6C34878D82A}">
                    <a16:rowId xmlns:a16="http://schemas.microsoft.com/office/drawing/2014/main" val="10011"/>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850028 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extLst>
                  <a:ext uri="{0D108BD9-81ED-4DB2-BD59-A6C34878D82A}">
                    <a16:rowId xmlns:a16="http://schemas.microsoft.com/office/drawing/2014/main" val="10012"/>
                  </a:ext>
                </a:extLst>
              </a:tr>
            </a:tbl>
          </a:graphicData>
        </a:graphic>
      </p:graphicFrame>
      <p:sp>
        <p:nvSpPr>
          <p:cNvPr id="14" name="矩形 13"/>
          <p:cNvSpPr/>
          <p:nvPr/>
        </p:nvSpPr>
        <p:spPr>
          <a:xfrm>
            <a:off x="95531" y="815681"/>
            <a:ext cx="5380820" cy="830997"/>
          </a:xfrm>
          <a:prstGeom prst="rect">
            <a:avLst/>
          </a:prstGeom>
        </p:spPr>
        <p:txBody>
          <a:bodyPr wrap="square">
            <a:spAutoFit/>
          </a:bodyPr>
          <a:lstStyle/>
          <a:p>
            <a:r>
              <a:rPr lang="en-US" altLang="zh-CN" sz="1600" b="1" dirty="0">
                <a:solidFill>
                  <a:srgbClr val="0000FF"/>
                </a:solidFill>
                <a:latin typeface="+mn-lt"/>
              </a:rPr>
              <a:t>30 ongoing WIs/SIs, 3 finished SI, 2 WIs for SA approval</a:t>
            </a:r>
          </a:p>
          <a:p>
            <a:pPr marL="285750" indent="-285750">
              <a:buFont typeface="Wingdings" panose="05000000000000000000" pitchFamily="2" charset="2"/>
              <a:buChar char="Ø"/>
            </a:pPr>
            <a:r>
              <a:rPr lang="en-US" altLang="zh-CN" sz="1600" b="1" dirty="0">
                <a:solidFill>
                  <a:srgbClr val="0000FF"/>
                </a:solidFill>
                <a:latin typeface="+mn-lt"/>
              </a:rPr>
              <a:t>21 ongoing WIs, 2 WIs wait for SA approval</a:t>
            </a:r>
          </a:p>
          <a:p>
            <a:pPr marL="285750" indent="-285750">
              <a:buFont typeface="Wingdings" panose="05000000000000000000" pitchFamily="2" charset="2"/>
              <a:buChar char="Ø"/>
            </a:pPr>
            <a:r>
              <a:rPr lang="en-US" altLang="zh-CN" sz="1600" b="1" dirty="0">
                <a:solidFill>
                  <a:srgbClr val="0000FF"/>
                </a:solidFill>
                <a:latin typeface="+mn-lt"/>
              </a:rPr>
              <a:t>9 ongoing SIs, 3 finished SI</a:t>
            </a:r>
          </a:p>
        </p:txBody>
      </p:sp>
    </p:spTree>
    <p:extLst>
      <p:ext uri="{BB962C8B-B14F-4D97-AF65-F5344CB8AC3E}">
        <p14:creationId xmlns:p14="http://schemas.microsoft.com/office/powerpoint/2010/main" val="2550203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MADCOL/ePM_KPI_5G/e_5GMDT/</a:t>
            </a:r>
            <a:r>
              <a:rPr lang="en-US" altLang="zh-CN" sz="3200" kern="0" dirty="0" err="1"/>
              <a:t>eQoE</a:t>
            </a:r>
            <a:endParaRPr lang="sv-SE" sz="3200" kern="0" dirty="0"/>
          </a:p>
        </p:txBody>
      </p:sp>
      <p:sp>
        <p:nvSpPr>
          <p:cNvPr id="9" name="矩形 8"/>
          <p:cNvSpPr/>
          <p:nvPr/>
        </p:nvSpPr>
        <p:spPr>
          <a:xfrm>
            <a:off x="6275197" y="3547616"/>
            <a:ext cx="5823019" cy="2123658"/>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ePM_KPI_5G: </a:t>
            </a:r>
            <a:r>
              <a:rPr lang="en-US" altLang="zh-CN" sz="1200" dirty="0">
                <a:solidFill>
                  <a:prstClr val="black"/>
                </a:solidFill>
                <a:latin typeface="Calibri" pitchFamily="34" charset="0"/>
                <a:cs typeface="Arial" charset="0"/>
              </a:rPr>
              <a:t>Group discussed and agreed the following performance measurements: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measurements related to AF session with </a:t>
            </a:r>
            <a:r>
              <a:rPr lang="en-US" altLang="zh-CN" sz="1200" dirty="0" err="1">
                <a:solidFill>
                  <a:prstClr val="black"/>
                </a:solidFill>
                <a:latin typeface="Calibri" pitchFamily="34" charset="0"/>
                <a:cs typeface="Arial" charset="0"/>
              </a:rPr>
              <a:t>QoS</a:t>
            </a:r>
            <a:r>
              <a:rPr lang="en-US" altLang="zh-CN" sz="1200" dirty="0">
                <a:solidFill>
                  <a:prstClr val="black"/>
                </a:solidFill>
                <a:latin typeface="Calibri" pitchFamily="34" charset="0"/>
                <a:cs typeface="Arial" charset="0"/>
              </a:rPr>
              <a:t> for NEF;</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measurements related to applying policy for NEF;</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measurements related to UCMF </a:t>
            </a:r>
            <a:r>
              <a:rPr lang="en-US" altLang="zh-CN" sz="1200" dirty="0" err="1">
                <a:solidFill>
                  <a:prstClr val="black"/>
                </a:solidFill>
                <a:latin typeface="Calibri" pitchFamily="34" charset="0"/>
                <a:cs typeface="Arial" charset="0"/>
              </a:rPr>
              <a:t>provisoning</a:t>
            </a:r>
            <a:r>
              <a:rPr lang="en-US" altLang="zh-CN" sz="1200" dirty="0">
                <a:solidFill>
                  <a:prstClr val="black"/>
                </a:solidFill>
                <a:latin typeface="Calibri" pitchFamily="34" charset="0"/>
                <a:cs typeface="Arial" charset="0"/>
              </a:rPr>
              <a:t> for NEF;</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PLMN granularity to PDCP SDU data volume measurement per interface for split </a:t>
            </a:r>
            <a:r>
              <a:rPr lang="en-US" altLang="zh-CN" sz="1200" dirty="0" err="1">
                <a:solidFill>
                  <a:prstClr val="black"/>
                </a:solidFill>
                <a:latin typeface="Calibri" pitchFamily="34" charset="0"/>
                <a:cs typeface="Arial" charset="0"/>
              </a:rPr>
              <a:t>gNB</a:t>
            </a:r>
            <a:r>
              <a:rPr lang="en-US" altLang="zh-CN" sz="1200" dirty="0">
                <a:solidFill>
                  <a:prstClr val="black"/>
                </a:solidFill>
                <a:latin typeface="Calibri" pitchFamily="34" charset="0"/>
                <a:cs typeface="Arial" charset="0"/>
              </a:rPr>
              <a:t> deployment scenario;</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err="1">
                <a:solidFill>
                  <a:prstClr val="black"/>
                </a:solidFill>
                <a:latin typeface="Calibri" pitchFamily="34" charset="0"/>
                <a:cs typeface="Arial" charset="0"/>
              </a:rPr>
              <a:t>Mean&amp;Maximum</a:t>
            </a:r>
            <a:r>
              <a:rPr lang="en-US" altLang="zh-CN" sz="1200" dirty="0">
                <a:solidFill>
                  <a:prstClr val="black"/>
                </a:solidFill>
                <a:latin typeface="Calibri" pitchFamily="34" charset="0"/>
                <a:cs typeface="Arial" charset="0"/>
              </a:rPr>
              <a:t> CM-Connected subscribers of network slice through AMF;</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PFCP session established success rate of one network and one network slice.</a:t>
            </a:r>
          </a:p>
          <a:p>
            <a:pPr defTabSz="1219170" eaLnBrk="1" fontAlgn="auto" hangingPunct="1">
              <a:spcBef>
                <a:spcPts val="0"/>
              </a:spcBef>
              <a:spcAft>
                <a:spcPts val="0"/>
              </a:spcAft>
              <a:defRPr/>
            </a:pPr>
            <a:endParaRPr lang="en-US" altLang="zh-CN" sz="1200" b="1" dirty="0">
              <a:solidFill>
                <a:prstClr val="black"/>
              </a:solidFill>
              <a:latin typeface="+mj-lt"/>
              <a:cs typeface="Arial" charset="0"/>
            </a:endParaRPr>
          </a:p>
          <a:p>
            <a:r>
              <a:rPr lang="en-US" altLang="zh-CN" sz="1200" b="1" dirty="0">
                <a:solidFill>
                  <a:prstClr val="black"/>
                </a:solidFill>
                <a:latin typeface="+mj-lt"/>
                <a:cs typeface="Arial" charset="0"/>
              </a:rPr>
              <a:t>e_5GMDT: </a:t>
            </a:r>
            <a:r>
              <a:rPr lang="en-US" altLang="zh-CN" sz="1200" dirty="0">
                <a:solidFill>
                  <a:prstClr val="black"/>
                </a:solidFill>
                <a:latin typeface="Calibri" pitchFamily="34" charset="0"/>
                <a:cs typeface="Arial" charset="0"/>
              </a:rPr>
              <a:t>The following topic is agreed.</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solidFill>
                  <a:prstClr val="black"/>
                </a:solidFill>
                <a:latin typeface="Calibri" pitchFamily="34" charset="0"/>
                <a:cs typeface="Arial" charset="0"/>
              </a:rPr>
              <a:t>Align RAN specification for MDT Event Threshold for SINR</a:t>
            </a:r>
          </a:p>
        </p:txBody>
      </p:sp>
      <p:sp>
        <p:nvSpPr>
          <p:cNvPr id="10" name="文本框 9"/>
          <p:cNvSpPr txBox="1"/>
          <p:nvPr/>
        </p:nvSpPr>
        <p:spPr>
          <a:xfrm>
            <a:off x="205572" y="321890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05572" y="838103"/>
          <a:ext cx="11681825" cy="2320551"/>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400" b="1" kern="1200" dirty="0">
                          <a:solidFill>
                            <a:schemeClr val="lt1"/>
                          </a:solidFill>
                          <a:latin typeface="+mn-lt"/>
                          <a:ea typeface="+mn-ea"/>
                          <a:cs typeface="Arial" panose="020B0604020202020204" pitchFamily="34" charset="0"/>
                        </a:rPr>
                        <a:t>WI code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Arial" panose="020B0604020202020204" pitchFamily="34" charset="0"/>
                        </a:rPr>
                        <a:t>WI Title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mn-lt"/>
                          <a:cs typeface="Arial" panose="020B0604020202020204" pitchFamily="34" charset="0"/>
                        </a:rPr>
                        <a:t>Completion</a:t>
                      </a:r>
                      <a:r>
                        <a:rPr lang="sv-SE" sz="14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mn-lt"/>
                          <a:cs typeface="Arial" panose="020B0604020202020204" pitchFamily="34" charset="0"/>
                        </a:rPr>
                        <a:t>Tdoc</a:t>
                      </a:r>
                      <a:r>
                        <a:rPr lang="en-US" altLang="zh-CN" sz="1400" dirty="0">
                          <a:latin typeface="+mn-lt"/>
                          <a:cs typeface="Arial" panose="020B0604020202020204" pitchFamily="34" charset="0"/>
                        </a:rPr>
                        <a:t> reference</a:t>
                      </a:r>
                      <a:endParaRPr lang="sv-SE" sz="1400" dirty="0">
                        <a:latin typeface="+mn-lt"/>
                        <a:cs typeface="Arial" panose="020B0604020202020204" pitchFamily="34" charset="0"/>
                      </a:endParaRPr>
                    </a:p>
                  </a:txBody>
                  <a:tcPr anchor="ctr">
                    <a:solidFill>
                      <a:srgbClr val="92D050"/>
                    </a:solidFill>
                  </a:tcPr>
                </a:tc>
                <a:tc>
                  <a:txBody>
                    <a:bodyPr/>
                    <a:lstStyle/>
                    <a:p>
                      <a:pPr algn="ctr"/>
                      <a:r>
                        <a:rPr lang="sv-SE" sz="1400" dirty="0">
                          <a:latin typeface="+mn-lt"/>
                          <a:cs typeface="Arial" panose="020B0604020202020204" pitchFamily="34" charset="0"/>
                        </a:rPr>
                        <a:t>Target date</a:t>
                      </a:r>
                    </a:p>
                  </a:txBody>
                  <a:tcPr anchor="ctr">
                    <a:solidFill>
                      <a:srgbClr val="92D050"/>
                    </a:solidFill>
                  </a:tcPr>
                </a:tc>
                <a:tc>
                  <a:txBody>
                    <a:bodyPr/>
                    <a:lstStyle/>
                    <a:p>
                      <a:pPr algn="ctr"/>
                      <a:r>
                        <a:rPr lang="sv-SE" sz="14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mn-lt"/>
                          <a:cs typeface="Arial" panose="020B0604020202020204" pitchFamily="34" charset="0"/>
                        </a:rPr>
                        <a:t>Related</a:t>
                      </a:r>
                      <a:r>
                        <a:rPr lang="sv-SE" altLang="zh-CN" sz="1400" baseline="0" dirty="0">
                          <a:latin typeface="+mn-lt"/>
                          <a:cs typeface="Arial" panose="020B0604020202020204" pitchFamily="34" charset="0"/>
                        </a:rPr>
                        <a:t> groups</a:t>
                      </a:r>
                      <a:endParaRPr lang="sv-SE" sz="14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Related</a:t>
                      </a:r>
                      <a:r>
                        <a:rPr lang="sv-SE" sz="1400" baseline="0" dirty="0">
                          <a:latin typeface="+mn-lt"/>
                          <a:cs typeface="Arial" panose="020B0604020202020204" pitchFamily="34" charset="0"/>
                        </a:rPr>
                        <a:t> </a:t>
                      </a:r>
                      <a:r>
                        <a:rPr lang="en-US" altLang="zh-CN" sz="1400" dirty="0">
                          <a:latin typeface="+mn-lt"/>
                          <a:cs typeface="Arial" panose="020B0604020202020204" pitchFamily="34" charset="0"/>
                        </a:rPr>
                        <a:t>topic</a:t>
                      </a:r>
                      <a:endParaRPr lang="sv-SE" sz="14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219">
                <a:tc>
                  <a:txBody>
                    <a:bodyPr/>
                    <a:lstStyle/>
                    <a:p>
                      <a:pPr algn="ctr">
                        <a:spcAft>
                          <a:spcPts val="0"/>
                        </a:spcAft>
                      </a:pPr>
                      <a:r>
                        <a:rPr lang="en-GB" sz="1200" b="1" dirty="0">
                          <a:solidFill>
                            <a:srgbClr val="000000"/>
                          </a:solidFill>
                          <a:effectLst/>
                          <a:latin typeface="+mn-lt"/>
                          <a:ea typeface="宋体" panose="02010600030101010101" pitchFamily="2" charset="-122"/>
                          <a:cs typeface="Arial" panose="020B0604020202020204" pitchFamily="34" charset="0"/>
                        </a:rPr>
                        <a:t>MADCOL</a:t>
                      </a:r>
                      <a:endParaRPr lang="zh-CN" sz="1200" b="1"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cs typeface="Arial" panose="020B0604020202020204" pitchFamily="34" charset="0"/>
                        </a:rPr>
                        <a:t>Management data collection control and discovery</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25%-&gt;30%-&gt;35%</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28.623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SP-200465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SA#93 (Sep. 2021) </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dirty="0">
                          <a:solidFill>
                            <a:schemeClr val="dk1"/>
                          </a:solidFill>
                          <a:effectLst/>
                          <a:latin typeface="+mn-lt"/>
                          <a:ea typeface="+mn-ea"/>
                          <a:cs typeface="Arial" panose="020B0604020202020204" pitchFamily="34" charset="0"/>
                        </a:rPr>
                        <a:t>-&gt;SA#95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mn-lt"/>
                          <a:ea typeface="+mn-ea"/>
                          <a:cs typeface="Arial" panose="020B0604020202020204" pitchFamily="34" charset="0"/>
                        </a:rPr>
                        <a:t>Nokia</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07442">
                <a:tc>
                  <a:txBody>
                    <a:bodyPr/>
                    <a:lstStyle/>
                    <a:p>
                      <a:pPr algn="ctr">
                        <a:spcAft>
                          <a:spcPts val="0"/>
                        </a:spcAft>
                      </a:pPr>
                      <a:r>
                        <a:rPr lang="en-GB" sz="1200" b="1">
                          <a:solidFill>
                            <a:srgbClr val="000000"/>
                          </a:solidFill>
                          <a:effectLst/>
                          <a:latin typeface="+mn-lt"/>
                          <a:ea typeface="宋体" panose="02010600030101010101" pitchFamily="2" charset="-122"/>
                          <a:cs typeface="Arial" panose="020B0604020202020204" pitchFamily="34" charset="0"/>
                        </a:rPr>
                        <a:t>ePM_KPI_5G</a:t>
                      </a:r>
                      <a:endParaRPr lang="zh-CN" sz="1200" b="1">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a:solidFill>
                            <a:srgbClr val="000000"/>
                          </a:solidFill>
                          <a:effectLst/>
                          <a:latin typeface="+mn-lt"/>
                          <a:ea typeface="宋体" panose="02010600030101010101" pitchFamily="2" charset="-122"/>
                          <a:cs typeface="Arial" panose="020B0604020202020204" pitchFamily="34" charset="0"/>
                        </a:rPr>
                        <a:t>Enhancements of 5G performance measurements and KPIs</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40%-&gt;50%-&gt;60%</a:t>
                      </a:r>
                      <a:endParaRPr lang="sv-SE" altLang="zh-CN" sz="1100" b="0" kern="1200" dirty="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TS28.552/32.425/28.554/32.426/32.450/32.451/32.455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SP-200462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SA#93 (Sep. 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dirty="0">
                          <a:solidFill>
                            <a:schemeClr val="dk1"/>
                          </a:solidFill>
                          <a:effectLst/>
                          <a:latin typeface="+mn-lt"/>
                          <a:ea typeface="+mn-ea"/>
                          <a:cs typeface="Arial" panose="020B0604020202020204" pitchFamily="34" charset="0"/>
                        </a:rPr>
                        <a:t>-&gt;SA#95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mn-lt"/>
                          <a:ea typeface="+mn-ea"/>
                          <a:cs typeface="Arial" panose="020B0604020202020204" pitchFamily="34" charset="0"/>
                        </a:rPr>
                        <a:t>Intel</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200" b="1" dirty="0">
                          <a:solidFill>
                            <a:srgbClr val="000000"/>
                          </a:solidFill>
                          <a:effectLst/>
                          <a:latin typeface="+mn-lt"/>
                          <a:ea typeface="宋体" panose="02010600030101010101" pitchFamily="2" charset="-122"/>
                          <a:cs typeface="Arial" panose="020B0604020202020204" pitchFamily="34" charset="0"/>
                        </a:rPr>
                        <a:t>e_5GMDT</a:t>
                      </a:r>
                      <a:endParaRPr lang="zh-CN" sz="1200" b="1"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mn-lt"/>
                          <a:ea typeface="宋体" panose="02010600030101010101" pitchFamily="2" charset="-122"/>
                          <a:cs typeface="Arial" panose="020B0604020202020204" pitchFamily="34" charset="0"/>
                        </a:rPr>
                        <a:t>Management of MDT enhancement in 5G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70%-&gt;75%-&gt;85%</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a:solidFill>
                            <a:schemeClr val="dk1"/>
                          </a:solidFill>
                          <a:effectLst/>
                          <a:latin typeface="+mn-lt"/>
                          <a:ea typeface="SimSun" panose="02010600030101010101" pitchFamily="2" charset="-122"/>
                          <a:cs typeface="Arial" panose="020B0604020202020204" pitchFamily="34" charset="0"/>
                        </a:rPr>
                        <a:t>TS32.421/32.422/32.423/28.622/28.623/28.523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Arial" panose="020B0604020202020204" pitchFamily="34" charset="0"/>
                        </a:rPr>
                        <a:t>SP-200191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mn-lt"/>
                          <a:ea typeface="+mn-ea"/>
                          <a:cs typeface="Arial" panose="020B0604020202020204" pitchFamily="34" charset="0"/>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mn-lt"/>
                          <a:ea typeface="SimSun" panose="02010600030101010101" pitchFamily="2" charset="-122"/>
                          <a:cs typeface="Arial" panose="020B0604020202020204" pitchFamily="34" charset="0"/>
                        </a:rPr>
                        <a:t>Ericsson</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algn="ctr">
                        <a:spcAft>
                          <a:spcPts val="0"/>
                        </a:spcAft>
                      </a:pPr>
                      <a:r>
                        <a:rPr lang="en-GB" sz="1200" b="1" dirty="0" err="1">
                          <a:solidFill>
                            <a:srgbClr val="000000"/>
                          </a:solidFill>
                          <a:effectLst/>
                          <a:latin typeface="+mn-lt"/>
                          <a:ea typeface="宋体" panose="02010600030101010101" pitchFamily="2" charset="-122"/>
                          <a:cs typeface="Arial" panose="020B0604020202020204" pitchFamily="34" charset="0"/>
                        </a:rPr>
                        <a:t>eQoE</a:t>
                      </a:r>
                      <a:endParaRPr lang="zh-CN" sz="1200" b="1"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cs typeface="Arial" panose="020B0604020202020204" pitchFamily="34" charset="0"/>
                        </a:rPr>
                        <a:t>Enhancement of QoE Measurement Collection</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15%-&gt;20%-&gt;40%</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dk1"/>
                          </a:solidFill>
                          <a:effectLst/>
                          <a:latin typeface="+mn-lt"/>
                          <a:ea typeface="+mn-ea"/>
                          <a:cs typeface="Arial" panose="020B0604020202020204" pitchFamily="34" charset="0"/>
                        </a:rPr>
                        <a:t>TS28.307/28.308/28.309/28.404/28.405/28.406/28.622/28.623/28.533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SP-200193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1" kern="1200" baseline="0" dirty="0">
                          <a:solidFill>
                            <a:schemeClr val="dk1"/>
                          </a:solidFill>
                          <a:effectLst/>
                          <a:latin typeface="+mn-lt"/>
                          <a:ea typeface="+mn-ea"/>
                          <a:cs typeface="Arial" panose="020B0604020202020204" pitchFamily="34" charset="0"/>
                        </a:rPr>
                        <a:t>SA#95 (Mar. 2022)</a:t>
                      </a:r>
                      <a:endParaRPr lang="sv-SE" altLang="zh-CN" sz="1100" b="1"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mn-lt"/>
                          <a:ea typeface="+mn-ea"/>
                          <a:cs typeface="Arial" panose="020B0604020202020204" pitchFamily="34" charset="0"/>
                        </a:rPr>
                        <a:t>Ericsson</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RAN2/RAN3/SA4</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110534" y="3547616"/>
            <a:ext cx="6054131" cy="1200329"/>
          </a:xfrm>
          <a:prstGeom prst="rect">
            <a:avLst/>
          </a:prstGeom>
        </p:spPr>
        <p:txBody>
          <a:bodyPr wrap="square">
            <a:spAutoFit/>
          </a:bodyPr>
          <a:lstStyle/>
          <a:p>
            <a:r>
              <a:rPr lang="en-US" altLang="zh-CN" sz="1200" b="1" dirty="0">
                <a:solidFill>
                  <a:prstClr val="black"/>
                </a:solidFill>
                <a:latin typeface="Calibri" pitchFamily="34" charset="0"/>
                <a:cs typeface="Arial" charset="0"/>
              </a:rPr>
              <a:t>MADCOL:</a:t>
            </a:r>
            <a:r>
              <a:rPr lang="en-US" altLang="zh-CN" sz="1200" dirty="0">
                <a:solidFill>
                  <a:prstClr val="black"/>
                </a:solidFill>
                <a:latin typeface="Calibri" pitchFamily="34" charset="0"/>
                <a:cs typeface="Arial" charset="0"/>
              </a:rPr>
              <a:t> The following topic is agreed.</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mj-lt"/>
              </a:rPr>
              <a:t>Add requirements for data management</a:t>
            </a: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sz="1200" b="1" dirty="0">
              <a:solidFill>
                <a:prstClr val="black"/>
              </a:solidFill>
              <a:latin typeface="Calibri" pitchFamily="34" charset="0"/>
              <a:cs typeface="Arial" charset="0"/>
            </a:endParaRPr>
          </a:p>
          <a:p>
            <a:r>
              <a:rPr lang="en-US" altLang="zh-CN" sz="1200" b="1" dirty="0" err="1">
                <a:solidFill>
                  <a:prstClr val="black"/>
                </a:solidFill>
                <a:latin typeface="Calibri" pitchFamily="34" charset="0"/>
                <a:cs typeface="Arial" charset="0"/>
              </a:rPr>
              <a:t>eQoE</a:t>
            </a:r>
            <a:r>
              <a:rPr lang="en-US" altLang="zh-CN" sz="1200" b="1" dirty="0">
                <a:solidFill>
                  <a:prstClr val="black"/>
                </a:solidFill>
                <a:latin typeface="Calibri" pitchFamily="34" charset="0"/>
                <a:cs typeface="Arial" charset="0"/>
              </a:rPr>
              <a:t>:</a:t>
            </a:r>
            <a:r>
              <a:rPr lang="en-US" altLang="zh-CN" sz="1200" dirty="0">
                <a:solidFill>
                  <a:prstClr val="black"/>
                </a:solidFill>
                <a:latin typeface="Calibri" pitchFamily="34" charset="0"/>
                <a:cs typeface="Arial" charset="0"/>
              </a:rPr>
              <a:t> The following topics are discussed and agreed</a:t>
            </a:r>
            <a:endParaRPr lang="en-US" altLang="zh-CN" sz="1200" b="1"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The </a:t>
            </a:r>
            <a:r>
              <a:rPr lang="en-US" altLang="zh-CN" sz="1200" dirty="0" err="1">
                <a:solidFill>
                  <a:prstClr val="black"/>
                </a:solidFill>
                <a:latin typeface="Calibri" pitchFamily="34" charset="0"/>
                <a:cs typeface="Arial" charset="0"/>
              </a:rPr>
              <a:t>signalling</a:t>
            </a:r>
            <a:r>
              <a:rPr lang="en-US" altLang="zh-CN" sz="1200" dirty="0">
                <a:solidFill>
                  <a:prstClr val="black"/>
                </a:solidFill>
                <a:latin typeface="Calibri" pitchFamily="34" charset="0"/>
                <a:cs typeface="Arial" charset="0"/>
              </a:rPr>
              <a:t> based activation for UTRAN and LTE is finished.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Proposed to change Rapporteur to  </a:t>
            </a:r>
            <a:r>
              <a:rPr lang="en-US" altLang="zh-CN" sz="1200" dirty="0" err="1">
                <a:solidFill>
                  <a:prstClr val="black"/>
                </a:solidFill>
                <a:latin typeface="Calibri" pitchFamily="34" charset="0"/>
                <a:cs typeface="Arial" charset="0"/>
              </a:rPr>
              <a:t>Bagher</a:t>
            </a:r>
            <a:r>
              <a:rPr lang="en-US" altLang="zh-CN" sz="1200" dirty="0">
                <a:solidFill>
                  <a:prstClr val="black"/>
                </a:solidFill>
                <a:latin typeface="Calibri" pitchFamily="34" charset="0"/>
                <a:cs typeface="Arial" charset="0"/>
              </a:rPr>
              <a:t> </a:t>
            </a:r>
            <a:r>
              <a:rPr lang="en-US" altLang="zh-CN" sz="1200" dirty="0" err="1">
                <a:solidFill>
                  <a:prstClr val="black"/>
                </a:solidFill>
                <a:latin typeface="Calibri" pitchFamily="34" charset="0"/>
                <a:cs typeface="Arial" charset="0"/>
              </a:rPr>
              <a:t>Zadeh</a:t>
            </a:r>
            <a:endParaRPr lang="en-US" altLang="zh-CN" sz="1200" dirty="0">
              <a:latin typeface="+mn-lt"/>
            </a:endParaRPr>
          </a:p>
        </p:txBody>
      </p:sp>
    </p:spTree>
    <p:extLst>
      <p:ext uri="{BB962C8B-B14F-4D97-AF65-F5344CB8AC3E}">
        <p14:creationId xmlns:p14="http://schemas.microsoft.com/office/powerpoint/2010/main" val="8249706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t>
            </a:r>
            <a:r>
              <a:rPr lang="en-US" altLang="zh-CN" sz="3200" kern="0" dirty="0" err="1"/>
              <a:t>adNRM</a:t>
            </a:r>
            <a:r>
              <a:rPr lang="en-US" altLang="zh-CN" sz="3200" kern="0" dirty="0"/>
              <a:t>/MANS/FIMA/ECM</a:t>
            </a:r>
            <a:endParaRPr lang="sv-SE" sz="3200" kern="0" dirty="0"/>
          </a:p>
        </p:txBody>
      </p:sp>
      <p:sp>
        <p:nvSpPr>
          <p:cNvPr id="9" name="矩形 8"/>
          <p:cNvSpPr/>
          <p:nvPr/>
        </p:nvSpPr>
        <p:spPr>
          <a:xfrm>
            <a:off x="205572" y="3586781"/>
            <a:ext cx="5170296" cy="1815882"/>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400" b="1" dirty="0" err="1">
                <a:solidFill>
                  <a:prstClr val="black"/>
                </a:solidFill>
                <a:latin typeface="+mj-lt"/>
                <a:cs typeface="Arial" charset="0"/>
              </a:rPr>
              <a:t>adNRM</a:t>
            </a:r>
            <a:r>
              <a:rPr lang="en-US" altLang="zh-CN" sz="1400" b="1" dirty="0">
                <a:solidFill>
                  <a:prstClr val="black"/>
                </a:solidFill>
                <a:latin typeface="+mj-lt"/>
                <a:cs typeface="Arial" charset="0"/>
              </a:rPr>
              <a:t>: </a:t>
            </a:r>
            <a:r>
              <a:rPr lang="en-US" altLang="zh-CN" sz="1400" dirty="0">
                <a:solidFill>
                  <a:prstClr val="black"/>
                </a:solidFill>
                <a:latin typeface="+mj-lt"/>
                <a:cs typeface="Arial" charset="0"/>
              </a:rPr>
              <a:t>several CRs for 5GC and NR NRM enhancement were agreed, CRs for network slice NRM enhancement were discussed but most of them were noted. </a:t>
            </a:r>
          </a:p>
          <a:p>
            <a:pPr lvl="0" defTabSz="1219170" eaLnBrk="1" fontAlgn="auto" hangingPunct="1">
              <a:spcBef>
                <a:spcPts val="0"/>
              </a:spcBef>
              <a:spcAft>
                <a:spcPts val="0"/>
              </a:spcAft>
              <a:defRPr/>
            </a:pPr>
            <a:endParaRPr lang="en-US" altLang="zh-CN" sz="1400" dirty="0">
              <a:solidFill>
                <a:prstClr val="black"/>
              </a:solidFill>
              <a:latin typeface="+mj-lt"/>
              <a:cs typeface="Arial" charset="0"/>
            </a:endParaRPr>
          </a:p>
          <a:p>
            <a:pPr lvl="0" defTabSz="1219170" eaLnBrk="1" fontAlgn="auto" hangingPunct="1">
              <a:spcBef>
                <a:spcPts val="0"/>
              </a:spcBef>
              <a:spcAft>
                <a:spcPts val="0"/>
              </a:spcAft>
              <a:defRPr/>
            </a:pPr>
            <a:r>
              <a:rPr lang="en-US" altLang="zh-CN" sz="1400" b="1" dirty="0">
                <a:solidFill>
                  <a:prstClr val="black"/>
                </a:solidFill>
                <a:latin typeface="+mj-lt"/>
                <a:cs typeface="Arial" charset="0"/>
              </a:rPr>
              <a:t>FIMA: </a:t>
            </a:r>
            <a:r>
              <a:rPr lang="en-US" altLang="zh-CN" sz="1400" dirty="0">
                <a:solidFill>
                  <a:prstClr val="black"/>
                </a:solidFill>
                <a:latin typeface="+mj-lt"/>
                <a:cs typeface="Arial" charset="0"/>
              </a:rPr>
              <a:t>Add requirements for file management and Add File control NRM fragment are approved. </a:t>
            </a:r>
          </a:p>
          <a:p>
            <a:pPr lvl="0" defTabSz="1219170" eaLnBrk="1" fontAlgn="auto" hangingPunct="1">
              <a:spcBef>
                <a:spcPts val="0"/>
              </a:spcBef>
              <a:spcAft>
                <a:spcPts val="0"/>
              </a:spcAft>
              <a:defRPr/>
            </a:pPr>
            <a:endParaRPr lang="en-US" altLang="zh-CN" sz="1400" dirty="0">
              <a:solidFill>
                <a:prstClr val="black"/>
              </a:solidFill>
              <a:latin typeface="+mj-lt"/>
              <a:cs typeface="Arial" charset="0"/>
            </a:endParaRPr>
          </a:p>
          <a:p>
            <a:endParaRPr lang="en-US" altLang="zh-CN" sz="1400" b="1" dirty="0">
              <a:solidFill>
                <a:prstClr val="black"/>
              </a:solidFill>
              <a:latin typeface="+mj-lt"/>
              <a:cs typeface="Arial" charset="0"/>
            </a:endParaRPr>
          </a:p>
        </p:txBody>
      </p:sp>
      <p:sp>
        <p:nvSpPr>
          <p:cNvPr id="10" name="文本框 9"/>
          <p:cNvSpPr txBox="1"/>
          <p:nvPr/>
        </p:nvSpPr>
        <p:spPr>
          <a:xfrm>
            <a:off x="218609" y="319654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18609" y="1076198"/>
          <a:ext cx="11681825" cy="2062416"/>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43544">
                  <a:extLst>
                    <a:ext uri="{9D8B030D-6E8A-4147-A177-3AD203B41FA5}">
                      <a16:colId xmlns:a16="http://schemas.microsoft.com/office/drawing/2014/main" val="20003"/>
                    </a:ext>
                  </a:extLst>
                </a:gridCol>
                <a:gridCol w="1038494">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02164">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1304">
                <a:tc>
                  <a:txBody>
                    <a:bodyPr/>
                    <a:lstStyle/>
                    <a:p>
                      <a:pPr algn="ctr">
                        <a:spcAft>
                          <a:spcPts val="0"/>
                        </a:spcAft>
                      </a:pPr>
                      <a:r>
                        <a:rPr lang="en-GB" sz="1100" b="1" dirty="0" err="1">
                          <a:solidFill>
                            <a:srgbClr val="000000"/>
                          </a:solidFill>
                          <a:effectLst/>
                          <a:latin typeface="+mn-lt"/>
                          <a:ea typeface="宋体" panose="02010600030101010101" pitchFamily="2" charset="-122"/>
                          <a:cs typeface="Arial" panose="020B0604020202020204" pitchFamily="34" charset="0"/>
                        </a:rPr>
                        <a:t>adNRM</a:t>
                      </a:r>
                      <a:endParaRPr lang="zh-CN" sz="1100" b="1"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mn-lt"/>
                          <a:ea typeface="宋体" panose="02010600030101010101" pitchFamily="2" charset="-122"/>
                          <a:cs typeface="Arial" panose="020B0604020202020204" pitchFamily="34" charset="0"/>
                        </a:rPr>
                        <a:t>Additional NRM features</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15%-&gt;30%-&gt;50%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Arial" panose="020B0604020202020204" pitchFamily="34" charset="0"/>
                        </a:rPr>
                        <a:t>TS28.540/28.541/28.622/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Arial" panose="020B0604020202020204" pitchFamily="34" charset="0"/>
                        </a:rPr>
                        <a:t>28.623</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Arial" panose="020B0604020202020204" pitchFamily="34" charset="0"/>
                        </a:rPr>
                        <a:t>SP-200192</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Arial" panose="020B0604020202020204" pitchFamily="34" charset="0"/>
                        </a:rPr>
                        <a:t>SA#94 (Dec. 2021)</a:t>
                      </a:r>
                      <a:endParaRPr lang="sv-SE" altLang="zh-CN" sz="1050" b="1"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SA2/RAN3</a:t>
                      </a:r>
                    </a:p>
                  </a:txBody>
                  <a:tcPr marL="68580" marR="68580" marT="0" marB="0" anchor="ctr">
                    <a:solidFill>
                      <a:schemeClr val="tx2">
                        <a:lumMod val="20000"/>
                        <a:lumOff val="80000"/>
                      </a:schemeClr>
                    </a:solidFill>
                  </a:tcPr>
                </a:tc>
                <a:tc>
                  <a:txBody>
                    <a:bodyPr/>
                    <a:lstStyle/>
                    <a:p>
                      <a:pPr algn="ctr">
                        <a:spcAft>
                          <a:spcPts val="0"/>
                        </a:spcAft>
                      </a:pP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01304">
                <a:tc>
                  <a:txBody>
                    <a:bodyPr/>
                    <a:lstStyle/>
                    <a:p>
                      <a:pPr algn="ctr">
                        <a:spcAft>
                          <a:spcPts val="0"/>
                        </a:spcAft>
                      </a:pPr>
                      <a:r>
                        <a:rPr lang="en-US" altLang="zh-CN" sz="1100" b="1" dirty="0">
                          <a:effectLst/>
                          <a:latin typeface="+mn-lt"/>
                          <a:ea typeface="宋体" panose="02010600030101010101" pitchFamily="2" charset="-122"/>
                          <a:cs typeface="Arial" panose="020B0604020202020204" pitchFamily="34" charset="0"/>
                        </a:rPr>
                        <a:t>MANS</a:t>
                      </a:r>
                    </a:p>
                  </a:txBody>
                  <a:tcPr marL="9525" marR="9525" marT="9525" marB="9525">
                    <a:solidFill>
                      <a:schemeClr val="tx2">
                        <a:lumMod val="20000"/>
                        <a:lumOff val="80000"/>
                      </a:schemeClr>
                    </a:solidFill>
                  </a:tcPr>
                </a:tc>
                <a:tc>
                  <a:txBody>
                    <a:bodyPr/>
                    <a:lstStyle/>
                    <a:p>
                      <a:pPr algn="l">
                        <a:spcAft>
                          <a:spcPts val="0"/>
                        </a:spcAft>
                      </a:pPr>
                      <a:r>
                        <a:rPr lang="en-US" altLang="zh-CN" sz="1100" dirty="0">
                          <a:effectLst/>
                          <a:latin typeface="+mn-lt"/>
                          <a:ea typeface="+mn-ea"/>
                          <a:cs typeface="Arial" panose="020B0604020202020204" pitchFamily="34" charset="0"/>
                        </a:rPr>
                        <a:t>Management Aspects of 5G Network Sharing</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20%-&gt;25%</a:t>
                      </a:r>
                      <a:r>
                        <a:rPr lang="en-US" altLang="zh-CN" sz="1050" b="0" kern="1200" dirty="0">
                          <a:solidFill>
                            <a:schemeClr val="tx1"/>
                          </a:solidFill>
                          <a:effectLst/>
                          <a:latin typeface="+mn-lt"/>
                          <a:ea typeface="+mn-ea"/>
                          <a:cs typeface="Arial" panose="020B0604020202020204" pitchFamily="34" charset="0"/>
                        </a:rPr>
                        <a:t>-&gt;30%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TS 28.541/28.552/32.130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SP-201080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Sep 2021 (SA#93) </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dirty="0">
                          <a:solidFill>
                            <a:schemeClr val="dk1"/>
                          </a:solidFill>
                          <a:effectLst/>
                          <a:latin typeface="+mn-lt"/>
                          <a:ea typeface="+mn-ea"/>
                          <a:cs typeface="Arial" panose="020B0604020202020204" pitchFamily="34" charset="0"/>
                        </a:rPr>
                        <a:t>-&gt;SA#95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China Unicom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RAN2/RAN3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401304">
                <a:tc>
                  <a:txBody>
                    <a:bodyPr/>
                    <a:lstStyle/>
                    <a:p>
                      <a:pPr marL="0" algn="ctr" defTabSz="1219170" rtl="0" eaLnBrk="1" latinLnBrk="0" hangingPunct="1">
                        <a:spcAft>
                          <a:spcPts val="0"/>
                        </a:spcAft>
                      </a:pPr>
                      <a:r>
                        <a:rPr lang="en-US" altLang="zh-CN" sz="1100" b="1" kern="1200" dirty="0">
                          <a:solidFill>
                            <a:schemeClr val="dk1"/>
                          </a:solidFill>
                          <a:effectLst/>
                          <a:latin typeface="+mn-lt"/>
                          <a:ea typeface="+mn-ea"/>
                          <a:cs typeface="Arial" panose="020B0604020202020204" pitchFamily="34" charset="0"/>
                        </a:rPr>
                        <a:t>FIMA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Arial" panose="020B0604020202020204" pitchFamily="34" charset="0"/>
                        </a:rPr>
                        <a:t>New WID on File Management</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0%-&gt;25%-&gt;60%</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28.537/28.622/28.623/28.532</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SP-210135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401304">
                <a:tc>
                  <a:txBody>
                    <a:bodyPr/>
                    <a:lstStyle/>
                    <a:p>
                      <a:pPr marL="0" algn="ctr" defTabSz="1219170" rtl="0" eaLnBrk="1" latinLnBrk="0" hangingPunct="1">
                        <a:spcAft>
                          <a:spcPts val="0"/>
                        </a:spcAft>
                      </a:pPr>
                      <a:r>
                        <a:rPr lang="en-US" altLang="zh-CN" sz="1100" b="1" kern="1200" dirty="0">
                          <a:solidFill>
                            <a:schemeClr val="dk1"/>
                          </a:solidFill>
                          <a:effectLst/>
                          <a:latin typeface="+mn-lt"/>
                          <a:ea typeface="+mn-ea"/>
                          <a:cs typeface="Arial" panose="020B0604020202020204" pitchFamily="34" charset="0"/>
                        </a:rPr>
                        <a:t>ECM</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mn-ea"/>
                          <a:cs typeface="Arial" panose="020B0604020202020204" pitchFamily="34" charset="0"/>
                        </a:rPr>
                        <a:t>Edge Computing Management</a:t>
                      </a:r>
                      <a:endParaRPr lang="zh-CN" altLang="zh-CN" sz="1100" kern="1200" dirty="0">
                        <a:solidFill>
                          <a:schemeClr val="dk1"/>
                        </a:solidFill>
                        <a:effectLst/>
                        <a:latin typeface="+mn-lt"/>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0%-&gt;10%</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28.538</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SP-210388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 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Samsung</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SA2/SA6/NFV</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5578056" y="3586781"/>
            <a:ext cx="6440993" cy="1815882"/>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solidFill>
                  <a:prstClr val="black"/>
                </a:solidFill>
                <a:latin typeface="+mn-lt"/>
                <a:cs typeface="Arial" charset="0"/>
              </a:rPr>
              <a:t>MANS: </a:t>
            </a:r>
            <a:r>
              <a:rPr lang="en-GB" sz="1400" dirty="0">
                <a:latin typeface="+mn-lt"/>
              </a:rPr>
              <a:t>Add NG-RAN sharing individual management use case and requirements is agreed</a:t>
            </a:r>
            <a:r>
              <a:rPr lang="en-US" altLang="zh-CN" sz="1400" dirty="0">
                <a:solidFill>
                  <a:prstClr val="black"/>
                </a:solidFill>
                <a:latin typeface="+mn-lt"/>
                <a:cs typeface="Arial" charset="0"/>
              </a:rPr>
              <a:t>.</a:t>
            </a:r>
          </a:p>
          <a:p>
            <a:pPr lvl="0" defTabSz="1219170" eaLnBrk="1" fontAlgn="auto" hangingPunct="1">
              <a:spcBef>
                <a:spcPts val="0"/>
              </a:spcBef>
              <a:spcAft>
                <a:spcPts val="0"/>
              </a:spcAft>
              <a:defRPr/>
            </a:pPr>
            <a:endParaRPr lang="en-US" altLang="zh-CN" sz="1400" dirty="0">
              <a:solidFill>
                <a:prstClr val="black"/>
              </a:solidFill>
              <a:latin typeface="+mn-lt"/>
              <a:cs typeface="Arial" charset="0"/>
            </a:endParaRPr>
          </a:p>
          <a:p>
            <a:pPr lvl="0" defTabSz="1219170" eaLnBrk="1" fontAlgn="auto" hangingPunct="1">
              <a:spcBef>
                <a:spcPts val="0"/>
              </a:spcBef>
              <a:spcAft>
                <a:spcPts val="0"/>
              </a:spcAft>
              <a:defRPr/>
            </a:pPr>
            <a:r>
              <a:rPr lang="en-US" altLang="zh-CN" sz="1400" b="1" dirty="0">
                <a:solidFill>
                  <a:prstClr val="black"/>
                </a:solidFill>
                <a:latin typeface="+mn-lt"/>
                <a:cs typeface="Arial" charset="0"/>
              </a:rPr>
              <a:t>ECM: </a:t>
            </a:r>
            <a:r>
              <a:rPr lang="en-US" altLang="zh-CN" sz="1400" dirty="0">
                <a:solidFill>
                  <a:prstClr val="black"/>
                </a:solidFill>
                <a:latin typeface="+mn-lt"/>
                <a:cs typeface="Arial" charset="0"/>
              </a:rPr>
              <a:t>Agreed contributions includes: TS Structure, EAS Lifecycle Management use case, Edge NRM, Scope. Group decided to postpone the EAC LSM procedure for next meeting, Group endorsed on the need of a Rel-18 WID working on fulfilling GSMA OPG requirements.</a:t>
            </a:r>
          </a:p>
          <a:p>
            <a:pPr lvl="0" defTabSz="1219170" eaLnBrk="1" fontAlgn="auto" hangingPunct="1">
              <a:spcBef>
                <a:spcPts val="0"/>
              </a:spcBef>
              <a:spcAft>
                <a:spcPts val="0"/>
              </a:spcAft>
              <a:defRPr/>
            </a:pPr>
            <a:endParaRPr lang="en-US" altLang="zh-CN" sz="1400" dirty="0">
              <a:solidFill>
                <a:prstClr val="black"/>
              </a:solidFill>
              <a:latin typeface="+mn-lt"/>
              <a:cs typeface="Arial" charset="0"/>
            </a:endParaRPr>
          </a:p>
        </p:txBody>
      </p:sp>
    </p:spTree>
    <p:extLst>
      <p:ext uri="{BB962C8B-B14F-4D97-AF65-F5344CB8AC3E}">
        <p14:creationId xmlns:p14="http://schemas.microsoft.com/office/powerpoint/2010/main" val="30512038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097533"/>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745652569"/>
              </p:ext>
            </p:extLst>
          </p:nvPr>
        </p:nvGraphicFramePr>
        <p:xfrm>
          <a:off x="205572" y="715112"/>
          <a:ext cx="11681825" cy="2399013"/>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050" b="1" kern="1200" dirty="0">
                          <a:solidFill>
                            <a:schemeClr val="lt1"/>
                          </a:solidFill>
                          <a:latin typeface="+mn-lt"/>
                          <a:ea typeface="+mn-ea"/>
                          <a:cs typeface="Arial" panose="020B0604020202020204" pitchFamily="34" charset="0"/>
                        </a:rPr>
                        <a:t>WI code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50" b="1" kern="1200" dirty="0">
                          <a:solidFill>
                            <a:schemeClr val="lt1"/>
                          </a:solidFill>
                          <a:latin typeface="+mn-lt"/>
                          <a:ea typeface="+mn-ea"/>
                          <a:cs typeface="Arial" panose="020B0604020202020204" pitchFamily="34" charset="0"/>
                        </a:rPr>
                        <a:t>WI Title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err="1">
                          <a:latin typeface="+mn-lt"/>
                          <a:cs typeface="Arial" panose="020B0604020202020204" pitchFamily="34" charset="0"/>
                        </a:rPr>
                        <a:t>Completion</a:t>
                      </a:r>
                      <a:r>
                        <a:rPr lang="sv-SE" sz="105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err="1">
                          <a:latin typeface="+mn-lt"/>
                          <a:cs typeface="Arial" panose="020B0604020202020204" pitchFamily="34" charset="0"/>
                        </a:rPr>
                        <a:t>Tdoc</a:t>
                      </a:r>
                      <a:r>
                        <a:rPr lang="en-US" altLang="zh-CN" sz="1050" dirty="0">
                          <a:latin typeface="+mn-lt"/>
                          <a:cs typeface="Arial" panose="020B0604020202020204" pitchFamily="34" charset="0"/>
                        </a:rPr>
                        <a:t> reference</a:t>
                      </a:r>
                      <a:endParaRPr lang="sv-SE" sz="1050" dirty="0">
                        <a:latin typeface="+mn-lt"/>
                        <a:cs typeface="Arial" panose="020B0604020202020204" pitchFamily="34" charset="0"/>
                      </a:endParaRPr>
                    </a:p>
                  </a:txBody>
                  <a:tcPr anchor="ctr">
                    <a:solidFill>
                      <a:srgbClr val="92D050"/>
                    </a:solidFill>
                  </a:tcPr>
                </a:tc>
                <a:tc>
                  <a:txBody>
                    <a:bodyPr/>
                    <a:lstStyle/>
                    <a:p>
                      <a:pPr algn="ctr"/>
                      <a:r>
                        <a:rPr lang="sv-SE" sz="1050" dirty="0">
                          <a:latin typeface="+mn-lt"/>
                          <a:cs typeface="Arial" panose="020B0604020202020204" pitchFamily="34" charset="0"/>
                        </a:rPr>
                        <a:t>Target date</a:t>
                      </a:r>
                    </a:p>
                  </a:txBody>
                  <a:tcPr anchor="ctr">
                    <a:solidFill>
                      <a:srgbClr val="92D050"/>
                    </a:solidFill>
                  </a:tcPr>
                </a:tc>
                <a:tc>
                  <a:txBody>
                    <a:bodyPr/>
                    <a:lstStyle/>
                    <a:p>
                      <a:pPr algn="ctr"/>
                      <a:r>
                        <a:rPr lang="sv-SE" sz="105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dirty="0">
                          <a:latin typeface="+mn-lt"/>
                          <a:cs typeface="Arial" panose="020B0604020202020204" pitchFamily="34" charset="0"/>
                        </a:rPr>
                        <a:t>Related</a:t>
                      </a:r>
                      <a:r>
                        <a:rPr lang="sv-SE" altLang="zh-CN" sz="1050" baseline="0" dirty="0">
                          <a:latin typeface="+mn-lt"/>
                          <a:cs typeface="Arial" panose="020B0604020202020204" pitchFamily="34" charset="0"/>
                        </a:rPr>
                        <a:t> groups</a:t>
                      </a:r>
                      <a:endParaRPr lang="sv-SE" sz="105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Related</a:t>
                      </a:r>
                      <a:r>
                        <a:rPr lang="sv-SE" sz="1050" baseline="0" dirty="0">
                          <a:latin typeface="+mn-lt"/>
                          <a:cs typeface="Arial" panose="020B0604020202020204" pitchFamily="34" charset="0"/>
                        </a:rPr>
                        <a:t> </a:t>
                      </a:r>
                      <a:r>
                        <a:rPr lang="en-US" altLang="zh-CN" sz="1050" dirty="0">
                          <a:latin typeface="+mn-lt"/>
                          <a:cs typeface="Arial" panose="020B0604020202020204" pitchFamily="34" charset="0"/>
                        </a:rPr>
                        <a:t>topic</a:t>
                      </a:r>
                      <a:endParaRPr lang="sv-SE" sz="105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US" altLang="zh-CN" sz="1050" b="1" dirty="0">
                          <a:solidFill>
                            <a:srgbClr val="000000"/>
                          </a:solidFill>
                          <a:effectLst/>
                          <a:latin typeface="+mn-lt"/>
                          <a:ea typeface="宋体" panose="02010600030101010101" pitchFamily="2" charset="-122"/>
                          <a:cs typeface="Arial" panose="020B0604020202020204" pitchFamily="34" charset="0"/>
                        </a:rPr>
                        <a:t>ANL</a:t>
                      </a:r>
                      <a:endParaRPr lang="zh-CN" sz="1050" b="1"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mn-lt"/>
                          <a:ea typeface="宋体" panose="02010600030101010101" pitchFamily="2" charset="-122"/>
                          <a:cs typeface="Arial" panose="020B0604020202020204" pitchFamily="34" charset="0"/>
                        </a:rPr>
                        <a:t>Autonomous network levels</a:t>
                      </a:r>
                      <a:endParaRPr lang="zh-CN" sz="105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50%-&gt;70%-&gt;71%</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mn-lt"/>
                          <a:ea typeface="+mn-ea"/>
                          <a:cs typeface="Arial" panose="020B0604020202020204" pitchFamily="34" charset="0"/>
                        </a:rPr>
                        <a:t>TS 28.100</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a:solidFill>
                            <a:schemeClr val="dk1"/>
                          </a:solidFill>
                          <a:effectLst/>
                          <a:latin typeface="+mn-lt"/>
                          <a:ea typeface="+mn-ea"/>
                          <a:cs typeface="Arial" panose="020B0604020202020204" pitchFamily="34" charset="0"/>
                        </a:rPr>
                        <a:t>SP-200464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SA#92</a:t>
                      </a:r>
                      <a:r>
                        <a:rPr lang="en-GB" altLang="zh-CN" sz="1050" b="0" kern="1200" baseline="0" dirty="0">
                          <a:solidFill>
                            <a:schemeClr val="tx1"/>
                          </a:solidFill>
                          <a:effectLst/>
                          <a:latin typeface="+mn-lt"/>
                          <a:ea typeface="+mn-ea"/>
                          <a:cs typeface="Arial" panose="020B0604020202020204" pitchFamily="34" charset="0"/>
                        </a:rPr>
                        <a:t> </a:t>
                      </a:r>
                      <a:r>
                        <a:rPr lang="en-GB" altLang="zh-CN" sz="1050" b="0" kern="1200" dirty="0">
                          <a:solidFill>
                            <a:schemeClr val="tx1"/>
                          </a:solidFill>
                          <a:effectLst/>
                          <a:latin typeface="+mn-lt"/>
                          <a:ea typeface="+mn-ea"/>
                          <a:cs typeface="Arial" panose="020B0604020202020204" pitchFamily="34" charset="0"/>
                        </a:rPr>
                        <a:t>(Jun. 2021)</a:t>
                      </a:r>
                      <a:r>
                        <a:rPr lang="en-GB" sz="1050" b="1" kern="1200" dirty="0">
                          <a:solidFill>
                            <a:schemeClr val="tx1"/>
                          </a:solidFill>
                          <a:effectLst/>
                          <a:latin typeface="+mn-lt"/>
                          <a:ea typeface="+mn-ea"/>
                          <a:cs typeface="Arial" panose="020B0604020202020204" pitchFamily="34" charset="0"/>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Arial" panose="020B0604020202020204" pitchFamily="34" charset="0"/>
                        </a:rPr>
                        <a:t>-&gt; SA#94 (Dec. 2021)</a:t>
                      </a:r>
                      <a:endParaRPr lang="sv-SE" altLang="zh-CN"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CMCC</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TMF/SA2/RAN3/ZSM</a:t>
                      </a: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Autonomous network</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22262">
                <a:tc>
                  <a:txBody>
                    <a:bodyPr/>
                    <a:lstStyle/>
                    <a:p>
                      <a:pPr algn="ctr">
                        <a:spcAft>
                          <a:spcPts val="0"/>
                        </a:spcAft>
                      </a:pPr>
                      <a:r>
                        <a:rPr lang="en-GB" sz="1050" b="1" dirty="0">
                          <a:solidFill>
                            <a:srgbClr val="000000"/>
                          </a:solidFill>
                          <a:effectLst/>
                          <a:latin typeface="+mn-lt"/>
                          <a:ea typeface="宋体" panose="02010600030101010101" pitchFamily="2" charset="-122"/>
                          <a:cs typeface="Arial" panose="020B0604020202020204" pitchFamily="34" charset="0"/>
                        </a:rPr>
                        <a:t>IDMS_MN</a:t>
                      </a:r>
                      <a:endParaRPr lang="zh-CN" sz="1050" b="1"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mn-lt"/>
                          <a:ea typeface="宋体" panose="02010600030101010101" pitchFamily="2" charset="-122"/>
                          <a:cs typeface="Arial" panose="020B0604020202020204" pitchFamily="34" charset="0"/>
                        </a:rPr>
                        <a:t>Intent driven management service for mobile networks</a:t>
                      </a:r>
                      <a:endParaRPr lang="zh-CN" sz="105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65%-&gt;70%-&gt;70%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TR28.812/TS 28.312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Arial" panose="020B0604020202020204" pitchFamily="34" charset="0"/>
                        </a:rPr>
                        <a:t>SP-180899</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SA#93</a:t>
                      </a:r>
                      <a:r>
                        <a:rPr lang="en-GB" altLang="zh-CN" sz="1050" b="0" kern="1200" baseline="0" dirty="0">
                          <a:solidFill>
                            <a:schemeClr val="tx1"/>
                          </a:solidFill>
                          <a:effectLst/>
                          <a:latin typeface="+mn-lt"/>
                          <a:ea typeface="+mn-ea"/>
                          <a:cs typeface="Arial" panose="020B0604020202020204" pitchFamily="34" charset="0"/>
                        </a:rPr>
                        <a:t> </a:t>
                      </a:r>
                      <a:r>
                        <a:rPr lang="en-GB" altLang="zh-CN" sz="1050" b="0" kern="1200" dirty="0">
                          <a:solidFill>
                            <a:schemeClr val="tx1"/>
                          </a:solidFill>
                          <a:effectLst/>
                          <a:latin typeface="+mn-lt"/>
                          <a:ea typeface="+mn-ea"/>
                          <a:cs typeface="Arial" panose="020B0604020202020204" pitchFamily="34" charset="0"/>
                        </a:rPr>
                        <a:t>(Sep. 2021)</a:t>
                      </a:r>
                      <a:r>
                        <a:rPr lang="en-GB" sz="1050" b="1" kern="1200" dirty="0">
                          <a:solidFill>
                            <a:schemeClr val="tx1"/>
                          </a:solidFill>
                          <a:effectLst/>
                          <a:latin typeface="+mn-lt"/>
                          <a:ea typeface="+mn-ea"/>
                          <a:cs typeface="Arial" panose="020B0604020202020204" pitchFamily="34" charset="0"/>
                        </a:rPr>
                        <a:t> -&gt; SA#94 (Dec. 2021)</a:t>
                      </a:r>
                      <a:endParaRPr lang="sv-SE" altLang="zh-CN"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Arial" panose="020B0604020202020204" pitchFamily="34" charset="0"/>
                        </a:rPr>
                        <a:t>Huawei</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SA2/RAN3/ZSM</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Arial" panose="020B0604020202020204" pitchFamily="34" charset="0"/>
                        </a:rPr>
                        <a:t>Intent</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050" b="1" dirty="0">
                          <a:solidFill>
                            <a:srgbClr val="000000"/>
                          </a:solidFill>
                          <a:effectLst/>
                          <a:latin typeface="+mn-lt"/>
                          <a:ea typeface="宋体" panose="02010600030101010101" pitchFamily="2" charset="-122"/>
                          <a:cs typeface="Arial" panose="020B0604020202020204" pitchFamily="34" charset="0"/>
                        </a:rPr>
                        <a:t>NPM</a:t>
                      </a:r>
                      <a:endParaRPr lang="zh-CN" sz="1050" b="1"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mn-lt"/>
                          <a:ea typeface="宋体" panose="02010600030101010101" pitchFamily="2" charset="-122"/>
                          <a:cs typeface="Arial" panose="020B0604020202020204" pitchFamily="34" charset="0"/>
                        </a:rPr>
                        <a:t>Network policy management for 5G mobile networks based on NFV scenarios</a:t>
                      </a:r>
                      <a:endParaRPr lang="zh-CN" sz="105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65%-&gt;75%-&gt;78%</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Arial" panose="020B0604020202020204" pitchFamily="34" charset="0"/>
                        </a:rPr>
                        <a:t>TS 28.555/28.556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Arial" panose="020B0604020202020204" pitchFamily="34" charset="0"/>
                        </a:rPr>
                        <a:t>SP-191211</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r>
                        <a:rPr lang="en-US" sz="1050" b="0" kern="1200" dirty="0">
                          <a:solidFill>
                            <a:schemeClr val="tx1"/>
                          </a:solidFill>
                          <a:effectLst/>
                          <a:latin typeface="+mn-lt"/>
                          <a:ea typeface="+mn-ea"/>
                          <a:cs typeface="Arial" panose="020B0604020202020204" pitchFamily="34" charset="0"/>
                        </a:rPr>
                        <a:t>SA#95 (Mar. 2022)</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Arial" panose="020B0604020202020204" pitchFamily="34" charset="0"/>
                        </a:rPr>
                        <a:t>CMCC</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SA2/RAN2/RAN3</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Arial" panose="020B0604020202020204" pitchFamily="34" charset="0"/>
                        </a:rPr>
                        <a:t>Policy</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algn="ctr" defTabSz="1219170" rtl="0" eaLnBrk="1" latinLnBrk="0" hangingPunct="1">
                        <a:spcAft>
                          <a:spcPts val="0"/>
                        </a:spcAft>
                      </a:pPr>
                      <a:r>
                        <a:rPr lang="en-US" altLang="zh-CN" sz="1050" b="1" kern="1200" dirty="0" err="1">
                          <a:solidFill>
                            <a:srgbClr val="000000"/>
                          </a:solidFill>
                          <a:effectLst/>
                          <a:latin typeface="+mn-lt"/>
                          <a:ea typeface="宋体" panose="02010600030101010101" pitchFamily="2" charset="-122"/>
                          <a:cs typeface="Arial" panose="020B0604020202020204" pitchFamily="34" charset="0"/>
                        </a:rPr>
                        <a:t>eCOSLA</a:t>
                      </a:r>
                      <a:endParaRPr lang="en-US" altLang="zh-CN" sz="1050" b="1"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mn-lt"/>
                          <a:ea typeface="宋体" panose="02010600030101010101" pitchFamily="2" charset="-122"/>
                          <a:cs typeface="Arial" panose="020B0604020202020204" pitchFamily="34" charset="0"/>
                        </a:rPr>
                        <a:t>Enhanced Closed loop SLS Assurance</a:t>
                      </a:r>
                      <a:endParaRPr lang="zh-CN" sz="105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30%-&gt;50%-&gt;60%</a:t>
                      </a:r>
                      <a:endParaRPr lang="sv-SE"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dk1"/>
                          </a:solidFill>
                          <a:effectLst/>
                          <a:latin typeface="+mn-lt"/>
                          <a:ea typeface="+mn-ea"/>
                          <a:cs typeface="Arial" panose="020B0604020202020204" pitchFamily="34" charset="0"/>
                        </a:rPr>
                        <a:t>TS28.535/28.536/28.533/28.541/28.546/28.552/28.553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dk1"/>
                          </a:solidFill>
                          <a:effectLst/>
                          <a:latin typeface="+mn-lt"/>
                          <a:ea typeface="+mn-ea"/>
                          <a:cs typeface="Arial" panose="020B0604020202020204" pitchFamily="34" charset="0"/>
                        </a:rPr>
                        <a:t>SP-200196</a:t>
                      </a:r>
                      <a:endParaRPr lang="sv-SE"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SA#93 (Sep. 2021)-</a:t>
                      </a:r>
                      <a:r>
                        <a:rPr lang="en-GB" altLang="zh-CN" sz="1050" b="1" kern="1200" dirty="0">
                          <a:solidFill>
                            <a:schemeClr val="tx1"/>
                          </a:solidFill>
                          <a:effectLst/>
                          <a:latin typeface="+mn-lt"/>
                          <a:ea typeface="+mn-ea"/>
                          <a:cs typeface="Arial" panose="020B0604020202020204" pitchFamily="34" charset="0"/>
                        </a:rPr>
                        <a:t>&gt;SA#95 (Mar. 2022)</a:t>
                      </a:r>
                      <a:endParaRPr lang="sv-SE" altLang="zh-CN" sz="1050" b="1"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mn-lt"/>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ZSM/SA2/RAN3</a:t>
                      </a:r>
                      <a:endParaRPr lang="sv-SE"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mn-lt"/>
                          <a:ea typeface="+mn-ea"/>
                          <a:cs typeface="Arial" panose="020B0604020202020204" pitchFamily="34" charset="0"/>
                        </a:rPr>
                        <a:t>Closed loop interaction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251976">
                <a:tc>
                  <a:txBody>
                    <a:bodyPr/>
                    <a:lstStyle/>
                    <a:p>
                      <a:pPr algn="ctr">
                        <a:spcAft>
                          <a:spcPts val="0"/>
                        </a:spcAft>
                      </a:pPr>
                      <a:r>
                        <a:rPr lang="en-US" sz="1050" b="1" dirty="0" err="1">
                          <a:solidFill>
                            <a:srgbClr val="000000"/>
                          </a:solidFill>
                          <a:effectLst/>
                          <a:latin typeface="+mn-lt"/>
                          <a:ea typeface="宋体" panose="02010600030101010101" pitchFamily="2" charset="-122"/>
                          <a:cs typeface="Arial" panose="020B0604020202020204" pitchFamily="34" charset="0"/>
                        </a:rPr>
                        <a:t>eMDAS</a:t>
                      </a:r>
                      <a:endParaRPr lang="zh-CN" sz="1200" b="1"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rgbClr val="000000"/>
                          </a:solidFill>
                          <a:effectLst/>
                          <a:latin typeface="+mn-lt"/>
                          <a:ea typeface="宋体" panose="02010600030101010101" pitchFamily="2" charset="-122"/>
                          <a:cs typeface="Arial" panose="020B0604020202020204" pitchFamily="34" charset="0"/>
                        </a:rPr>
                        <a:t>Enhancements of Management Data Analytics Service</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0%-&gt;0%-&gt;10%</a:t>
                      </a:r>
                      <a:endParaRPr lang="sv-SE" altLang="zh-CN" sz="1050" b="0" kern="1200" dirty="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28.104</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SP-210132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Intel,NEC</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SA2/RAN3</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Data analytics</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ANL/</a:t>
            </a:r>
            <a:r>
              <a:rPr lang="en-GB" altLang="zh-CN" sz="3200" dirty="0"/>
              <a:t>IDMS_MN</a:t>
            </a:r>
            <a:r>
              <a:rPr lang="en-US" altLang="zh-CN" sz="3200" kern="0" dirty="0"/>
              <a:t>/</a:t>
            </a:r>
            <a:r>
              <a:rPr lang="en-GB" altLang="zh-CN" sz="3200" dirty="0"/>
              <a:t>NPM</a:t>
            </a:r>
            <a:r>
              <a:rPr lang="en-US" altLang="zh-CN" sz="3200" dirty="0"/>
              <a:t>/</a:t>
            </a:r>
            <a:r>
              <a:rPr lang="en-US" altLang="zh-CN" sz="3200" dirty="0" err="1"/>
              <a:t>eCOSLA</a:t>
            </a:r>
            <a:r>
              <a:rPr lang="en-US" altLang="zh-CN" sz="3200" dirty="0"/>
              <a:t>/</a:t>
            </a:r>
            <a:r>
              <a:rPr lang="en-US" altLang="zh-CN" sz="3200" dirty="0" err="1"/>
              <a:t>eMDAS</a:t>
            </a:r>
            <a:endParaRPr lang="sv-SE" sz="3200" kern="0" dirty="0"/>
          </a:p>
        </p:txBody>
      </p:sp>
      <p:sp>
        <p:nvSpPr>
          <p:cNvPr id="7" name="矩形 6"/>
          <p:cNvSpPr/>
          <p:nvPr/>
        </p:nvSpPr>
        <p:spPr>
          <a:xfrm>
            <a:off x="6250074" y="3420069"/>
            <a:ext cx="5702638" cy="2900794"/>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a:solidFill>
                  <a:prstClr val="black"/>
                </a:solidFill>
                <a:latin typeface="+mj-lt"/>
                <a:cs typeface="Arial" charset="0"/>
              </a:rPr>
              <a:t>IDMS_MN: </a:t>
            </a:r>
            <a:r>
              <a:rPr lang="en-US" sz="1100" dirty="0">
                <a:latin typeface="+mj-lt"/>
              </a:rPr>
              <a:t>No progress in this meeting due to the discussion on relation with TM Forum.</a:t>
            </a:r>
          </a:p>
          <a:p>
            <a:r>
              <a:rPr lang="en-US" altLang="zh-CN" sz="1050" b="1" dirty="0">
                <a:latin typeface="+mj-lt"/>
              </a:rPr>
              <a:t>Key Issue:</a:t>
            </a:r>
            <a:endParaRPr lang="zh-CN" altLang="zh-CN" sz="1050" dirty="0">
              <a:latin typeface="+mj-lt"/>
            </a:endParaRPr>
          </a:p>
          <a:p>
            <a:r>
              <a:rPr lang="en-US" altLang="zh-CN" sz="1050" dirty="0">
                <a:latin typeface="+mj-lt"/>
              </a:rPr>
              <a:t>During the discussion in SA5, there are two solutions proposed by different companies for intent driven management:</a:t>
            </a:r>
            <a:endParaRPr lang="zh-CN" altLang="zh-CN" sz="1050" dirty="0">
              <a:latin typeface="+mj-lt"/>
            </a:endParaRPr>
          </a:p>
          <a:p>
            <a:r>
              <a:rPr lang="en-US" altLang="zh-CN" sz="1050" dirty="0">
                <a:latin typeface="+mj-lt"/>
              </a:rPr>
              <a:t> </a:t>
            </a:r>
            <a:endParaRPr lang="zh-CN" altLang="zh-CN" sz="1050" dirty="0">
              <a:latin typeface="+mj-lt"/>
            </a:endParaRPr>
          </a:p>
          <a:p>
            <a:r>
              <a:rPr lang="en-US" altLang="zh-CN" sz="1050" dirty="0">
                <a:latin typeface="+mj-lt"/>
              </a:rPr>
              <a:t>Option#1: Intent driven management can be implemented by CRUD operations/notifications (as </a:t>
            </a:r>
            <a:r>
              <a:rPr lang="en-US" altLang="zh-CN" sz="1050" dirty="0" err="1">
                <a:latin typeface="+mj-lt"/>
              </a:rPr>
              <a:t>MnS</a:t>
            </a:r>
            <a:r>
              <a:rPr lang="en-US" altLang="zh-CN" sz="1050" dirty="0">
                <a:latin typeface="+mj-lt"/>
              </a:rPr>
              <a:t> component type A) with 3GPP specific intent IOCs (as </a:t>
            </a:r>
            <a:r>
              <a:rPr lang="en-US" altLang="zh-CN" sz="1050" dirty="0" err="1">
                <a:latin typeface="+mj-lt"/>
              </a:rPr>
              <a:t>MnS</a:t>
            </a:r>
            <a:r>
              <a:rPr lang="en-US" altLang="zh-CN" sz="1050" dirty="0">
                <a:latin typeface="+mj-lt"/>
              </a:rPr>
              <a:t> component type B).</a:t>
            </a:r>
            <a:endParaRPr lang="zh-CN" altLang="zh-CN" sz="1050" dirty="0">
              <a:latin typeface="+mj-lt"/>
            </a:endParaRPr>
          </a:p>
          <a:p>
            <a:r>
              <a:rPr lang="en-US" altLang="zh-CN" sz="1050" dirty="0">
                <a:latin typeface="+mj-lt"/>
              </a:rPr>
              <a:t>Option#2: Intent driven management can be implemented by the Intent Handling API including set, update, remove, report and probe referring to TM Forum IG1253 (as </a:t>
            </a:r>
            <a:r>
              <a:rPr lang="en-US" altLang="zh-CN" sz="1050" dirty="0" err="1">
                <a:latin typeface="+mj-lt"/>
              </a:rPr>
              <a:t>MnS</a:t>
            </a:r>
            <a:r>
              <a:rPr lang="en-US" altLang="zh-CN" sz="1050" dirty="0">
                <a:latin typeface="+mj-lt"/>
              </a:rPr>
              <a:t> component type A) with 3GPP specific intent IOC (as </a:t>
            </a:r>
            <a:r>
              <a:rPr lang="en-US" altLang="zh-CN" sz="1050" dirty="0" err="1">
                <a:latin typeface="+mj-lt"/>
              </a:rPr>
              <a:t>MnS</a:t>
            </a:r>
            <a:r>
              <a:rPr lang="en-US" altLang="zh-CN" sz="1050" dirty="0">
                <a:latin typeface="+mj-lt"/>
              </a:rPr>
              <a:t> component type B). </a:t>
            </a:r>
            <a:endParaRPr lang="zh-CN" altLang="zh-CN" sz="1050" dirty="0">
              <a:latin typeface="+mj-lt"/>
            </a:endParaRPr>
          </a:p>
          <a:p>
            <a:pPr defTabSz="1219170" eaLnBrk="1" fontAlgn="auto" hangingPunct="1">
              <a:spcBef>
                <a:spcPts val="0"/>
              </a:spcBef>
              <a:spcAft>
                <a:spcPts val="0"/>
              </a:spcAft>
              <a:defRPr/>
            </a:pPr>
            <a:endParaRPr lang="en-US" sz="1100" dirty="0">
              <a:solidFill>
                <a:prstClr val="black"/>
              </a:solidFill>
              <a:latin typeface="+mj-lt"/>
              <a:cs typeface="Arial" charset="0"/>
            </a:endParaRPr>
          </a:p>
          <a:p>
            <a:endParaRPr lang="en-US" altLang="zh-CN" sz="1100" b="1" dirty="0">
              <a:solidFill>
                <a:prstClr val="black"/>
              </a:solidFill>
              <a:latin typeface="+mj-lt"/>
              <a:cs typeface="Arial" charset="0"/>
            </a:endParaRPr>
          </a:p>
          <a:p>
            <a:r>
              <a:rPr lang="en-US" altLang="zh-CN" sz="1100" b="1" dirty="0" err="1">
                <a:solidFill>
                  <a:prstClr val="black"/>
                </a:solidFill>
                <a:latin typeface="+mj-lt"/>
                <a:cs typeface="Arial" charset="0"/>
              </a:rPr>
              <a:t>eCOSLA</a:t>
            </a:r>
            <a:r>
              <a:rPr lang="en-US" altLang="zh-CN" sz="1100" b="1" dirty="0">
                <a:solidFill>
                  <a:prstClr val="black"/>
                </a:solidFill>
                <a:latin typeface="+mj-lt"/>
                <a:cs typeface="Arial" charset="0"/>
              </a:rPr>
              <a:t>:</a:t>
            </a:r>
            <a:r>
              <a:rPr lang="en-US" altLang="zh-CN" sz="1100" dirty="0">
                <a:solidFill>
                  <a:prstClr val="black"/>
                </a:solidFill>
                <a:latin typeface="+mj-lt"/>
                <a:cs typeface="Arial" charset="0"/>
              </a:rPr>
              <a:t> The group has been working on new use cases, requirements and solutions, including enhancement of the Rel-16 descriptions. Main topics under discussion are use cases for loop co-ordination, location, reporting and policy in TS 28.535. During the meeting a deeper understanding of the use cases, requirements and solutions has been reached however more work is needed. </a:t>
            </a:r>
          </a:p>
        </p:txBody>
      </p:sp>
      <p:sp>
        <p:nvSpPr>
          <p:cNvPr id="8" name="矩形 7"/>
          <p:cNvSpPr/>
          <p:nvPr/>
        </p:nvSpPr>
        <p:spPr>
          <a:xfrm>
            <a:off x="190498" y="3420069"/>
            <a:ext cx="6044502" cy="2631490"/>
          </a:xfrm>
          <a:prstGeom prst="rect">
            <a:avLst/>
          </a:prstGeom>
        </p:spPr>
        <p:txBody>
          <a:bodyPr wrap="square">
            <a:spAutoFit/>
          </a:bodyPr>
          <a:lstStyle/>
          <a:p>
            <a:pPr lvl="0" defTabSz="1219170" eaLnBrk="1" fontAlgn="auto" hangingPunct="1">
              <a:spcBef>
                <a:spcPts val="0"/>
              </a:spcBef>
              <a:spcAft>
                <a:spcPts val="0"/>
              </a:spcAft>
              <a:defRPr/>
            </a:pPr>
            <a:r>
              <a:rPr lang="en-US" altLang="zh-CN" sz="1100" b="1" dirty="0">
                <a:solidFill>
                  <a:prstClr val="black"/>
                </a:solidFill>
                <a:latin typeface="+mn-lt"/>
                <a:cs typeface="Arial" charset="0"/>
              </a:rPr>
              <a:t>ANL: </a:t>
            </a:r>
            <a:r>
              <a:rPr lang="en-US" altLang="zh-CN" sz="1100" dirty="0">
                <a:solidFill>
                  <a:prstClr val="black"/>
                </a:solidFill>
                <a:latin typeface="+mn-lt"/>
                <a:cs typeface="Arial" charset="0"/>
              </a:rPr>
              <a:t>Several </a:t>
            </a:r>
            <a:r>
              <a:rPr lang="en-US" altLang="zh-CN" sz="1100" dirty="0" err="1">
                <a:solidFill>
                  <a:prstClr val="black"/>
                </a:solidFill>
                <a:latin typeface="+mn-lt"/>
                <a:cs typeface="Arial" charset="0"/>
              </a:rPr>
              <a:t>pCRs</a:t>
            </a:r>
            <a:r>
              <a:rPr lang="en-US" altLang="zh-CN" sz="1100" dirty="0">
                <a:solidFill>
                  <a:prstClr val="black"/>
                </a:solidFill>
                <a:latin typeface="+mn-lt"/>
                <a:cs typeface="Arial" charset="0"/>
              </a:rPr>
              <a:t> regarding ANL use case, generic requirements and some of the corresponding solutions are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28.100 Update autonomous network level for fault management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28.100 Update autonomous network level for network optimization with generic requirements, use case and solutions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28.100 Update generic requirements for autonomous network level with some solutions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28.100 Clean-up for some Editor's Notes been addressed</a:t>
            </a:r>
          </a:p>
          <a:p>
            <a:pPr defTabSz="1219170" eaLnBrk="1" fontAlgn="auto" hangingPunct="1">
              <a:spcBef>
                <a:spcPts val="0"/>
              </a:spcBef>
              <a:spcAft>
                <a:spcPts val="0"/>
              </a:spcAft>
              <a:defRPr/>
            </a:pPr>
            <a:r>
              <a:rPr lang="en-US" altLang="zh-CN" sz="1100" b="1" dirty="0">
                <a:solidFill>
                  <a:prstClr val="black"/>
                </a:solidFill>
                <a:latin typeface="+mn-lt"/>
                <a:cs typeface="Arial" charset="0"/>
              </a:rPr>
              <a:t>NPM: </a:t>
            </a:r>
            <a:r>
              <a:rPr lang="en-US" altLang="zh-CN" sz="1100" dirty="0">
                <a:solidFill>
                  <a:prstClr val="black"/>
                </a:solidFill>
                <a:latin typeface="+mn-lt"/>
                <a:cs typeface="Arial" charset="0"/>
              </a:rPr>
              <a:t>The following CR topics are discussed and agreed. </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err="1">
                <a:solidFill>
                  <a:prstClr val="black"/>
                </a:solidFill>
                <a:latin typeface="Calibri" pitchFamily="34" charset="0"/>
                <a:cs typeface="Arial" charset="0"/>
              </a:rPr>
              <a:t>pCR</a:t>
            </a:r>
            <a:r>
              <a:rPr lang="en-US" sz="1100" dirty="0">
                <a:solidFill>
                  <a:prstClr val="black"/>
                </a:solidFill>
                <a:latin typeface="Calibri" pitchFamily="34" charset="0"/>
                <a:cs typeface="Arial" charset="0"/>
              </a:rPr>
              <a:t> 28.556 add policy activation management procedure</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err="1">
                <a:solidFill>
                  <a:prstClr val="black"/>
                </a:solidFill>
                <a:latin typeface="Calibri" pitchFamily="34" charset="0"/>
                <a:cs typeface="Arial" charset="0"/>
              </a:rPr>
              <a:t>pCR</a:t>
            </a:r>
            <a:r>
              <a:rPr lang="en-US" sz="1100" dirty="0">
                <a:solidFill>
                  <a:prstClr val="black"/>
                </a:solidFill>
                <a:latin typeface="Calibri" pitchFamily="34" charset="0"/>
                <a:cs typeface="Arial" charset="0"/>
              </a:rPr>
              <a:t> 28.556 add policy deactivation management procedure</a:t>
            </a:r>
          </a:p>
          <a:p>
            <a:pPr lvl="0" defTabSz="1219170" eaLnBrk="1" fontAlgn="auto" hangingPunct="1">
              <a:spcBef>
                <a:spcPts val="0"/>
              </a:spcBef>
              <a:spcAft>
                <a:spcPts val="0"/>
              </a:spcAft>
              <a:defRPr/>
            </a:pPr>
            <a:r>
              <a:rPr lang="en-US" altLang="zh-CN" sz="1100" b="1" dirty="0" err="1">
                <a:solidFill>
                  <a:prstClr val="black"/>
                </a:solidFill>
                <a:latin typeface="Calibri" pitchFamily="34" charset="0"/>
                <a:cs typeface="Arial" charset="0"/>
              </a:rPr>
              <a:t>eMDAS</a:t>
            </a:r>
            <a:r>
              <a:rPr lang="en-US" altLang="zh-CN" sz="1100" b="1" dirty="0">
                <a:solidFill>
                  <a:prstClr val="black"/>
                </a:solidFill>
                <a:latin typeface="Calibri" pitchFamily="34" charset="0"/>
                <a:cs typeface="Arial" charset="0"/>
              </a:rPr>
              <a:t>: </a:t>
            </a:r>
            <a:r>
              <a:rPr lang="en-US" altLang="zh-CN" sz="1100" dirty="0">
                <a:solidFill>
                  <a:prstClr val="black"/>
                </a:solidFill>
                <a:latin typeface="Calibri" pitchFamily="34" charset="0"/>
                <a:cs typeface="Arial" charset="0"/>
              </a:rPr>
              <a:t>The following topics are discussed.</a:t>
            </a:r>
            <a:endParaRPr lang="en-US" altLang="zh-CN" sz="1100" b="1" dirty="0">
              <a:solidFill>
                <a:prstClr val="black"/>
              </a:solidFill>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pitchFamily="34" charset="0"/>
                <a:cs typeface="Arial" charset="0"/>
              </a:rPr>
              <a:t>The proposals on scope, MDA overview, MDA in management loop, MDA functionality and service framework were agreed.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pitchFamily="34" charset="0"/>
                <a:cs typeface="Arial" charset="0"/>
              </a:rPr>
              <a:t>No agreement was reached on the TS structure, which resulted in many stage 1 and stage 2 contributions could not be agreed.</a:t>
            </a:r>
          </a:p>
        </p:txBody>
      </p:sp>
    </p:spTree>
    <p:extLst>
      <p:ext uri="{BB962C8B-B14F-4D97-AF65-F5344CB8AC3E}">
        <p14:creationId xmlns:p14="http://schemas.microsoft.com/office/powerpoint/2010/main" val="30082470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6961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05571" y="729707"/>
          <a:ext cx="11681825" cy="2652337"/>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52622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a:solidFill>
                            <a:schemeClr val="dk1"/>
                          </a:solidFill>
                          <a:effectLst/>
                          <a:latin typeface="+mn-lt"/>
                          <a:ea typeface="+mn-ea"/>
                          <a:cs typeface="+mn-cs"/>
                        </a:rPr>
                        <a:t>eSON_5G</a:t>
                      </a:r>
                      <a:endParaRPr lang="zh-CN" sz="1050" b="1" kern="120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Enhancements of Self-Organizing Networks (SON) for 5G networks </a:t>
                      </a: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15%-&gt;35%-&gt;70%</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TS 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SP-200194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Arial" panose="020B0604020202020204" pitchFamily="34" charset="0"/>
                        </a:rPr>
                        <a:t>SA#94 (Dec. 2021)</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Intel</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3792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chemeClr val="dk1"/>
                          </a:solidFill>
                          <a:effectLst/>
                          <a:latin typeface="+mn-lt"/>
                          <a:ea typeface="+mn-ea"/>
                          <a:cs typeface="+mn-cs"/>
                        </a:rPr>
                        <a:t>PACMAN</a:t>
                      </a:r>
                      <a:endParaRPr lang="zh-CN" sz="1050" b="1"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Generic Plug and connect</a:t>
                      </a:r>
                      <a:endParaRPr lang="zh-CN" alt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0%-&gt;10%</a:t>
                      </a:r>
                      <a:r>
                        <a:rPr lang="en-US" altLang="zh-CN" sz="1050" kern="1200" dirty="0">
                          <a:solidFill>
                            <a:schemeClr val="dk1"/>
                          </a:solidFill>
                          <a:effectLst/>
                          <a:latin typeface="+mn-lt"/>
                          <a:ea typeface="+mn-ea"/>
                          <a:cs typeface="+mn-cs"/>
                        </a:rPr>
                        <a:t>-&gt;20%</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TS 28.313/28.314/28.315/28.316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SP-210260</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SA#96 (June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2951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dk1"/>
                          </a:solidFill>
                          <a:effectLst/>
                          <a:latin typeface="+mn-lt"/>
                          <a:ea typeface="+mn-ea"/>
                          <a:cs typeface="+mn-cs"/>
                        </a:rPr>
                        <a:t>E_HOO</a:t>
                      </a:r>
                      <a:endParaRPr lang="zh-CN" sz="1050" b="1"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Enhancement of Handover Optimization</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10%-&gt;30%-&gt;40%</a:t>
                      </a:r>
                      <a:endParaRPr lang="sv-SE" altLang="zh-CN"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TS28.552/28.313/28.541</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SP-200466</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b="0" kern="1200" dirty="0">
                          <a:solidFill>
                            <a:schemeClr val="dk1"/>
                          </a:solidFill>
                          <a:effectLst/>
                          <a:latin typeface="+mn-lt"/>
                          <a:ea typeface="+mn-ea"/>
                          <a:cs typeface="+mn-cs"/>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Ericsson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dk1"/>
                          </a:solidFill>
                          <a:effectLst/>
                          <a:latin typeface="+mn-lt"/>
                          <a:ea typeface="+mn-ea"/>
                          <a:cs typeface="+mn-cs"/>
                        </a:rPr>
                        <a:t>EE5GPLUS</a:t>
                      </a:r>
                      <a:endParaRPr lang="zh-CN" sz="1050" b="1"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Enhancements on EE for 5G networks</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30%-&gt;55%-&gt;70%</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mn-lt"/>
                          <a:ea typeface="+mn-ea"/>
                          <a:cs typeface="+mn-cs"/>
                        </a:rPr>
                        <a:t>TS28.310/28.552/28.554/28.541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SP-200188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dirty="0">
                          <a:solidFill>
                            <a:schemeClr val="dk1"/>
                          </a:solidFill>
                          <a:effectLst/>
                          <a:latin typeface="+mn-lt"/>
                          <a:ea typeface="+mn-ea"/>
                          <a:cs typeface="+mn-cs"/>
                        </a:rPr>
                        <a:t>SA#94 (Dec. 2021)</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Orange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SA2/RAN2/RAN3/ETSI EE/ITU-T/GSMA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Energy saving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dk1"/>
                          </a:solidFill>
                          <a:effectLst/>
                          <a:latin typeface="+mn-lt"/>
                          <a:ea typeface="+mn-ea"/>
                          <a:cs typeface="+mn-cs"/>
                        </a:rPr>
                        <a:t>5GD</a:t>
                      </a:r>
                      <a:r>
                        <a:rPr lang="en-US" altLang="zh-CN" sz="1050" b="1" kern="1200" dirty="0">
                          <a:solidFill>
                            <a:schemeClr val="dk1"/>
                          </a:solidFill>
                          <a:effectLst/>
                          <a:latin typeface="+mn-lt"/>
                          <a:ea typeface="+mn-ea"/>
                          <a:cs typeface="+mn-cs"/>
                        </a:rPr>
                        <a:t>MS</a:t>
                      </a:r>
                      <a:endParaRPr lang="zh-CN" sz="1050" b="1"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Discovery of management services in 5G  </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70%-&gt;80%-&gt;90%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dirty="0">
                          <a:solidFill>
                            <a:schemeClr val="dk1"/>
                          </a:solidFill>
                          <a:effectLst/>
                          <a:latin typeface="+mn-lt"/>
                          <a:ea typeface="+mn-ea"/>
                          <a:cs typeface="+mn-cs"/>
                        </a:rPr>
                        <a:t>SA#93 (Sep-2021)</a:t>
                      </a:r>
                      <a:r>
                        <a:rPr lang="sv-SE" altLang="zh-CN" sz="1050" b="0" kern="1200" dirty="0">
                          <a:solidFill>
                            <a:schemeClr val="dk1"/>
                          </a:solidFill>
                          <a:effectLst/>
                          <a:latin typeface="+mn-lt"/>
                          <a:ea typeface="+mn-ea"/>
                          <a:cs typeface="Arial" panose="020B0604020202020204" pitchFamily="34" charset="0"/>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dirty="0">
                          <a:solidFill>
                            <a:schemeClr val="dk1"/>
                          </a:solidFill>
                          <a:effectLst/>
                          <a:latin typeface="+mn-lt"/>
                          <a:ea typeface="+mn-ea"/>
                          <a:cs typeface="Arial" panose="020B0604020202020204" pitchFamily="34" charset="0"/>
                        </a:rPr>
                        <a:t>-&gt;SA#95 (Mar. 2022)</a:t>
                      </a:r>
                      <a:endParaRPr lang="sv-SE" altLang="zh-CN" sz="1050" b="1"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240740" y="3767508"/>
            <a:ext cx="4677928" cy="2123658"/>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mn-lt"/>
                <a:cs typeface="Arial" charset="0"/>
              </a:rPr>
              <a:t>eSON_5G: </a:t>
            </a:r>
            <a:r>
              <a:rPr lang="en-US" altLang="zh-CN" sz="1200" dirty="0">
                <a:solidFill>
                  <a:prstClr val="black"/>
                </a:solidFill>
                <a:latin typeface="+mn-lt"/>
                <a:cs typeface="Arial" charset="0"/>
              </a:rPr>
              <a:t>The group agreed the following topics:</a:t>
            </a:r>
          </a:p>
          <a:p>
            <a:pPr marL="285750" indent="-285750" defTabSz="1219170">
              <a:buFont typeface="Wingdings" panose="05000000000000000000" pitchFamily="2" charset="2"/>
              <a:buChar char="Ø"/>
              <a:defRPr/>
            </a:pPr>
            <a:r>
              <a:rPr lang="en-GB" sz="1200" dirty="0">
                <a:latin typeface="+mn-lt"/>
              </a:rPr>
              <a:t>Add RRM related measurements</a:t>
            </a:r>
          </a:p>
          <a:p>
            <a:pPr marL="285750" indent="-285750" defTabSz="1219170">
              <a:buFont typeface="Wingdings" panose="05000000000000000000" pitchFamily="2" charset="2"/>
              <a:buChar char="Ø"/>
              <a:defRPr/>
            </a:pPr>
            <a:r>
              <a:rPr lang="en-GB" sz="1200" dirty="0">
                <a:latin typeface="+mn-lt"/>
              </a:rPr>
              <a:t>Requirements, use cases and services for C-PCI </a:t>
            </a:r>
          </a:p>
          <a:p>
            <a:pPr marL="285750" indent="-285750" defTabSz="1219170">
              <a:buFont typeface="Wingdings" panose="05000000000000000000" pitchFamily="2" charset="2"/>
              <a:buChar char="Ø"/>
              <a:defRPr/>
            </a:pPr>
            <a:r>
              <a:rPr lang="en-GB" sz="1200" dirty="0">
                <a:latin typeface="+mn-lt"/>
              </a:rPr>
              <a:t>Add CCO use cases, requirements, information, and procedure</a:t>
            </a:r>
            <a:r>
              <a:rPr lang="en-US" altLang="zh-CN" sz="1200" dirty="0">
                <a:latin typeface="+mn-lt"/>
              </a:rPr>
              <a:t>.</a:t>
            </a:r>
          </a:p>
          <a:p>
            <a:pPr marL="285750" indent="-285750" defTabSz="1219170">
              <a:buFont typeface="Wingdings" panose="05000000000000000000" pitchFamily="2" charset="2"/>
              <a:buChar char="Ø"/>
              <a:defRPr/>
            </a:pPr>
            <a:r>
              <a:rPr lang="en-GB" sz="1200" dirty="0">
                <a:latin typeface="+mn-lt"/>
              </a:rPr>
              <a:t>Correction for the Number of Active </a:t>
            </a:r>
            <a:r>
              <a:rPr lang="en-GB" sz="1200" dirty="0" err="1">
                <a:latin typeface="+mn-lt"/>
              </a:rPr>
              <a:t>Ues</a:t>
            </a:r>
            <a:r>
              <a:rPr lang="en-GB" sz="1200" dirty="0">
                <a:latin typeface="+mn-lt"/>
              </a:rPr>
              <a:t> measurements</a:t>
            </a:r>
            <a:endParaRPr lang="en-US" sz="1200" dirty="0">
              <a:latin typeface="+mn-lt"/>
            </a:endParaRPr>
          </a:p>
          <a:p>
            <a:pPr lvl="0" defTabSz="1219170" eaLnBrk="1" fontAlgn="auto" hangingPunct="1">
              <a:spcBef>
                <a:spcPts val="0"/>
              </a:spcBef>
              <a:spcAft>
                <a:spcPts val="0"/>
              </a:spcAft>
              <a:defRPr/>
            </a:pPr>
            <a:endParaRPr lang="en-US" altLang="zh-CN" sz="1200" b="1"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prstClr val="black"/>
                </a:solidFill>
                <a:latin typeface="+mn-lt"/>
                <a:cs typeface="Arial" charset="0"/>
              </a:rPr>
              <a:t>EE5GPLUS: </a:t>
            </a:r>
            <a:r>
              <a:rPr lang="en-US" altLang="zh-CN" sz="1200" dirty="0">
                <a:solidFill>
                  <a:prstClr val="black"/>
                </a:solidFill>
                <a:latin typeface="+mn-lt"/>
                <a:cs typeface="Arial" charset="0"/>
              </a:rPr>
              <a:t>The following topics are discussed and agreed in this meeting</a:t>
            </a:r>
          </a:p>
          <a:p>
            <a:pPr marL="285750" indent="-285750" defTabSz="1219170">
              <a:buFont typeface="Wingdings" panose="05000000000000000000" pitchFamily="2" charset="2"/>
              <a:buChar char="Ø"/>
              <a:defRPr/>
            </a:pPr>
            <a:r>
              <a:rPr lang="en-US" altLang="zh-CN" sz="1200" dirty="0">
                <a:solidFill>
                  <a:prstClr val="black"/>
                </a:solidFill>
                <a:latin typeface="+mj-lt"/>
                <a:cs typeface="Arial" charset="0"/>
              </a:rPr>
              <a:t>New Energy Consumption KPIs</a:t>
            </a:r>
          </a:p>
          <a:p>
            <a:pPr marL="285750" indent="-285750" defTabSz="1219170">
              <a:buFont typeface="Wingdings" panose="05000000000000000000" pitchFamily="2" charset="2"/>
              <a:buChar char="Ø"/>
              <a:defRPr/>
            </a:pPr>
            <a:r>
              <a:rPr lang="en-GB" altLang="zh-CN" sz="1200" dirty="0">
                <a:latin typeface="+mj-lt"/>
              </a:rPr>
              <a:t>Update on the solutions for energy efficiency</a:t>
            </a:r>
            <a:endParaRPr lang="zh-CN" altLang="zh-CN" sz="1200" dirty="0">
              <a:latin typeface="+mj-lt"/>
            </a:endParaRPr>
          </a:p>
          <a:p>
            <a:pPr marL="285750" indent="-285750" defTabSz="1219170">
              <a:buFont typeface="Wingdings" panose="05000000000000000000" pitchFamily="2" charset="2"/>
              <a:buChar char="Ø"/>
              <a:defRPr/>
            </a:pPr>
            <a:r>
              <a:rPr lang="en-GB" altLang="zh-CN" sz="1200" dirty="0">
                <a:latin typeface="+mj-lt"/>
              </a:rPr>
              <a:t>Update the EE KPI for the URLLC network slice</a:t>
            </a:r>
            <a:endParaRPr lang="en-US" altLang="zh-CN" sz="1200" dirty="0">
              <a:solidFill>
                <a:prstClr val="black"/>
              </a:solidFill>
              <a:latin typeface="+mj-lt"/>
              <a:cs typeface="Arial" charset="0"/>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eSON_5G/PACMAN/E_HOO/EE5GPLUS/5GDMS</a:t>
            </a:r>
            <a:endParaRPr lang="sv-SE" sz="3200" kern="0" dirty="0"/>
          </a:p>
        </p:txBody>
      </p:sp>
      <p:sp>
        <p:nvSpPr>
          <p:cNvPr id="4" name="矩形 3"/>
          <p:cNvSpPr/>
          <p:nvPr/>
        </p:nvSpPr>
        <p:spPr>
          <a:xfrm>
            <a:off x="5265336" y="3767508"/>
            <a:ext cx="6500336" cy="2492990"/>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mn-lt"/>
                <a:cs typeface="Arial" charset="0"/>
              </a:rPr>
              <a:t>PACMAN:.</a:t>
            </a:r>
          </a:p>
          <a:p>
            <a:pPr marL="285750" lvl="0" indent="-285750" defTabSz="1219170">
              <a:buFont typeface="Wingdings" panose="05000000000000000000" pitchFamily="2" charset="2"/>
              <a:buChar char="Ø"/>
              <a:defRPr/>
            </a:pPr>
            <a:r>
              <a:rPr lang="en-GB" altLang="zh-CN" sz="1200" dirty="0" err="1">
                <a:latin typeface="+mn-lt"/>
              </a:rPr>
              <a:t>PnC</a:t>
            </a:r>
            <a:r>
              <a:rPr lang="en-GB" altLang="zh-CN" sz="1200" dirty="0">
                <a:latin typeface="+mn-lt"/>
              </a:rPr>
              <a:t> Concepts and Requirements  - </a:t>
            </a:r>
            <a:r>
              <a:rPr lang="en-GB" altLang="zh-CN" sz="1200" dirty="0" err="1">
                <a:latin typeface="+mn-lt"/>
              </a:rPr>
              <a:t>ConceptAndBackground</a:t>
            </a:r>
            <a:r>
              <a:rPr lang="en-GB" altLang="zh-CN" sz="1200" dirty="0">
                <a:latin typeface="+mn-lt"/>
              </a:rPr>
              <a:t> are agreed.</a:t>
            </a:r>
          </a:p>
          <a:p>
            <a:pPr marL="285750" lvl="0" indent="-285750" defTabSz="1219170">
              <a:buFont typeface="Wingdings" panose="05000000000000000000" pitchFamily="2" charset="2"/>
              <a:buChar char="Ø"/>
              <a:defRPr/>
            </a:pPr>
            <a:r>
              <a:rPr lang="en-GB" altLang="zh-CN" sz="1200" dirty="0" err="1">
                <a:latin typeface="+mn-lt"/>
              </a:rPr>
              <a:t>PnC</a:t>
            </a:r>
            <a:r>
              <a:rPr lang="en-GB" altLang="zh-CN" sz="1200" dirty="0">
                <a:latin typeface="+mn-lt"/>
              </a:rPr>
              <a:t> Procedure, plug and connect procedure,</a:t>
            </a:r>
            <a:r>
              <a:rPr lang="en-US" altLang="zh-CN" sz="1200" dirty="0">
                <a:latin typeface="+mn-lt"/>
              </a:rPr>
              <a:t> </a:t>
            </a:r>
            <a:r>
              <a:rPr lang="en-US" altLang="zh-CN" sz="1200" dirty="0" err="1">
                <a:latin typeface="+mn-lt"/>
              </a:rPr>
              <a:t>PnC</a:t>
            </a:r>
            <a:r>
              <a:rPr lang="en-US" altLang="zh-CN" sz="1200" dirty="0">
                <a:latin typeface="+mn-lt"/>
              </a:rPr>
              <a:t> Concepts and Requirements  - Specification Requirements need more discussion.</a:t>
            </a:r>
            <a:endParaRPr lang="en-GB" altLang="zh-CN" sz="1200" dirty="0">
              <a:latin typeface="+mn-lt"/>
            </a:endParaRPr>
          </a:p>
          <a:p>
            <a:pPr marL="285750" lvl="0" indent="-285750" defTabSz="1219170">
              <a:buFont typeface="Wingdings" panose="05000000000000000000" pitchFamily="2" charset="2"/>
              <a:buChar char="Ø"/>
              <a:defRPr/>
            </a:pPr>
            <a:endParaRPr lang="en-US" altLang="zh-CN" sz="1200" b="1" dirty="0">
              <a:solidFill>
                <a:prstClr val="black"/>
              </a:solidFill>
              <a:latin typeface="+mn-lt"/>
              <a:cs typeface="Arial" charset="0"/>
            </a:endParaRPr>
          </a:p>
          <a:p>
            <a:pPr lvl="0" defTabSz="1219170" eaLnBrk="1" fontAlgn="auto" hangingPunct="1">
              <a:spcBef>
                <a:spcPts val="0"/>
              </a:spcBef>
              <a:spcAft>
                <a:spcPts val="0"/>
              </a:spcAft>
              <a:defRPr/>
            </a:pPr>
            <a:r>
              <a:rPr lang="en-US" altLang="zh-CN" sz="1200" b="1" dirty="0">
                <a:solidFill>
                  <a:prstClr val="black"/>
                </a:solidFill>
                <a:latin typeface="+mn-lt"/>
                <a:cs typeface="Arial" charset="0"/>
              </a:rPr>
              <a:t>E_HOO:</a:t>
            </a:r>
            <a:r>
              <a:rPr lang="en-US" altLang="zh-CN" sz="1200" dirty="0">
                <a:solidFill>
                  <a:prstClr val="black"/>
                </a:solidFill>
                <a:latin typeface="+mn-lt"/>
                <a:cs typeface="Arial" charset="0"/>
              </a:rPr>
              <a:t> The following topic is agreed.</a:t>
            </a:r>
          </a:p>
          <a:p>
            <a:pPr marL="285750" indent="-285750" defTabSz="1219170">
              <a:buFont typeface="Wingdings" panose="05000000000000000000" pitchFamily="2" charset="2"/>
              <a:buChar char="Ø"/>
              <a:defRPr/>
            </a:pPr>
            <a:r>
              <a:rPr lang="en-GB" altLang="zh-CN" sz="1200" dirty="0">
                <a:latin typeface="+mn-lt"/>
              </a:rPr>
              <a:t>Two contributions containing input to the draft CR for 28.313 were agreed.  The contributions contained Use Cases and Requirements for CHO and DAPS HO.</a:t>
            </a: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endParaRPr lang="en-US" altLang="zh-CN" sz="1200" b="1"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prstClr val="black"/>
                </a:solidFill>
                <a:latin typeface="+mn-lt"/>
                <a:cs typeface="Arial" charset="0"/>
              </a:rPr>
              <a:t>5GDMS: </a:t>
            </a:r>
            <a:r>
              <a:rPr lang="en-US" altLang="zh-CN" sz="1200" dirty="0">
                <a:solidFill>
                  <a:prstClr val="black"/>
                </a:solidFill>
                <a:latin typeface="+mn-lt"/>
                <a:cs typeface="Arial" charset="0"/>
              </a:rPr>
              <a:t>The following topics are agreed.</a:t>
            </a:r>
            <a:endParaRPr lang="en-US" altLang="zh-CN" sz="1200" b="1" dirty="0">
              <a:solidFill>
                <a:prstClr val="black"/>
              </a:solidFill>
              <a:latin typeface="+mn-lt"/>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Good progress on 28.533 and 28.537, work on these specifications is complete.</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28.622 is almost complete, but there is an open issue regarding </a:t>
            </a:r>
            <a:r>
              <a:rPr lang="en-US" altLang="zh-CN" sz="1200" dirty="0" err="1">
                <a:solidFill>
                  <a:prstClr val="black"/>
                </a:solidFill>
                <a:latin typeface="+mn-lt"/>
                <a:cs typeface="Arial" charset="0"/>
              </a:rPr>
              <a:t>MnS</a:t>
            </a:r>
            <a:r>
              <a:rPr lang="en-US" altLang="zh-CN" sz="1200" dirty="0">
                <a:solidFill>
                  <a:prstClr val="black"/>
                </a:solidFill>
                <a:latin typeface="+mn-lt"/>
                <a:cs typeface="Arial" charset="0"/>
              </a:rPr>
              <a:t> types.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err="1">
                <a:solidFill>
                  <a:prstClr val="black"/>
                </a:solidFill>
                <a:latin typeface="+mn-lt"/>
                <a:cs typeface="Arial" charset="0"/>
              </a:rPr>
              <a:t>OpenAPI</a:t>
            </a:r>
            <a:r>
              <a:rPr lang="en-US" altLang="zh-CN" sz="1200" dirty="0">
                <a:solidFill>
                  <a:prstClr val="black"/>
                </a:solidFill>
                <a:latin typeface="+mn-lt"/>
                <a:cs typeface="Arial" charset="0"/>
              </a:rPr>
              <a:t> and YANG solutions sets were added to 28.623.</a:t>
            </a:r>
          </a:p>
        </p:txBody>
      </p:sp>
    </p:spTree>
    <p:extLst>
      <p:ext uri="{BB962C8B-B14F-4D97-AF65-F5344CB8AC3E}">
        <p14:creationId xmlns:p14="http://schemas.microsoft.com/office/powerpoint/2010/main" val="18982839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056728"/>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05572" y="1116969"/>
          <a:ext cx="11681825" cy="1816731"/>
        </p:xfrm>
        <a:graphic>
          <a:graphicData uri="http://schemas.openxmlformats.org/drawingml/2006/table">
            <a:tbl>
              <a:tblPr firstRow="1" bandRow="1">
                <a:tableStyleId>{5C22544A-7EE6-4342-B048-85BDC9FD1C3A}</a:tableStyleId>
              </a:tblPr>
              <a:tblGrid>
                <a:gridCol w="888236">
                  <a:extLst>
                    <a:ext uri="{9D8B030D-6E8A-4147-A177-3AD203B41FA5}">
                      <a16:colId xmlns:a16="http://schemas.microsoft.com/office/drawing/2014/main" val="20000"/>
                    </a:ext>
                  </a:extLst>
                </a:gridCol>
                <a:gridCol w="2116117">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GB" sz="1200" b="1" dirty="0">
                          <a:solidFill>
                            <a:srgbClr val="000000"/>
                          </a:solidFill>
                          <a:effectLst/>
                          <a:latin typeface="+mn-lt"/>
                          <a:ea typeface="宋体" panose="02010600030101010101" pitchFamily="2" charset="-122"/>
                        </a:rPr>
                        <a:t>OAM_NPN</a:t>
                      </a:r>
                      <a:endParaRPr lang="zh-CN" sz="1200" b="1"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rPr>
                        <a:t>Management of non-public networks</a:t>
                      </a:r>
                      <a:endParaRPr lang="zh-CN" sz="120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35%-&gt;50%-&gt;70%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mn-lt"/>
                          <a:ea typeface="+mn-ea"/>
                          <a:cs typeface="+mn-cs"/>
                        </a:rPr>
                        <a:t>TS28.557/</a:t>
                      </a:r>
                      <a:r>
                        <a:rPr lang="sv-SE" altLang="zh-CN" sz="1050" kern="1200">
                          <a:solidFill>
                            <a:schemeClr val="dk1"/>
                          </a:solidFill>
                          <a:effectLst/>
                          <a:latin typeface="+mn-lt"/>
                          <a:ea typeface="+mn-ea"/>
                          <a:cs typeface="+mn-cs"/>
                        </a:rPr>
                        <a:t>28.541/28.531/28.533/28.552/28.554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SP-200189</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dirty="0">
                          <a:solidFill>
                            <a:schemeClr val="tx1"/>
                          </a:solidFill>
                          <a:effectLst/>
                          <a:latin typeface="+mn-lt"/>
                          <a:ea typeface="+mn-ea"/>
                          <a:cs typeface="Arial" panose="020B0604020202020204" pitchFamily="34" charset="0"/>
                        </a:rPr>
                        <a:t>SA#94 (Dec. 2021)</a:t>
                      </a:r>
                      <a:endParaRPr lang="sv-SE" altLang="zh-CN" sz="105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Huawei</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NPN</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200" b="1" dirty="0">
                          <a:solidFill>
                            <a:srgbClr val="000000"/>
                          </a:solidFill>
                          <a:effectLst/>
                          <a:latin typeface="+mn-lt"/>
                          <a:ea typeface="宋体" panose="02010600030101010101" pitchFamily="2" charset="-122"/>
                        </a:rPr>
                        <a:t>EMA5SLA</a:t>
                      </a:r>
                      <a:endParaRPr lang="zh-CN" sz="1200" b="1"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rPr>
                        <a:t>Enhancement on Management Aspects of 5G Service-Level Agreement</a:t>
                      </a:r>
                      <a:endParaRPr lang="zh-CN" sz="120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60%-&gt;65%-&gt;70%</a:t>
                      </a:r>
                      <a:endParaRPr lang="sv-SE" altLang="zh-CN" sz="1050" b="0" kern="1200" dirty="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TS28.531/28.541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SP-200190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mn-lt"/>
                          <a:ea typeface="+mn-ea"/>
                          <a:cs typeface="Arial" panose="020B0604020202020204" pitchFamily="34" charset="0"/>
                        </a:rPr>
                        <a:t>SA#92 (Jun. 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Arial" panose="020B0604020202020204" pitchFamily="34" charset="0"/>
                        </a:rPr>
                        <a:t>-&gt;SA#94 (Dec. 2021)</a:t>
                      </a:r>
                      <a:endParaRPr lang="sv-SE" altLang="zh-CN"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SLA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200" b="1" dirty="0" err="1">
                          <a:solidFill>
                            <a:srgbClr val="000000"/>
                          </a:solidFill>
                          <a:effectLst/>
                          <a:latin typeface="+mn-lt"/>
                          <a:ea typeface="宋体" panose="02010600030101010101" pitchFamily="2" charset="-122"/>
                        </a:rPr>
                        <a:t>eMEMTANE</a:t>
                      </a:r>
                      <a:endParaRPr lang="zh-CN" sz="1200" b="1"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rPr>
                        <a:t>Management of the enhanced tenant concept</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15%-&gt;15%-&gt;20%</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SimSun" panose="02010600030101010101" pitchFamily="2" charset="-122"/>
                          <a:cs typeface="+mn-cs"/>
                        </a:rPr>
                        <a:t>TS28.531/28.532/28.533/28.541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SP-200463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SA#94 (Dec. 2021)</a:t>
                      </a:r>
                      <a:endParaRPr lang="sv-SE" altLang="zh-CN"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Huawei</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SA2</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Tenant</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6" name="矩形 5"/>
          <p:cNvSpPr/>
          <p:nvPr/>
        </p:nvSpPr>
        <p:spPr>
          <a:xfrm>
            <a:off x="205572" y="3393057"/>
            <a:ext cx="5229223" cy="1384995"/>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OAM_NPN: </a:t>
            </a:r>
            <a:r>
              <a:rPr lang="en-US" altLang="zh-CN" sz="1400" dirty="0">
                <a:solidFill>
                  <a:prstClr val="black"/>
                </a:solidFill>
                <a:latin typeface="Calibri" pitchFamily="34" charset="0"/>
                <a:cs typeface="Arial" charset="0"/>
              </a:rPr>
              <a:t>The following topics are discussed and agreed</a:t>
            </a:r>
            <a:endParaRPr lang="en-GB" altLang="zh-CN" sz="1400" dirty="0">
              <a:solidFill>
                <a:prstClr val="black"/>
              </a:solidFill>
              <a:latin typeface="Calibri" pitchFamily="34" charset="0"/>
              <a:cs typeface="Arial" charset="0"/>
            </a:endParaRPr>
          </a:p>
          <a:p>
            <a:pPr>
              <a:buFont typeface="Wingdings" panose="05000000000000000000" pitchFamily="2" charset="2"/>
              <a:buChar char="Ø"/>
            </a:pPr>
            <a:r>
              <a:rPr lang="en-US" altLang="zh-CN" sz="1400" dirty="0">
                <a:latin typeface="+mn-lt"/>
              </a:rPr>
              <a:t> Requirements of NPN management for 5GC</a:t>
            </a:r>
          </a:p>
          <a:p>
            <a:pPr>
              <a:buFont typeface="Wingdings" panose="05000000000000000000" pitchFamily="2" charset="2"/>
              <a:buChar char="Ø"/>
            </a:pPr>
            <a:r>
              <a:rPr lang="en-US" altLang="zh-CN" sz="1400" dirty="0">
                <a:latin typeface="+mn-lt"/>
              </a:rPr>
              <a:t> NRM solution supporting for  NPN Identity on NR cell </a:t>
            </a:r>
          </a:p>
          <a:p>
            <a:pPr>
              <a:buFont typeface="Wingdings" panose="05000000000000000000" pitchFamily="2" charset="2"/>
              <a:buChar char="Ø"/>
            </a:pPr>
            <a:r>
              <a:rPr lang="en-US" altLang="zh-CN" sz="1400" dirty="0">
                <a:latin typeface="+mn-lt"/>
              </a:rPr>
              <a:t> Requirements for management of SNPN/PNI-NPN</a:t>
            </a:r>
          </a:p>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err="1">
                <a:solidFill>
                  <a:prstClr val="black"/>
                </a:solidFill>
                <a:latin typeface="Calibri" pitchFamily="34" charset="0"/>
                <a:cs typeface="Arial" charset="0"/>
              </a:rPr>
              <a:t>eMEMTANE</a:t>
            </a:r>
            <a:r>
              <a:rPr lang="en-US" altLang="zh-CN" sz="1400" b="1" dirty="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No progress in this meeting.</a:t>
            </a:r>
            <a:endParaRPr lang="en-US" altLang="zh-CN" sz="1400" dirty="0">
              <a:latin typeface="+mn-lt"/>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OAM_NPN/EMA5SLA/</a:t>
            </a:r>
            <a:r>
              <a:rPr lang="en-US" altLang="zh-CN" sz="3200" kern="0" dirty="0" err="1"/>
              <a:t>eMEMTANE</a:t>
            </a:r>
            <a:endParaRPr lang="sv-SE" sz="3200" kern="0" dirty="0"/>
          </a:p>
        </p:txBody>
      </p:sp>
      <p:sp>
        <p:nvSpPr>
          <p:cNvPr id="4" name="矩形 3"/>
          <p:cNvSpPr/>
          <p:nvPr/>
        </p:nvSpPr>
        <p:spPr>
          <a:xfrm>
            <a:off x="6046484" y="3393057"/>
            <a:ext cx="5720917" cy="1600438"/>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solidFill>
                  <a:prstClr val="black"/>
                </a:solidFill>
                <a:latin typeface="+mn-lt"/>
                <a:cs typeface="Arial" charset="0"/>
              </a:rPr>
              <a:t>EMA5SLA: </a:t>
            </a:r>
            <a:r>
              <a:rPr lang="en-US" altLang="zh-CN" sz="1400" dirty="0">
                <a:solidFill>
                  <a:prstClr val="black"/>
                </a:solidFill>
                <a:latin typeface="+mn-lt"/>
                <a:cs typeface="Arial" charset="0"/>
              </a:rPr>
              <a:t>several CRs has been agreed and approved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a:latin typeface="+mn-lt"/>
              </a:rPr>
              <a:t>Use of </a:t>
            </a:r>
            <a:r>
              <a:rPr lang="en-US" altLang="zh-CN" sz="1400" dirty="0" err="1">
                <a:latin typeface="+mn-lt"/>
              </a:rPr>
              <a:t>TopSliceSubnetProfile</a:t>
            </a:r>
            <a:endParaRPr lang="en-US" altLang="zh-CN" sz="1400" dirty="0">
              <a:latin typeface="+mn-lt"/>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a:latin typeface="+mn-lt"/>
              </a:rPr>
              <a:t>Remove obsolete </a:t>
            </a:r>
            <a:r>
              <a:rPr lang="en-US" altLang="zh-CN" sz="1400" dirty="0" err="1">
                <a:latin typeface="+mn-lt"/>
              </a:rPr>
              <a:t>coverageArea</a:t>
            </a:r>
            <a:r>
              <a:rPr lang="en-US" altLang="zh-CN" sz="1400" dirty="0">
                <a:latin typeface="+mn-lt"/>
              </a:rPr>
              <a:t> attribute in </a:t>
            </a:r>
            <a:r>
              <a:rPr lang="en-US" altLang="zh-CN" sz="1400" dirty="0" err="1">
                <a:latin typeface="+mn-lt"/>
              </a:rPr>
              <a:t>TopSliceSubnetProfile</a:t>
            </a:r>
            <a:endParaRPr lang="en-US" altLang="zh-CN" sz="1400" dirty="0">
              <a:solidFill>
                <a:prstClr val="black"/>
              </a:solidFill>
              <a:latin typeface="+mn-lt"/>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GB" altLang="zh-CN" sz="1400" dirty="0">
                <a:latin typeface="+mn-lt"/>
              </a:rPr>
              <a:t>Add survival time to </a:t>
            </a:r>
            <a:r>
              <a:rPr lang="en-GB" altLang="zh-CN" sz="1400" dirty="0" err="1">
                <a:latin typeface="+mn-lt"/>
              </a:rPr>
              <a:t>CNSliceProfile</a:t>
            </a:r>
            <a:endParaRPr lang="en-GB" altLang="zh-CN" sz="1400" dirty="0">
              <a:latin typeface="+mn-lt"/>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a:latin typeface="+mn-lt"/>
              </a:rPr>
              <a:t>Add radio spectrum support in slicing profiles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400" dirty="0">
                <a:latin typeface="+mn-lt"/>
              </a:rPr>
              <a:t>Update </a:t>
            </a:r>
            <a:r>
              <a:rPr lang="en-US" altLang="zh-CN" sz="1400" dirty="0" err="1">
                <a:latin typeface="+mn-lt"/>
              </a:rPr>
              <a:t>maxPktSize</a:t>
            </a:r>
            <a:r>
              <a:rPr lang="en-US" altLang="zh-CN" sz="1400" dirty="0">
                <a:latin typeface="+mn-lt"/>
              </a:rPr>
              <a:t> and </a:t>
            </a:r>
            <a:r>
              <a:rPr lang="en-US" altLang="zh-CN" sz="1400" dirty="0" err="1">
                <a:latin typeface="+mn-lt"/>
              </a:rPr>
              <a:t>determinComm</a:t>
            </a:r>
            <a:r>
              <a:rPr lang="en-US" altLang="zh-CN" sz="1400" dirty="0">
                <a:latin typeface="+mn-lt"/>
              </a:rPr>
              <a:t> to support UL and DL requirements</a:t>
            </a:r>
            <a:endParaRPr lang="en-US" altLang="zh-CN" sz="1400" dirty="0">
              <a:solidFill>
                <a:prstClr val="black"/>
              </a:solidFill>
              <a:latin typeface="+mn-lt"/>
              <a:cs typeface="Arial" charset="0"/>
            </a:endParaRPr>
          </a:p>
        </p:txBody>
      </p:sp>
    </p:spTree>
    <p:extLst>
      <p:ext uri="{BB962C8B-B14F-4D97-AF65-F5344CB8AC3E}">
        <p14:creationId xmlns:p14="http://schemas.microsoft.com/office/powerpoint/2010/main" val="37210720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456" y="2564024"/>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598148552"/>
              </p:ext>
            </p:extLst>
          </p:nvPr>
        </p:nvGraphicFramePr>
        <p:xfrm>
          <a:off x="230455" y="653514"/>
          <a:ext cx="11681825" cy="2314728"/>
        </p:xfrm>
        <a:graphic>
          <a:graphicData uri="http://schemas.openxmlformats.org/drawingml/2006/table">
            <a:tbl>
              <a:tblPr firstRow="1" bandRow="1">
                <a:tableStyleId>{5C22544A-7EE6-4342-B048-85BDC9FD1C3A}</a:tableStyleId>
              </a:tblPr>
              <a:tblGrid>
                <a:gridCol w="879888">
                  <a:extLst>
                    <a:ext uri="{9D8B030D-6E8A-4147-A177-3AD203B41FA5}">
                      <a16:colId xmlns:a16="http://schemas.microsoft.com/office/drawing/2014/main" val="20000"/>
                    </a:ext>
                  </a:extLst>
                </a:gridCol>
                <a:gridCol w="2124465">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02272">
                <a:tc>
                  <a:txBody>
                    <a:bodyPr/>
                    <a:lstStyle/>
                    <a:p>
                      <a:pPr algn="ctr">
                        <a:spcAft>
                          <a:spcPts val="0"/>
                        </a:spcAft>
                      </a:pPr>
                      <a:r>
                        <a:rPr lang="en-GB" sz="1000" b="1" kern="1200" dirty="0">
                          <a:solidFill>
                            <a:schemeClr val="lt1"/>
                          </a:solidFill>
                          <a:latin typeface="+mn-lt"/>
                          <a:ea typeface="+mn-ea"/>
                          <a:cs typeface="Arial" panose="020B0604020202020204" pitchFamily="34" charset="0"/>
                        </a:rPr>
                        <a:t>WI code</a:t>
                      </a:r>
                      <a:endParaRPr lang="sv-SE" sz="10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00" b="1" kern="1200" dirty="0">
                          <a:solidFill>
                            <a:schemeClr val="lt1"/>
                          </a:solidFill>
                          <a:latin typeface="+mn-lt"/>
                          <a:ea typeface="+mn-ea"/>
                          <a:cs typeface="Arial" panose="020B0604020202020204" pitchFamily="34" charset="0"/>
                        </a:rPr>
                        <a:t>WI Title</a:t>
                      </a:r>
                      <a:endParaRPr lang="sv-SE" sz="10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err="1">
                          <a:latin typeface="+mn-lt"/>
                          <a:cs typeface="Arial" panose="020B0604020202020204" pitchFamily="34" charset="0"/>
                        </a:rPr>
                        <a:t>Completion</a:t>
                      </a:r>
                      <a:r>
                        <a:rPr lang="sv-SE" sz="10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00" dirty="0" err="1">
                          <a:latin typeface="+mn-lt"/>
                          <a:cs typeface="Arial" panose="020B0604020202020204" pitchFamily="34" charset="0"/>
                        </a:rPr>
                        <a:t>Tdoc</a:t>
                      </a:r>
                      <a:r>
                        <a:rPr lang="en-US" altLang="zh-CN" sz="1000" dirty="0">
                          <a:latin typeface="+mn-lt"/>
                          <a:cs typeface="Arial" panose="020B0604020202020204" pitchFamily="34" charset="0"/>
                        </a:rPr>
                        <a:t> reference</a:t>
                      </a:r>
                      <a:endParaRPr lang="sv-SE" sz="1000" dirty="0">
                        <a:latin typeface="+mn-lt"/>
                        <a:cs typeface="Arial" panose="020B0604020202020204" pitchFamily="34" charset="0"/>
                      </a:endParaRPr>
                    </a:p>
                  </a:txBody>
                  <a:tcPr anchor="ctr">
                    <a:solidFill>
                      <a:srgbClr val="92D050"/>
                    </a:solidFill>
                  </a:tcPr>
                </a:tc>
                <a:tc>
                  <a:txBody>
                    <a:bodyPr/>
                    <a:lstStyle/>
                    <a:p>
                      <a:pPr algn="ctr"/>
                      <a:r>
                        <a:rPr lang="sv-SE" sz="1000" dirty="0">
                          <a:latin typeface="+mn-lt"/>
                          <a:cs typeface="Arial" panose="020B0604020202020204" pitchFamily="34" charset="0"/>
                        </a:rPr>
                        <a:t>Target date</a:t>
                      </a:r>
                    </a:p>
                  </a:txBody>
                  <a:tcPr anchor="ctr">
                    <a:solidFill>
                      <a:srgbClr val="92D050"/>
                    </a:solidFill>
                  </a:tcPr>
                </a:tc>
                <a:tc>
                  <a:txBody>
                    <a:bodyPr/>
                    <a:lstStyle/>
                    <a:p>
                      <a:pPr algn="ctr"/>
                      <a:r>
                        <a:rPr lang="sv-SE" sz="10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00" dirty="0">
                          <a:latin typeface="+mn-lt"/>
                          <a:cs typeface="Arial" panose="020B0604020202020204" pitchFamily="34" charset="0"/>
                        </a:rPr>
                        <a:t>Related</a:t>
                      </a:r>
                      <a:r>
                        <a:rPr lang="sv-SE" altLang="zh-CN" sz="1000" baseline="0" dirty="0">
                          <a:latin typeface="+mn-lt"/>
                          <a:cs typeface="Arial" panose="020B0604020202020204" pitchFamily="34" charset="0"/>
                        </a:rPr>
                        <a:t> groups</a:t>
                      </a:r>
                      <a:endParaRPr lang="sv-SE" sz="10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dirty="0">
                          <a:latin typeface="+mn-lt"/>
                          <a:cs typeface="Arial" panose="020B0604020202020204" pitchFamily="34" charset="0"/>
                        </a:rPr>
                        <a:t>Related</a:t>
                      </a:r>
                      <a:r>
                        <a:rPr lang="sv-SE" sz="1000" baseline="0" dirty="0">
                          <a:latin typeface="+mn-lt"/>
                          <a:cs typeface="Arial" panose="020B0604020202020204" pitchFamily="34" charset="0"/>
                        </a:rPr>
                        <a:t> </a:t>
                      </a:r>
                      <a:r>
                        <a:rPr lang="en-US" altLang="zh-CN" sz="1000" dirty="0">
                          <a:latin typeface="+mn-lt"/>
                          <a:cs typeface="Arial" panose="020B0604020202020204" pitchFamily="34" charset="0"/>
                        </a:rPr>
                        <a:t>topic</a:t>
                      </a:r>
                      <a:endParaRPr lang="sv-SE" sz="10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31176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000" b="1" kern="1200" dirty="0">
                          <a:solidFill>
                            <a:srgbClr val="000000"/>
                          </a:solidFill>
                          <a:effectLst/>
                          <a:latin typeface="+mn-lt"/>
                          <a:ea typeface="+mn-ea"/>
                          <a:cs typeface="+mn-cs"/>
                        </a:rPr>
                        <a:t>FS_EE5G</a:t>
                      </a:r>
                      <a:endParaRPr lang="zh-CN" sz="1000" b="1"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000" kern="1200" dirty="0">
                          <a:solidFill>
                            <a:srgbClr val="000000"/>
                          </a:solidFill>
                          <a:effectLst/>
                          <a:latin typeface="+mn-lt"/>
                          <a:ea typeface="+mn-ea"/>
                          <a:cs typeface="+mn-cs"/>
                        </a:rPr>
                        <a:t>Study on new aspects of EE for 5G networks</a:t>
                      </a:r>
                      <a:endParaRPr lang="zh-CN" sz="10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rgbClr val="000000"/>
                          </a:solidFill>
                          <a:effectLst/>
                          <a:latin typeface="+mn-lt"/>
                          <a:ea typeface="+mn-ea"/>
                          <a:cs typeface="+mn-cs"/>
                        </a:rPr>
                        <a:t>70%-&gt;75%-&gt;80%</a:t>
                      </a:r>
                      <a:endParaRPr lang="sv-SE" sz="10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rgbClr val="000000"/>
                          </a:solidFill>
                          <a:effectLst/>
                          <a:latin typeface="+mn-lt"/>
                          <a:ea typeface="+mn-ea"/>
                          <a:cs typeface="+mn-cs"/>
                        </a:rPr>
                        <a:t>TR 28.813</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00" kern="1200">
                          <a:solidFill>
                            <a:srgbClr val="000000"/>
                          </a:solidFill>
                          <a:effectLst/>
                          <a:latin typeface="+mn-lt"/>
                          <a:ea typeface="+mn-ea"/>
                          <a:cs typeface="+mn-cs"/>
                        </a:rPr>
                        <a:t>SP-200188</a:t>
                      </a:r>
                      <a:endParaRPr lang="sv-SE" sz="10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00" b="0" kern="1200" dirty="0">
                          <a:solidFill>
                            <a:schemeClr val="tx1"/>
                          </a:solidFill>
                          <a:effectLst/>
                          <a:latin typeface="+mn-lt"/>
                          <a:ea typeface="+mn-ea"/>
                          <a:cs typeface="Arial" panose="020B0604020202020204" pitchFamily="34" charset="0"/>
                        </a:rPr>
                        <a:t>SA#94 (Dec. 2021)</a:t>
                      </a:r>
                      <a:endParaRPr lang="sv-SE" altLang="zh-CN" sz="100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Orange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SA2/EE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Energy saving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20929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000" b="1" kern="1200" dirty="0">
                          <a:solidFill>
                            <a:srgbClr val="000000"/>
                          </a:solidFill>
                          <a:effectLst/>
                          <a:latin typeface="+mn-lt"/>
                          <a:ea typeface="+mn-ea"/>
                          <a:cs typeface="+mn-cs"/>
                        </a:rPr>
                        <a:t>FS_YANG</a:t>
                      </a:r>
                      <a:endParaRPr lang="zh-CN" sz="1000" b="1"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000" kern="1200" dirty="0">
                          <a:solidFill>
                            <a:srgbClr val="000000"/>
                          </a:solidFill>
                          <a:effectLst/>
                          <a:latin typeface="+mn-lt"/>
                          <a:ea typeface="+mn-ea"/>
                          <a:cs typeface="+mn-cs"/>
                        </a:rPr>
                        <a:t>Study on YANG PUSH </a:t>
                      </a:r>
                      <a:endParaRPr lang="zh-CN" sz="10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rgbClr val="000000"/>
                          </a:solidFill>
                          <a:effectLst/>
                          <a:latin typeface="+mn-lt"/>
                          <a:ea typeface="+mn-ea"/>
                          <a:cs typeface="+mn-cs"/>
                        </a:rPr>
                        <a:t>5%-&gt;10%-&gt;10%</a:t>
                      </a:r>
                      <a:endParaRPr lang="sv-SE" altLang="zh-CN" sz="10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rgbClr val="000000"/>
                          </a:solidFill>
                          <a:effectLst/>
                          <a:latin typeface="+mn-lt"/>
                          <a:ea typeface="+mn-ea"/>
                          <a:cs typeface="+mn-cs"/>
                        </a:rPr>
                        <a:t>TR 28.818</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00" kern="1200" dirty="0">
                          <a:solidFill>
                            <a:srgbClr val="000000"/>
                          </a:solidFill>
                          <a:effectLst/>
                          <a:latin typeface="+mn-lt"/>
                          <a:ea typeface="+mn-ea"/>
                          <a:cs typeface="+mn-cs"/>
                        </a:rPr>
                        <a:t>SP-200765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effectLst/>
                          <a:latin typeface="+mn-lt"/>
                          <a:ea typeface="+mn-ea"/>
                          <a:cs typeface="Arial" panose="020B0604020202020204" pitchFamily="34" charset="0"/>
                        </a:rPr>
                        <a:t>SA#93 (Sep. 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00" b="1" kern="1200" dirty="0">
                          <a:solidFill>
                            <a:schemeClr val="tx1"/>
                          </a:solidFill>
                          <a:effectLst/>
                          <a:latin typeface="+mn-lt"/>
                          <a:ea typeface="SimSun" panose="02010600030101010101" pitchFamily="2" charset="-122"/>
                          <a:cs typeface="+mn-cs"/>
                        </a:rPr>
                        <a:t>-&gt; 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mn-ea"/>
                          <a:cs typeface="+mn-cs"/>
                        </a:rPr>
                        <a:t>ONAP</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mn-ea"/>
                          <a:cs typeface="+mn-cs"/>
                        </a:rPr>
                        <a:t>YANG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3825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rgbClr val="000000"/>
                          </a:solidFill>
                          <a:effectLst/>
                          <a:latin typeface="+mn-lt"/>
                          <a:ea typeface="+mn-ea"/>
                          <a:cs typeface="+mn-cs"/>
                        </a:rPr>
                        <a:t>FS_CICDNS</a:t>
                      </a:r>
                      <a:endParaRPr lang="zh-CN" sz="1000" b="1"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rgbClr val="000000"/>
                          </a:solidFill>
                          <a:effectLst/>
                          <a:latin typeface="+mn-lt"/>
                          <a:ea typeface="+mn-ea"/>
                          <a:cs typeface="+mn-cs"/>
                        </a:rPr>
                        <a:t>continuous integration continuous delivery support for 3GPP NFs</a:t>
                      </a:r>
                      <a:endParaRPr lang="zh-CN" sz="10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00" kern="1200" dirty="0">
                          <a:solidFill>
                            <a:srgbClr val="000000"/>
                          </a:solidFill>
                          <a:effectLst/>
                          <a:latin typeface="+mn-lt"/>
                          <a:ea typeface="+mn-ea"/>
                          <a:cs typeface="+mn-cs"/>
                        </a:rPr>
                        <a:t>0%-&gt;15%-&gt;30%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rgbClr val="000000"/>
                          </a:solidFill>
                          <a:effectLst/>
                          <a:latin typeface="+mn-lt"/>
                          <a:ea typeface="+mn-ea"/>
                          <a:cs typeface="+mn-cs"/>
                        </a:rPr>
                        <a:t>TR 28.819</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00" kern="1200" dirty="0">
                          <a:solidFill>
                            <a:srgbClr val="000000"/>
                          </a:solidFill>
                          <a:effectLst/>
                          <a:latin typeface="+mn-lt"/>
                          <a:ea typeface="+mn-ea"/>
                          <a:cs typeface="+mn-cs"/>
                        </a:rPr>
                        <a:t>SP-210133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effectLst/>
                          <a:latin typeface="+mn-lt"/>
                          <a:ea typeface="+mn-ea"/>
                          <a:cs typeface="Arial" panose="020B0604020202020204" pitchFamily="34" charset="0"/>
                        </a:rPr>
                        <a:t>SA#93 (Sep. 2021)</a:t>
                      </a:r>
                      <a:r>
                        <a:rPr lang="sv-SE" altLang="zh-CN" sz="1000" b="1" kern="1200" dirty="0">
                          <a:solidFill>
                            <a:schemeClr val="tx1"/>
                          </a:solidFill>
                          <a:effectLst/>
                          <a:latin typeface="+mn-lt"/>
                          <a:ea typeface="SimSun" panose="02010600030101010101" pitchFamily="2" charset="-122"/>
                          <a:cs typeface="+mn-cs"/>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00" b="1" kern="1200" dirty="0">
                          <a:solidFill>
                            <a:schemeClr val="tx1"/>
                          </a:solidFill>
                          <a:effectLst/>
                          <a:latin typeface="+mn-lt"/>
                          <a:ea typeface="SimSun" panose="02010600030101010101" pitchFamily="2" charset="-122"/>
                          <a:cs typeface="+mn-cs"/>
                        </a:rPr>
                        <a:t>-&gt; SA#94 (Dec. 2021)</a:t>
                      </a:r>
                      <a:endParaRPr lang="sv-SE" altLang="zh-CN" sz="1000" b="0" kern="1200" dirty="0">
                        <a:solidFill>
                          <a:schemeClr val="tx1"/>
                        </a:solidFill>
                        <a:effectLst/>
                        <a:latin typeface="+mn-lt"/>
                        <a:ea typeface="SimSun" panose="02010600030101010101" pitchFamily="2"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0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Lenovo, 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ETSI NFV</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41330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1" dirty="0" err="1">
                          <a:effectLst/>
                          <a:latin typeface="+mn-lt"/>
                          <a:ea typeface="+mn-ea"/>
                          <a:cs typeface="Arial" panose="020B0604020202020204" pitchFamily="34" charset="0"/>
                        </a:rPr>
                        <a:t>FS_eEDGE_Mgt</a:t>
                      </a:r>
                      <a:endParaRPr lang="zh-CN" altLang="zh-CN" sz="1000" b="1" dirty="0">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effectLst/>
                          <a:latin typeface="+mn-lt"/>
                          <a:ea typeface="+mn-ea"/>
                          <a:cs typeface="Arial" panose="020B0604020202020204" pitchFamily="34" charset="0"/>
                        </a:rPr>
                        <a:t>Study on management aspects of edge computing</a:t>
                      </a:r>
                      <a:endParaRPr lang="zh-CN" sz="10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75%-&gt;90%-&gt;</a:t>
                      </a:r>
                      <a:r>
                        <a:rPr lang="en-US" altLang="zh-CN" sz="1000" b="0" kern="1200" dirty="0">
                          <a:solidFill>
                            <a:schemeClr val="tx1"/>
                          </a:solidFill>
                          <a:effectLst/>
                          <a:highlight>
                            <a:srgbClr val="00FF00"/>
                          </a:highlight>
                          <a:latin typeface="+mn-lt"/>
                          <a:ea typeface="+mn-ea"/>
                          <a:cs typeface="Arial" panose="020B0604020202020204" pitchFamily="34" charset="0"/>
                        </a:rPr>
                        <a:t>100%</a:t>
                      </a:r>
                      <a:endParaRPr lang="sv-SE" sz="1000" kern="1200" dirty="0">
                        <a:solidFill>
                          <a:schemeClr val="dk1"/>
                        </a:solidFill>
                        <a:effectLst/>
                        <a:highlight>
                          <a:srgbClr val="00FF00"/>
                        </a:highligh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00" kern="1200" dirty="0">
                          <a:solidFill>
                            <a:schemeClr val="dk1"/>
                          </a:solidFill>
                          <a:effectLst/>
                          <a:latin typeface="+mn-lt"/>
                          <a:ea typeface="+mn-ea"/>
                          <a:cs typeface="Arial" panose="020B0604020202020204" pitchFamily="34" charset="0"/>
                        </a:rPr>
                        <a:t>TR 28.814</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SP-200195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effectLst/>
                          <a:latin typeface="+mn-lt"/>
                          <a:ea typeface="+mn-ea"/>
                          <a:cs typeface="Arial" panose="020B0604020202020204" pitchFamily="34" charset="0"/>
                        </a:rPr>
                        <a:t>SA#93 (Sep. 2021)</a:t>
                      </a:r>
                      <a:endParaRPr lang="en-GB" altLang="zh-CN" sz="10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a:solidFill>
                            <a:schemeClr val="dk1"/>
                          </a:solidFill>
                          <a:effectLst/>
                          <a:latin typeface="+mn-lt"/>
                          <a:ea typeface="SimSun" panose="02010600030101010101" pitchFamily="2" charset="-122"/>
                          <a:cs typeface="Arial" panose="020B0604020202020204" pitchFamily="34" charset="0"/>
                        </a:rPr>
                        <a:t>Intel</a:t>
                      </a:r>
                      <a:endParaRPr lang="sv-SE" sz="10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SA6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edge</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41330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effectLst/>
                          <a:latin typeface="+mn-lt"/>
                          <a:ea typeface="+mn-ea"/>
                          <a:cs typeface="Arial" panose="020B0604020202020204" pitchFamily="34" charset="0"/>
                        </a:rPr>
                        <a:t>FS_MANS</a:t>
                      </a:r>
                      <a:endParaRPr lang="zh-CN" altLang="zh-CN" sz="1000" b="1" dirty="0">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effectLst/>
                          <a:latin typeface="+mn-lt"/>
                          <a:ea typeface="+mn-ea"/>
                          <a:cs typeface="Arial" panose="020B0604020202020204" pitchFamily="34" charset="0"/>
                        </a:rPr>
                        <a:t>Study on Management Aspects of 5G Network Sharing</a:t>
                      </a:r>
                      <a:endParaRPr lang="zh-CN" sz="10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0%-&gt;5</a:t>
                      </a:r>
                      <a:r>
                        <a:rPr lang="en-US" altLang="zh-CN" sz="1000" kern="1200" dirty="0">
                          <a:solidFill>
                            <a:schemeClr val="dk1"/>
                          </a:solidFill>
                          <a:effectLst/>
                          <a:latin typeface="+mn-lt"/>
                          <a:ea typeface="SimSun" panose="02010600030101010101" pitchFamily="2" charset="-122"/>
                          <a:cs typeface="Arial" panose="020B0604020202020204" pitchFamily="34" charset="0"/>
                        </a:rPr>
                        <a:t>%</a:t>
                      </a:r>
                      <a:endParaRPr lang="sv-SE" sz="10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00" kern="1200" dirty="0">
                          <a:solidFill>
                            <a:schemeClr val="dk1"/>
                          </a:solidFill>
                          <a:effectLst/>
                          <a:latin typeface="+mn-lt"/>
                          <a:ea typeface="+mn-ea"/>
                          <a:cs typeface="Arial" panose="020B0604020202020204" pitchFamily="34" charset="0"/>
                        </a:rPr>
                        <a:t>TR 28.825</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SP-210387</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00" b="0" kern="1200" dirty="0">
                          <a:solidFill>
                            <a:schemeClr val="tx1"/>
                          </a:solidFill>
                          <a:effectLst/>
                          <a:latin typeface="+mn-lt"/>
                          <a:ea typeface="+mn-ea"/>
                          <a:cs typeface="Arial" panose="020B0604020202020204" pitchFamily="34" charset="0"/>
                        </a:rPr>
                        <a:t>SA#94(Dec2021)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China Unicom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00" kern="1200" dirty="0">
                          <a:solidFill>
                            <a:schemeClr val="dk1"/>
                          </a:solidFill>
                          <a:effectLst/>
                          <a:latin typeface="+mn-lt"/>
                          <a:ea typeface="SimSun" panose="02010600030101010101" pitchFamily="2" charset="-122"/>
                          <a:cs typeface="Arial" panose="020B0604020202020204" pitchFamily="34" charset="0"/>
                        </a:rPr>
                        <a:t>RAN3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Rel-17 SI FS_EE5G/</a:t>
            </a:r>
            <a:r>
              <a:rPr lang="en-GB" altLang="zh-CN" sz="2800" dirty="0"/>
              <a:t>FS_YANG/FS_CICDNS/</a:t>
            </a:r>
            <a:r>
              <a:rPr lang="en-GB" altLang="zh-CN" sz="2800" dirty="0" err="1"/>
              <a:t>FS_eEDGE_Mgt</a:t>
            </a:r>
            <a:r>
              <a:rPr lang="en-GB" altLang="zh-CN" sz="2800" dirty="0"/>
              <a:t>/FS_MANS</a:t>
            </a:r>
          </a:p>
          <a:p>
            <a:endParaRPr lang="en-GB" altLang="zh-CN" sz="2800" dirty="0"/>
          </a:p>
        </p:txBody>
      </p:sp>
      <p:sp>
        <p:nvSpPr>
          <p:cNvPr id="4" name="矩形 3"/>
          <p:cNvSpPr/>
          <p:nvPr/>
        </p:nvSpPr>
        <p:spPr>
          <a:xfrm>
            <a:off x="6780826" y="3033530"/>
            <a:ext cx="4751196" cy="2677656"/>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FS_YANG: </a:t>
            </a:r>
            <a:r>
              <a:rPr lang="en-US" altLang="zh-CN" sz="1400" dirty="0">
                <a:solidFill>
                  <a:prstClr val="black"/>
                </a:solidFill>
                <a:latin typeface="Calibri" pitchFamily="34" charset="0"/>
                <a:cs typeface="Arial" charset="0"/>
              </a:rPr>
              <a:t>The following topic is agreed.</a:t>
            </a:r>
          </a:p>
          <a:p>
            <a:pPr marL="171450" indent="-171450" defTabSz="1219170" eaLnBrk="1" fontAlgn="auto" hangingPunct="1">
              <a:spcBef>
                <a:spcPts val="0"/>
              </a:spcBef>
              <a:spcAft>
                <a:spcPts val="0"/>
              </a:spcAft>
              <a:buFont typeface="Wingdings" panose="05000000000000000000" pitchFamily="2" charset="2"/>
              <a:buChar char="Ø"/>
              <a:defRPr/>
            </a:pPr>
            <a:r>
              <a:rPr lang="en-US" sz="1400" dirty="0">
                <a:solidFill>
                  <a:prstClr val="black"/>
                </a:solidFill>
                <a:latin typeface="Calibri" pitchFamily="34" charset="0"/>
                <a:cs typeface="Arial" charset="0"/>
              </a:rPr>
              <a:t>Analysis on the solution set for management service</a:t>
            </a:r>
            <a:endParaRPr lang="en-US" altLang="zh-CN" sz="1400" b="1" dirty="0">
              <a:solidFill>
                <a:prstClr val="black"/>
              </a:solidFill>
              <a:latin typeface="Calibri" pitchFamily="34" charset="0"/>
              <a:cs typeface="Arial" charset="0"/>
            </a:endParaRPr>
          </a:p>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FS_CICDNS:</a:t>
            </a:r>
            <a:endParaRPr lang="en-US" altLang="zh-CN" sz="14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sz="1400" dirty="0">
                <a:solidFill>
                  <a:prstClr val="black"/>
                </a:solidFill>
                <a:latin typeface="Calibri" pitchFamily="34" charset="0"/>
                <a:cs typeface="Arial" charset="0"/>
              </a:rPr>
              <a:t>A comprehensive list of use cases for CI-CD support for 3GPP NFs were accepted and we had a good discussion on an initial solution. The next meeting will primarily focus on solutions for most of the existing scenarios and a final set of new scenarios.</a:t>
            </a:r>
          </a:p>
          <a:p>
            <a:pPr defTabSz="1219170" eaLnBrk="1" fontAlgn="auto" hangingPunct="1">
              <a:spcBef>
                <a:spcPts val="0"/>
              </a:spcBef>
              <a:spcAft>
                <a:spcPts val="0"/>
              </a:spcAft>
              <a:defRPr/>
            </a:pPr>
            <a:endParaRPr lang="en-US" sz="14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sz="1400" b="1" dirty="0">
                <a:solidFill>
                  <a:prstClr val="black"/>
                </a:solidFill>
                <a:latin typeface="Calibri" pitchFamily="34" charset="0"/>
                <a:cs typeface="Arial" charset="0"/>
              </a:rPr>
              <a:t>FS_MANS: </a:t>
            </a:r>
            <a:r>
              <a:rPr lang="en-US" altLang="zh-CN" sz="1400" dirty="0">
                <a:solidFill>
                  <a:prstClr val="black"/>
                </a:solidFill>
                <a:latin typeface="Calibri" pitchFamily="34" charset="0"/>
                <a:cs typeface="Arial" charset="0"/>
              </a:rPr>
              <a:t>The following topics are agreed.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Skeleton and structure </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sz="1400" dirty="0">
                <a:solidFill>
                  <a:prstClr val="black"/>
                </a:solidFill>
                <a:latin typeface="Calibri" pitchFamily="34" charset="0"/>
                <a:cs typeface="Arial" charset="0"/>
              </a:rPr>
              <a:t>add NR Cell relation configuration </a:t>
            </a:r>
          </a:p>
        </p:txBody>
      </p:sp>
      <p:sp>
        <p:nvSpPr>
          <p:cNvPr id="3" name="矩形 2"/>
          <p:cNvSpPr/>
          <p:nvPr/>
        </p:nvSpPr>
        <p:spPr>
          <a:xfrm>
            <a:off x="124602" y="2997207"/>
            <a:ext cx="7745605" cy="3323987"/>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FS_EE5G: </a:t>
            </a:r>
            <a:r>
              <a:rPr lang="en-US" altLang="zh-CN" sz="1400" dirty="0">
                <a:solidFill>
                  <a:prstClr val="black"/>
                </a:solidFill>
                <a:latin typeface="Calibri" pitchFamily="34" charset="0"/>
                <a:cs typeface="Arial" charset="0"/>
              </a:rPr>
              <a:t>The following topics are discussed and agreed in this meeting: </a:t>
            </a: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400" dirty="0">
                <a:solidFill>
                  <a:prstClr val="black"/>
                </a:solidFill>
                <a:latin typeface="Calibri" pitchFamily="34" charset="0"/>
                <a:cs typeface="Arial" charset="0"/>
              </a:rPr>
              <a:t>Discussion paper on the generic principle for EE KPI definition for 5GC</a:t>
            </a:r>
            <a:endParaRPr lang="zh-CN" altLang="zh-CN"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400" dirty="0">
                <a:solidFill>
                  <a:prstClr val="black"/>
                </a:solidFill>
                <a:latin typeface="Calibri" pitchFamily="34" charset="0"/>
                <a:cs typeface="Arial" charset="0"/>
              </a:rPr>
              <a:t>introducing the generic 5GC EE KPI</a:t>
            </a: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400" dirty="0">
                <a:solidFill>
                  <a:prstClr val="black"/>
                </a:solidFill>
                <a:latin typeface="Calibri" pitchFamily="34" charset="0"/>
                <a:cs typeface="Arial" charset="0"/>
              </a:rPr>
              <a:t>Add conclusion to Key Issue No. 10</a:t>
            </a:r>
            <a:endParaRPr lang="zh-CN" altLang="zh-CN"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400" dirty="0">
                <a:solidFill>
                  <a:prstClr val="black"/>
                </a:solidFill>
                <a:latin typeface="Calibri" pitchFamily="34" charset="0"/>
                <a:cs typeface="Arial" charset="0"/>
              </a:rPr>
              <a:t>Update conclusion of Key Issue No. 4</a:t>
            </a: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400" dirty="0">
                <a:solidFill>
                  <a:prstClr val="black"/>
                </a:solidFill>
                <a:latin typeface="Calibri" pitchFamily="34" charset="0"/>
                <a:cs typeface="Arial" charset="0"/>
              </a:rPr>
              <a:t>Conclusion for Key Issue #6</a:t>
            </a: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400" dirty="0">
                <a:solidFill>
                  <a:prstClr val="black"/>
                </a:solidFill>
                <a:latin typeface="Calibri" pitchFamily="34" charset="0"/>
                <a:cs typeface="Arial" charset="0"/>
              </a:rPr>
              <a:t>Conclusion and enhanced solution for Key Issue #7</a:t>
            </a:r>
            <a:endParaRPr lang="zh-CN" altLang="zh-CN"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Discussion paper on acquiring virtual compute resource information</a:t>
            </a:r>
            <a:endParaRPr lang="zh-CN" altLang="zh-CN" sz="1400" dirty="0">
              <a:solidFill>
                <a:prstClr val="black"/>
              </a:solidFill>
              <a:latin typeface="Calibri" pitchFamily="34" charset="0"/>
              <a:cs typeface="Arial" charset="0"/>
            </a:endParaRPr>
          </a:p>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err="1">
                <a:solidFill>
                  <a:prstClr val="black"/>
                </a:solidFill>
                <a:latin typeface="Calibri" pitchFamily="34" charset="0"/>
                <a:cs typeface="Arial" charset="0"/>
              </a:rPr>
              <a:t>FS_eEDGE_Mgt</a:t>
            </a:r>
            <a:r>
              <a:rPr lang="en-US" altLang="zh-CN" sz="1400" b="1" dirty="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The group agreed the following topics and agree send TR for approval</a:t>
            </a: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Add reference and abbreviation for 5GS enhancements for Edge Computing</a:t>
            </a: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Add concept and scenarios for 5GS enhancements for Edge Computing</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Add management aspect for 5GS enhancements for Edge Computing</a:t>
            </a: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Add Use cases and potential requirements for 5GS enhancements for Edge Computing</a:t>
            </a: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Add potential solutions for 5GS enhancements for Edge Computing</a:t>
            </a:r>
            <a:endParaRPr lang="en-US" altLang="zh-CN" sz="1400" dirty="0">
              <a:solidFill>
                <a:prstClr val="black"/>
              </a:solidFill>
              <a:latin typeface="Calibri" pitchFamily="34" charset="0"/>
              <a:cs typeface="Arial" charset="0"/>
            </a:endParaRPr>
          </a:p>
        </p:txBody>
      </p:sp>
    </p:spTree>
    <p:extLst>
      <p:ext uri="{BB962C8B-B14F-4D97-AF65-F5344CB8AC3E}">
        <p14:creationId xmlns:p14="http://schemas.microsoft.com/office/powerpoint/2010/main" val="1572783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086250467"/>
              </p:ext>
            </p:extLst>
          </p:nvPr>
        </p:nvGraphicFramePr>
        <p:xfrm>
          <a:off x="1378579" y="1398741"/>
          <a:ext cx="9411341" cy="4165026"/>
        </p:xfrm>
        <a:graphic>
          <a:graphicData uri="http://schemas.openxmlformats.org/drawingml/2006/table">
            <a:tbl>
              <a:tblPr/>
              <a:tblGrid>
                <a:gridCol w="1402903">
                  <a:extLst>
                    <a:ext uri="{9D8B030D-6E8A-4147-A177-3AD203B41FA5}">
                      <a16:colId xmlns:a16="http://schemas.microsoft.com/office/drawing/2014/main" val="20000"/>
                    </a:ext>
                  </a:extLst>
                </a:gridCol>
                <a:gridCol w="2969078">
                  <a:extLst>
                    <a:ext uri="{9D8B030D-6E8A-4147-A177-3AD203B41FA5}">
                      <a16:colId xmlns:a16="http://schemas.microsoft.com/office/drawing/2014/main" val="20001"/>
                    </a:ext>
                  </a:extLst>
                </a:gridCol>
                <a:gridCol w="1788160">
                  <a:extLst>
                    <a:ext uri="{9D8B030D-6E8A-4147-A177-3AD203B41FA5}">
                      <a16:colId xmlns:a16="http://schemas.microsoft.com/office/drawing/2014/main" val="20002"/>
                    </a:ext>
                  </a:extLst>
                </a:gridCol>
                <a:gridCol w="995680">
                  <a:extLst>
                    <a:ext uri="{9D8B030D-6E8A-4147-A177-3AD203B41FA5}">
                      <a16:colId xmlns:a16="http://schemas.microsoft.com/office/drawing/2014/main" val="20003"/>
                    </a:ext>
                  </a:extLst>
                </a:gridCol>
                <a:gridCol w="995680">
                  <a:extLst>
                    <a:ext uri="{9D8B030D-6E8A-4147-A177-3AD203B41FA5}">
                      <a16:colId xmlns:a16="http://schemas.microsoft.com/office/drawing/2014/main" val="20004"/>
                    </a:ext>
                  </a:extLst>
                </a:gridCol>
                <a:gridCol w="1259840">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SA5#135e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 Jan – 3 Feb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SA5#136e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 Mar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SA5#137e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10-19 May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SA5#138e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a:ln>
                            <a:noFill/>
                          </a:ln>
                          <a:solidFill>
                            <a:schemeClr val="tx1"/>
                          </a:solidFill>
                          <a:effectLst/>
                          <a:latin typeface="Arial" panose="020B0604020202020204" pitchFamily="34" charset="0"/>
                          <a:ea typeface="宋体" pitchFamily="2" charset="-122"/>
                          <a:cs typeface="Arial" panose="020B0604020202020204" pitchFamily="34" charset="0"/>
                        </a:rPr>
                        <a:t>23-31 </a:t>
                      </a: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Aug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SA5#139e</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11-20 Oct 2021</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SA5#140e</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15-24 Nov 2021</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2021 meeting calendar</a:t>
            </a:r>
            <a:endParaRPr lang="en-GB" sz="3600" dirty="0"/>
          </a:p>
        </p:txBody>
      </p:sp>
    </p:spTree>
    <p:extLst>
      <p:ext uri="{BB962C8B-B14F-4D97-AF65-F5344CB8AC3E}">
        <p14:creationId xmlns:p14="http://schemas.microsoft.com/office/powerpoint/2010/main" val="22011926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157109"/>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5404244"/>
              </p:ext>
            </p:extLst>
          </p:nvPr>
        </p:nvGraphicFramePr>
        <p:xfrm>
          <a:off x="260839" y="740236"/>
          <a:ext cx="11681825" cy="2040882"/>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a:solidFill>
                            <a:srgbClr val="000000"/>
                          </a:solidFill>
                          <a:effectLst/>
                          <a:latin typeface="+mn-lt"/>
                          <a:ea typeface="+mn-ea"/>
                        </a:rPr>
                        <a:t>FS_NSMEN</a:t>
                      </a:r>
                      <a:endParaRPr lang="zh-CN" altLang="zh-CN" sz="1600" b="1" dirty="0">
                        <a:effectLst/>
                        <a:latin typeface="+mn-lt"/>
                        <a:ea typeface="+mn-ea"/>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solidFill>
                            <a:srgbClr val="000000"/>
                          </a:solidFill>
                          <a:effectLst/>
                          <a:latin typeface="+mn-lt"/>
                          <a:ea typeface="+mn-ea"/>
                        </a:rPr>
                        <a:t>Study on network slice management enhancements </a:t>
                      </a:r>
                      <a:endParaRPr lang="zh-CN" altLang="zh-CN" sz="1600" dirty="0">
                        <a:effectLst/>
                        <a:latin typeface="+mn-lt"/>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40%-&gt;80%-&gt;90%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TR 28.811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SP-191192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dirty="0">
                          <a:solidFill>
                            <a:schemeClr val="tx1"/>
                          </a:solidFill>
                          <a:effectLst/>
                          <a:latin typeface="+mn-lt"/>
                          <a:ea typeface="+mn-ea"/>
                          <a:cs typeface="Arial" panose="020B0604020202020204" pitchFamily="34" charset="0"/>
                        </a:rPr>
                        <a:t>SA#93 (Sep. 2021)</a:t>
                      </a:r>
                      <a:r>
                        <a:rPr lang="sv-SE" altLang="zh-CN" sz="1050" b="1" kern="1200" dirty="0">
                          <a:solidFill>
                            <a:schemeClr val="tx1"/>
                          </a:solidFill>
                          <a:effectLst/>
                          <a:latin typeface="+mn-lt"/>
                          <a:ea typeface="SimSun" panose="02010600030101010101" pitchFamily="2" charset="-122"/>
                          <a:cs typeface="+mn-cs"/>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dirty="0">
                          <a:solidFill>
                            <a:schemeClr val="tx1"/>
                          </a:solidFill>
                          <a:effectLst/>
                          <a:latin typeface="+mn-lt"/>
                          <a:ea typeface="SimSun" panose="02010600030101010101" pitchFamily="2" charset="-122"/>
                          <a:cs typeface="+mn-cs"/>
                        </a:rPr>
                        <a:t>-&gt; SA#94 (Dec. 2021)</a:t>
                      </a:r>
                      <a:endParaRPr lang="sv-SE" altLang="zh-CN" sz="105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Huawei, 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SA2/RAN3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SLA</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070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err="1">
                          <a:solidFill>
                            <a:srgbClr val="000000"/>
                          </a:solidFill>
                          <a:effectLst/>
                          <a:latin typeface="+mn-lt"/>
                          <a:ea typeface="+mn-ea"/>
                          <a:cs typeface="+mn-cs"/>
                        </a:rPr>
                        <a:t>FS_eSBMA</a:t>
                      </a:r>
                      <a:endParaRPr lang="zh-CN" altLang="zh-CN" sz="1200" b="1"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Enhancement of service based management architecture </a:t>
                      </a:r>
                      <a:endParaRPr lang="zh-CN" alt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0%-&gt;</a:t>
                      </a:r>
                      <a:r>
                        <a:rPr lang="sv-SE" altLang="zh-CN" sz="1050" b="0" kern="1200">
                          <a:solidFill>
                            <a:schemeClr val="tx1"/>
                          </a:solidFill>
                          <a:effectLst/>
                          <a:latin typeface="+mn-lt"/>
                          <a:ea typeface="+mn-ea"/>
                          <a:cs typeface="Arial" panose="020B0604020202020204" pitchFamily="34" charset="0"/>
                        </a:rPr>
                        <a:t>10%-&gt;15%</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TR 28.925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SP-210136</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Arial" panose="020B0604020202020204" pitchFamily="34" charset="0"/>
                        </a:rPr>
                        <a:t>SA#94 (Dec. 2021)</a:t>
                      </a:r>
                      <a:endParaRPr lang="sv-SE" altLang="zh-CN" sz="1050" kern="1200" dirty="0">
                        <a:solidFill>
                          <a:schemeClr val="dk1"/>
                        </a:solidFill>
                        <a:effectLst/>
                        <a:latin typeface="+mn-lt"/>
                        <a:ea typeface="SimSun" panose="02010600030101010101" pitchFamily="2"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Huawei, 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ETSI ZSM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architecture</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1" kern="1200" dirty="0">
                          <a:solidFill>
                            <a:srgbClr val="000000"/>
                          </a:solidFill>
                          <a:effectLst/>
                          <a:latin typeface="+mn-lt"/>
                          <a:ea typeface="+mn-ea"/>
                          <a:cs typeface="+mn-cs"/>
                        </a:rPr>
                        <a:t>FS_MNSAC</a:t>
                      </a:r>
                      <a:endParaRPr lang="zh-CN" sz="1200" b="1"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mn-lt"/>
                          <a:ea typeface="+mn-ea"/>
                          <a:cs typeface="+mn-cs"/>
                        </a:rPr>
                        <a:t>Study on access control for management service</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35%-&gt;</a:t>
                      </a:r>
                      <a:r>
                        <a:rPr lang="en-US" altLang="zh-CN" sz="1050" b="0" kern="1200" baseline="0" dirty="0">
                          <a:solidFill>
                            <a:schemeClr val="tx1"/>
                          </a:solidFill>
                          <a:effectLst/>
                          <a:latin typeface="+mn-lt"/>
                          <a:ea typeface="+mn-ea"/>
                          <a:cs typeface="Arial" panose="020B0604020202020204" pitchFamily="34" charset="0"/>
                        </a:rPr>
                        <a:t>80%-&gt;</a:t>
                      </a:r>
                      <a:r>
                        <a:rPr lang="en-US" altLang="zh-CN" sz="1050" b="0" kern="1200" baseline="0" dirty="0">
                          <a:solidFill>
                            <a:schemeClr val="tx1"/>
                          </a:solidFill>
                          <a:effectLst/>
                          <a:highlight>
                            <a:srgbClr val="00FF00"/>
                          </a:highlight>
                          <a:latin typeface="+mn-lt"/>
                          <a:ea typeface="+mn-ea"/>
                          <a:cs typeface="Arial" panose="020B0604020202020204" pitchFamily="34" charset="0"/>
                        </a:rPr>
                        <a:t>100%</a:t>
                      </a:r>
                      <a:endParaRPr lang="sv-SE" sz="1050" kern="1200" dirty="0">
                        <a:solidFill>
                          <a:schemeClr val="dk1"/>
                        </a:solidFill>
                        <a:effectLst/>
                        <a:highlight>
                          <a:srgbClr val="00FF00"/>
                        </a:highligh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SimSun" panose="02010600030101010101" pitchFamily="2" charset="-122"/>
                          <a:cs typeface="+mn-cs"/>
                        </a:rPr>
                        <a:t>TR 28.817</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SP-200853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Arial" panose="020B0604020202020204" pitchFamily="34" charset="0"/>
                        </a:rPr>
                        <a:t>SA#93 (Sep. 2021)</a:t>
                      </a:r>
                      <a:endParaRPr lang="en-GB"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SA3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security</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rgbClr val="000000"/>
                          </a:solidFill>
                          <a:effectLst/>
                          <a:latin typeface="+mn-lt"/>
                          <a:ea typeface="+mn-ea"/>
                          <a:cs typeface="+mn-cs"/>
                        </a:rPr>
                        <a:t>FS_NSCE</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1200" b="1"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Study on network slice management capability exposure</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0%-&gt;5%-&gt;25%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SimSun" panose="02010600030101010101" pitchFamily="2" charset="-122"/>
                          <a:cs typeface="+mn-cs"/>
                        </a:rPr>
                        <a:t>TR 28.824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SP-210131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Arial" panose="020B0604020202020204" pitchFamily="34" charset="0"/>
                        </a:rPr>
                        <a:t>SA#94 (Dec. 2021)</a:t>
                      </a:r>
                      <a:endParaRPr lang="en-GB"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Alibaba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SA3, SA, RAN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exposure</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155331" y="3449497"/>
            <a:ext cx="5807138" cy="2308324"/>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a:solidFill>
                  <a:prstClr val="black"/>
                </a:solidFill>
                <a:latin typeface="+mn-lt"/>
                <a:cs typeface="Arial" charset="0"/>
              </a:rPr>
              <a:t>FS_NSMEN: </a:t>
            </a:r>
            <a:r>
              <a:rPr lang="en-US" altLang="zh-CN" sz="1200" dirty="0">
                <a:solidFill>
                  <a:prstClr val="black"/>
                </a:solidFill>
                <a:latin typeface="+mn-lt"/>
                <a:cs typeface="Arial" charset="0"/>
              </a:rPr>
              <a:t>The following topics are discussed and agreed</a:t>
            </a:r>
            <a:endParaRPr lang="en-GB" altLang="zh-CN" sz="1200" dirty="0">
              <a:solidFill>
                <a:prstClr val="black"/>
              </a:solidFill>
              <a:latin typeface="+mn-lt"/>
              <a:cs typeface="Arial" charset="0"/>
            </a:endParaRPr>
          </a:p>
          <a:p>
            <a:pPr marL="285750" indent="-285750" defTabSz="1219170">
              <a:buFont typeface="Wingdings" panose="05000000000000000000" pitchFamily="2" charset="2"/>
              <a:buChar char="Ø"/>
              <a:defRPr/>
            </a:pPr>
            <a:r>
              <a:rPr lang="en-US" sz="1200" dirty="0">
                <a:latin typeface="+mn-lt"/>
              </a:rPr>
              <a:t>To support management data isolation for different NSCs, </a:t>
            </a:r>
            <a:r>
              <a:rPr lang="en-US" sz="1200" dirty="0" err="1">
                <a:latin typeface="+mn-lt"/>
              </a:rPr>
              <a:t>usecases</a:t>
            </a:r>
            <a:r>
              <a:rPr lang="en-US" sz="1200" dirty="0">
                <a:latin typeface="+mn-lt"/>
              </a:rPr>
              <a:t>, potential requirements, and possible solution were added.</a:t>
            </a:r>
          </a:p>
          <a:p>
            <a:pPr marL="285750" indent="-285750" defTabSz="1219170">
              <a:buFont typeface="Wingdings" panose="05000000000000000000" pitchFamily="2" charset="2"/>
              <a:buChar char="Ø"/>
              <a:defRPr/>
            </a:pPr>
            <a:r>
              <a:rPr lang="en-US" sz="1200" dirty="0">
                <a:latin typeface="+mn-lt"/>
              </a:rPr>
              <a:t>To support network slice protection on N6 interface, a possible solution was added.</a:t>
            </a:r>
          </a:p>
          <a:p>
            <a:pPr marL="285750" indent="-285750" defTabSz="1219170">
              <a:buFont typeface="Wingdings" panose="05000000000000000000" pitchFamily="2" charset="2"/>
              <a:buChar char="Ø"/>
              <a:defRPr/>
            </a:pPr>
            <a:r>
              <a:rPr lang="en-US" sz="1200" dirty="0">
                <a:latin typeface="+mn-lt"/>
              </a:rPr>
              <a:t>References and requirement labels were tidied up.</a:t>
            </a:r>
          </a:p>
          <a:p>
            <a:pPr marL="285750" indent="-285750" defTabSz="1219170">
              <a:buFont typeface="Wingdings" panose="05000000000000000000" pitchFamily="2" charset="2"/>
              <a:buChar char="Ø"/>
              <a:defRPr/>
            </a:pPr>
            <a:r>
              <a:rPr lang="en-US" sz="1200" dirty="0">
                <a:latin typeface="+mn-lt"/>
              </a:rPr>
              <a:t>After discussing contributions related to management of a RAN sharing scenario, we were unable to reach agreement.</a:t>
            </a:r>
          </a:p>
          <a:p>
            <a:pPr defTabSz="1219170">
              <a:defRPr/>
            </a:pPr>
            <a:endParaRPr lang="en-US" sz="1200" b="1" dirty="0">
              <a:latin typeface="+mn-lt"/>
            </a:endParaRPr>
          </a:p>
          <a:p>
            <a:pPr defTabSz="1219170">
              <a:defRPr/>
            </a:pPr>
            <a:r>
              <a:rPr lang="en-US" sz="1200" b="1" dirty="0" err="1">
                <a:latin typeface="+mn-lt"/>
              </a:rPr>
              <a:t>FS_eSBMA</a:t>
            </a:r>
            <a:r>
              <a:rPr lang="en-US" sz="1200" b="1" dirty="0">
                <a:latin typeface="+mn-lt"/>
              </a:rPr>
              <a:t>: </a:t>
            </a:r>
            <a:r>
              <a:rPr lang="en-US" sz="1200" dirty="0">
                <a:latin typeface="+mn-lt"/>
              </a:rPr>
              <a:t>The following topics are discussed and agreed. </a:t>
            </a:r>
          </a:p>
          <a:p>
            <a:pPr marL="285750" lvl="0" indent="-285750" defTabSz="1219170">
              <a:buFont typeface="Wingdings" panose="05000000000000000000" pitchFamily="2" charset="2"/>
              <a:buChar char="Ø"/>
              <a:defRPr/>
            </a:pPr>
            <a:r>
              <a:rPr lang="en-US" sz="1200" dirty="0">
                <a:latin typeface="+mn-lt"/>
              </a:rPr>
              <a:t>Add conclusion and recommendation for Issue#4</a:t>
            </a:r>
          </a:p>
          <a:p>
            <a:pPr marL="285750" lvl="0" indent="-285750" defTabSz="1219170">
              <a:buFont typeface="Wingdings" panose="05000000000000000000" pitchFamily="2" charset="2"/>
              <a:buChar char="Ø"/>
              <a:defRPr/>
            </a:pPr>
            <a:r>
              <a:rPr lang="en-US" sz="1200" dirty="0">
                <a:latin typeface="+mn-lt"/>
              </a:rPr>
              <a:t>First conclusions agreed for NSA management support and corrections for 28.533.</a:t>
            </a:r>
          </a:p>
          <a:p>
            <a:pPr defTabSz="1219170">
              <a:defRPr/>
            </a:pPr>
            <a:endParaRPr lang="en-US" sz="1200" dirty="0">
              <a:latin typeface="+mn-lt"/>
            </a:endParaRPr>
          </a:p>
        </p:txBody>
      </p:sp>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FS_NSMEN/</a:t>
            </a:r>
            <a:r>
              <a:rPr lang="en-US" altLang="zh-CN" sz="3200" kern="0" dirty="0" err="1"/>
              <a:t>FS_eSBMA</a:t>
            </a:r>
            <a:r>
              <a:rPr lang="en-GB" altLang="zh-CN" sz="3200" dirty="0"/>
              <a:t>/FS_MNSAC/FS_NSCE</a:t>
            </a:r>
          </a:p>
          <a:p>
            <a:endParaRPr lang="sv-SE" sz="3200" kern="0" dirty="0"/>
          </a:p>
        </p:txBody>
      </p:sp>
      <p:sp>
        <p:nvSpPr>
          <p:cNvPr id="4" name="矩形 3"/>
          <p:cNvSpPr/>
          <p:nvPr/>
        </p:nvSpPr>
        <p:spPr>
          <a:xfrm>
            <a:off x="6007686" y="3484964"/>
            <a:ext cx="5980195" cy="2308324"/>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mn-lt"/>
                <a:cs typeface="Arial" charset="0"/>
              </a:rPr>
              <a:t>FS_MNSAC:</a:t>
            </a:r>
          </a:p>
          <a:p>
            <a:pPr marL="285750" indent="-285750" defTabSz="1219170" eaLnBrk="1" fontAlgn="auto" hangingPunct="1">
              <a:spcBef>
                <a:spcPts val="0"/>
              </a:spcBef>
              <a:spcAft>
                <a:spcPts val="0"/>
              </a:spcAft>
              <a:buFont typeface="Wingdings" panose="05000000000000000000" pitchFamily="2" charset="2"/>
              <a:buChar char="Ø"/>
              <a:defRPr/>
            </a:pPr>
            <a:r>
              <a:rPr lang="en-US" sz="1200" dirty="0">
                <a:latin typeface="+mn-lt"/>
              </a:rPr>
              <a:t>solutions, conclusion and recommendation for the study were agreed and plan to finish the study item in this meeting. Presentation sheet for approval of TR 28.817 was submitted to the meeting. In addition, new Rel17 WI proposal based on conclusion of the study was agreed.</a:t>
            </a:r>
            <a:endParaRPr lang="en-US" sz="1200" dirty="0">
              <a:solidFill>
                <a:prstClr val="black"/>
              </a:solidFill>
              <a:latin typeface="+mn-lt"/>
              <a:cs typeface="Arial" charset="0"/>
            </a:endParaRPr>
          </a:p>
          <a:p>
            <a:pPr lvl="0" defTabSz="1219170" eaLnBrk="1" fontAlgn="auto" hangingPunct="1">
              <a:spcBef>
                <a:spcPts val="0"/>
              </a:spcBef>
              <a:spcAft>
                <a:spcPts val="0"/>
              </a:spcAft>
              <a:defRPr/>
            </a:pPr>
            <a:endParaRPr lang="en-US" altLang="zh-CN" sz="1200" b="1" dirty="0">
              <a:solidFill>
                <a:prstClr val="black"/>
              </a:solidFill>
              <a:latin typeface="+mn-lt"/>
              <a:cs typeface="Arial" charset="0"/>
            </a:endParaRPr>
          </a:p>
          <a:p>
            <a:pPr lvl="0" defTabSz="1219170" eaLnBrk="1" fontAlgn="auto" hangingPunct="1">
              <a:spcBef>
                <a:spcPts val="0"/>
              </a:spcBef>
              <a:spcAft>
                <a:spcPts val="0"/>
              </a:spcAft>
              <a:defRPr/>
            </a:pPr>
            <a:r>
              <a:rPr lang="en-US" altLang="zh-CN" sz="1200" b="1" dirty="0">
                <a:solidFill>
                  <a:prstClr val="black"/>
                </a:solidFill>
                <a:latin typeface="+mn-lt"/>
                <a:cs typeface="Arial" charset="0"/>
              </a:rPr>
              <a:t>FS_NSCE: </a:t>
            </a:r>
            <a:r>
              <a:rPr lang="en-US" altLang="zh-CN" sz="1200" dirty="0">
                <a:solidFill>
                  <a:prstClr val="black"/>
                </a:solidFill>
                <a:latin typeface="+mn-lt"/>
                <a:cs typeface="Arial" charset="0"/>
              </a:rPr>
              <a:t>Several </a:t>
            </a:r>
            <a:r>
              <a:rPr lang="en-US" altLang="zh-CN" sz="1200" dirty="0" err="1">
                <a:solidFill>
                  <a:prstClr val="black"/>
                </a:solidFill>
                <a:latin typeface="+mn-lt"/>
                <a:cs typeface="Arial" charset="0"/>
              </a:rPr>
              <a:t>pCRs</a:t>
            </a:r>
            <a:r>
              <a:rPr lang="en-US" altLang="zh-CN" sz="1200" dirty="0">
                <a:solidFill>
                  <a:prstClr val="black"/>
                </a:solidFill>
                <a:latin typeface="+mn-lt"/>
                <a:cs typeface="Arial" charset="0"/>
              </a:rPr>
              <a:t> regarding TR skeleton, concepts, and use case are approved: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28.824 Use case - </a:t>
            </a:r>
            <a:r>
              <a:rPr lang="en-US" altLang="zh-CN" sz="1200" dirty="0" err="1">
                <a:latin typeface="+mn-lt"/>
              </a:rPr>
              <a:t>eMnS</a:t>
            </a:r>
            <a:r>
              <a:rPr lang="en-US" altLang="zh-CN" sz="1200" dirty="0">
                <a:latin typeface="+mn-lt"/>
              </a:rPr>
              <a:t> discovery service</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28.824 </a:t>
            </a:r>
            <a:r>
              <a:rPr lang="en-US" altLang="zh-CN" sz="1200" dirty="0" err="1">
                <a:latin typeface="+mn-lt"/>
              </a:rPr>
              <a:t>eMNs</a:t>
            </a:r>
            <a:r>
              <a:rPr lang="en-US" altLang="zh-CN" sz="1200" dirty="0">
                <a:latin typeface="+mn-lt"/>
              </a:rPr>
              <a:t> discovery by other systems</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28.824 Improve description of roles</a:t>
            </a:r>
          </a:p>
          <a:p>
            <a:pPr lvl="0"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endParaRPr lang="en-US" sz="1200" dirty="0">
              <a:latin typeface="+mn-lt"/>
            </a:endParaRPr>
          </a:p>
        </p:txBody>
      </p:sp>
    </p:spTree>
    <p:extLst>
      <p:ext uri="{BB962C8B-B14F-4D97-AF65-F5344CB8AC3E}">
        <p14:creationId xmlns:p14="http://schemas.microsoft.com/office/powerpoint/2010/main" val="1762369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0" y="441262"/>
            <a:ext cx="9112251" cy="1143000"/>
          </a:xfrm>
        </p:spPr>
        <p:txBody>
          <a:bodyPr/>
          <a:lstStyle/>
          <a:p>
            <a:r>
              <a:rPr lang="sv-SE" dirty="0"/>
              <a:t>OAM TRs / TSs sent to SA#93e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41178237"/>
              </p:ext>
            </p:extLst>
          </p:nvPr>
        </p:nvGraphicFramePr>
        <p:xfrm>
          <a:off x="207852" y="2173542"/>
          <a:ext cx="10460148" cy="1990600"/>
        </p:xfrm>
        <a:graphic>
          <a:graphicData uri="http://schemas.openxmlformats.org/drawingml/2006/table">
            <a:tbl>
              <a:tblPr firstRow="1" bandRow="1">
                <a:tableStyleId>{5C22544A-7EE6-4342-B048-85BDC9FD1C3A}</a:tableStyleId>
              </a:tblPr>
              <a:tblGrid>
                <a:gridCol w="1210693">
                  <a:extLst>
                    <a:ext uri="{9D8B030D-6E8A-4147-A177-3AD203B41FA5}">
                      <a16:colId xmlns:a16="http://schemas.microsoft.com/office/drawing/2014/main" val="570476699"/>
                    </a:ext>
                  </a:extLst>
                </a:gridCol>
                <a:gridCol w="6246936">
                  <a:extLst>
                    <a:ext uri="{9D8B030D-6E8A-4147-A177-3AD203B41FA5}">
                      <a16:colId xmlns:a16="http://schemas.microsoft.com/office/drawing/2014/main" val="2618836924"/>
                    </a:ext>
                  </a:extLst>
                </a:gridCol>
                <a:gridCol w="3002519">
                  <a:extLst>
                    <a:ext uri="{9D8B030D-6E8A-4147-A177-3AD203B41FA5}">
                      <a16:colId xmlns:a16="http://schemas.microsoft.com/office/drawing/2014/main" val="3016348962"/>
                    </a:ext>
                  </a:extLst>
                </a:gridCol>
              </a:tblGrid>
              <a:tr h="809122">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46899">
                <a:tc>
                  <a:txBody>
                    <a:bodyPr/>
                    <a:lstStyle/>
                    <a:p>
                      <a:pPr algn="l" fontAlgn="t"/>
                      <a:r>
                        <a:rPr lang="en-GB" sz="1600" b="0" i="0" u="none" strike="noStrike" dirty="0">
                          <a:solidFill>
                            <a:srgbClr val="000000"/>
                          </a:solidFill>
                          <a:effectLst/>
                          <a:latin typeface="+mn-lt"/>
                        </a:rPr>
                        <a:t> SP-210856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mn-lt"/>
                        </a:rPr>
                        <a:t> TR 28.814 "Study on enhancements of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600" kern="1200" dirty="0">
                          <a:solidFill>
                            <a:schemeClr val="dk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46899">
                <a:tc>
                  <a:txBody>
                    <a:bodyPr/>
                    <a:lstStyle/>
                    <a:p>
                      <a:pPr>
                        <a:spcAft>
                          <a:spcPts val="0"/>
                        </a:spcAft>
                      </a:pPr>
                      <a:r>
                        <a:rPr lang="en-US" sz="1600" kern="1200" dirty="0">
                          <a:solidFill>
                            <a:schemeClr val="dk1"/>
                          </a:solidFill>
                          <a:effectLst/>
                          <a:latin typeface="+mn-lt"/>
                          <a:ea typeface="MS Mincho"/>
                          <a:cs typeface="Calibri" panose="020F0502020204030204" pitchFamily="34" charset="0"/>
                        </a:rPr>
                        <a:t>SP-210999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effectLst/>
                          <a:latin typeface="+mn-lt"/>
                          <a:ea typeface="MS Mincho"/>
                          <a:cs typeface="Calibri" panose="020F0502020204030204" pitchFamily="34" charset="0"/>
                        </a:rPr>
                        <a:t>Draft TR 28.817 Study on the access control for management services</a:t>
                      </a:r>
                      <a:endParaRPr lang="en-US" sz="16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600" kern="1200" dirty="0">
                          <a:solidFill>
                            <a:schemeClr val="dk1"/>
                          </a:solidFill>
                          <a:effectLst/>
                          <a:latin typeface="+mn-lt"/>
                          <a:ea typeface="MS Mincho"/>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46899">
                <a:tc>
                  <a:txBody>
                    <a:bodyPr/>
                    <a:lstStyle/>
                    <a:p>
                      <a:pPr>
                        <a:spcAft>
                          <a:spcPts val="0"/>
                        </a:spcAft>
                      </a:pPr>
                      <a:r>
                        <a:rPr lang="en-US" sz="1600" kern="1200" dirty="0">
                          <a:solidFill>
                            <a:schemeClr val="dk1"/>
                          </a:solidFill>
                          <a:effectLst/>
                          <a:latin typeface="+mn-lt"/>
                          <a:ea typeface="MS Mincho"/>
                          <a:cs typeface="Calibri" panose="020F0502020204030204" pitchFamily="34" charset="0"/>
                        </a:rPr>
                        <a:t>SP-211000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effectLst/>
                          <a:latin typeface="+mn-lt"/>
                          <a:ea typeface="宋体" panose="02010600030101010101" pitchFamily="2" charset="-122"/>
                          <a:cs typeface="MS Mincho"/>
                        </a:rPr>
                        <a:t>Draft TS 28.557 Management of Non-Public Networks (NPN); Stage 1 and stage 2</a:t>
                      </a:r>
                      <a:endParaRPr lang="en-US" sz="16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600" kern="1200" dirty="0">
                          <a:solidFill>
                            <a:schemeClr val="dk1"/>
                          </a:solidFill>
                          <a:effectLst/>
                          <a:latin typeface="+mn-lt"/>
                          <a:ea typeface="MS Mincho"/>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972610"/>
                  </a:ext>
                </a:extLst>
              </a:tr>
            </a:tbl>
          </a:graphicData>
        </a:graphic>
      </p:graphicFrame>
    </p:spTree>
    <p:extLst>
      <p:ext uri="{BB962C8B-B14F-4D97-AF65-F5344CB8AC3E}">
        <p14:creationId xmlns:p14="http://schemas.microsoft.com/office/powerpoint/2010/main" val="2633716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295953042"/>
              </p:ext>
            </p:extLst>
          </p:nvPr>
        </p:nvGraphicFramePr>
        <p:xfrm>
          <a:off x="1788067" y="2051908"/>
          <a:ext cx="8156033" cy="1772219"/>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GB" sz="1600" b="0" i="0" u="none" strike="noStrike">
                          <a:solidFill>
                            <a:srgbClr val="000000"/>
                          </a:solidFill>
                          <a:effectLst/>
                          <a:latin typeface="Arial" panose="020B0604020202020204" pitchFamily="34" charset="0"/>
                        </a:rPr>
                        <a:t>SP-210885</a:t>
                      </a:r>
                      <a:endParaRPr lang="en-GB" sz="16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Arial" panose="020B0604020202020204" pitchFamily="34" charset="0"/>
                        </a:rPr>
                        <a:t>Rel-16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GB" sz="1600" b="0" i="0" u="none" strike="noStrike">
                          <a:solidFill>
                            <a:srgbClr val="000000"/>
                          </a:solidFill>
                          <a:effectLst/>
                          <a:latin typeface="Arial" panose="020B0604020202020204" pitchFamily="34" charset="0"/>
                        </a:rPr>
                        <a:t>SP-210886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Arial" panose="020B0604020202020204" pitchFamily="34" charset="0"/>
                        </a:rPr>
                        <a:t>Rel-16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r h="425435">
                <a:tc>
                  <a:txBody>
                    <a:bodyPr/>
                    <a:lstStyle/>
                    <a:p>
                      <a:pPr algn="l" fontAlgn="t"/>
                      <a:r>
                        <a:rPr lang="en-GB" sz="1600" b="0" i="0" u="none" strike="noStrike">
                          <a:solidFill>
                            <a:srgbClr val="000000"/>
                          </a:solidFill>
                          <a:effectLst/>
                          <a:latin typeface="Arial" panose="020B0604020202020204" pitchFamily="34" charset="0"/>
                        </a:rPr>
                        <a:t>SP-210887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b="0" i="0" u="none" strike="noStrike" dirty="0">
                          <a:solidFill>
                            <a:srgbClr val="000000"/>
                          </a:solidFill>
                          <a:effectLst/>
                          <a:latin typeface="Arial" panose="020B0604020202020204" pitchFamily="34" charset="0"/>
                        </a:rPr>
                        <a:t>Rel-17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34507379"/>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82938" y="72032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1855490507"/>
              </p:ext>
            </p:extLst>
          </p:nvPr>
        </p:nvGraphicFramePr>
        <p:xfrm>
          <a:off x="1882938" y="1832988"/>
          <a:ext cx="7570942" cy="2301163"/>
        </p:xfrm>
        <a:graphic>
          <a:graphicData uri="http://schemas.openxmlformats.org/drawingml/2006/table">
            <a:tbl>
              <a:tblPr firstRow="1" bandRow="1">
                <a:tableStyleId>{5C22544A-7EE6-4342-B048-85BDC9FD1C3A}</a:tableStyleId>
              </a:tblPr>
              <a:tblGrid>
                <a:gridCol w="1273849">
                  <a:extLst>
                    <a:ext uri="{9D8B030D-6E8A-4147-A177-3AD203B41FA5}">
                      <a16:colId xmlns:a16="http://schemas.microsoft.com/office/drawing/2014/main" val="570476699"/>
                    </a:ext>
                  </a:extLst>
                </a:gridCol>
                <a:gridCol w="6297093">
                  <a:extLst>
                    <a:ext uri="{9D8B030D-6E8A-4147-A177-3AD203B41FA5}">
                      <a16:colId xmlns:a16="http://schemas.microsoft.com/office/drawing/2014/main" val="2618836924"/>
                    </a:ext>
                  </a:extLst>
                </a:gridCol>
              </a:tblGrid>
              <a:tr h="545446">
                <a:tc>
                  <a:txBody>
                    <a:bodyPr/>
                    <a:lstStyle/>
                    <a:p>
                      <a:pPr algn="ctr">
                        <a:spcAft>
                          <a:spcPts val="0"/>
                        </a:spcAft>
                      </a:pPr>
                      <a:r>
                        <a:rPr kumimoji="0" lang="en-GB" altLang="zh-CN" sz="1600" b="1" i="0" u="none" strike="noStrike" cap="none" normalizeH="0" baseline="0" dirty="0">
                          <a:ln>
                            <a:noFill/>
                          </a:ln>
                          <a:solidFill>
                            <a:schemeClr val="tx1"/>
                          </a:solidFill>
                          <a:effectLst/>
                          <a:latin typeface="Calibri" pitchFamily="34" charset="0"/>
                          <a:ea typeface="+mn-ea"/>
                          <a:cs typeface="Arial" charset="0"/>
                        </a:rPr>
                        <a:t>Number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412257">
                <a:tc>
                  <a:txBody>
                    <a:bodyPr/>
                    <a:lstStyle/>
                    <a:p>
                      <a:pPr algn="l" fontAlgn="t"/>
                      <a:r>
                        <a:rPr lang="en-GB" sz="1600" b="0" i="0" u="none" strike="noStrike" dirty="0">
                          <a:solidFill>
                            <a:srgbClr val="000000"/>
                          </a:solidFill>
                          <a:effectLst/>
                          <a:latin typeface="Arial" panose="020B0604020202020204" pitchFamily="34" charset="0"/>
                        </a:rPr>
                        <a:t>SP-210863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Rel-17 CRs on Charging enhancement for 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27890">
                <a:tc>
                  <a:txBody>
                    <a:bodyPr/>
                    <a:lstStyle/>
                    <a:p>
                      <a:pPr algn="l" fontAlgn="t"/>
                      <a:r>
                        <a:rPr lang="en-GB" sz="1600" b="0" i="0" u="none" strike="noStrike" dirty="0">
                          <a:solidFill>
                            <a:srgbClr val="000000"/>
                          </a:solidFill>
                          <a:effectLst/>
                          <a:latin typeface="Arial" panose="020B0604020202020204" pitchFamily="34" charset="0"/>
                        </a:rPr>
                        <a:t>SP-210866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Rel-17 CRs on IMS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65605"/>
                  </a:ext>
                </a:extLst>
              </a:tr>
              <a:tr h="427890">
                <a:tc>
                  <a:txBody>
                    <a:bodyPr/>
                    <a:lstStyle/>
                    <a:p>
                      <a:pPr algn="l" fontAlgn="t"/>
                      <a:r>
                        <a:rPr lang="en-GB" sz="1600" b="0" i="0" u="none" strike="noStrike" dirty="0">
                          <a:solidFill>
                            <a:srgbClr val="000000"/>
                          </a:solidFill>
                          <a:effectLst/>
                          <a:latin typeface="Arial" panose="020B0604020202020204" pitchFamily="34" charset="0"/>
                        </a:rPr>
                        <a:t>SP-210888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Rel-17 CRs on SA5 aspects of N40 Interface Enhancements to Support GERAN and UTRAN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752645"/>
                  </a:ext>
                </a:extLst>
              </a:tr>
              <a:tr h="427890">
                <a:tc>
                  <a:txBody>
                    <a:bodyPr/>
                    <a:lstStyle/>
                    <a:p>
                      <a:pPr algn="l" fontAlgn="t"/>
                      <a:r>
                        <a:rPr lang="en-GB" sz="1600" b="0" i="0" u="none" strike="noStrike" kern="1200" dirty="0">
                          <a:solidFill>
                            <a:srgbClr val="000000"/>
                          </a:solidFill>
                          <a:effectLst/>
                          <a:latin typeface="Arial" panose="020B0604020202020204" pitchFamily="34" charset="0"/>
                          <a:ea typeface="+mn-ea"/>
                          <a:cs typeface="+mn-cs"/>
                        </a:rPr>
                        <a:t>SP-210895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Arial" panose="020B0604020202020204" pitchFamily="34" charset="0"/>
                          <a:ea typeface="+mn-ea"/>
                          <a:cs typeface="+mn-cs"/>
                        </a:rPr>
                        <a:t>Rel-17 CRs on inclusive language review</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5066043"/>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456116303"/>
              </p:ext>
            </p:extLst>
          </p:nvPr>
        </p:nvGraphicFramePr>
        <p:xfrm>
          <a:off x="1521880" y="1086713"/>
          <a:ext cx="8669869" cy="5333298"/>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536011">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92547">
                <a:tc>
                  <a:txBody>
                    <a:bodyPr/>
                    <a:lstStyle/>
                    <a:p>
                      <a:pPr algn="l" fontAlgn="t"/>
                      <a:r>
                        <a:rPr lang="en-GB" sz="1600" b="0" i="0" u="none" strike="noStrike" dirty="0">
                          <a:solidFill>
                            <a:srgbClr val="000000"/>
                          </a:solidFill>
                          <a:effectLst/>
                          <a:latin typeface="Arial" panose="020B0604020202020204" pitchFamily="34" charset="0"/>
                        </a:rPr>
                        <a:t>SP-210862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Rel-16 CRs on Enhancement of performance assurance for 5G networks including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05126">
                <a:tc>
                  <a:txBody>
                    <a:bodyPr/>
                    <a:lstStyle/>
                    <a:p>
                      <a:pPr algn="l" fontAlgn="t"/>
                      <a:r>
                        <a:rPr lang="en-GB" sz="1600" b="0" i="0" u="none" strike="noStrike" dirty="0">
                          <a:solidFill>
                            <a:srgbClr val="000000"/>
                          </a:solidFill>
                          <a:effectLst/>
                          <a:latin typeface="Arial" panose="020B0604020202020204" pitchFamily="34" charset="0"/>
                        </a:rPr>
                        <a:t>SP-210864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Discovery of management services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20489">
                <a:tc>
                  <a:txBody>
                    <a:bodyPr/>
                    <a:lstStyle/>
                    <a:p>
                      <a:pPr algn="l" fontAlgn="t"/>
                      <a:r>
                        <a:rPr lang="en-GB" sz="1600" b="0" i="0" u="none" strike="noStrike">
                          <a:solidFill>
                            <a:srgbClr val="000000"/>
                          </a:solidFill>
                          <a:effectLst/>
                          <a:latin typeface="Arial" panose="020B0604020202020204" pitchFamily="34" charset="0"/>
                        </a:rPr>
                        <a:t>SP-210865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64426">
                <a:tc>
                  <a:txBody>
                    <a:bodyPr/>
                    <a:lstStyle/>
                    <a:p>
                      <a:pPr algn="l" fontAlgn="t"/>
                      <a:r>
                        <a:rPr lang="en-GB" sz="1600" b="0" i="0" u="none" strike="noStrike" dirty="0">
                          <a:solidFill>
                            <a:srgbClr val="000000"/>
                          </a:solidFill>
                          <a:effectLst/>
                          <a:latin typeface="Arial" panose="020B0604020202020204" pitchFamily="34" charset="0"/>
                        </a:rPr>
                        <a:t>SP-210867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1289">
                <a:tc>
                  <a:txBody>
                    <a:bodyPr/>
                    <a:lstStyle/>
                    <a:p>
                      <a:pPr algn="l" fontAlgn="t"/>
                      <a:r>
                        <a:rPr lang="en-GB" sz="1600" b="0" i="0" u="none" strike="noStrike">
                          <a:solidFill>
                            <a:srgbClr val="000000"/>
                          </a:solidFill>
                          <a:effectLst/>
                          <a:latin typeface="Arial" panose="020B0604020202020204" pitchFamily="34" charset="0"/>
                        </a:rPr>
                        <a:t>SP-210868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enhancements of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1289">
                <a:tc>
                  <a:txBody>
                    <a:bodyPr/>
                    <a:lstStyle/>
                    <a:p>
                      <a:pPr algn="l" fontAlgn="t"/>
                      <a:r>
                        <a:rPr lang="en-GB" sz="1600" b="0" i="0" u="none" strike="noStrike">
                          <a:solidFill>
                            <a:srgbClr val="000000"/>
                          </a:solidFill>
                          <a:effectLst/>
                          <a:latin typeface="Arial" panose="020B0604020202020204" pitchFamily="34" charset="0"/>
                        </a:rPr>
                        <a:t>SP-210869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Rel-17 CRs on Enhancements on EE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2886151"/>
                  </a:ext>
                </a:extLst>
              </a:tr>
              <a:tr h="350407">
                <a:tc>
                  <a:txBody>
                    <a:bodyPr/>
                    <a:lstStyle/>
                    <a:p>
                      <a:pPr algn="l" fontAlgn="t"/>
                      <a:r>
                        <a:rPr lang="en-GB" sz="1600" b="0" i="0" u="none" strike="noStrike">
                          <a:solidFill>
                            <a:srgbClr val="000000"/>
                          </a:solidFill>
                          <a:effectLst/>
                          <a:latin typeface="Arial" panose="020B0604020202020204" pitchFamily="34" charset="0"/>
                        </a:rPr>
                        <a:t>SP-210870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Enhancement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668394"/>
                  </a:ext>
                </a:extLst>
              </a:tr>
              <a:tr h="350407">
                <a:tc>
                  <a:txBody>
                    <a:bodyPr/>
                    <a:lstStyle/>
                    <a:p>
                      <a:pPr algn="l" fontAlgn="t"/>
                      <a:r>
                        <a:rPr lang="en-GB" sz="1600" b="0" i="0" u="none" strike="noStrike">
                          <a:solidFill>
                            <a:srgbClr val="000000"/>
                          </a:solidFill>
                          <a:effectLst/>
                          <a:latin typeface="Arial" panose="020B0604020202020204" pitchFamily="34" charset="0"/>
                        </a:rPr>
                        <a:t>SP-210871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a:solidFill>
                            <a:srgbClr val="000000"/>
                          </a:solidFill>
                          <a:effectLst/>
                          <a:latin typeface="Arial" panose="020B0604020202020204" pitchFamily="34" charset="0"/>
                        </a:rPr>
                        <a:t>Rel-16 CRs on NRM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50407">
                <a:tc>
                  <a:txBody>
                    <a:bodyPr/>
                    <a:lstStyle/>
                    <a:p>
                      <a:pPr algn="l" fontAlgn="t"/>
                      <a:r>
                        <a:rPr lang="en-GB" sz="1600" b="0" i="0" u="none" strike="noStrike">
                          <a:solidFill>
                            <a:srgbClr val="000000"/>
                          </a:solidFill>
                          <a:effectLst/>
                          <a:latin typeface="Arial" panose="020B0604020202020204" pitchFamily="34" charset="0"/>
                        </a:rPr>
                        <a:t>SP-210872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Enhancements of 5G performance measurements and KPIs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50407">
                <a:tc>
                  <a:txBody>
                    <a:bodyPr/>
                    <a:lstStyle/>
                    <a:p>
                      <a:pPr algn="l" fontAlgn="t"/>
                      <a:r>
                        <a:rPr lang="en-GB" sz="1600" b="0" i="0" u="none" strike="noStrike">
                          <a:solidFill>
                            <a:srgbClr val="000000"/>
                          </a:solidFill>
                          <a:effectLst/>
                          <a:latin typeface="Arial" panose="020B0604020202020204" pitchFamily="34" charset="0"/>
                        </a:rPr>
                        <a:t>SP-210873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Enhancement of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50407">
                <a:tc>
                  <a:txBody>
                    <a:bodyPr/>
                    <a:lstStyle/>
                    <a:p>
                      <a:pPr algn="l" fontAlgn="t"/>
                      <a:r>
                        <a:rPr lang="en-GB" sz="1600" b="0" i="0" u="none" strike="noStrike">
                          <a:solidFill>
                            <a:srgbClr val="000000"/>
                          </a:solidFill>
                          <a:effectLst/>
                          <a:latin typeface="Arial" panose="020B0604020202020204" pitchFamily="34" charset="0"/>
                        </a:rPr>
                        <a:t>SP-210874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Enhancements of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50407">
                <a:tc>
                  <a:txBody>
                    <a:bodyPr/>
                    <a:lstStyle/>
                    <a:p>
                      <a:pPr algn="l" fontAlgn="t"/>
                      <a:r>
                        <a:rPr lang="en-GB" sz="1600" b="0" i="0" u="none" strike="noStrike">
                          <a:solidFill>
                            <a:srgbClr val="000000"/>
                          </a:solidFill>
                          <a:effectLst/>
                          <a:latin typeface="Arial" panose="020B0604020202020204" pitchFamily="34" charset="0"/>
                        </a:rPr>
                        <a:t>SP-210875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dirty="0">
                          <a:solidFill>
                            <a:srgbClr val="000000"/>
                          </a:solidFill>
                          <a:effectLst/>
                          <a:latin typeface="Arial" panose="020B0604020202020204" pitchFamily="34" charset="0"/>
                        </a:rPr>
                        <a:t>Rel-17 CRs on File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051" y="351955"/>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611719274"/>
              </p:ext>
            </p:extLst>
          </p:nvPr>
        </p:nvGraphicFramePr>
        <p:xfrm>
          <a:off x="1981544" y="1887114"/>
          <a:ext cx="7290682" cy="3803423"/>
        </p:xfrm>
        <a:graphic>
          <a:graphicData uri="http://schemas.openxmlformats.org/drawingml/2006/table">
            <a:tbl>
              <a:tblPr firstRow="1" bandRow="1">
                <a:tableStyleId>{5C22544A-7EE6-4342-B048-85BDC9FD1C3A}</a:tableStyleId>
              </a:tblPr>
              <a:tblGrid>
                <a:gridCol w="1226694">
                  <a:extLst>
                    <a:ext uri="{9D8B030D-6E8A-4147-A177-3AD203B41FA5}">
                      <a16:colId xmlns:a16="http://schemas.microsoft.com/office/drawing/2014/main" val="570476699"/>
                    </a:ext>
                  </a:extLst>
                </a:gridCol>
                <a:gridCol w="6063988">
                  <a:extLst>
                    <a:ext uri="{9D8B030D-6E8A-4147-A177-3AD203B41FA5}">
                      <a16:colId xmlns:a16="http://schemas.microsoft.com/office/drawing/2014/main" val="2618836924"/>
                    </a:ext>
                  </a:extLst>
                </a:gridCol>
              </a:tblGrid>
              <a:tr h="415988">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4648">
                <a:tc>
                  <a:txBody>
                    <a:bodyPr/>
                    <a:lstStyle/>
                    <a:p>
                      <a:pPr algn="l" fontAlgn="t"/>
                      <a:r>
                        <a:rPr lang="en-GB" sz="1600" b="0" i="0" u="none" strike="noStrike" dirty="0">
                          <a:solidFill>
                            <a:srgbClr val="000000"/>
                          </a:solidFill>
                          <a:effectLst/>
                          <a:latin typeface="Arial" panose="020B0604020202020204" pitchFamily="34" charset="0"/>
                        </a:rPr>
                        <a:t>SP-210876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Management data collection control and discovery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14411">
                <a:tc>
                  <a:txBody>
                    <a:bodyPr/>
                    <a:lstStyle/>
                    <a:p>
                      <a:pPr algn="l" fontAlgn="t"/>
                      <a:r>
                        <a:rPr lang="en-GB" sz="1600" b="0" i="0" u="none" strike="noStrike">
                          <a:solidFill>
                            <a:srgbClr val="000000"/>
                          </a:solidFill>
                          <a:effectLst/>
                          <a:latin typeface="Arial" panose="020B0604020202020204" pitchFamily="34" charset="0"/>
                        </a:rPr>
                        <a:t>SP-210877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Management Aspects of 5G Network Sharing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26334">
                <a:tc>
                  <a:txBody>
                    <a:bodyPr/>
                    <a:lstStyle/>
                    <a:p>
                      <a:pPr algn="l" fontAlgn="t"/>
                      <a:r>
                        <a:rPr lang="en-GB" sz="1600" b="0" i="0" u="none" strike="noStrike">
                          <a:solidFill>
                            <a:srgbClr val="000000"/>
                          </a:solidFill>
                          <a:effectLst/>
                          <a:latin typeface="Arial" panose="020B0604020202020204" pitchFamily="34" charset="0"/>
                        </a:rPr>
                        <a:t>SP-210878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Rel-16 CRs on Methodology for 5G management specifications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26334">
                <a:tc>
                  <a:txBody>
                    <a:bodyPr/>
                    <a:lstStyle/>
                    <a:p>
                      <a:pPr algn="l" fontAlgn="t"/>
                      <a:r>
                        <a:rPr lang="en-GB" sz="1600" b="0" i="0" u="none" strike="noStrike">
                          <a:solidFill>
                            <a:srgbClr val="000000"/>
                          </a:solidFill>
                          <a:effectLst/>
                          <a:latin typeface="Arial" panose="020B0604020202020204" pitchFamily="34" charset="0"/>
                        </a:rPr>
                        <a:t>SP-210879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Rel-15 CRs on Network Resource Model (NRM) for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3910425"/>
                  </a:ext>
                </a:extLst>
              </a:tr>
              <a:tr h="326334">
                <a:tc>
                  <a:txBody>
                    <a:bodyPr/>
                    <a:lstStyle/>
                    <a:p>
                      <a:pPr algn="l" fontAlgn="t"/>
                      <a:r>
                        <a:rPr lang="en-GB" sz="1600" b="0" i="0" u="none" strike="noStrike">
                          <a:solidFill>
                            <a:srgbClr val="000000"/>
                          </a:solidFill>
                          <a:effectLst/>
                          <a:latin typeface="Arial" panose="020B0604020202020204" pitchFamily="34" charset="0"/>
                        </a:rPr>
                        <a:t>SP-210880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Rel-15 CRs on Performance Assurance for 5G networks including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5422735"/>
                  </a:ext>
                </a:extLst>
              </a:tr>
              <a:tr h="326334">
                <a:tc>
                  <a:txBody>
                    <a:bodyPr/>
                    <a:lstStyle/>
                    <a:p>
                      <a:pPr algn="l" fontAlgn="t"/>
                      <a:r>
                        <a:rPr lang="en-GB" sz="1600" b="0" i="0" u="none" strike="noStrike">
                          <a:solidFill>
                            <a:srgbClr val="000000"/>
                          </a:solidFill>
                          <a:effectLst/>
                          <a:latin typeface="Arial" panose="020B0604020202020204" pitchFamily="34" charset="0"/>
                        </a:rPr>
                        <a:t>SP-210881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Rel-15 CRs on Provisioning of network slicing for 5G networks and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6242710"/>
                  </a:ext>
                </a:extLst>
              </a:tr>
              <a:tr h="326334">
                <a:tc>
                  <a:txBody>
                    <a:bodyPr/>
                    <a:lstStyle/>
                    <a:p>
                      <a:pPr algn="l" fontAlgn="t"/>
                      <a:r>
                        <a:rPr lang="en-GB" sz="1600" b="0" i="0" u="none" strike="noStrike">
                          <a:solidFill>
                            <a:srgbClr val="000000"/>
                          </a:solidFill>
                          <a:effectLst/>
                          <a:latin typeface="Arial" panose="020B0604020202020204" pitchFamily="34" charset="0"/>
                        </a:rPr>
                        <a:t>SP-210882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Management of non-public networks (NPN)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5380621"/>
                  </a:ext>
                </a:extLst>
              </a:tr>
              <a:tr h="326334">
                <a:tc>
                  <a:txBody>
                    <a:bodyPr/>
                    <a:lstStyle/>
                    <a:p>
                      <a:pPr algn="l" fontAlgn="t"/>
                      <a:r>
                        <a:rPr lang="en-GB" sz="1600" b="0" i="0" u="none" strike="noStrike">
                          <a:solidFill>
                            <a:srgbClr val="000000"/>
                          </a:solidFill>
                          <a:effectLst/>
                          <a:latin typeface="Arial" panose="020B0604020202020204" pitchFamily="34" charset="0"/>
                        </a:rPr>
                        <a:t>SP-210883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Rel-16 CRs on Management of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0271228"/>
                  </a:ext>
                </a:extLst>
              </a:tr>
              <a:tr h="326334">
                <a:tc>
                  <a:txBody>
                    <a:bodyPr/>
                    <a:lstStyle/>
                    <a:p>
                      <a:pPr algn="l" fontAlgn="t"/>
                      <a:r>
                        <a:rPr lang="en-GB" sz="1600" b="0" i="0" u="none" strike="noStrike">
                          <a:solidFill>
                            <a:srgbClr val="000000"/>
                          </a:solidFill>
                          <a:effectLst/>
                          <a:latin typeface="Arial" panose="020B0604020202020204" pitchFamily="34" charset="0"/>
                        </a:rPr>
                        <a:t>SP-210884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Rel-16 CRs on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6723821"/>
                  </a:ext>
                </a:extLst>
              </a:tr>
            </a:tbl>
          </a:graphicData>
        </a:graphic>
      </p:graphicFrame>
    </p:spTree>
    <p:extLst>
      <p:ext uri="{BB962C8B-B14F-4D97-AF65-F5344CB8AC3E}">
        <p14:creationId xmlns:p14="http://schemas.microsoft.com/office/powerpoint/2010/main" val="30742665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4759" y="4799323"/>
            <a:ext cx="5038839" cy="519616"/>
          </a:xfrm>
        </p:spPr>
        <p:txBody>
          <a:bodyPr/>
          <a:lstStyle/>
          <a:p>
            <a:r>
              <a:rPr lang="sv-SE" sz="4400" dirty="0" err="1"/>
              <a:t>Thank</a:t>
            </a:r>
            <a:r>
              <a:rPr lang="sv-SE" sz="4400" dirty="0"/>
              <a:t> </a:t>
            </a:r>
            <a:r>
              <a:rPr lang="sv-SE" sz="4400" dirty="0" err="1"/>
              <a:t>you</a:t>
            </a:r>
            <a:r>
              <a:rPr lang="sv-SE" sz="4400" dirty="0"/>
              <a:t>!</a:t>
            </a:r>
          </a:p>
        </p:txBody>
      </p:sp>
      <p:pic>
        <p:nvPicPr>
          <p:cNvPr id="4" name="图片 3"/>
          <p:cNvPicPr>
            <a:picLocks noChangeAspect="1"/>
          </p:cNvPicPr>
          <p:nvPr/>
        </p:nvPicPr>
        <p:blipFill>
          <a:blip r:embed="rId2"/>
          <a:stretch>
            <a:fillRect/>
          </a:stretch>
        </p:blipFill>
        <p:spPr>
          <a:xfrm>
            <a:off x="834014" y="532564"/>
            <a:ext cx="5190146" cy="2898948"/>
          </a:xfrm>
          <a:prstGeom prst="rect">
            <a:avLst/>
          </a:prstGeom>
        </p:spPr>
      </p:pic>
      <p:pic>
        <p:nvPicPr>
          <p:cNvPr id="5" name="图片 4"/>
          <p:cNvPicPr>
            <a:picLocks noChangeAspect="1"/>
          </p:cNvPicPr>
          <p:nvPr/>
        </p:nvPicPr>
        <p:blipFill>
          <a:blip r:embed="rId3"/>
          <a:stretch>
            <a:fillRect/>
          </a:stretch>
        </p:blipFill>
        <p:spPr>
          <a:xfrm>
            <a:off x="6210701" y="1575948"/>
            <a:ext cx="5012897" cy="2855376"/>
          </a:xfrm>
          <a:prstGeom prst="rect">
            <a:avLst/>
          </a:prstGeom>
        </p:spPr>
      </p:pic>
      <p:pic>
        <p:nvPicPr>
          <p:cNvPr id="7" name="图片 6"/>
          <p:cNvPicPr>
            <a:picLocks noChangeAspect="1"/>
          </p:cNvPicPr>
          <p:nvPr/>
        </p:nvPicPr>
        <p:blipFill>
          <a:blip r:embed="rId4"/>
          <a:stretch>
            <a:fillRect/>
          </a:stretch>
        </p:blipFill>
        <p:spPr>
          <a:xfrm>
            <a:off x="932716" y="3743012"/>
            <a:ext cx="4992741" cy="2353012"/>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297439331"/>
              </p:ext>
            </p:extLst>
          </p:nvPr>
        </p:nvGraphicFramePr>
        <p:xfrm>
          <a:off x="1378579" y="1398741"/>
          <a:ext cx="8865788" cy="4740498"/>
        </p:xfrm>
        <a:graphic>
          <a:graphicData uri="http://schemas.openxmlformats.org/drawingml/2006/table">
            <a:tbl>
              <a:tblPr/>
              <a:tblGrid>
                <a:gridCol w="1313180">
                  <a:extLst>
                    <a:ext uri="{9D8B030D-6E8A-4147-A177-3AD203B41FA5}">
                      <a16:colId xmlns:a16="http://schemas.microsoft.com/office/drawing/2014/main" val="20000"/>
                    </a:ext>
                  </a:extLst>
                </a:gridCol>
                <a:gridCol w="2246001">
                  <a:extLst>
                    <a:ext uri="{9D8B030D-6E8A-4147-A177-3AD203B41FA5}">
                      <a16:colId xmlns:a16="http://schemas.microsoft.com/office/drawing/2014/main" val="20001"/>
                    </a:ext>
                  </a:extLst>
                </a:gridCol>
                <a:gridCol w="1868937">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928532">
                  <a:extLst>
                    <a:ext uri="{9D8B030D-6E8A-4147-A177-3AD203B41FA5}">
                      <a16:colId xmlns:a16="http://schemas.microsoft.com/office/drawing/2014/main" val="20004"/>
                    </a:ext>
                  </a:extLst>
                </a:gridCol>
                <a:gridCol w="1405167">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a:ln>
                            <a:noFill/>
                          </a:ln>
                          <a:solidFill>
                            <a:schemeClr val="tx1"/>
                          </a:solidFill>
                          <a:effectLst/>
                          <a:latin typeface="Arial" panose="020B0604020202020204" pitchFamily="34" charset="0"/>
                          <a:ea typeface="宋体" pitchFamily="2" charset="-122"/>
                          <a:cs typeface="Arial" panose="020B0604020202020204" pitchFamily="34" charset="0"/>
                        </a:rPr>
                        <a:t>SA5#141e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Was planned for: 24-28 Jan 2022</a:t>
                      </a:r>
                    </a:p>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Converted to E-meeting, dates 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4-8 Apr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9-13 May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27Jun – 1Jul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15-19 Aug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14-18 Nov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2022 meeting calendar</a:t>
            </a:r>
            <a:endParaRPr lang="en-GB" sz="3600" dirty="0"/>
          </a:p>
        </p:txBody>
      </p:sp>
    </p:spTree>
    <p:extLst>
      <p:ext uri="{BB962C8B-B14F-4D97-AF65-F5344CB8AC3E}">
        <p14:creationId xmlns:p14="http://schemas.microsoft.com/office/powerpoint/2010/main" val="3251648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E-meeting process</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437327"/>
            <a:ext cx="9715030" cy="1983346"/>
          </a:xfrm>
        </p:spPr>
        <p:txBody>
          <a:bodyPr/>
          <a:lstStyle/>
          <a:p>
            <a:r>
              <a:rPr lang="sv-SE" sz="2000" dirty="0"/>
              <a:t>Latest version described and agreed in S5-214002</a:t>
            </a:r>
          </a:p>
          <a:p>
            <a:r>
              <a:rPr lang="sv-SE" sz="2000" dirty="0"/>
              <a:t>Stable - Based on experiences from over one year of e-meetings </a:t>
            </a:r>
          </a:p>
          <a:p>
            <a:endParaRPr lang="en-US" sz="20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27953106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Inclusive </a:t>
            </a:r>
            <a:r>
              <a:rPr lang="fr-FR" dirty="0" err="1"/>
              <a:t>language</a:t>
            </a:r>
            <a:r>
              <a:rPr lang="fr-FR" dirty="0"/>
              <a:t> </a:t>
            </a:r>
            <a:r>
              <a:rPr lang="fr-FR" dirty="0" err="1"/>
              <a:t>review</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166730"/>
            <a:ext cx="9715030" cy="4014614"/>
          </a:xfrm>
        </p:spPr>
        <p:txBody>
          <a:bodyPr/>
          <a:lstStyle/>
          <a:p>
            <a:r>
              <a:rPr lang="en-GB" sz="2000" dirty="0">
                <a:effectLst/>
                <a:latin typeface="Calibri" panose="020F0502020204030204" pitchFamily="34" charset="0"/>
                <a:ea typeface="Calibri" panose="020F0502020204030204" pitchFamily="34" charset="0"/>
              </a:rPr>
              <a:t>SP-210895 Rel-17 CRs on language inclusive review (from Charging SWG)</a:t>
            </a:r>
            <a:endParaRPr lang="en-US" sz="2000" dirty="0"/>
          </a:p>
          <a:p>
            <a:pPr lvl="1"/>
            <a:endParaRPr lang="en-US" sz="1500" dirty="0"/>
          </a:p>
          <a:p>
            <a:pPr lvl="1"/>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94644203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123644631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88067341"/>
              </p:ext>
            </p:extLst>
          </p:nvPr>
        </p:nvGraphicFramePr>
        <p:xfrm>
          <a:off x="1307781" y="2001304"/>
          <a:ext cx="8442960" cy="1093419"/>
        </p:xfrm>
        <a:graphic>
          <a:graphicData uri="http://schemas.openxmlformats.org/drawingml/2006/table">
            <a:tbl>
              <a:tblPr/>
              <a:tblGrid>
                <a:gridCol w="1320800">
                  <a:extLst>
                    <a:ext uri="{9D8B030D-6E8A-4147-A177-3AD203B41FA5}">
                      <a16:colId xmlns:a16="http://schemas.microsoft.com/office/drawing/2014/main" val="20000"/>
                    </a:ext>
                  </a:extLst>
                </a:gridCol>
                <a:gridCol w="7122160">
                  <a:extLst>
                    <a:ext uri="{9D8B030D-6E8A-4147-A177-3AD203B41FA5}">
                      <a16:colId xmlns:a16="http://schemas.microsoft.com/office/drawing/2014/main" val="20001"/>
                    </a:ext>
                  </a:extLst>
                </a:gridCol>
              </a:tblGrid>
              <a:tr h="6071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algn="l" fontAlgn="t"/>
                      <a:r>
                        <a:rPr lang="en-GB" sz="1600" b="0" i="0" u="none" strike="noStrike" dirty="0">
                          <a:solidFill>
                            <a:srgbClr val="000000"/>
                          </a:solidFill>
                          <a:effectLst/>
                          <a:latin typeface="Arial" panose="020B0604020202020204" pitchFamily="34" charset="0"/>
                        </a:rPr>
                        <a:t>SP-210861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Arial" panose="020B0604020202020204" pitchFamily="34" charset="0"/>
                        </a:rPr>
                        <a:t>New WID on Charging aspects of edge computing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0300568"/>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sv-SE" sz="3200" dirty="0"/>
              <a:t>Summary of </a:t>
            </a:r>
            <a:r>
              <a:rPr lang="sv-SE" sz="3200" dirty="0" err="1"/>
              <a:t>ongoing</a:t>
            </a:r>
            <a:r>
              <a:rPr lang="sv-SE" sz="3200" dirty="0"/>
              <a:t> CH </a:t>
            </a:r>
            <a:r>
              <a:rPr lang="sv-SE" sz="3200" dirty="0" err="1"/>
              <a:t>WIs</a:t>
            </a:r>
            <a:r>
              <a:rPr lang="sv-SE" sz="3200" dirty="0"/>
              <a:t>/SIs</a:t>
            </a:r>
          </a:p>
        </p:txBody>
      </p:sp>
      <p:graphicFrame>
        <p:nvGraphicFramePr>
          <p:cNvPr id="4" name="Content Placeholder 3"/>
          <p:cNvGraphicFramePr>
            <a:graphicFrameLocks noGrp="1"/>
          </p:cNvGraphicFramePr>
          <p:nvPr>
            <p:ph idx="1"/>
          </p:nvPr>
        </p:nvGraphicFramePr>
        <p:xfrm>
          <a:off x="541365" y="1240262"/>
          <a:ext cx="11078706" cy="5099827"/>
        </p:xfrm>
        <a:graphic>
          <a:graphicData uri="http://schemas.openxmlformats.org/drawingml/2006/table">
            <a:tbl>
              <a:tblPr firstRow="1" bandRow="1">
                <a:tableStyleId>{5C22544A-7EE6-4342-B048-85BDC9FD1C3A}</a:tableStyleId>
              </a:tblPr>
              <a:tblGrid>
                <a:gridCol w="1790869">
                  <a:extLst>
                    <a:ext uri="{9D8B030D-6E8A-4147-A177-3AD203B41FA5}">
                      <a16:colId xmlns:a16="http://schemas.microsoft.com/office/drawing/2014/main" val="23408469"/>
                    </a:ext>
                  </a:extLst>
                </a:gridCol>
                <a:gridCol w="6010382">
                  <a:extLst>
                    <a:ext uri="{9D8B030D-6E8A-4147-A177-3AD203B41FA5}">
                      <a16:colId xmlns:a16="http://schemas.microsoft.com/office/drawing/2014/main" val="1386727148"/>
                    </a:ext>
                  </a:extLst>
                </a:gridCol>
                <a:gridCol w="1202076">
                  <a:extLst>
                    <a:ext uri="{9D8B030D-6E8A-4147-A177-3AD203B41FA5}">
                      <a16:colId xmlns:a16="http://schemas.microsoft.com/office/drawing/2014/main" val="4240727412"/>
                    </a:ext>
                  </a:extLst>
                </a:gridCol>
                <a:gridCol w="2075379">
                  <a:extLst>
                    <a:ext uri="{9D8B030D-6E8A-4147-A177-3AD203B41FA5}">
                      <a16:colId xmlns:a16="http://schemas.microsoft.com/office/drawing/2014/main" val="1675550634"/>
                    </a:ext>
                  </a:extLst>
                </a:gridCol>
              </a:tblGrid>
              <a:tr h="88189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462077">
                <a:tc>
                  <a:txBody>
                    <a:bodyPr/>
                    <a:lstStyle/>
                    <a:p>
                      <a:pPr algn="ctr">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5GSIMSCH</a:t>
                      </a:r>
                      <a:endParaRPr lang="sv-SE" sz="13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300" b="0" kern="1200" dirty="0">
                          <a:solidFill>
                            <a:schemeClr val="tx1"/>
                          </a:solidFill>
                          <a:effectLst/>
                          <a:latin typeface="Arial" panose="020B0604020202020204" pitchFamily="34" charset="0"/>
                          <a:ea typeface="+mn-ea"/>
                          <a:cs typeface="Arial" panose="020B0604020202020204" pitchFamily="34" charset="0"/>
                        </a:rPr>
                        <a:t>IMS Charging in 5G System Architecture</a:t>
                      </a:r>
                      <a:endParaRPr lang="sv-SE" sz="13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300" b="0" kern="1200" dirty="0">
                          <a:solidFill>
                            <a:schemeClr val="tx1"/>
                          </a:solidFill>
                          <a:effectLst/>
                          <a:latin typeface="Arial" panose="020B0604020202020204" pitchFamily="34" charset="0"/>
                          <a:ea typeface="+mn-ea"/>
                          <a:cs typeface="Arial" panose="020B0604020202020204" pitchFamily="34" charset="0"/>
                        </a:rPr>
                        <a:t>75%-&gt; 80%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SA#93 (09/2021)=&gt; </a:t>
                      </a:r>
                      <a:r>
                        <a:rPr lang="en-GB" altLang="zh-CN" sz="1300" b="1" kern="1200" dirty="0">
                          <a:solidFill>
                            <a:schemeClr val="tx1"/>
                          </a:solidFill>
                          <a:effectLst/>
                          <a:latin typeface="Arial" panose="020B0604020202020204" pitchFamily="34" charset="0"/>
                          <a:ea typeface="+mn-ea"/>
                          <a:cs typeface="Arial" panose="020B0604020202020204" pitchFamily="34" charset="0"/>
                        </a:rPr>
                        <a:t>SA#94 (12/2021) </a:t>
                      </a:r>
                    </a:p>
                  </a:txBody>
                  <a:tcPr marL="68580" marR="68580" marT="0" marB="0" anchor="ctr">
                    <a:solidFill>
                      <a:srgbClr val="FFFFCC"/>
                    </a:solidFill>
                  </a:tcPr>
                </a:tc>
                <a:extLst>
                  <a:ext uri="{0D108BD9-81ED-4DB2-BD59-A6C34878D82A}">
                    <a16:rowId xmlns:a16="http://schemas.microsoft.com/office/drawing/2014/main" val="2136051932"/>
                  </a:ext>
                </a:extLst>
              </a:tr>
              <a:tr h="374829">
                <a:tc>
                  <a:txBody>
                    <a:bodyPr/>
                    <a:lstStyle/>
                    <a:p>
                      <a:pPr marL="0" algn="ctr" defTabSz="1219170" rtl="0" eaLnBrk="1" latinLnBrk="0" hangingPunct="1">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5G_URLLC</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300" b="0" kern="1200" dirty="0">
                          <a:solidFill>
                            <a:schemeClr val="tx1"/>
                          </a:solidFill>
                          <a:effectLst/>
                          <a:latin typeface="Arial" panose="020B0604020202020204" pitchFamily="34" charset="0"/>
                          <a:ea typeface="+mn-ea"/>
                          <a:cs typeface="Arial" panose="020B0604020202020204" pitchFamily="34" charset="0"/>
                        </a:rPr>
                        <a:t>Charging enhancement for URLLC</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60</a:t>
                      </a:r>
                      <a:r>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a:t>
                      </a:r>
                      <a:r>
                        <a:rPr kumimoji="0" lang="en-US" altLang="zh-CN" sz="13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宋体" panose="02010600030101010101" pitchFamily="2" charset="-122"/>
                          <a:cs typeface="Arial" panose="020B0604020202020204" pitchFamily="34" charset="0"/>
                        </a:rPr>
                        <a:t>100%</a:t>
                      </a:r>
                      <a:endParaRPr kumimoji="0" lang="sv-SE" sz="13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SA#93 (09/2021)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374829">
                <a:tc>
                  <a:txBody>
                    <a:bodyPr/>
                    <a:lstStyle/>
                    <a:p>
                      <a:pPr marL="0" algn="ctr" defTabSz="1219170" rtl="0" eaLnBrk="1" latinLnBrk="0" hangingPunct="1">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TEI17_NIESGU </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300" b="0" kern="1200" dirty="0">
                          <a:solidFill>
                            <a:schemeClr val="tx1"/>
                          </a:solidFill>
                          <a:effectLst/>
                          <a:latin typeface="Arial" panose="020B0604020202020204" pitchFamily="34" charset="0"/>
                          <a:ea typeface="+mn-ea"/>
                          <a:cs typeface="Arial" panose="020B0604020202020204" pitchFamily="34" charset="0"/>
                        </a:rPr>
                        <a:t>N40 Interface Enhancements to Support GERAN and UTRAN</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50</a:t>
                      </a:r>
                      <a:r>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a:t>
                      </a:r>
                      <a:r>
                        <a:rPr kumimoji="0" lang="en-US" altLang="zh-CN" sz="13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宋体" panose="02010600030101010101" pitchFamily="2" charset="-122"/>
                          <a:cs typeface="Arial" panose="020B0604020202020204" pitchFamily="34" charset="0"/>
                        </a:rPr>
                        <a:t>100%</a:t>
                      </a:r>
                      <a:endParaRPr kumimoji="0" lang="sv-SE" sz="13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SA#93  (09/2021)</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296424987"/>
                  </a:ext>
                </a:extLst>
              </a:tr>
              <a:tr h="390378">
                <a:tc>
                  <a:txBody>
                    <a:bodyPr/>
                    <a:lstStyle/>
                    <a:p>
                      <a:pPr marL="0" algn="ctr" defTabSz="1219170" rtl="0" eaLnBrk="1" latinLnBrk="0" hangingPunct="1">
                        <a:spcAft>
                          <a:spcPts val="0"/>
                        </a:spcAft>
                      </a:pPr>
                      <a:r>
                        <a:rPr lang="sv-SE" sz="1300" b="0" kern="1200" dirty="0">
                          <a:solidFill>
                            <a:schemeClr val="tx1"/>
                          </a:solidFill>
                          <a:effectLst/>
                          <a:latin typeface="Arial" panose="020B0604020202020204" pitchFamily="34" charset="0"/>
                          <a:ea typeface="+mn-ea"/>
                          <a:cs typeface="Arial" panose="020B0604020202020204" pitchFamily="34" charset="0"/>
                        </a:rPr>
                        <a:t>FS_EDGE_CH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300" b="0" kern="1200" dirty="0">
                          <a:solidFill>
                            <a:schemeClr val="tx1"/>
                          </a:solidFill>
                          <a:effectLst/>
                          <a:latin typeface="Arial" panose="020B0604020202020204" pitchFamily="34" charset="0"/>
                          <a:ea typeface="+mn-ea"/>
                          <a:cs typeface="Arial" panose="020B0604020202020204" pitchFamily="34" charset="0"/>
                        </a:rPr>
                        <a:t>Study on charging aspects of Edge Computing </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80</a:t>
                      </a:r>
                      <a:r>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90%</a:t>
                      </a:r>
                      <a:endPar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SA#93 (09/2021)=&gt; </a:t>
                      </a:r>
                      <a:r>
                        <a:rPr lang="en-GB" altLang="zh-CN" sz="1300" b="1" kern="1200" dirty="0">
                          <a:solidFill>
                            <a:schemeClr val="tx1"/>
                          </a:solidFill>
                          <a:effectLst/>
                          <a:latin typeface="Arial" panose="020B0604020202020204" pitchFamily="34" charset="0"/>
                          <a:ea typeface="+mn-ea"/>
                          <a:cs typeface="Arial" panose="020B0604020202020204" pitchFamily="34" charset="0"/>
                        </a:rPr>
                        <a:t>SA#94 (12/2021</a:t>
                      </a:r>
                      <a:r>
                        <a:rPr lang="en-GB" altLang="zh-CN" sz="1300" b="0" kern="1200" dirty="0">
                          <a:solidFill>
                            <a:schemeClr val="tx1"/>
                          </a:solidFill>
                          <a:effectLst/>
                          <a:latin typeface="Arial" panose="020B0604020202020204" pitchFamily="34" charset="0"/>
                          <a:ea typeface="+mn-ea"/>
                          <a:cs typeface="Arial" panose="020B0604020202020204" pitchFamily="34" charset="0"/>
                        </a:rPr>
                        <a:t>) </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r h="392849">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FS_5G_CIoT_CH</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algn="ctr">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  Study on charging aspects of 5GS </a:t>
                      </a:r>
                      <a:r>
                        <a:rPr lang="en-US" sz="1300" b="0" kern="1200" dirty="0" err="1">
                          <a:solidFill>
                            <a:schemeClr val="tx1"/>
                          </a:solidFill>
                          <a:effectLst/>
                          <a:latin typeface="Arial" panose="020B0604020202020204" pitchFamily="34" charset="0"/>
                          <a:ea typeface="+mn-ea"/>
                          <a:cs typeface="Arial" panose="020B0604020202020204" pitchFamily="34" charset="0"/>
                        </a:rPr>
                        <a:t>CIoT</a:t>
                      </a:r>
                      <a:endParaRPr lang="en-US" sz="1300" b="0" kern="1200" dirty="0">
                        <a:solidFill>
                          <a:schemeClr val="tx1"/>
                        </a:solidFill>
                        <a:effectLst/>
                        <a:latin typeface="Arial" panose="020B0604020202020204" pitchFamily="34" charset="0"/>
                        <a:ea typeface="+mn-ea"/>
                        <a:cs typeface="Arial" panose="020B0604020202020204" pitchFamily="34" charset="0"/>
                      </a:endParaRPr>
                    </a:p>
                    <a:p>
                      <a:pPr algn="ctr">
                        <a:spcAft>
                          <a:spcPts val="0"/>
                        </a:spcAft>
                      </a:pP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55</a:t>
                      </a:r>
                      <a:r>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70%</a:t>
                      </a:r>
                      <a:endPar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SA#93 (09/2021)=&gt; </a:t>
                      </a:r>
                      <a:r>
                        <a:rPr lang="en-GB" altLang="zh-CN" sz="1300" b="1" kern="1200" dirty="0">
                          <a:solidFill>
                            <a:schemeClr val="tx1"/>
                          </a:solidFill>
                          <a:effectLst/>
                          <a:latin typeface="Arial" panose="020B0604020202020204" pitchFamily="34" charset="0"/>
                          <a:ea typeface="+mn-ea"/>
                          <a:cs typeface="Arial" panose="020B0604020202020204" pitchFamily="34" charset="0"/>
                        </a:rPr>
                        <a:t>SA#94 (12/2021) </a:t>
                      </a:r>
                    </a:p>
                  </a:txBody>
                  <a:tcPr marL="68580" marR="68580" marT="0" marB="0" anchor="ctr">
                    <a:solidFill>
                      <a:srgbClr val="FFFFCC"/>
                    </a:solidFill>
                  </a:tcPr>
                </a:tc>
                <a:extLst>
                  <a:ext uri="{0D108BD9-81ED-4DB2-BD59-A6C34878D82A}">
                    <a16:rowId xmlns:a16="http://schemas.microsoft.com/office/drawing/2014/main" val="1006521851"/>
                  </a:ext>
                </a:extLst>
              </a:tr>
              <a:tr h="374829">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FS_5G_Prose_CH</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algn="ctr" defTabSz="1219170" rtl="0" eaLnBrk="1" latinLnBrk="0" hangingPunct="1">
                        <a:spcAft>
                          <a:spcPts val="900"/>
                        </a:spcAft>
                      </a:pPr>
                      <a:r>
                        <a:rPr lang="en-US" sz="1300" b="0" kern="1200" dirty="0">
                          <a:solidFill>
                            <a:schemeClr val="tx1"/>
                          </a:solidFill>
                          <a:effectLst/>
                          <a:latin typeface="Arial" panose="020B0604020202020204" pitchFamily="34" charset="0"/>
                          <a:ea typeface="+mn-ea"/>
                          <a:cs typeface="Arial" panose="020B0604020202020204" pitchFamily="34" charset="0"/>
                        </a:rPr>
                        <a:t>    Study on charging aspects of Proximity-based Services in 5GC</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60</a:t>
                      </a:r>
                      <a:r>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80%</a:t>
                      </a:r>
                      <a:endPar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SA#93 (09/2021)=&gt; </a:t>
                      </a:r>
                      <a:r>
                        <a:rPr lang="en-GB" altLang="zh-CN" sz="1300" b="1" kern="1200" dirty="0">
                          <a:solidFill>
                            <a:schemeClr val="tx1"/>
                          </a:solidFill>
                          <a:effectLst/>
                          <a:latin typeface="Arial" panose="020B0604020202020204" pitchFamily="34" charset="0"/>
                          <a:ea typeface="+mn-ea"/>
                          <a:cs typeface="Arial" panose="020B0604020202020204" pitchFamily="34" charset="0"/>
                        </a:rPr>
                        <a:t>SA#94 (12/2021) </a:t>
                      </a:r>
                    </a:p>
                  </a:txBody>
                  <a:tcPr marL="68580" marR="68580" marT="0" marB="0" anchor="ctr">
                    <a:solidFill>
                      <a:srgbClr val="FFFFCC"/>
                    </a:solidFill>
                  </a:tcPr>
                </a:tc>
                <a:extLst>
                  <a:ext uri="{0D108BD9-81ED-4DB2-BD59-A6C34878D82A}">
                    <a16:rowId xmlns:a16="http://schemas.microsoft.com/office/drawing/2014/main" val="2399364704"/>
                  </a:ext>
                </a:extLst>
              </a:tr>
              <a:tr h="374829">
                <a:tc>
                  <a:txBody>
                    <a:bodyPr/>
                    <a:lstStyle/>
                    <a:p>
                      <a:pPr marL="0" algn="ctr" defTabSz="1219170" rtl="0" eaLnBrk="1" latinLnBrk="0" hangingPunct="1">
                        <a:spcAft>
                          <a:spcPts val="0"/>
                        </a:spcAft>
                      </a:pPr>
                      <a:r>
                        <a:rPr lang="fr-FR" sz="1300" b="0" kern="1200" dirty="0">
                          <a:solidFill>
                            <a:schemeClr val="tx1"/>
                          </a:solidFill>
                          <a:effectLst/>
                          <a:latin typeface="Arial" panose="020B0604020202020204" pitchFamily="34" charset="0"/>
                          <a:ea typeface="+mn-ea"/>
                          <a:cs typeface="Arial" panose="020B0604020202020204" pitchFamily="34" charset="0"/>
                        </a:rPr>
                        <a:t>FS_5GLAN_CH</a:t>
                      </a:r>
                    </a:p>
                  </a:txBody>
                  <a:tcPr marL="9525" marR="9525" marT="9525" marB="9525">
                    <a:solidFill>
                      <a:srgbClr val="FFFFCC"/>
                    </a:solidFill>
                  </a:tcPr>
                </a:tc>
                <a:tc>
                  <a:txBody>
                    <a:bodyPr/>
                    <a:lstStyle/>
                    <a:p>
                      <a:pPr marL="0" algn="ctr" defTabSz="1219170" rtl="0" eaLnBrk="1" latinLnBrk="0" hangingPunct="1">
                        <a:spcAft>
                          <a:spcPts val="90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Charging Aspect of 5G LAN-type Services </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40% -&gt; 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SA#92 (06/2021)=&gt; </a:t>
                      </a:r>
                      <a:r>
                        <a:rPr lang="en-GB" altLang="zh-CN" sz="1300" b="1" kern="1200" dirty="0">
                          <a:solidFill>
                            <a:schemeClr val="tx1"/>
                          </a:solidFill>
                          <a:effectLst/>
                          <a:latin typeface="Arial" panose="020B0604020202020204" pitchFamily="34" charset="0"/>
                          <a:ea typeface="+mn-ea"/>
                          <a:cs typeface="Arial" panose="020B0604020202020204" pitchFamily="34" charset="0"/>
                        </a:rPr>
                        <a:t>SA#94 (12/2021)</a:t>
                      </a:r>
                      <a:endParaRPr lang="en-GB" altLang="zh-CN" sz="1300" b="1"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233766177"/>
                  </a:ext>
                </a:extLst>
              </a:tr>
              <a:tr h="470723">
                <a:tc>
                  <a:txBody>
                    <a:bodyPr/>
                    <a:lstStyle/>
                    <a:p>
                      <a:pPr marL="0" algn="ctr" defTabSz="1219170" rtl="0" eaLnBrk="1" latinLnBrk="0" hangingPunct="1">
                        <a:spcAft>
                          <a:spcPts val="0"/>
                        </a:spcAft>
                      </a:pPr>
                      <a:r>
                        <a:rPr lang="fr-FR" sz="1300" b="0" kern="1200" dirty="0">
                          <a:solidFill>
                            <a:schemeClr val="tx1"/>
                          </a:solidFill>
                          <a:effectLst/>
                          <a:latin typeface="Arial" panose="020B0604020202020204" pitchFamily="34" charset="0"/>
                          <a:ea typeface="+mn-ea"/>
                          <a:cs typeface="Arial" panose="020B0604020202020204" pitchFamily="34" charset="0"/>
                        </a:rPr>
                        <a:t>FS_NETSLICE_CH_Ph2</a:t>
                      </a:r>
                    </a:p>
                  </a:txBody>
                  <a:tcPr marL="9525" marR="9525" marT="9525" marB="9525">
                    <a:solidFill>
                      <a:srgbClr val="FFFFCC"/>
                    </a:solidFill>
                  </a:tcPr>
                </a:tc>
                <a:tc>
                  <a:txBody>
                    <a:bodyPr/>
                    <a:lstStyle/>
                    <a:p>
                      <a:pPr marL="0" algn="ctr" defTabSz="1219170" rtl="0" eaLnBrk="1" latinLnBrk="0" hangingPunct="1">
                        <a:spcAft>
                          <a:spcPts val="90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charging aspects for enhancements of Network Slicing Phase 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30% -&gt; 50%</a:t>
                      </a: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SA#93 (09/2021)=&gt; </a:t>
                      </a:r>
                      <a:r>
                        <a:rPr lang="en-GB" altLang="zh-CN" sz="1300" b="1" kern="1200" dirty="0">
                          <a:solidFill>
                            <a:schemeClr val="tx1"/>
                          </a:solidFill>
                          <a:effectLst/>
                          <a:latin typeface="Arial" panose="020B0604020202020204" pitchFamily="34" charset="0"/>
                          <a:ea typeface="+mn-ea"/>
                          <a:cs typeface="Arial" panose="020B0604020202020204" pitchFamily="34" charset="0"/>
                        </a:rPr>
                        <a:t>SA#94 (12/2021) </a:t>
                      </a:r>
                    </a:p>
                  </a:txBody>
                  <a:tcPr marL="68580" marR="68580" marT="0" marB="0" anchor="ctr">
                    <a:solidFill>
                      <a:srgbClr val="FFFFCC"/>
                    </a:solidFill>
                  </a:tcPr>
                </a:tc>
                <a:extLst>
                  <a:ext uri="{0D108BD9-81ED-4DB2-BD59-A6C34878D82A}">
                    <a16:rowId xmlns:a16="http://schemas.microsoft.com/office/drawing/2014/main" val="1443082543"/>
                  </a:ext>
                </a:extLst>
              </a:tr>
              <a:tr h="378838">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FS_NCHF_Ph2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algn="ctr" defTabSz="1219170" rtl="0" eaLnBrk="1" latinLnBrk="0" hangingPunct="1">
                        <a:spcAft>
                          <a:spcPts val="0"/>
                        </a:spcAft>
                      </a:pPr>
                      <a:r>
                        <a:rPr lang="en-US" sz="1300" b="0" kern="1200">
                          <a:solidFill>
                            <a:schemeClr val="tx1"/>
                          </a:solidFill>
                          <a:effectLst/>
                          <a:latin typeface="Arial" panose="020B0604020202020204" pitchFamily="34" charset="0"/>
                          <a:ea typeface="+mn-ea"/>
                          <a:cs typeface="Arial" panose="020B0604020202020204" pitchFamily="34" charset="0"/>
                        </a:rPr>
                        <a:t>Study on Nchf charging services phase 2</a:t>
                      </a:r>
                      <a:endParaRPr lang="fr-FR" sz="1300" b="0" kern="120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-&gt; 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SA#95  (03/2022)</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725473571"/>
                  </a:ext>
                </a:extLst>
              </a:tr>
              <a:tr h="509802">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FS_CHROAM</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5G roaming charging architecture for wholesale and retail scenarios</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-&gt; 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SA#95  (03/2022)</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697048113"/>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51524</TotalTime>
  <Words>5723</Words>
  <Application>Microsoft Office PowerPoint</Application>
  <PresentationFormat>Widescreen</PresentationFormat>
  <Paragraphs>1135</Paragraphs>
  <Slides>36</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Times New Roman</vt:lpstr>
      <vt:lpstr>Wingdings</vt:lpstr>
      <vt:lpstr>Office Theme</vt:lpstr>
      <vt:lpstr>    SA5 Status Report to SA#93-e  Charging Management (CH) Operation, Administration, Maintenance &amp; Provisioning (OAM&amp;P)  </vt:lpstr>
      <vt:lpstr>SA5 leadership and Election results</vt:lpstr>
      <vt:lpstr>2021 meeting calendar</vt:lpstr>
      <vt:lpstr>2022 meeting calendar</vt:lpstr>
      <vt:lpstr>E-meeting process</vt:lpstr>
      <vt:lpstr>Inclusive language review</vt:lpstr>
      <vt:lpstr>Charging (CH) WIs/SIs</vt:lpstr>
      <vt:lpstr>PowerPoint Presentation</vt:lpstr>
      <vt:lpstr>Summary of ongoing CH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WIs/SIs</vt:lpstr>
      <vt:lpstr>PowerPoint Presentation</vt:lpstr>
      <vt:lpstr>Overview of Rel-17 SA5 OAM ongoing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TRs / TSs sent to SA#93e </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362</cp:revision>
  <dcterms:created xsi:type="dcterms:W3CDTF">2019-03-13T01:38:36Z</dcterms:created>
  <dcterms:modified xsi:type="dcterms:W3CDTF">2021-09-08T21:12:53Z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