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0"/>
  </p:notesMasterIdLst>
  <p:handoutMasterIdLst>
    <p:handoutMasterId r:id="rId71"/>
  </p:handoutMasterIdLst>
  <p:sldIdLst>
    <p:sldId id="303" r:id="rId2"/>
    <p:sldId id="708" r:id="rId3"/>
    <p:sldId id="709" r:id="rId4"/>
    <p:sldId id="710" r:id="rId5"/>
    <p:sldId id="711" r:id="rId6"/>
    <p:sldId id="867" r:id="rId7"/>
    <p:sldId id="868" r:id="rId8"/>
    <p:sldId id="869" r:id="rId9"/>
    <p:sldId id="870" r:id="rId10"/>
    <p:sldId id="871" r:id="rId11"/>
    <p:sldId id="718" r:id="rId12"/>
    <p:sldId id="719" r:id="rId13"/>
    <p:sldId id="720" r:id="rId14"/>
    <p:sldId id="863" r:id="rId15"/>
    <p:sldId id="724" r:id="rId16"/>
    <p:sldId id="723" r:id="rId17"/>
    <p:sldId id="783" r:id="rId18"/>
    <p:sldId id="785" r:id="rId19"/>
    <p:sldId id="786" r:id="rId20"/>
    <p:sldId id="787" r:id="rId21"/>
    <p:sldId id="789" r:id="rId22"/>
    <p:sldId id="784" r:id="rId23"/>
    <p:sldId id="733" r:id="rId24"/>
    <p:sldId id="257" r:id="rId25"/>
    <p:sldId id="765" r:id="rId26"/>
    <p:sldId id="766" r:id="rId27"/>
    <p:sldId id="791" r:id="rId28"/>
    <p:sldId id="759" r:id="rId29"/>
    <p:sldId id="788" r:id="rId30"/>
    <p:sldId id="767" r:id="rId31"/>
    <p:sldId id="773" r:id="rId32"/>
    <p:sldId id="790" r:id="rId33"/>
    <p:sldId id="732" r:id="rId34"/>
    <p:sldId id="740" r:id="rId35"/>
    <p:sldId id="769" r:id="rId36"/>
    <p:sldId id="792" r:id="rId37"/>
    <p:sldId id="818" r:id="rId38"/>
    <p:sldId id="819" r:id="rId39"/>
    <p:sldId id="820" r:id="rId40"/>
    <p:sldId id="821" r:id="rId41"/>
    <p:sldId id="822" r:id="rId42"/>
    <p:sldId id="828" r:id="rId43"/>
    <p:sldId id="829" r:id="rId44"/>
    <p:sldId id="830" r:id="rId45"/>
    <p:sldId id="837" r:id="rId46"/>
    <p:sldId id="843" r:id="rId47"/>
    <p:sldId id="849" r:id="rId48"/>
    <p:sldId id="850" r:id="rId49"/>
    <p:sldId id="851" r:id="rId50"/>
    <p:sldId id="864" r:id="rId51"/>
    <p:sldId id="872" r:id="rId52"/>
    <p:sldId id="873" r:id="rId53"/>
    <p:sldId id="874" r:id="rId54"/>
    <p:sldId id="876" r:id="rId55"/>
    <p:sldId id="877" r:id="rId56"/>
    <p:sldId id="878" r:id="rId57"/>
    <p:sldId id="879" r:id="rId58"/>
    <p:sldId id="880" r:id="rId59"/>
    <p:sldId id="742" r:id="rId60"/>
    <p:sldId id="743" r:id="rId61"/>
    <p:sldId id="744" r:id="rId62"/>
    <p:sldId id="812" r:id="rId63"/>
    <p:sldId id="745" r:id="rId64"/>
    <p:sldId id="831" r:id="rId65"/>
    <p:sldId id="810" r:id="rId66"/>
    <p:sldId id="747" r:id="rId67"/>
    <p:sldId id="748" r:id="rId68"/>
    <p:sldId id="866" r:id="rId6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EDF4"/>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60" autoAdjust="0"/>
    <p:restoredTop sz="94625" autoAdjust="0"/>
  </p:normalViewPr>
  <p:slideViewPr>
    <p:cSldViewPr snapToGrid="0">
      <p:cViewPr varScale="1">
        <p:scale>
          <a:sx n="93" d="100"/>
          <a:sy n="93" d="100"/>
        </p:scale>
        <p:origin x="34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93E.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93E.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93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93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Attendance!$B$2:$BP$2</c:f>
              <c:strCache>
                <c:ptCount val="67"/>
                <c:pt idx="0">
                  <c:v>88</c:v>
                </c:pt>
                <c:pt idx="1">
                  <c:v>REL-11 FREEZE:  89</c:v>
                </c:pt>
                <c:pt idx="2">
                  <c:v>90</c:v>
                </c:pt>
                <c:pt idx="3">
                  <c:v>91</c:v>
                </c:pt>
                <c:pt idx="4">
                  <c:v>92</c:v>
                </c:pt>
                <c:pt idx="5">
                  <c:v>93</c:v>
                </c:pt>
                <c:pt idx="6">
                  <c:v>94</c:v>
                </c:pt>
                <c:pt idx="7">
                  <c:v>95</c:v>
                </c:pt>
                <c:pt idx="8">
                  <c:v>96</c:v>
                </c:pt>
                <c:pt idx="9">
                  <c:v>97</c:v>
                </c:pt>
                <c:pt idx="10">
                  <c:v>98</c:v>
                </c:pt>
                <c:pt idx="11">
                  <c:v>99</c:v>
                </c:pt>
                <c:pt idx="12">
                  <c:v>REL-12 FREEZE:  100 </c:v>
                </c:pt>
                <c:pt idx="13">
                  <c:v>101</c:v>
                </c:pt>
                <c:pt idx="14">
                  <c:v>102</c:v>
                </c:pt>
                <c:pt idx="15">
                  <c:v>103</c:v>
                </c:pt>
                <c:pt idx="16">
                  <c:v>104</c:v>
                </c:pt>
                <c:pt idx="17">
                  <c:v>105</c:v>
                </c:pt>
                <c:pt idx="18">
                  <c:v>106</c:v>
                </c:pt>
                <c:pt idx="19">
                  <c:v>107+E</c:v>
                </c:pt>
                <c:pt idx="20">
                  <c:v>108</c:v>
                </c:pt>
                <c:pt idx="21">
                  <c:v>REL-13 FREEZE:  109</c:v>
                </c:pt>
                <c:pt idx="22">
                  <c:v>110</c:v>
                </c:pt>
                <c:pt idx="23">
                  <c:v>111</c:v>
                </c:pt>
                <c:pt idx="24">
                  <c:v>112</c:v>
                </c:pt>
                <c:pt idx="25">
                  <c:v>113</c:v>
                </c:pt>
                <c:pt idx="26">
                  <c:v>113AH</c:v>
                </c:pt>
                <c:pt idx="27">
                  <c:v>114</c:v>
                </c:pt>
                <c:pt idx="28">
                  <c:v>115</c:v>
                </c:pt>
                <c:pt idx="29">
                  <c:v>116</c:v>
                </c:pt>
                <c:pt idx="30">
                  <c:v>REL-14 FREEZE:  116-bis</c:v>
                </c:pt>
                <c:pt idx="31">
                  <c:v>117</c:v>
                </c:pt>
                <c:pt idx="32">
                  <c:v>118</c:v>
                </c:pt>
                <c:pt idx="33">
                  <c:v>118bis</c:v>
                </c:pt>
                <c:pt idx="34">
                  <c:v>119</c:v>
                </c:pt>
                <c:pt idx="35">
                  <c:v>120</c:v>
                </c:pt>
                <c:pt idx="36">
                  <c:v>121</c:v>
                </c:pt>
                <c:pt idx="37">
                  <c:v>122</c:v>
                </c:pt>
                <c:pt idx="38">
                  <c:v>122bis</c:v>
                </c:pt>
                <c:pt idx="39">
                  <c:v>123</c:v>
                </c:pt>
                <c:pt idx="40">
                  <c:v>REL-15 FREEZE:  124</c:v>
                </c:pt>
                <c:pt idx="41">
                  <c:v>125</c:v>
                </c:pt>
                <c:pt idx="42">
                  <c:v>126</c:v>
                </c:pt>
                <c:pt idx="43">
                  <c:v>127</c:v>
                </c:pt>
                <c:pt idx="44">
                  <c:v>127bis</c:v>
                </c:pt>
                <c:pt idx="45">
                  <c:v>128</c:v>
                </c:pt>
                <c:pt idx="46">
                  <c:v>128bis</c:v>
                </c:pt>
                <c:pt idx="47">
                  <c:v>129</c:v>
                </c:pt>
                <c:pt idx="48">
                  <c:v>129bis</c:v>
                </c:pt>
                <c:pt idx="49">
                  <c:v>130</c:v>
                </c:pt>
                <c:pt idx="50">
                  <c:v>131</c:v>
                </c:pt>
                <c:pt idx="51">
                  <c:v>132</c:v>
                </c:pt>
                <c:pt idx="52">
                  <c:v>REL-16 FREEZE:  133 </c:v>
                </c:pt>
                <c:pt idx="53">
                  <c:v>134</c:v>
                </c:pt>
                <c:pt idx="54">
                  <c:v>135</c:v>
                </c:pt>
                <c:pt idx="55">
                  <c:v>136</c:v>
                </c:pt>
                <c:pt idx="56">
                  <c:v>136AH</c:v>
                </c:pt>
                <c:pt idx="57">
                  <c:v>137-e</c:v>
                </c:pt>
                <c:pt idx="58">
                  <c:v>138-e</c:v>
                </c:pt>
                <c:pt idx="59">
                  <c:v>139-e</c:v>
                </c:pt>
                <c:pt idx="60">
                  <c:v>140-e</c:v>
                </c:pt>
                <c:pt idx="61">
                  <c:v>141-e</c:v>
                </c:pt>
                <c:pt idx="62">
                  <c:v>142-e</c:v>
                </c:pt>
                <c:pt idx="63">
                  <c:v>143-e</c:v>
                </c:pt>
                <c:pt idx="64">
                  <c:v>144-e</c:v>
                </c:pt>
                <c:pt idx="65">
                  <c:v>REL-17 FREEZE:  145-e</c:v>
                </c:pt>
                <c:pt idx="66">
                  <c:v>146-e</c:v>
                </c:pt>
              </c:strCache>
            </c:strRef>
          </c:cat>
          <c:val>
            <c:numRef>
              <c:f>Attendance!$B$3:$BP$3</c:f>
              <c:numCache>
                <c:formatCode>General</c:formatCode>
                <c:ptCount val="67"/>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pt idx="37">
                  <c:v>156</c:v>
                </c:pt>
                <c:pt idx="38">
                  <c:v>154</c:v>
                </c:pt>
                <c:pt idx="39">
                  <c:v>156</c:v>
                </c:pt>
                <c:pt idx="40">
                  <c:v>222</c:v>
                </c:pt>
                <c:pt idx="41">
                  <c:v>196</c:v>
                </c:pt>
                <c:pt idx="42">
                  <c:v>174</c:v>
                </c:pt>
                <c:pt idx="43">
                  <c:v>149</c:v>
                </c:pt>
                <c:pt idx="44">
                  <c:v>140</c:v>
                </c:pt>
                <c:pt idx="45">
                  <c:v>152</c:v>
                </c:pt>
                <c:pt idx="46">
                  <c:v>149</c:v>
                </c:pt>
                <c:pt idx="47">
                  <c:v>165</c:v>
                </c:pt>
                <c:pt idx="48">
                  <c:v>191</c:v>
                </c:pt>
                <c:pt idx="49">
                  <c:v>153</c:v>
                </c:pt>
                <c:pt idx="50">
                  <c:v>178</c:v>
                </c:pt>
                <c:pt idx="51">
                  <c:v>279</c:v>
                </c:pt>
                <c:pt idx="52">
                  <c:v>280</c:v>
                </c:pt>
                <c:pt idx="53">
                  <c:v>229</c:v>
                </c:pt>
                <c:pt idx="54">
                  <c:v>189</c:v>
                </c:pt>
                <c:pt idx="55">
                  <c:v>241</c:v>
                </c:pt>
                <c:pt idx="56">
                  <c:v>180</c:v>
                </c:pt>
                <c:pt idx="57">
                  <c:v>124</c:v>
                </c:pt>
                <c:pt idx="58">
                  <c:v>228</c:v>
                </c:pt>
                <c:pt idx="59">
                  <c:v>326</c:v>
                </c:pt>
                <c:pt idx="60">
                  <c:v>341</c:v>
                </c:pt>
                <c:pt idx="61">
                  <c:v>327</c:v>
                </c:pt>
                <c:pt idx="62">
                  <c:v>312</c:v>
                </c:pt>
                <c:pt idx="63">
                  <c:v>349</c:v>
                </c:pt>
                <c:pt idx="64">
                  <c:v>336</c:v>
                </c:pt>
                <c:pt idx="65">
                  <c:v>366</c:v>
                </c:pt>
                <c:pt idx="66">
                  <c:v>404</c:v>
                </c:pt>
              </c:numCache>
            </c:numRef>
          </c:val>
          <c:smooth val="0"/>
          <c:extLst>
            <c:ext xmlns:c16="http://schemas.microsoft.com/office/drawing/2014/chart" uri="{C3380CC4-5D6E-409C-BE32-E72D297353CC}">
              <c16:uniqueId val="{00000001-075B-4D1A-BFBA-335934DEE9C6}"/>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Maintenance'!$BU$5:$DD$5</c:f>
              <c:strCache>
                <c:ptCount val="36"/>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strCache>
            </c:strRef>
          </c:cat>
          <c:val>
            <c:numRef>
              <c:f>'Maintenance_Non Maintenance'!$BU$15:$DD$15</c:f>
              <c:numCache>
                <c:formatCode>0.0</c:formatCode>
                <c:ptCount val="36"/>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pt idx="33">
                  <c:v>0</c:v>
                </c:pt>
                <c:pt idx="34">
                  <c:v>0</c:v>
                </c:pt>
                <c:pt idx="35">
                  <c:v>0</c:v>
                </c:pt>
              </c:numCache>
            </c:numRef>
          </c:val>
          <c:extLst>
            <c:ext xmlns:c16="http://schemas.microsoft.com/office/drawing/2014/chart" uri="{C3380CC4-5D6E-409C-BE32-E72D297353CC}">
              <c16:uniqueId val="{00000000-15BE-4E48-9DC8-1502F885FBC3}"/>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15BE-4E48-9DC8-1502F885FBC3}"/>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15BE-4E48-9DC8-1502F885FBC3}"/>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15BE-4E48-9DC8-1502F885FBC3}"/>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15BE-4E48-9DC8-1502F885FBC3}"/>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15BE-4E48-9DC8-1502F885FBC3}"/>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15BE-4E48-9DC8-1502F885FBC3}"/>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15BE-4E48-9DC8-1502F885FBC3}"/>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15BE-4E48-9DC8-1502F885FBC3}"/>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15BE-4E48-9DC8-1502F885FBC3}"/>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15BE-4E48-9DC8-1502F885FBC3}"/>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15BE-4E48-9DC8-1502F885FBC3}"/>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15BE-4E48-9DC8-1502F885FBC3}"/>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Maintenance'!$BU$5:$DD$5</c:f>
              <c:strCache>
                <c:ptCount val="36"/>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strCache>
            </c:strRef>
          </c:cat>
          <c:val>
            <c:numRef>
              <c:f>'Maintenance_Non Maintenance'!$BU$16:$DD$16</c:f>
              <c:numCache>
                <c:formatCode>General</c:formatCode>
                <c:ptCount val="36"/>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numCache>
            </c:numRef>
          </c:val>
          <c:extLst>
            <c:ext xmlns:c16="http://schemas.microsoft.com/office/drawing/2014/chart" uri="{C3380CC4-5D6E-409C-BE32-E72D297353CC}">
              <c16:uniqueId val="{00000019-15BE-4E48-9DC8-1502F885FBC3}"/>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Maintenance'!$BU$5:$DD$5</c:f>
              <c:strCache>
                <c:ptCount val="36"/>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strCache>
            </c:strRef>
          </c:cat>
          <c:val>
            <c:numRef>
              <c:f>'Maintenance_Non Maintenance'!$BU$17:$DD$17</c:f>
              <c:numCache>
                <c:formatCode>General</c:formatCode>
                <c:ptCount val="36"/>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numCache>
            </c:numRef>
          </c:val>
          <c:extLst>
            <c:ext xmlns:c16="http://schemas.microsoft.com/office/drawing/2014/chart" uri="{C3380CC4-5D6E-409C-BE32-E72D297353CC}">
              <c16:uniqueId val="{0000001A-15BE-4E48-9DC8-1502F885FBC3}"/>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Maintenance'!$BU$5:$DD$5</c:f>
              <c:strCache>
                <c:ptCount val="36"/>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strCache>
            </c:strRef>
          </c:cat>
          <c:val>
            <c:numRef>
              <c:f>'Maintenance_Non Maintenance'!$BU$18:$DD$18</c:f>
              <c:numCache>
                <c:formatCode>General</c:formatCode>
                <c:ptCount val="36"/>
                <c:pt idx="23" formatCode="0.0">
                  <c:v>10.8</c:v>
                </c:pt>
                <c:pt idx="24" formatCode="0.0">
                  <c:v>11</c:v>
                </c:pt>
                <c:pt idx="25" formatCode="0.0">
                  <c:v>12.5</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numCache>
            </c:numRef>
          </c:val>
          <c:extLst>
            <c:ext xmlns:c16="http://schemas.microsoft.com/office/drawing/2014/chart" uri="{C3380CC4-5D6E-409C-BE32-E72D297353CC}">
              <c16:uniqueId val="{0000001B-15BE-4E48-9DC8-1502F885FBC3}"/>
            </c:ext>
          </c:extLst>
        </c:ser>
        <c:ser>
          <c:idx val="1"/>
          <c:order val="4"/>
          <c:tx>
            <c:strRef>
              <c:f>'Maintenance_Non Maintenance'!$B$19</c:f>
              <c:strCache>
                <c:ptCount val="1"/>
                <c:pt idx="0">
                  <c:v>Rel-17 exceptions</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Maintenance'!$BU$5:$DD$5</c:f>
              <c:strCache>
                <c:ptCount val="36"/>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strCache>
            </c:strRef>
          </c:cat>
          <c:val>
            <c:numRef>
              <c:f>'Maintenance_Non Maintenance'!$BU$19:$DD$19</c:f>
              <c:numCache>
                <c:formatCode>General</c:formatCode>
                <c:ptCount val="36"/>
                <c:pt idx="35" formatCode="0.0">
                  <c:v>0</c:v>
                </c:pt>
              </c:numCache>
            </c:numRef>
          </c:val>
          <c:extLst>
            <c:ext xmlns:c16="http://schemas.microsoft.com/office/drawing/2014/chart" uri="{C3380CC4-5D6E-409C-BE32-E72D297353CC}">
              <c16:uniqueId val="{0000001C-15BE-4E48-9DC8-1502F885FBC3}"/>
            </c:ext>
          </c:extLst>
        </c:ser>
        <c:ser>
          <c:idx val="4"/>
          <c:order val="5"/>
          <c:tx>
            <c:strRef>
              <c:f>'Maintenance_Non Maintenance'!$B$20</c:f>
              <c:strCache>
                <c:ptCount val="1"/>
                <c:pt idx="0">
                  <c:v>Rel-18 work</c:v>
                </c:pt>
              </c:strCache>
            </c:strRef>
          </c:tx>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Maintenance'!$BU$5:$DD$5</c:f>
              <c:strCache>
                <c:ptCount val="36"/>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strCache>
            </c:strRef>
          </c:cat>
          <c:val>
            <c:numRef>
              <c:f>'Maintenance_Non Maintenance'!$BU$20:$DD$20</c:f>
              <c:numCache>
                <c:formatCode>General</c:formatCode>
                <c:ptCount val="36"/>
                <c:pt idx="35" formatCode="0.0">
                  <c:v>0</c:v>
                </c:pt>
              </c:numCache>
            </c:numRef>
          </c:val>
          <c:extLst>
            <c:ext xmlns:c16="http://schemas.microsoft.com/office/drawing/2014/chart" uri="{C3380CC4-5D6E-409C-BE32-E72D297353CC}">
              <c16:uniqueId val="{0000001D-15BE-4E48-9DC8-1502F885FBC3}"/>
            </c:ext>
          </c:extLst>
        </c:ser>
        <c:dLbls>
          <c:dLblPos val="ctr"/>
          <c:showLegendKey val="0"/>
          <c:showVal val="1"/>
          <c:showCatName val="0"/>
          <c:showSerName val="0"/>
          <c:showPercent val="0"/>
          <c:showBubbleSize val="0"/>
        </c:dLbls>
        <c:gapWidth val="10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layout>
        <c:manualLayout>
          <c:xMode val="edge"/>
          <c:yMode val="edge"/>
          <c:x val="0.103876664348853"/>
          <c:y val="6.5854624086673086E-2"/>
          <c:w val="0.65292014943713694"/>
          <c:h val="4.197790574685627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SA2#67_on'!$AC$1:$CP$1</c:f>
              <c:strCache>
                <c:ptCount val="66"/>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strCache>
            </c:strRef>
          </c:cat>
          <c:val>
            <c:numRef>
              <c:f>'Results SA2#67_on'!$AC$2:$CP$2</c:f>
              <c:numCache>
                <c:formatCode>0</c:formatCode>
                <c:ptCount val="66"/>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numCache>
            </c:numRef>
          </c:val>
          <c:extLst>
            <c:ext xmlns:c16="http://schemas.microsoft.com/office/drawing/2014/chart" uri="{C3380CC4-5D6E-409C-BE32-E72D297353CC}">
              <c16:uniqueId val="{00000000-C5EB-4D5D-BDB5-B05B97DC6308}"/>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SA2#67_on'!$AC$1:$CP$1</c:f>
              <c:strCache>
                <c:ptCount val="66"/>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strCache>
            </c:strRef>
          </c:cat>
          <c:val>
            <c:numRef>
              <c:f>'Results SA2#67_on'!$AC$3:$CP$3</c:f>
              <c:numCache>
                <c:formatCode>0</c:formatCode>
                <c:ptCount val="66"/>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numCache>
            </c:numRef>
          </c:val>
          <c:extLst>
            <c:ext xmlns:c16="http://schemas.microsoft.com/office/drawing/2014/chart" uri="{C3380CC4-5D6E-409C-BE32-E72D297353CC}">
              <c16:uniqueId val="{00000001-C5EB-4D5D-BDB5-B05B97DC6308}"/>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SA2#67_on'!$AC$1:$CP$1</c:f>
              <c:strCache>
                <c:ptCount val="66"/>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strCache>
            </c:strRef>
          </c:cat>
          <c:val>
            <c:numRef>
              <c:f>'Results SA2#67_on'!$AC$4:$CP$4</c:f>
              <c:numCache>
                <c:formatCode>0</c:formatCode>
                <c:ptCount val="66"/>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numCache>
            </c:numRef>
          </c:val>
          <c:extLst>
            <c:ext xmlns:c16="http://schemas.microsoft.com/office/drawing/2014/chart" uri="{C3380CC4-5D6E-409C-BE32-E72D297353CC}">
              <c16:uniqueId val="{00000002-C5EB-4D5D-BDB5-B05B97DC6308}"/>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2.9260650111043812E-2"/>
          <c:y val="2.4096954969397556E-2"/>
          <c:w val="0.96805249343832023"/>
          <c:h val="0.70171505807849122"/>
        </c:manualLayout>
      </c:layout>
      <c:bar3DChart>
        <c:barDir val="col"/>
        <c:grouping val="stacked"/>
        <c:varyColors val="0"/>
        <c:ser>
          <c:idx val="0"/>
          <c:order val="0"/>
          <c:tx>
            <c:strRef>
              <c:f>'Rel-10_Rel-16 CRs'!$A$6</c:f>
              <c:strCache>
                <c:ptCount val="1"/>
                <c:pt idx="0">
                  <c:v>Rel-12 CR</c:v>
                </c:pt>
              </c:strCache>
            </c:strRef>
          </c:tx>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CRs'!$AA$6:$CM$6</c:f>
              <c:numCache>
                <c:formatCode>0</c:formatCode>
                <c:ptCount val="65"/>
                <c:pt idx="0">
                  <c:v>2</c:v>
                </c:pt>
                <c:pt idx="1">
                  <c:v>2</c:v>
                </c:pt>
                <c:pt idx="2">
                  <c:v>4</c:v>
                </c:pt>
                <c:pt idx="3">
                  <c:v>11</c:v>
                </c:pt>
                <c:pt idx="4">
                  <c:v>8</c:v>
                </c:pt>
                <c:pt idx="5">
                  <c:v>19</c:v>
                </c:pt>
                <c:pt idx="6">
                  <c:v>21</c:v>
                </c:pt>
                <c:pt idx="7">
                  <c:v>35</c:v>
                </c:pt>
                <c:pt idx="8">
                  <c:v>50</c:v>
                </c:pt>
                <c:pt idx="9">
                  <c:v>38</c:v>
                </c:pt>
                <c:pt idx="10">
                  <c:v>64</c:v>
                </c:pt>
                <c:pt idx="11">
                  <c:v>55</c:v>
                </c:pt>
                <c:pt idx="12">
                  <c:v>39</c:v>
                </c:pt>
                <c:pt idx="13">
                  <c:v>35</c:v>
                </c:pt>
                <c:pt idx="14">
                  <c:v>34</c:v>
                </c:pt>
                <c:pt idx="15">
                  <c:v>21</c:v>
                </c:pt>
                <c:pt idx="16">
                  <c:v>11</c:v>
                </c:pt>
                <c:pt idx="17">
                  <c:v>10</c:v>
                </c:pt>
                <c:pt idx="18">
                  <c:v>9</c:v>
                </c:pt>
                <c:pt idx="19">
                  <c:v>1</c:v>
                </c:pt>
                <c:pt idx="20">
                  <c:v>9</c:v>
                </c:pt>
                <c:pt idx="21">
                  <c:v>3</c:v>
                </c:pt>
                <c:pt idx="22">
                  <c:v>3</c:v>
                </c:pt>
                <c:pt idx="24">
                  <c:v>3</c:v>
                </c:pt>
                <c:pt idx="33" formatCode="General">
                  <c:v>1</c:v>
                </c:pt>
              </c:numCache>
            </c:numRef>
          </c:val>
          <c:extLst>
            <c:ext xmlns:c16="http://schemas.microsoft.com/office/drawing/2014/chart" uri="{C3380CC4-5D6E-409C-BE32-E72D297353CC}">
              <c16:uniqueId val="{00000000-B5DA-4D54-8F02-DDB4D92BFAC7}"/>
            </c:ext>
          </c:extLst>
        </c:ser>
        <c:ser>
          <c:idx val="1"/>
          <c:order val="1"/>
          <c:tx>
            <c:strRef>
              <c:f>'Rel-10_Rel-16 CRs'!$A$7</c:f>
              <c:strCache>
                <c:ptCount val="1"/>
                <c:pt idx="0">
                  <c:v>Rel-13 CR</c:v>
                </c:pt>
              </c:strCache>
            </c:strRef>
          </c:tx>
          <c:spPr>
            <a:solidFill>
              <a:schemeClr val="accent2">
                <a:lumMod val="50000"/>
              </a:schemeClr>
            </a:solidFill>
          </c:spPr>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CRs'!$AA$7:$CM$7</c:f>
              <c:numCache>
                <c:formatCode>0</c:formatCode>
                <c:ptCount val="65"/>
                <c:pt idx="0">
                  <c:v>0</c:v>
                </c:pt>
                <c:pt idx="1">
                  <c:v>0</c:v>
                </c:pt>
                <c:pt idx="2">
                  <c:v>0</c:v>
                </c:pt>
                <c:pt idx="3">
                  <c:v>0</c:v>
                </c:pt>
                <c:pt idx="4">
                  <c:v>0</c:v>
                </c:pt>
                <c:pt idx="5">
                  <c:v>0</c:v>
                </c:pt>
                <c:pt idx="6">
                  <c:v>0</c:v>
                </c:pt>
                <c:pt idx="7">
                  <c:v>0</c:v>
                </c:pt>
                <c:pt idx="8">
                  <c:v>0</c:v>
                </c:pt>
                <c:pt idx="9">
                  <c:v>0</c:v>
                </c:pt>
                <c:pt idx="10">
                  <c:v>0</c:v>
                </c:pt>
                <c:pt idx="11">
                  <c:v>2</c:v>
                </c:pt>
                <c:pt idx="12">
                  <c:v>10</c:v>
                </c:pt>
                <c:pt idx="13">
                  <c:v>19</c:v>
                </c:pt>
                <c:pt idx="14">
                  <c:v>13</c:v>
                </c:pt>
                <c:pt idx="15">
                  <c:v>14</c:v>
                </c:pt>
                <c:pt idx="16">
                  <c:v>6</c:v>
                </c:pt>
                <c:pt idx="17">
                  <c:v>9</c:v>
                </c:pt>
                <c:pt idx="18">
                  <c:v>56</c:v>
                </c:pt>
                <c:pt idx="19">
                  <c:v>25</c:v>
                </c:pt>
                <c:pt idx="20">
                  <c:v>58</c:v>
                </c:pt>
                <c:pt idx="21">
                  <c:v>73</c:v>
                </c:pt>
                <c:pt idx="22">
                  <c:v>41</c:v>
                </c:pt>
                <c:pt idx="23">
                  <c:v>11</c:v>
                </c:pt>
                <c:pt idx="24">
                  <c:v>35</c:v>
                </c:pt>
                <c:pt idx="25">
                  <c:v>29</c:v>
                </c:pt>
                <c:pt idx="26">
                  <c:v>25</c:v>
                </c:pt>
                <c:pt idx="27">
                  <c:v>25</c:v>
                </c:pt>
                <c:pt idx="28">
                  <c:v>9</c:v>
                </c:pt>
                <c:pt idx="29">
                  <c:v>11</c:v>
                </c:pt>
                <c:pt idx="30">
                  <c:v>2</c:v>
                </c:pt>
                <c:pt idx="31">
                  <c:v>5</c:v>
                </c:pt>
                <c:pt idx="32">
                  <c:v>2</c:v>
                </c:pt>
                <c:pt idx="33">
                  <c:v>4</c:v>
                </c:pt>
                <c:pt idx="34">
                  <c:v>2</c:v>
                </c:pt>
                <c:pt idx="35">
                  <c:v>5</c:v>
                </c:pt>
                <c:pt idx="37">
                  <c:v>3</c:v>
                </c:pt>
                <c:pt idx="38">
                  <c:v>1</c:v>
                </c:pt>
                <c:pt idx="39">
                  <c:v>1</c:v>
                </c:pt>
                <c:pt idx="40">
                  <c:v>1</c:v>
                </c:pt>
                <c:pt idx="42">
                  <c:v>1</c:v>
                </c:pt>
                <c:pt idx="52" formatCode="General">
                  <c:v>0</c:v>
                </c:pt>
                <c:pt idx="53" formatCode="General">
                  <c:v>1</c:v>
                </c:pt>
                <c:pt idx="54" formatCode="General">
                  <c:v>0</c:v>
                </c:pt>
                <c:pt idx="55" formatCode="General">
                  <c:v>0</c:v>
                </c:pt>
                <c:pt idx="56" formatCode="General">
                  <c:v>0</c:v>
                </c:pt>
                <c:pt idx="57" formatCode="General">
                  <c:v>0</c:v>
                </c:pt>
                <c:pt idx="58" formatCode="General">
                  <c:v>0</c:v>
                </c:pt>
                <c:pt idx="59" formatCode="General">
                  <c:v>0</c:v>
                </c:pt>
                <c:pt idx="60" formatCode="General">
                  <c:v>0</c:v>
                </c:pt>
                <c:pt idx="61" formatCode="General">
                  <c:v>0</c:v>
                </c:pt>
                <c:pt idx="62" formatCode="General">
                  <c:v>0</c:v>
                </c:pt>
                <c:pt idx="63" formatCode="General">
                  <c:v>0</c:v>
                </c:pt>
                <c:pt idx="64" formatCode="General">
                  <c:v>0</c:v>
                </c:pt>
              </c:numCache>
            </c:numRef>
          </c:val>
          <c:extLst>
            <c:ext xmlns:c16="http://schemas.microsoft.com/office/drawing/2014/chart" uri="{C3380CC4-5D6E-409C-BE32-E72D297353CC}">
              <c16:uniqueId val="{00000001-B5DA-4D54-8F02-DDB4D92BFAC7}"/>
            </c:ext>
          </c:extLst>
        </c:ser>
        <c:ser>
          <c:idx val="2"/>
          <c:order val="2"/>
          <c:tx>
            <c:strRef>
              <c:f>'Rel-10_Rel-16 CRs'!$A$8</c:f>
              <c:strCache>
                <c:ptCount val="1"/>
                <c:pt idx="0">
                  <c:v>Rel-14 CR</c:v>
                </c:pt>
              </c:strCache>
            </c:strRef>
          </c:tx>
          <c:spPr>
            <a:solidFill>
              <a:srgbClr val="00B050"/>
            </a:solidFill>
          </c:spPr>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CRs'!$AA$8:$CM$8</c:f>
              <c:numCache>
                <c:formatCode>General</c:formatCode>
                <c:ptCount val="65"/>
                <c:pt idx="24">
                  <c:v>4</c:v>
                </c:pt>
                <c:pt idx="25">
                  <c:v>21</c:v>
                </c:pt>
                <c:pt idx="26">
                  <c:v>69</c:v>
                </c:pt>
                <c:pt idx="27">
                  <c:v>81</c:v>
                </c:pt>
                <c:pt idx="28">
                  <c:v>33</c:v>
                </c:pt>
                <c:pt idx="29">
                  <c:v>56</c:v>
                </c:pt>
                <c:pt idx="30">
                  <c:v>23</c:v>
                </c:pt>
                <c:pt idx="31">
                  <c:v>13</c:v>
                </c:pt>
                <c:pt idx="32">
                  <c:v>17</c:v>
                </c:pt>
                <c:pt idx="33">
                  <c:v>18</c:v>
                </c:pt>
                <c:pt idx="34">
                  <c:v>20</c:v>
                </c:pt>
                <c:pt idx="35">
                  <c:v>10</c:v>
                </c:pt>
                <c:pt idx="37">
                  <c:v>8</c:v>
                </c:pt>
                <c:pt idx="38">
                  <c:v>10</c:v>
                </c:pt>
                <c:pt idx="39">
                  <c:v>8</c:v>
                </c:pt>
                <c:pt idx="40">
                  <c:v>1</c:v>
                </c:pt>
                <c:pt idx="41">
                  <c:v>7</c:v>
                </c:pt>
                <c:pt idx="42">
                  <c:v>2</c:v>
                </c:pt>
                <c:pt idx="43">
                  <c:v>1</c:v>
                </c:pt>
                <c:pt idx="44">
                  <c:v>2</c:v>
                </c:pt>
                <c:pt idx="45">
                  <c:v>5</c:v>
                </c:pt>
                <c:pt idx="48">
                  <c:v>1</c:v>
                </c:pt>
                <c:pt idx="52">
                  <c:v>1</c:v>
                </c:pt>
                <c:pt idx="53">
                  <c:v>1</c:v>
                </c:pt>
                <c:pt idx="54">
                  <c:v>0</c:v>
                </c:pt>
                <c:pt idx="55">
                  <c:v>0</c:v>
                </c:pt>
                <c:pt idx="56">
                  <c:v>0</c:v>
                </c:pt>
                <c:pt idx="57">
                  <c:v>0</c:v>
                </c:pt>
                <c:pt idx="58">
                  <c:v>0</c:v>
                </c:pt>
                <c:pt idx="59">
                  <c:v>0</c:v>
                </c:pt>
                <c:pt idx="60">
                  <c:v>0</c:v>
                </c:pt>
                <c:pt idx="61">
                  <c:v>0</c:v>
                </c:pt>
                <c:pt idx="62">
                  <c:v>0</c:v>
                </c:pt>
                <c:pt idx="63">
                  <c:v>0</c:v>
                </c:pt>
                <c:pt idx="64">
                  <c:v>0</c:v>
                </c:pt>
              </c:numCache>
            </c:numRef>
          </c:val>
          <c:extLst>
            <c:ext xmlns:c16="http://schemas.microsoft.com/office/drawing/2014/chart" uri="{C3380CC4-5D6E-409C-BE32-E72D297353CC}">
              <c16:uniqueId val="{00000002-B5DA-4D54-8F02-DDB4D92BFAC7}"/>
            </c:ext>
          </c:extLst>
        </c:ser>
        <c:ser>
          <c:idx val="3"/>
          <c:order val="3"/>
          <c:tx>
            <c:strRef>
              <c:f>'Rel-10_Rel-16 CRs'!$A$9</c:f>
              <c:strCache>
                <c:ptCount val="1"/>
                <c:pt idx="0">
                  <c:v>Rel-15 PCR/draftCR</c:v>
                </c:pt>
              </c:strCache>
            </c:strRef>
          </c:tx>
          <c:spPr>
            <a:solidFill>
              <a:srgbClr val="FF0000"/>
            </a:solidFill>
          </c:spPr>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CRs'!$AA$9:$CM$9</c:f>
              <c:numCache>
                <c:formatCode>General</c:formatCode>
                <c:ptCount val="65"/>
                <c:pt idx="30">
                  <c:v>63</c:v>
                </c:pt>
                <c:pt idx="31">
                  <c:v>126</c:v>
                </c:pt>
                <c:pt idx="32">
                  <c:v>117</c:v>
                </c:pt>
                <c:pt idx="33">
                  <c:v>121</c:v>
                </c:pt>
                <c:pt idx="34">
                  <c:v>171</c:v>
                </c:pt>
                <c:pt idx="35">
                  <c:v>214</c:v>
                </c:pt>
                <c:pt idx="36">
                  <c:v>62</c:v>
                </c:pt>
                <c:pt idx="37">
                  <c:v>287</c:v>
                </c:pt>
                <c:pt idx="38">
                  <c:v>328</c:v>
                </c:pt>
                <c:pt idx="39">
                  <c:v>182</c:v>
                </c:pt>
                <c:pt idx="40">
                  <c:v>4</c:v>
                </c:pt>
                <c:pt idx="52">
                  <c:v>0</c:v>
                </c:pt>
                <c:pt idx="53">
                  <c:v>0</c:v>
                </c:pt>
                <c:pt idx="54">
                  <c:v>0</c:v>
                </c:pt>
                <c:pt idx="55">
                  <c:v>0</c:v>
                </c:pt>
                <c:pt idx="56">
                  <c:v>0</c:v>
                </c:pt>
                <c:pt idx="57">
                  <c:v>0</c:v>
                </c:pt>
                <c:pt idx="58">
                  <c:v>0</c:v>
                </c:pt>
                <c:pt idx="59">
                  <c:v>0</c:v>
                </c:pt>
                <c:pt idx="60">
                  <c:v>0</c:v>
                </c:pt>
                <c:pt idx="61">
                  <c:v>0</c:v>
                </c:pt>
                <c:pt idx="62">
                  <c:v>0</c:v>
                </c:pt>
                <c:pt idx="63">
                  <c:v>0</c:v>
                </c:pt>
                <c:pt idx="64">
                  <c:v>0</c:v>
                </c:pt>
              </c:numCache>
            </c:numRef>
          </c:val>
          <c:extLst>
            <c:ext xmlns:c16="http://schemas.microsoft.com/office/drawing/2014/chart" uri="{C3380CC4-5D6E-409C-BE32-E72D297353CC}">
              <c16:uniqueId val="{00000003-B5DA-4D54-8F02-DDB4D92BFAC7}"/>
            </c:ext>
          </c:extLst>
        </c:ser>
        <c:ser>
          <c:idx val="4"/>
          <c:order val="4"/>
          <c:tx>
            <c:strRef>
              <c:f>'Rel-10_Rel-16 CRs'!$A$10</c:f>
              <c:strCache>
                <c:ptCount val="1"/>
                <c:pt idx="0">
                  <c:v>Rel-15 CR</c:v>
                </c:pt>
              </c:strCache>
            </c:strRef>
          </c:tx>
          <c:spPr>
            <a:solidFill>
              <a:srgbClr val="FFC000"/>
            </a:solidFill>
          </c:spPr>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CRs'!$AA$10:$CM$10</c:f>
              <c:numCache>
                <c:formatCode>General</c:formatCode>
                <c:ptCount val="65"/>
                <c:pt idx="34">
                  <c:v>19</c:v>
                </c:pt>
                <c:pt idx="35">
                  <c:v>19</c:v>
                </c:pt>
                <c:pt idx="37">
                  <c:v>27</c:v>
                </c:pt>
                <c:pt idx="38">
                  <c:v>27</c:v>
                </c:pt>
                <c:pt idx="39">
                  <c:v>12</c:v>
                </c:pt>
                <c:pt idx="40">
                  <c:v>351</c:v>
                </c:pt>
                <c:pt idx="41">
                  <c:v>201</c:v>
                </c:pt>
                <c:pt idx="42">
                  <c:v>213</c:v>
                </c:pt>
                <c:pt idx="43">
                  <c:v>119</c:v>
                </c:pt>
                <c:pt idx="44">
                  <c:v>159</c:v>
                </c:pt>
                <c:pt idx="45">
                  <c:v>100</c:v>
                </c:pt>
                <c:pt idx="46">
                  <c:v>102</c:v>
                </c:pt>
                <c:pt idx="47">
                  <c:v>78</c:v>
                </c:pt>
                <c:pt idx="48">
                  <c:v>74</c:v>
                </c:pt>
                <c:pt idx="49">
                  <c:v>50</c:v>
                </c:pt>
                <c:pt idx="50">
                  <c:v>40</c:v>
                </c:pt>
                <c:pt idx="51">
                  <c:v>17</c:v>
                </c:pt>
                <c:pt idx="52">
                  <c:v>6</c:v>
                </c:pt>
                <c:pt idx="53">
                  <c:v>10</c:v>
                </c:pt>
                <c:pt idx="54">
                  <c:v>3</c:v>
                </c:pt>
                <c:pt idx="55">
                  <c:v>4</c:v>
                </c:pt>
                <c:pt idx="56">
                  <c:v>6</c:v>
                </c:pt>
                <c:pt idx="57">
                  <c:v>2</c:v>
                </c:pt>
                <c:pt idx="58">
                  <c:v>5</c:v>
                </c:pt>
                <c:pt idx="59">
                  <c:v>6</c:v>
                </c:pt>
                <c:pt idx="60">
                  <c:v>0</c:v>
                </c:pt>
                <c:pt idx="61">
                  <c:v>3</c:v>
                </c:pt>
                <c:pt idx="62">
                  <c:v>2</c:v>
                </c:pt>
                <c:pt idx="63">
                  <c:v>1</c:v>
                </c:pt>
                <c:pt idx="64">
                  <c:v>2</c:v>
                </c:pt>
              </c:numCache>
            </c:numRef>
          </c:val>
          <c:extLst>
            <c:ext xmlns:c16="http://schemas.microsoft.com/office/drawing/2014/chart" uri="{C3380CC4-5D6E-409C-BE32-E72D297353CC}">
              <c16:uniqueId val="{00000004-B5DA-4D54-8F02-DDB4D92BFAC7}"/>
            </c:ext>
          </c:extLst>
        </c:ser>
        <c:ser>
          <c:idx val="5"/>
          <c:order val="5"/>
          <c:tx>
            <c:strRef>
              <c:f>'Rel-10_Rel-16 CRs'!$A$11</c:f>
              <c:strCache>
                <c:ptCount val="1"/>
                <c:pt idx="0">
                  <c:v>Rel-16 PCR/draftCR</c:v>
                </c:pt>
              </c:strCache>
            </c:strRef>
          </c:tx>
          <c:spPr>
            <a:solidFill>
              <a:srgbClr val="00B0F0"/>
            </a:solidFill>
          </c:spPr>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CRs'!$AA$11:$CM$11</c:f>
              <c:numCache>
                <c:formatCode>General</c:formatCode>
                <c:ptCount val="65"/>
                <c:pt idx="39">
                  <c:v>43</c:v>
                </c:pt>
                <c:pt idx="40">
                  <c:v>80</c:v>
                </c:pt>
                <c:pt idx="41">
                  <c:v>170</c:v>
                </c:pt>
                <c:pt idx="42">
                  <c:v>147</c:v>
                </c:pt>
                <c:pt idx="43">
                  <c:v>181</c:v>
                </c:pt>
                <c:pt idx="44">
                  <c:v>171</c:v>
                </c:pt>
                <c:pt idx="45">
                  <c:v>207</c:v>
                </c:pt>
                <c:pt idx="46">
                  <c:v>250</c:v>
                </c:pt>
                <c:pt idx="47">
                  <c:v>88</c:v>
                </c:pt>
                <c:pt idx="48">
                  <c:v>87</c:v>
                </c:pt>
                <c:pt idx="49">
                  <c:v>71</c:v>
                </c:pt>
                <c:pt idx="50">
                  <c:v>103</c:v>
                </c:pt>
                <c:pt idx="51">
                  <c:v>26</c:v>
                </c:pt>
                <c:pt idx="52">
                  <c:v>39</c:v>
                </c:pt>
                <c:pt idx="53">
                  <c:v>30</c:v>
                </c:pt>
                <c:pt idx="54">
                  <c:v>21</c:v>
                </c:pt>
                <c:pt idx="55">
                  <c:v>0</c:v>
                </c:pt>
                <c:pt idx="56">
                  <c:v>0</c:v>
                </c:pt>
                <c:pt idx="57">
                  <c:v>0</c:v>
                </c:pt>
                <c:pt idx="58">
                  <c:v>0</c:v>
                </c:pt>
                <c:pt idx="59">
                  <c:v>0</c:v>
                </c:pt>
                <c:pt idx="60">
                  <c:v>0</c:v>
                </c:pt>
                <c:pt idx="61">
                  <c:v>0</c:v>
                </c:pt>
                <c:pt idx="62">
                  <c:v>0</c:v>
                </c:pt>
                <c:pt idx="63">
                  <c:v>0</c:v>
                </c:pt>
                <c:pt idx="64">
                  <c:v>0</c:v>
                </c:pt>
              </c:numCache>
            </c:numRef>
          </c:val>
          <c:extLst>
            <c:ext xmlns:c16="http://schemas.microsoft.com/office/drawing/2014/chart" uri="{C3380CC4-5D6E-409C-BE32-E72D297353CC}">
              <c16:uniqueId val="{00000005-B5DA-4D54-8F02-DDB4D92BFAC7}"/>
            </c:ext>
          </c:extLst>
        </c:ser>
        <c:ser>
          <c:idx val="8"/>
          <c:order val="6"/>
          <c:tx>
            <c:strRef>
              <c:f>'Rel-10_Rel-16 CRs'!$A$12</c:f>
              <c:strCache>
                <c:ptCount val="1"/>
                <c:pt idx="0">
                  <c:v>Rel-16 CR</c:v>
                </c:pt>
              </c:strCache>
            </c:strRef>
          </c:tx>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CRs'!$AA$12:$CM$12</c:f>
              <c:numCache>
                <c:formatCode>General</c:formatCode>
                <c:ptCount val="65"/>
                <c:pt idx="44">
                  <c:v>2</c:v>
                </c:pt>
                <c:pt idx="46">
                  <c:v>3</c:v>
                </c:pt>
                <c:pt idx="47">
                  <c:v>66</c:v>
                </c:pt>
                <c:pt idx="48">
                  <c:v>133</c:v>
                </c:pt>
                <c:pt idx="49">
                  <c:v>117</c:v>
                </c:pt>
                <c:pt idx="50">
                  <c:v>233</c:v>
                </c:pt>
                <c:pt idx="51">
                  <c:v>279</c:v>
                </c:pt>
                <c:pt idx="52">
                  <c:v>205</c:v>
                </c:pt>
                <c:pt idx="53">
                  <c:v>260</c:v>
                </c:pt>
                <c:pt idx="54">
                  <c:v>174</c:v>
                </c:pt>
                <c:pt idx="55">
                  <c:v>197</c:v>
                </c:pt>
                <c:pt idx="56">
                  <c:v>248</c:v>
                </c:pt>
                <c:pt idx="57">
                  <c:v>31</c:v>
                </c:pt>
                <c:pt idx="58">
                  <c:v>123</c:v>
                </c:pt>
                <c:pt idx="59">
                  <c:v>79</c:v>
                </c:pt>
                <c:pt idx="60">
                  <c:v>9</c:v>
                </c:pt>
                <c:pt idx="61">
                  <c:v>74</c:v>
                </c:pt>
                <c:pt idx="62">
                  <c:v>8</c:v>
                </c:pt>
                <c:pt idx="63">
                  <c:v>29</c:v>
                </c:pt>
                <c:pt idx="64">
                  <c:v>38</c:v>
                </c:pt>
              </c:numCache>
            </c:numRef>
          </c:val>
          <c:extLst>
            <c:ext xmlns:c16="http://schemas.microsoft.com/office/drawing/2014/chart" uri="{C3380CC4-5D6E-409C-BE32-E72D297353CC}">
              <c16:uniqueId val="{00000006-B5DA-4D54-8F02-DDB4D92BFAC7}"/>
            </c:ext>
          </c:extLst>
        </c:ser>
        <c:ser>
          <c:idx val="6"/>
          <c:order val="7"/>
          <c:tx>
            <c:strRef>
              <c:f>'Rel-10_Rel-16 CRs'!$A$13</c:f>
              <c:strCache>
                <c:ptCount val="1"/>
                <c:pt idx="0">
                  <c:v>Rel-17 PCR/draftCR</c:v>
                </c:pt>
              </c:strCache>
            </c:strRef>
          </c:tx>
          <c:spPr>
            <a:solidFill>
              <a:schemeClr val="tx2"/>
            </a:solidFill>
          </c:spPr>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CRs'!$AA$13:$CM$13</c:f>
              <c:numCache>
                <c:formatCode>General</c:formatCode>
                <c:ptCount val="65"/>
                <c:pt idx="52">
                  <c:v>48</c:v>
                </c:pt>
                <c:pt idx="53">
                  <c:v>55</c:v>
                </c:pt>
                <c:pt idx="54">
                  <c:v>91</c:v>
                </c:pt>
                <c:pt idx="55">
                  <c:v>0</c:v>
                </c:pt>
                <c:pt idx="56">
                  <c:v>0</c:v>
                </c:pt>
                <c:pt idx="57">
                  <c:v>348</c:v>
                </c:pt>
                <c:pt idx="58">
                  <c:v>407</c:v>
                </c:pt>
                <c:pt idx="59">
                  <c:v>356</c:v>
                </c:pt>
                <c:pt idx="60">
                  <c:v>276</c:v>
                </c:pt>
                <c:pt idx="61">
                  <c:v>158</c:v>
                </c:pt>
                <c:pt idx="62">
                  <c:v>113</c:v>
                </c:pt>
                <c:pt idx="63">
                  <c:v>146</c:v>
                </c:pt>
                <c:pt idx="64">
                  <c:v>144</c:v>
                </c:pt>
              </c:numCache>
            </c:numRef>
          </c:val>
          <c:extLst>
            <c:ext xmlns:c16="http://schemas.microsoft.com/office/drawing/2014/chart" uri="{C3380CC4-5D6E-409C-BE32-E72D297353CC}">
              <c16:uniqueId val="{00000007-B5DA-4D54-8F02-DDB4D92BFAC7}"/>
            </c:ext>
          </c:extLst>
        </c:ser>
        <c:ser>
          <c:idx val="7"/>
          <c:order val="8"/>
          <c:tx>
            <c:strRef>
              <c:f>'Rel-10_Rel-16 CRs'!$A$14</c:f>
              <c:strCache>
                <c:ptCount val="1"/>
                <c:pt idx="0">
                  <c:v>Rel-17 CR</c:v>
                </c:pt>
              </c:strCache>
            </c:strRef>
          </c:tx>
          <c:invertIfNegative val="0"/>
          <c:cat>
            <c:strRef>
              <c:f>'Rel-10_Rel-16 CRs'!$AA$1:$CM$1</c:f>
              <c:strCache>
                <c:ptCount val="65"/>
                <c:pt idx="0">
                  <c:v>92</c:v>
                </c:pt>
                <c:pt idx="1">
                  <c:v>93</c:v>
                </c:pt>
                <c:pt idx="2">
                  <c:v>94</c:v>
                </c:pt>
                <c:pt idx="3">
                  <c:v>95</c:v>
                </c:pt>
                <c:pt idx="4">
                  <c:v>96</c:v>
                </c:pt>
                <c:pt idx="5">
                  <c:v>97</c:v>
                </c:pt>
                <c:pt idx="6">
                  <c:v>98</c:v>
                </c:pt>
                <c:pt idx="7">
                  <c:v>99</c:v>
                </c:pt>
                <c:pt idx="8">
                  <c:v>REL-12 FREEZE:  100 </c:v>
                </c:pt>
                <c:pt idx="9">
                  <c:v>101</c:v>
                </c:pt>
                <c:pt idx="10">
                  <c:v>102</c:v>
                </c:pt>
                <c:pt idx="11">
                  <c:v>103</c:v>
                </c:pt>
                <c:pt idx="12">
                  <c:v>104</c:v>
                </c:pt>
                <c:pt idx="13">
                  <c:v>105</c:v>
                </c:pt>
                <c:pt idx="14">
                  <c:v>106</c:v>
                </c:pt>
                <c:pt idx="15">
                  <c:v>107+E</c:v>
                </c:pt>
                <c:pt idx="16">
                  <c:v>108</c:v>
                </c:pt>
                <c:pt idx="17">
                  <c:v>REL-13 FREEZE:  109</c:v>
                </c:pt>
                <c:pt idx="18">
                  <c:v>110</c:v>
                </c:pt>
                <c:pt idx="19">
                  <c:v>110AH</c:v>
                </c:pt>
                <c:pt idx="20">
                  <c:v>111</c:v>
                </c:pt>
                <c:pt idx="21">
                  <c:v>112</c:v>
                </c:pt>
                <c:pt idx="22">
                  <c:v>113</c:v>
                </c:pt>
                <c:pt idx="23">
                  <c:v>113AH</c:v>
                </c:pt>
                <c:pt idx="24">
                  <c:v>114</c:v>
                </c:pt>
                <c:pt idx="25">
                  <c:v>115</c:v>
                </c:pt>
                <c:pt idx="26">
                  <c:v>116</c:v>
                </c:pt>
                <c:pt idx="27">
                  <c:v>REL-14 FREEZE:  116-bis</c:v>
                </c:pt>
                <c:pt idx="28">
                  <c:v>117</c:v>
                </c:pt>
                <c:pt idx="29">
                  <c:v>118</c:v>
                </c:pt>
                <c:pt idx="30">
                  <c:v>118bis</c:v>
                </c:pt>
                <c:pt idx="31">
                  <c:v>119</c:v>
                </c:pt>
                <c:pt idx="32">
                  <c:v>120</c:v>
                </c:pt>
                <c:pt idx="33">
                  <c:v>121</c:v>
                </c:pt>
                <c:pt idx="34">
                  <c:v>122</c:v>
                </c:pt>
                <c:pt idx="35">
                  <c:v>122bis</c:v>
                </c:pt>
                <c:pt idx="36">
                  <c:v>122e</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strCache>
            </c:strRef>
          </c:cat>
          <c:val>
            <c:numRef>
              <c:f>'Rel-10_Rel-16 CRs'!$AA$14:$CM$14</c:f>
              <c:numCache>
                <c:formatCode>General</c:formatCode>
                <c:ptCount val="65"/>
                <c:pt idx="57">
                  <c:v>12</c:v>
                </c:pt>
                <c:pt idx="58">
                  <c:v>0</c:v>
                </c:pt>
                <c:pt idx="59">
                  <c:v>0</c:v>
                </c:pt>
                <c:pt idx="60">
                  <c:v>0</c:v>
                </c:pt>
                <c:pt idx="61">
                  <c:v>209</c:v>
                </c:pt>
                <c:pt idx="62">
                  <c:v>135</c:v>
                </c:pt>
                <c:pt idx="63">
                  <c:v>262</c:v>
                </c:pt>
                <c:pt idx="64">
                  <c:v>314</c:v>
                </c:pt>
              </c:numCache>
            </c:numRef>
          </c:val>
          <c:extLst>
            <c:ext xmlns:c16="http://schemas.microsoft.com/office/drawing/2014/chart" uri="{C3380CC4-5D6E-409C-BE32-E72D297353CC}">
              <c16:uniqueId val="{00000008-B5DA-4D54-8F02-DDB4D92BFAC7}"/>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0"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6.6031092267312727E-2"/>
          <c:y val="0.10934083874997352"/>
          <c:w val="9.6439420110307691E-2"/>
          <c:h val="0.3921688684391528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9/8/2021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9/8/2021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23</a:t>
            </a:fld>
            <a:endParaRPr lang="en-GB" altLang="en-US"/>
          </a:p>
        </p:txBody>
      </p:sp>
    </p:spTree>
    <p:extLst>
      <p:ext uri="{BB962C8B-B14F-4D97-AF65-F5344CB8AC3E}">
        <p14:creationId xmlns:p14="http://schemas.microsoft.com/office/powerpoint/2010/main" val="2649613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24</a:t>
            </a:fld>
            <a:endParaRPr lang="en-GB" altLang="en-US"/>
          </a:p>
        </p:txBody>
      </p:sp>
    </p:spTree>
    <p:extLst>
      <p:ext uri="{BB962C8B-B14F-4D97-AF65-F5344CB8AC3E}">
        <p14:creationId xmlns:p14="http://schemas.microsoft.com/office/powerpoint/2010/main" val="66412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25</a:t>
            </a:fld>
            <a:endParaRPr lang="en-GB" altLang="en-US"/>
          </a:p>
        </p:txBody>
      </p:sp>
    </p:spTree>
    <p:extLst>
      <p:ext uri="{BB962C8B-B14F-4D97-AF65-F5344CB8AC3E}">
        <p14:creationId xmlns:p14="http://schemas.microsoft.com/office/powerpoint/2010/main" val="180268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26</a:t>
            </a:fld>
            <a:endParaRPr lang="en-GB" altLang="en-US"/>
          </a:p>
        </p:txBody>
      </p:sp>
    </p:spTree>
    <p:extLst>
      <p:ext uri="{BB962C8B-B14F-4D97-AF65-F5344CB8AC3E}">
        <p14:creationId xmlns:p14="http://schemas.microsoft.com/office/powerpoint/2010/main" val="1810812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27</a:t>
            </a:fld>
            <a:endParaRPr lang="en-GB" altLang="en-US"/>
          </a:p>
        </p:txBody>
      </p:sp>
    </p:spTree>
    <p:extLst>
      <p:ext uri="{BB962C8B-B14F-4D97-AF65-F5344CB8AC3E}">
        <p14:creationId xmlns:p14="http://schemas.microsoft.com/office/powerpoint/2010/main" val="2951807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28</a:t>
            </a:fld>
            <a:endParaRPr lang="en-GB" altLang="en-US"/>
          </a:p>
        </p:txBody>
      </p:sp>
    </p:spTree>
    <p:extLst>
      <p:ext uri="{BB962C8B-B14F-4D97-AF65-F5344CB8AC3E}">
        <p14:creationId xmlns:p14="http://schemas.microsoft.com/office/powerpoint/2010/main" val="26275616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31</a:t>
            </a:fld>
            <a:endParaRPr lang="en-GB" altLang="en-US"/>
          </a:p>
        </p:txBody>
      </p:sp>
    </p:spTree>
    <p:extLst>
      <p:ext uri="{BB962C8B-B14F-4D97-AF65-F5344CB8AC3E}">
        <p14:creationId xmlns:p14="http://schemas.microsoft.com/office/powerpoint/2010/main" val="8416340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32</a:t>
            </a:fld>
            <a:endParaRPr lang="en-GB" altLang="en-US"/>
          </a:p>
        </p:txBody>
      </p:sp>
    </p:spTree>
    <p:extLst>
      <p:ext uri="{BB962C8B-B14F-4D97-AF65-F5344CB8AC3E}">
        <p14:creationId xmlns:p14="http://schemas.microsoft.com/office/powerpoint/2010/main" val="1446037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33</a:t>
            </a:fld>
            <a:endParaRPr lang="en-GB" altLang="en-US"/>
          </a:p>
        </p:txBody>
      </p:sp>
    </p:spTree>
    <p:extLst>
      <p:ext uri="{BB962C8B-B14F-4D97-AF65-F5344CB8AC3E}">
        <p14:creationId xmlns:p14="http://schemas.microsoft.com/office/powerpoint/2010/main" val="20792468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35</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36</a:t>
            </a:fld>
            <a:endParaRPr lang="en-GB" altLang="en-US"/>
          </a:p>
        </p:txBody>
      </p:sp>
    </p:spTree>
    <p:extLst>
      <p:ext uri="{BB962C8B-B14F-4D97-AF65-F5344CB8AC3E}">
        <p14:creationId xmlns:p14="http://schemas.microsoft.com/office/powerpoint/2010/main" val="38278277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38</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39</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40</a:t>
            </a:fld>
            <a:endParaRPr lang="en-GB" altLang="en-US"/>
          </a:p>
        </p:txBody>
      </p:sp>
    </p:spTree>
    <p:extLst>
      <p:ext uri="{BB962C8B-B14F-4D97-AF65-F5344CB8AC3E}">
        <p14:creationId xmlns:p14="http://schemas.microsoft.com/office/powerpoint/2010/main" val="21009073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41</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42</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43</a:t>
            </a:fld>
            <a:endParaRPr lang="en-GB" altLang="en-US"/>
          </a:p>
        </p:txBody>
      </p:sp>
    </p:spTree>
    <p:extLst>
      <p:ext uri="{BB962C8B-B14F-4D97-AF65-F5344CB8AC3E}">
        <p14:creationId xmlns:p14="http://schemas.microsoft.com/office/powerpoint/2010/main" val="11516264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44</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45</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46</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47</a:t>
            </a:fld>
            <a:endParaRPr lang="en-GB" altLang="en-US"/>
          </a:p>
        </p:txBody>
      </p:sp>
    </p:spTree>
    <p:extLst>
      <p:ext uri="{BB962C8B-B14F-4D97-AF65-F5344CB8AC3E}">
        <p14:creationId xmlns:p14="http://schemas.microsoft.com/office/powerpoint/2010/main" val="1845643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48</a:t>
            </a:fld>
            <a:endParaRPr lang="en-GB" altLang="en-US"/>
          </a:p>
        </p:txBody>
      </p:sp>
    </p:spTree>
    <p:extLst>
      <p:ext uri="{BB962C8B-B14F-4D97-AF65-F5344CB8AC3E}">
        <p14:creationId xmlns:p14="http://schemas.microsoft.com/office/powerpoint/2010/main" val="21672713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49</a:t>
            </a:fld>
            <a:endParaRPr lang="en-GB" altLang="en-US"/>
          </a:p>
        </p:txBody>
      </p:sp>
    </p:spTree>
    <p:extLst>
      <p:ext uri="{BB962C8B-B14F-4D97-AF65-F5344CB8AC3E}">
        <p14:creationId xmlns:p14="http://schemas.microsoft.com/office/powerpoint/2010/main" val="9433036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50</a:t>
            </a:fld>
            <a:endParaRPr lang="en-GB" altLang="en-US"/>
          </a:p>
        </p:txBody>
      </p:sp>
    </p:spTree>
    <p:extLst>
      <p:ext uri="{BB962C8B-B14F-4D97-AF65-F5344CB8AC3E}">
        <p14:creationId xmlns:p14="http://schemas.microsoft.com/office/powerpoint/2010/main" val="12906702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51</a:t>
            </a:fld>
            <a:endParaRPr lang="en-GB" altLang="en-US"/>
          </a:p>
        </p:txBody>
      </p:sp>
    </p:spTree>
    <p:extLst>
      <p:ext uri="{BB962C8B-B14F-4D97-AF65-F5344CB8AC3E}">
        <p14:creationId xmlns:p14="http://schemas.microsoft.com/office/powerpoint/2010/main" val="1631614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64</a:t>
            </a:fld>
            <a:endParaRPr lang="en-GB" altLang="en-US"/>
          </a:p>
        </p:txBody>
      </p:sp>
    </p:spTree>
    <p:extLst>
      <p:ext uri="{BB962C8B-B14F-4D97-AF65-F5344CB8AC3E}">
        <p14:creationId xmlns:p14="http://schemas.microsoft.com/office/powerpoint/2010/main" val="37154593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65</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17</a:t>
            </a:fld>
            <a:endParaRPr lang="en-GB" altLang="en-US"/>
          </a:p>
        </p:txBody>
      </p:sp>
    </p:spTree>
    <p:extLst>
      <p:ext uri="{BB962C8B-B14F-4D97-AF65-F5344CB8AC3E}">
        <p14:creationId xmlns:p14="http://schemas.microsoft.com/office/powerpoint/2010/main" val="238534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18</a:t>
            </a:fld>
            <a:endParaRPr lang="en-GB" altLang="en-US"/>
          </a:p>
        </p:txBody>
      </p:sp>
    </p:spTree>
    <p:extLst>
      <p:ext uri="{BB962C8B-B14F-4D97-AF65-F5344CB8AC3E}">
        <p14:creationId xmlns:p14="http://schemas.microsoft.com/office/powerpoint/2010/main" val="2748962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256343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20</a:t>
            </a:fld>
            <a:endParaRPr lang="en-GB" altLang="en-US"/>
          </a:p>
        </p:txBody>
      </p:sp>
    </p:spTree>
    <p:extLst>
      <p:ext uri="{BB962C8B-B14F-4D97-AF65-F5344CB8AC3E}">
        <p14:creationId xmlns:p14="http://schemas.microsoft.com/office/powerpoint/2010/main" val="157340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21</a:t>
            </a:fld>
            <a:endParaRPr lang="en-GB" altLang="en-US"/>
          </a:p>
        </p:txBody>
      </p:sp>
    </p:spTree>
    <p:extLst>
      <p:ext uri="{BB962C8B-B14F-4D97-AF65-F5344CB8AC3E}">
        <p14:creationId xmlns:p14="http://schemas.microsoft.com/office/powerpoint/2010/main" val="2017256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22</a:t>
            </a:fld>
            <a:endParaRPr lang="en-GB" altLang="en-US"/>
          </a:p>
        </p:txBody>
      </p:sp>
    </p:spTree>
    <p:extLst>
      <p:ext uri="{BB962C8B-B14F-4D97-AF65-F5344CB8AC3E}">
        <p14:creationId xmlns:p14="http://schemas.microsoft.com/office/powerpoint/2010/main" val="3847216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#93-e</a:t>
            </a:r>
          </a:p>
          <a:p>
            <a:r>
              <a:rPr lang="de-DE" sz="1200" b="1" kern="1200" dirty="0">
                <a:solidFill>
                  <a:schemeClr val="tx1"/>
                </a:solidFill>
                <a:latin typeface="Arial "/>
                <a:ea typeface="+mn-ea"/>
                <a:cs typeface="Arial" panose="020B0604020202020204" pitchFamily="34" charset="0"/>
              </a:rPr>
              <a:t>14 – 20 Sep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SP-210901</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SP-210901</a:t>
            </a:r>
            <a:r>
              <a:rPr lang="en-GB" altLang="de-DE" sz="1200" dirty="0">
                <a:solidFill>
                  <a:schemeClr val="bg1"/>
                </a:solidFill>
              </a:rPr>
              <a:t>: TSG SA#93-e, </a:t>
            </a:r>
            <a:r>
              <a:rPr lang="en-US" altLang="de-DE" sz="1200" dirty="0">
                <a:solidFill>
                  <a:schemeClr val="bg1"/>
                </a:solidFill>
              </a:rPr>
              <a:t>14 – 20 Sep 2021</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801.zip" TargetMode="External"/><Relationship Id="rId3" Type="http://schemas.openxmlformats.org/officeDocument/2006/relationships/hyperlink" Target="https://www.3gpp.org/ftp/tsg_sa/WG2_Arch/TSGS2_146E_Electronic_2021-08/Docs/S2-2106796.zip" TargetMode="External"/><Relationship Id="rId7" Type="http://schemas.openxmlformats.org/officeDocument/2006/relationships/hyperlink" Target="https://www.3gpp.org/ftp/tsg_sa/WG2_Arch/TSGS2_146E_Electronic_2021-08/Docs/S2-2106800.zip" TargetMode="External"/><Relationship Id="rId2" Type="http://schemas.openxmlformats.org/officeDocument/2006/relationships/hyperlink" Target="https://www.3gpp.org/ftp/tsg_sa/WG2_Arch/TSGS2_146E_Electronic_2021-08/Docs/S2-2106795.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799.zip" TargetMode="External"/><Relationship Id="rId5" Type="http://schemas.openxmlformats.org/officeDocument/2006/relationships/hyperlink" Target="https://www.3gpp.org/ftp/tsg_sa/WG2_Arch/TSGS2_146E_Electronic_2021-08/Docs/S2-2106798.zip" TargetMode="External"/><Relationship Id="rId10" Type="http://schemas.openxmlformats.org/officeDocument/2006/relationships/hyperlink" Target="https://www.3gpp.org/ftp/tsg_sa/WG2_Arch/TSGS2_146E_Electronic_2021-08/Docs/S2-2106803.zip" TargetMode="External"/><Relationship Id="rId4" Type="http://schemas.openxmlformats.org/officeDocument/2006/relationships/hyperlink" Target="https://www.3gpp.org/ftp/tsg_sa/WG2_Arch/TSGS2_146E_Electronic_2021-08/Docs/S2-2106797.zip" TargetMode="External"/><Relationship Id="rId9" Type="http://schemas.openxmlformats.org/officeDocument/2006/relationships/hyperlink" Target="https://www.3gpp.org/ftp/tsg_sa/WG2_Arch/TSGS2_146E_Electronic_2021-08/Docs/S2-2106802.zip"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812.zip" TargetMode="External"/><Relationship Id="rId3" Type="http://schemas.openxmlformats.org/officeDocument/2006/relationships/hyperlink" Target="https://www.3gpp.org/ftp/tsg_sa/WG2_Arch/TSGS2_146E_Electronic_2021-08/Docs/S2-2106805.zip" TargetMode="External"/><Relationship Id="rId7" Type="http://schemas.openxmlformats.org/officeDocument/2006/relationships/hyperlink" Target="https://www.3gpp.org/ftp/tsg_sa/WG2_Arch/TSGS2_146E_Electronic_2021-08/Docs/S2-2106809.zip" TargetMode="External"/><Relationship Id="rId2" Type="http://schemas.openxmlformats.org/officeDocument/2006/relationships/hyperlink" Target="https://www.3gpp.org/ftp/tsg_sa/WG2_Arch/TSGS2_146E_Electronic_2021-08/Docs/S2-2106804.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808.zip" TargetMode="External"/><Relationship Id="rId5" Type="http://schemas.openxmlformats.org/officeDocument/2006/relationships/hyperlink" Target="https://www.3gpp.org/ftp/tsg_sa/WG2_Arch/TSGS2_146E_Electronic_2021-08/Docs/S2-2106807.zip" TargetMode="External"/><Relationship Id="rId10" Type="http://schemas.openxmlformats.org/officeDocument/2006/relationships/hyperlink" Target="https://www.3gpp.org/ftp/tsg_sa/WG2_Arch/TSGS2_146E_Electronic_2021-08/Docs/S2-2106811.zip" TargetMode="External"/><Relationship Id="rId4" Type="http://schemas.openxmlformats.org/officeDocument/2006/relationships/hyperlink" Target="https://www.3gpp.org/ftp/tsg_sa/WG2_Arch/TSGS2_146E_Electronic_2021-08/Docs/S2-2106806.zip" TargetMode="External"/><Relationship Id="rId9" Type="http://schemas.openxmlformats.org/officeDocument/2006/relationships/hyperlink" Target="https://www.3gpp.org/ftp/tsg_sa/WG2_Arch/TSGS2_146E_Electronic_2021-08/Docs/S2-2106810.zip"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www.3gpp.org/ftp/tsg_sa/WG2_Arch/TSGS2_146E_Electronic_2021-08/Docs/S2-2106814.zip" TargetMode="External"/><Relationship Id="rId2" Type="http://schemas.openxmlformats.org/officeDocument/2006/relationships/hyperlink" Target="https://www.3gpp.org/ftp/tsg_sa/WG2_Arch/TSGS2_146E_Electronic_2021-08/Docs/S2-2106813.zip" TargetMode="External"/><Relationship Id="rId1" Type="http://schemas.openxmlformats.org/officeDocument/2006/relationships/slideLayout" Target="../slideLayouts/slideLayout2.xml"/><Relationship Id="rId5" Type="http://schemas.openxmlformats.org/officeDocument/2006/relationships/hyperlink" Target="https://www.3gpp.org/ftp/tsg_sa/WG2_Arch/TSGS2_146E_Electronic_2021-08/Docs/S2-2106816.zip" TargetMode="External"/><Relationship Id="rId4" Type="http://schemas.openxmlformats.org/officeDocument/2006/relationships/hyperlink" Target="https://www.3gpp.org/ftp/tsg_sa/WG2_Arch/TSGS2_146E_Electronic_2021-08/Docs/S2-2106815.zip" TargetMode="External"/></Relationships>
</file>

<file path=ppt/slides/_rels/slide57.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5978.zip" TargetMode="External"/><Relationship Id="rId13" Type="http://schemas.openxmlformats.org/officeDocument/2006/relationships/hyperlink" Target="https://www.3gpp.org/ftp/tsg_sa/WG2_Arch/TSGS2_146E_Electronic_2021-08/Docs/S2-2106073.zip" TargetMode="External"/><Relationship Id="rId18" Type="http://schemas.openxmlformats.org/officeDocument/2006/relationships/hyperlink" Target="https://www.3gpp.org/ftp/tsg_sa/WG2_Arch/TSGS2_146E_Electronic_2021-08/Docs/S2-2106378.zip" TargetMode="External"/><Relationship Id="rId3" Type="http://schemas.openxmlformats.org/officeDocument/2006/relationships/hyperlink" Target="https://www.3gpp.org/ftp/tsg_sa/WG2_Arch/TSGS2_146E_Electronic_2021-08/Docs/S2-2105493.zip" TargetMode="External"/><Relationship Id="rId7" Type="http://schemas.openxmlformats.org/officeDocument/2006/relationships/hyperlink" Target="https://www.3gpp.org/ftp/tsg_sa/WG2_Arch/TSGS2_146E_Electronic_2021-08/Docs/S2-2105855.zip" TargetMode="External"/><Relationship Id="rId12" Type="http://schemas.openxmlformats.org/officeDocument/2006/relationships/hyperlink" Target="https://www.3gpp.org/ftp/tsg_sa/WG2_Arch/TSGS2_146E_Electronic_2021-08/Docs/S2-2106068.zip" TargetMode="External"/><Relationship Id="rId17" Type="http://schemas.openxmlformats.org/officeDocument/2006/relationships/hyperlink" Target="https://www.3gpp.org/ftp/tsg_sa/WG2_Arch/TSGS2_146E_Electronic_2021-08/Docs/S2-2106376.zip" TargetMode="External"/><Relationship Id="rId2" Type="http://schemas.openxmlformats.org/officeDocument/2006/relationships/hyperlink" Target="https://www.3gpp.org/ftp/tsg_sa/WG2_Arch/TSGS2_146E_Electronic_2021-08/Docs/S2-2105435.zip" TargetMode="External"/><Relationship Id="rId16" Type="http://schemas.openxmlformats.org/officeDocument/2006/relationships/hyperlink" Target="https://www.3gpp.org/ftp/tsg_sa/WG2_Arch/TSGS2_146E_Electronic_2021-08/Docs/S2-2106327.zip" TargetMode="External"/><Relationship Id="rId20" Type="http://schemas.openxmlformats.org/officeDocument/2006/relationships/hyperlink" Target="https://www.3gpp.org/ftp/tsg_sa/WG2_Arch/TSGS2_146E_Electronic_2021-08/Docs/S2-2106489.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5842.zip" TargetMode="External"/><Relationship Id="rId11" Type="http://schemas.openxmlformats.org/officeDocument/2006/relationships/hyperlink" Target="https://www.3gpp.org/ftp/tsg_sa/WG2_Arch/TSGS2_146E_Electronic_2021-08/Docs/S2-2106022.zip" TargetMode="External"/><Relationship Id="rId5" Type="http://schemas.openxmlformats.org/officeDocument/2006/relationships/hyperlink" Target="https://www.3gpp.org/ftp/tsg_sa/WG2_Arch/TSGS2_146E_Electronic_2021-08/Docs/S2-2105610.zip" TargetMode="External"/><Relationship Id="rId15" Type="http://schemas.openxmlformats.org/officeDocument/2006/relationships/hyperlink" Target="https://www.3gpp.org/ftp/tsg_sa/WG2_Arch/TSGS2_146E_Electronic_2021-08/Docs/S2-2106322.zip" TargetMode="External"/><Relationship Id="rId10" Type="http://schemas.openxmlformats.org/officeDocument/2006/relationships/hyperlink" Target="https://www.3gpp.org/ftp/tsg_sa/WG2_Arch/TSGS2_146E_Electronic_2021-08/Docs/S2-2106009.zip" TargetMode="External"/><Relationship Id="rId19" Type="http://schemas.openxmlformats.org/officeDocument/2006/relationships/hyperlink" Target="https://www.3gpp.org/ftp/tsg_sa/WG2_Arch/TSGS2_146E_Electronic_2021-08/Docs/S2-2106451.zip" TargetMode="External"/><Relationship Id="rId4" Type="http://schemas.openxmlformats.org/officeDocument/2006/relationships/hyperlink" Target="https://www.3gpp.org/ftp/tsg_sa/WG2_Arch/TSGS2_146E_Electronic_2021-08/Docs/S2-2105500.zip" TargetMode="External"/><Relationship Id="rId9" Type="http://schemas.openxmlformats.org/officeDocument/2006/relationships/hyperlink" Target="https://www.3gpp.org/ftp/tsg_sa/WG2_Arch/TSGS2_146E_Electronic_2021-08/Docs/S2-2105997.zip" TargetMode="External"/><Relationship Id="rId14" Type="http://schemas.openxmlformats.org/officeDocument/2006/relationships/hyperlink" Target="https://www.3gpp.org/ftp/tsg_sa/WG2_Arch/TSGS2_146E_Electronic_2021-08/Docs/S2-2106296.zip"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s://www.3gpp.org/ftp/tsg_sa/WG2_Arch/TSGS2_146E_Electronic_2021-08/Docs/S2-2106126.zip" TargetMode="External"/><Relationship Id="rId3" Type="http://schemas.openxmlformats.org/officeDocument/2006/relationships/hyperlink" Target="https://www.3gpp.org/ftp/tsg_sa/WG2_Arch/TSGS2_146E_Electronic_2021-08/Docs/S2-2105448.zip" TargetMode="External"/><Relationship Id="rId7" Type="http://schemas.openxmlformats.org/officeDocument/2006/relationships/hyperlink" Target="https://www.3gpp.org/ftp/tsg_sa/WG2_Arch/TSGS2_146E_Electronic_2021-08/Docs/S2-2106397.zip" TargetMode="External"/><Relationship Id="rId2" Type="http://schemas.openxmlformats.org/officeDocument/2006/relationships/hyperlink" Target="https://www.3gpp.org/ftp/tsg_sa/WG2_Arch/TSGS2_146E_Electronic_2021-08/Docs/S2-2106240.zip" TargetMode="External"/><Relationship Id="rId1" Type="http://schemas.openxmlformats.org/officeDocument/2006/relationships/slideLayout" Target="../slideLayouts/slideLayout2.xml"/><Relationship Id="rId6" Type="http://schemas.openxmlformats.org/officeDocument/2006/relationships/hyperlink" Target="https://www.3gpp.org/ftp/tsg_sa/WG2_Arch/TSGS2_146E_Electronic_2021-08/Docs/S2-2106067.zip" TargetMode="External"/><Relationship Id="rId5" Type="http://schemas.openxmlformats.org/officeDocument/2006/relationships/hyperlink" Target="https://www.3gpp.org/ftp/tsg_sa/WG2_Arch/TSGS2_146E_Electronic_2021-08/Docs/S2-2105974.zip" TargetMode="External"/><Relationship Id="rId4" Type="http://schemas.openxmlformats.org/officeDocument/2006/relationships/hyperlink" Target="https://www.3gpp.org/ftp/tsg_sa/WG2_Arch/TSGS2_146E_Electronic_2021-08/Docs/S2-2106497.zip" TargetMode="External"/><Relationship Id="rId9" Type="http://schemas.openxmlformats.org/officeDocument/2006/relationships/hyperlink" Target="https://www.3gpp.org/ftp/tsg_sa/WG2_Arch/TSGS2_146E_Electronic_2021-08/Docs/S2-2106196.zip" TargetMode="Externa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a:p>
            <a:pPr marL="0" indent="0" algn="ctr" eaLnBrk="1" hangingPunct="1">
              <a:buFontTx/>
              <a:buNone/>
            </a:pPr>
            <a:r>
              <a:rPr lang="fr-FR" altLang="de-DE" dirty="0">
                <a:effectLst>
                  <a:outerShdw blurRad="38100" dist="38100" dir="2700000" algn="tl">
                    <a:srgbClr val="000000">
                      <a:alpha val="43137"/>
                    </a:srgbClr>
                  </a:outerShdw>
                </a:effectLst>
              </a:rPr>
              <a:t>Maurice Pope</a:t>
            </a:r>
          </a:p>
          <a:p>
            <a:pPr marL="0" indent="0" algn="ctr" eaLnBrk="1" hangingPunct="1">
              <a:buFontTx/>
              <a:buNone/>
            </a:pPr>
            <a:r>
              <a:rPr lang="fr-FR" altLang="de-DE" dirty="0">
                <a:effectLst>
                  <a:outerShdw blurRad="38100" dist="38100" dir="2700000" algn="tl">
                    <a:srgbClr val="000000">
                      <a:alpha val="43137"/>
                    </a:srgbClr>
                  </a:outerShdw>
                </a:effectLst>
              </a:rPr>
              <a:t>SA2 Support, MCC</a:t>
            </a:r>
            <a:endParaRPr lang="de-DE"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SA#93-e</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dirty="0"/>
              <a:t>1) General Aspects (7/7)</a:t>
            </a:r>
            <a:br>
              <a:rPr lang="de-DE" altLang="de-DE" b="1" dirty="0"/>
            </a:br>
            <a:r>
              <a:rPr lang="de-DE" altLang="de-DE" b="1" dirty="0"/>
              <a:t>SA2 Agreed CRs by Release / Meeting</a:t>
            </a:r>
          </a:p>
        </p:txBody>
      </p:sp>
      <p:sp>
        <p:nvSpPr>
          <p:cNvPr id="18441" name="TextBox 12"/>
          <p:cNvSpPr txBox="1">
            <a:spLocks noChangeArrowheads="1"/>
          </p:cNvSpPr>
          <p:nvPr/>
        </p:nvSpPr>
        <p:spPr bwMode="auto">
          <a:xfrm rot="-5400000">
            <a:off x="-635658" y="5563967"/>
            <a:ext cx="1865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CRs</a:t>
            </a:r>
          </a:p>
        </p:txBody>
      </p:sp>
      <p:graphicFrame>
        <p:nvGraphicFramePr>
          <p:cNvPr id="8" name="Chart 7">
            <a:extLst>
              <a:ext uri="{FF2B5EF4-FFF2-40B4-BE49-F238E27FC236}">
                <a16:creationId xmlns:a16="http://schemas.microsoft.com/office/drawing/2014/main" id="{07167792-B933-4FD9-B1DA-A4A5D376338B}"/>
              </a:ext>
            </a:extLst>
          </p:cNvPr>
          <p:cNvGraphicFramePr>
            <a:graphicFrameLocks/>
          </p:cNvGraphicFramePr>
          <p:nvPr/>
        </p:nvGraphicFramePr>
        <p:xfrm>
          <a:off x="112054" y="1229648"/>
          <a:ext cx="8919892" cy="527037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b="1" i="1" dirty="0"/>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468557" y="210942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dirty="0"/>
              <a:t> Work Progress on Corrections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R12:           none</a:t>
            </a:r>
          </a:p>
          <a:p>
            <a:pPr lvl="1" eaLnBrk="1" hangingPunct="1"/>
            <a:r>
              <a:rPr lang="en-GB" altLang="de-DE" sz="2000" dirty="0"/>
              <a:t>R13: 	none</a:t>
            </a:r>
          </a:p>
          <a:p>
            <a:pPr lvl="1" eaLnBrk="1" hangingPunct="1"/>
            <a:r>
              <a:rPr lang="de-DE" altLang="de-DE" sz="2000" dirty="0"/>
              <a:t>R14:  	</a:t>
            </a:r>
            <a:r>
              <a:rPr lang="en-US" altLang="de-DE" sz="2000" dirty="0"/>
              <a:t>none</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b="1" i="1" dirty="0"/>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b="1" i="1" dirty="0"/>
              <a:t>2.2  Rel-15 Work and Maintenance</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460741" y="241519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dirty="0"/>
              <a:t>2.2) Rel-15 Work and Maintenance (1/2)</a:t>
            </a:r>
            <a:endParaRPr lang="de-DE" altLang="de-DE" sz="2800" b="1" dirty="0"/>
          </a:p>
        </p:txBody>
      </p:sp>
      <p:sp>
        <p:nvSpPr>
          <p:cNvPr id="8" name="Content Placeholder 2">
            <a:extLst>
              <a:ext uri="{FF2B5EF4-FFF2-40B4-BE49-F238E27FC236}">
                <a16:creationId xmlns:a16="http://schemas.microsoft.com/office/drawing/2014/main" id="{7C9605F4-7AD6-4B72-BA61-4ABC17FCEEC4}"/>
              </a:ext>
            </a:extLst>
          </p:cNvPr>
          <p:cNvSpPr>
            <a:spLocks noGrp="1"/>
          </p:cNvSpPr>
          <p:nvPr>
            <p:ph idx="1"/>
          </p:nvPr>
        </p:nvSpPr>
        <p:spPr>
          <a:xfrm>
            <a:off x="457201" y="2001838"/>
            <a:ext cx="7476066" cy="3425825"/>
          </a:xfrm>
        </p:spPr>
        <p:txBody>
          <a:bodyPr/>
          <a:lstStyle/>
          <a:p>
            <a:pPr eaLnBrk="1" hangingPunct="1"/>
            <a:r>
              <a:rPr lang="de-DE" altLang="de-DE" dirty="0"/>
              <a:t> Work Progress on Corrections, excluding 5GS_Ph1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R15:           </a:t>
            </a:r>
            <a:r>
              <a:rPr lang="en-US" altLang="de-DE" sz="2000" dirty="0"/>
              <a:t>None</a:t>
            </a:r>
            <a:endParaRPr lang="en-US" altLang="zh-CN" sz="1400" dirty="0"/>
          </a:p>
          <a:p>
            <a:pPr lvl="1" eaLnBrk="1" hangingPunct="1"/>
            <a:endParaRPr lang="en-US" altLang="zh-CN"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dirty="0"/>
              <a:t>2.2) Rel-15 Work and Maintenance (2/2)</a:t>
            </a:r>
            <a:endParaRPr lang="de-DE" altLang="de-DE" sz="2800" b="1" dirty="0"/>
          </a:p>
        </p:txBody>
      </p:sp>
      <p:sp>
        <p:nvSpPr>
          <p:cNvPr id="23555" name="Content Placeholder 7"/>
          <p:cNvSpPr>
            <a:spLocks noGrp="1"/>
          </p:cNvSpPr>
          <p:nvPr>
            <p:ph sz="half" idx="2"/>
          </p:nvPr>
        </p:nvSpPr>
        <p:spPr>
          <a:xfrm>
            <a:off x="444501" y="2829610"/>
            <a:ext cx="8288020" cy="3609289"/>
          </a:xfrm>
        </p:spPr>
        <p:txBody>
          <a:bodyPr/>
          <a:lstStyle/>
          <a:p>
            <a:pPr>
              <a:spcBef>
                <a:spcPct val="0"/>
              </a:spcBef>
              <a:spcAft>
                <a:spcPts val="200"/>
              </a:spcAft>
            </a:pPr>
            <a:r>
              <a:rPr lang="de-DE" altLang="de-DE" sz="2000" dirty="0"/>
              <a:t>Progress since SA#92-e (</a:t>
            </a:r>
            <a:r>
              <a:rPr lang="en-US" altLang="de-DE" sz="2000" dirty="0"/>
              <a:t>Category A CRs are not counted)</a:t>
            </a:r>
            <a:r>
              <a:rPr lang="de-DE" altLang="de-DE" sz="2000" dirty="0"/>
              <a:t>:</a:t>
            </a:r>
          </a:p>
          <a:p>
            <a:pPr lvl="1">
              <a:spcBef>
                <a:spcPts val="0"/>
              </a:spcBef>
              <a:spcAft>
                <a:spcPts val="300"/>
              </a:spcAft>
            </a:pPr>
            <a:r>
              <a:rPr lang="en-US" altLang="zh-CN" sz="1600" dirty="0"/>
              <a:t>Rel 15: 2 CRs to TS 23.502 were agreed</a:t>
            </a:r>
          </a:p>
          <a:p>
            <a:pPr lvl="1">
              <a:spcBef>
                <a:spcPts val="0"/>
              </a:spcBef>
              <a:spcAft>
                <a:spcPts val="300"/>
              </a:spcAft>
            </a:pPr>
            <a:r>
              <a:rPr lang="en-US" altLang="zh-CN" sz="1600" dirty="0"/>
              <a:t>Rel-16 (TEI16): 9 CRs (1 CR to TS 23.682, 1 CR to TS 23.501, 7 CRs to TS 23.502) were agreed. </a:t>
            </a:r>
          </a:p>
          <a:p>
            <a:pPr lvl="1">
              <a:spcBef>
                <a:spcPts val="0"/>
              </a:spcBef>
              <a:spcAft>
                <a:spcPts val="300"/>
              </a:spcAft>
            </a:pPr>
            <a:r>
              <a:rPr lang="en-US" altLang="zh-CN" sz="1600" dirty="0"/>
              <a:t>Rel-17 (TEI17): 15 CRs (7 CRs to TS 23.501, 8 CRs to TS 23.502) were agreed</a:t>
            </a:r>
          </a:p>
          <a:p>
            <a:pPr lvl="1">
              <a:spcBef>
                <a:spcPts val="0"/>
              </a:spcBef>
              <a:spcAft>
                <a:spcPts val="300"/>
              </a:spcAft>
            </a:pPr>
            <a:endParaRPr lang="en-US" altLang="zh-CN" sz="1600" dirty="0"/>
          </a:p>
          <a:p>
            <a:pPr marL="0" lvl="0" indent="0">
              <a:buNone/>
            </a:pPr>
            <a:endParaRPr lang="de-DE" sz="2000" dirty="0"/>
          </a:p>
          <a:p>
            <a:pPr lvl="0"/>
            <a:r>
              <a:rPr lang="de-DE" sz="2000" dirty="0"/>
              <a:t>Next steps: </a:t>
            </a:r>
          </a:p>
          <a:p>
            <a:pPr lvl="1"/>
            <a:r>
              <a:rPr lang="en-US" sz="1600" dirty="0"/>
              <a:t>FASMO corrections</a:t>
            </a:r>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5GS_Ph1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SP-160958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a:t>
            </a:r>
          </a:p>
          <a:p>
            <a:pPr lvl="1" eaLnBrk="1" hangingPunct="1">
              <a:defRPr/>
            </a:pPr>
            <a:r>
              <a:rPr lang="en-GB" sz="1800" b="1" i="1" dirty="0"/>
              <a:t>2.3) Rel-16 Work and Maintenance</a:t>
            </a:r>
          </a:p>
          <a:p>
            <a:pPr lvl="1" eaLnBrk="1" hangingPunct="1">
              <a:defRPr/>
            </a:pPr>
            <a:r>
              <a:rPr lang="en-GB"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endParaRPr lang="en-GB" sz="1800" dirty="0">
              <a:solidFill>
                <a:schemeClr val="bg1">
                  <a:lumMod val="65000"/>
                </a:schemeClr>
              </a:solidFill>
            </a:endParaRP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374773" y="275553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330662682"/>
              </p:ext>
            </p:extLst>
          </p:nvPr>
        </p:nvGraphicFramePr>
        <p:xfrm>
          <a:off x="169449" y="1303706"/>
          <a:ext cx="8937859" cy="1975654"/>
        </p:xfrm>
        <a:graphic>
          <a:graphicData uri="http://schemas.openxmlformats.org/drawingml/2006/table">
            <a:tbl>
              <a:tblPr firstRow="1" bandRow="1">
                <a:tableStyleId>{8FD4443E-F989-4FC4-A0C8-D5A2AF1F390B}</a:tableStyleId>
              </a:tblPr>
              <a:tblGrid>
                <a:gridCol w="1510516">
                  <a:extLst>
                    <a:ext uri="{9D8B030D-6E8A-4147-A177-3AD203B41FA5}">
                      <a16:colId xmlns:a16="http://schemas.microsoft.com/office/drawing/2014/main" val="20000"/>
                    </a:ext>
                  </a:extLst>
                </a:gridCol>
                <a:gridCol w="3914705">
                  <a:extLst>
                    <a:ext uri="{9D8B030D-6E8A-4147-A177-3AD203B41FA5}">
                      <a16:colId xmlns:a16="http://schemas.microsoft.com/office/drawing/2014/main" val="20001"/>
                    </a:ext>
                  </a:extLst>
                </a:gridCol>
                <a:gridCol w="1164733">
                  <a:extLst>
                    <a:ext uri="{9D8B030D-6E8A-4147-A177-3AD203B41FA5}">
                      <a16:colId xmlns:a16="http://schemas.microsoft.com/office/drawing/2014/main" val="20002"/>
                    </a:ext>
                  </a:extLst>
                </a:gridCol>
                <a:gridCol w="1236885">
                  <a:extLst>
                    <a:ext uri="{9D8B030D-6E8A-4147-A177-3AD203B41FA5}">
                      <a16:colId xmlns:a16="http://schemas.microsoft.com/office/drawing/2014/main" val="20003"/>
                    </a:ext>
                  </a:extLst>
                </a:gridCol>
                <a:gridCol w="1111020">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FS_</a:t>
                      </a:r>
                      <a:r>
                        <a:rPr lang="fr-FR" sz="1400" b="1" kern="1200" dirty="0">
                          <a:solidFill>
                            <a:schemeClr val="lt1"/>
                          </a:solidFill>
                          <a:effectLst/>
                          <a:latin typeface="+mn-lt"/>
                          <a:ea typeface="+mn-ea"/>
                          <a:cs typeface="+mn-cs"/>
                        </a:rPr>
                        <a:t>PARLOS_SA2</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fr-FR" sz="1400" b="1" kern="1200" dirty="0">
                          <a:solidFill>
                            <a:schemeClr val="lt1"/>
                          </a:solidFill>
                          <a:effectLst/>
                          <a:latin typeface="+mn-lt"/>
                          <a:ea typeface="+mn-ea"/>
                          <a:cs typeface="+mn-cs"/>
                        </a:rPr>
                        <a:t>PARLOS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System enhancements for Provision of Access to Restricted Local Operator Services by Unauthenticated UEs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SP-180738</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25035" y="3578641"/>
            <a:ext cx="8554480" cy="2494165"/>
          </a:xfrm>
        </p:spPr>
        <p:txBody>
          <a:bodyPr/>
          <a:lstStyle/>
          <a:p>
            <a:pPr>
              <a:spcBef>
                <a:spcPts val="0"/>
              </a:spcBef>
              <a:spcAft>
                <a:spcPts val="0"/>
              </a:spcAft>
            </a:pPr>
            <a:r>
              <a:rPr lang="de-DE" altLang="de-DE" sz="2000" dirty="0"/>
              <a:t>Progress since SA#92-e (</a:t>
            </a:r>
            <a:r>
              <a:rPr lang="en-US" altLang="de-DE" sz="2000" dirty="0"/>
              <a:t>Category A CRs are not counted) </a:t>
            </a:r>
            <a:r>
              <a:rPr lang="de-DE" altLang="de-DE" sz="2000" dirty="0"/>
              <a:t>:</a:t>
            </a:r>
          </a:p>
          <a:p>
            <a:pPr lvl="1">
              <a:spcBef>
                <a:spcPts val="0"/>
              </a:spcBef>
              <a:spcAft>
                <a:spcPts val="0"/>
              </a:spcAft>
            </a:pPr>
            <a:r>
              <a:rPr lang="en-US" altLang="zh-CN" sz="1400" dirty="0"/>
              <a:t>No change.</a:t>
            </a:r>
          </a:p>
          <a:p>
            <a:pPr marL="457200" lvl="1" indent="0">
              <a:spcBef>
                <a:spcPts val="0"/>
              </a:spcBef>
              <a:spcAft>
                <a:spcPts val="0"/>
              </a:spcAft>
              <a:buNone/>
            </a:pPr>
            <a:endParaRPr lang="en-US" sz="1800" dirty="0"/>
          </a:p>
          <a:p>
            <a:pPr marL="457200" lvl="1" indent="-457200">
              <a:spcBef>
                <a:spcPts val="0"/>
              </a:spcBef>
              <a:spcAft>
                <a:spcPts val="0"/>
              </a:spcAft>
              <a:buBlip>
                <a:blip r:embed="rId3"/>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a:t>
            </a:r>
            <a:r>
              <a:rPr lang="en-US" altLang="zh-CN" sz="1400" dirty="0"/>
              <a:t>None </a:t>
            </a:r>
            <a:r>
              <a:rPr lang="en-US" sz="1400" dirty="0"/>
              <a:t>identified</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altLang="zh-CN" sz="1400" dirty="0"/>
              <a:t>  </a:t>
            </a:r>
            <a:r>
              <a:rPr lang="en-US" sz="1400" dirty="0"/>
              <a:t>FASMO corrections</a:t>
            </a:r>
          </a:p>
          <a:p>
            <a:pPr lvl="1"/>
            <a:endParaRPr lang="en-US" altLang="zh-CN" sz="1400" dirty="0"/>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(2/17)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45147513"/>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the 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SP-170380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5WWC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Wireless and Wireline Convergence for the 5G system architecture </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SP-181117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(1 CR to TS 23.501, 1 CR to TS 23.316) were agreed.</a:t>
            </a:r>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or dependencies:</a:t>
            </a:r>
            <a:endParaRPr lang="de-DE" sz="2000" dirty="0">
              <a:ea typeface="+mn-ea"/>
              <a:cs typeface="+mn-cs"/>
            </a:endParaRPr>
          </a:p>
          <a:p>
            <a:pPr lvl="1">
              <a:spcBef>
                <a:spcPts val="0"/>
              </a:spcBef>
              <a:spcAft>
                <a:spcPts val="600"/>
              </a:spcAft>
            </a:pPr>
            <a:r>
              <a:rPr lang="en-US" sz="1400" dirty="0"/>
              <a:t> 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400" dirty="0"/>
              <a:t>FASMO corrections</a:t>
            </a:r>
          </a:p>
          <a:p>
            <a:pPr lvl="1"/>
            <a:endParaRPr lang="en-US" altLang="zh-CN" sz="14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557860762"/>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ATSSS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Access Traffic Steering, Switch and Splitting support in the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SP-181124</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465835" cy="3159761"/>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(1 CR to TS 23.501, 1 CR to TS 23.502) were agreed.</a:t>
            </a:r>
          </a:p>
          <a:p>
            <a:pPr lvl="1">
              <a:spcBef>
                <a:spcPts val="0"/>
              </a:spcBef>
              <a:spcAft>
                <a:spcPts val="0"/>
              </a:spcAft>
            </a:pPr>
            <a:endParaRPr lang="en-US" altLang="zh-CN" sz="1400" dirty="0"/>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None identified</a:t>
            </a:r>
          </a:p>
          <a:p>
            <a:pPr lvl="1">
              <a:spcBef>
                <a:spcPts val="0"/>
              </a:spcBef>
              <a:spcAft>
                <a:spcPts val="600"/>
              </a:spcAft>
            </a:pPr>
            <a:endParaRPr lang="en-US" sz="1400" dirty="0"/>
          </a:p>
          <a:p>
            <a:pPr lvl="0">
              <a:spcBef>
                <a:spcPts val="0"/>
              </a:spcBef>
              <a:spcAft>
                <a:spcPts val="0"/>
              </a:spcAft>
            </a:pPr>
            <a:r>
              <a:rPr lang="de-DE" sz="2000" dirty="0"/>
              <a:t>Next steps:</a:t>
            </a:r>
          </a:p>
          <a:p>
            <a:pPr lvl="1"/>
            <a:r>
              <a:rPr lang="en-US" sz="1400" dirty="0"/>
              <a:t>FASMO corrections</a:t>
            </a:r>
            <a:endParaRPr lang="en-US" altLang="zh-CN" sz="1400" dirty="0"/>
          </a:p>
          <a:p>
            <a:pPr marL="457200" lvl="1" indent="0">
              <a:buNone/>
            </a:pPr>
            <a:r>
              <a:rPr lang="en-US" altLang="zh-CN" sz="1400" dirty="0"/>
              <a:t> </a:t>
            </a:r>
          </a:p>
        </p:txBody>
      </p:sp>
    </p:spTree>
    <p:extLst>
      <p:ext uri="{BB962C8B-B14F-4D97-AF65-F5344CB8AC3E}">
        <p14:creationId xmlns:p14="http://schemas.microsoft.com/office/powerpoint/2010/main" val="275492358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dirty="0"/>
              <a:t> 1) General aspects (events since SA#92-e, statistics, next meetings)</a:t>
            </a:r>
          </a:p>
          <a:p>
            <a:pPr eaLnBrk="1" hangingPunct="1">
              <a:defRPr/>
            </a:pPr>
            <a:r>
              <a:rPr lang="en-GB" sz="2000" dirty="0"/>
              <a:t> 2) SA Work Report</a:t>
            </a:r>
          </a:p>
          <a:p>
            <a:pPr lvl="1" eaLnBrk="1" hangingPunct="1">
              <a:defRPr/>
            </a:pPr>
            <a:r>
              <a:rPr lang="en-GB" sz="1800" dirty="0"/>
              <a:t>2.1) Rel-14 and before Maintenance</a:t>
            </a:r>
          </a:p>
          <a:p>
            <a:pPr lvl="1" eaLnBrk="1" hangingPunct="1">
              <a:defRPr/>
            </a:pPr>
            <a:r>
              <a:rPr lang="en-GB" sz="1800" dirty="0"/>
              <a:t>2.2) Rel-15 Work and Maintenance </a:t>
            </a:r>
          </a:p>
          <a:p>
            <a:pPr lvl="1" eaLnBrk="1" hangingPunct="1">
              <a:defRPr/>
            </a:pPr>
            <a:r>
              <a:rPr lang="en-GB" sz="1800" dirty="0"/>
              <a:t>2.3) Rel-16 Work and Maintenance</a:t>
            </a:r>
          </a:p>
          <a:p>
            <a:pPr lvl="1" eaLnBrk="1" hangingPunct="1">
              <a:defRPr/>
            </a:pPr>
            <a:r>
              <a:rPr lang="en-GB" sz="1800" dirty="0"/>
              <a:t>2.4) Rel-17 Study/Work</a:t>
            </a:r>
          </a:p>
          <a:p>
            <a:pPr lvl="1" eaLnBrk="1" hangingPunct="1">
              <a:defRPr/>
            </a:pPr>
            <a:r>
              <a:rPr lang="en-GB" sz="1800" dirty="0"/>
              <a:t>2.5) Rel-18 Study/Work</a:t>
            </a:r>
          </a:p>
          <a:p>
            <a:pPr lvl="1" eaLnBrk="1" hangingPunct="1">
              <a:defRPr/>
            </a:pPr>
            <a:r>
              <a:rPr lang="en-GB" sz="1800" dirty="0"/>
              <a:t>2.6) IETF Dependency Update</a:t>
            </a:r>
          </a:p>
          <a:p>
            <a:pPr eaLnBrk="1" hangingPunct="1">
              <a:defRPr/>
            </a:pPr>
            <a:r>
              <a:rPr lang="en-GB" sz="2000" dirty="0"/>
              <a:t> 3) SA2 Work Planning</a:t>
            </a:r>
          </a:p>
          <a:p>
            <a:pPr eaLnBrk="1" hangingPunct="1">
              <a:defRPr/>
            </a:pPr>
            <a:r>
              <a:rPr lang="en-GB" sz="2000" dirty="0"/>
              <a:t> 4) Documents for Information and Approval</a:t>
            </a:r>
          </a:p>
          <a:p>
            <a:pPr eaLnBrk="1" hangingPunct="1">
              <a:defRPr/>
            </a:pPr>
            <a:r>
              <a:rPr lang="en-GB" sz="20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US" altLang="de-DE" sz="2800" b="1" dirty="0"/>
              <a:t>2.3) Rel-16 Work and Maintenance (4/17)</a:t>
            </a:r>
            <a:endParaRPr lang="de-DE" altLang="de-DE" sz="2800" b="1" dirty="0"/>
          </a:p>
        </p:txBody>
      </p:sp>
      <p:sp>
        <p:nvSpPr>
          <p:cNvPr id="31764" name="Content Placeholder 7"/>
          <p:cNvSpPr>
            <a:spLocks noGrp="1"/>
          </p:cNvSpPr>
          <p:nvPr>
            <p:ph sz="half" idx="2"/>
          </p:nvPr>
        </p:nvSpPr>
        <p:spPr>
          <a:xfrm>
            <a:off x="468313" y="3112851"/>
            <a:ext cx="8404754" cy="3345098"/>
          </a:xfrm>
        </p:spPr>
        <p:txBody>
          <a:bodyPr/>
          <a:lstStyle/>
          <a:p>
            <a:pPr>
              <a:spcBef>
                <a:spcPts val="0"/>
              </a:spcBef>
              <a:spcAft>
                <a:spcPts val="40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1 CR to TS 23.287 was agreed.</a:t>
            </a:r>
          </a:p>
          <a:p>
            <a:pPr marL="457200" lvl="1" indent="0">
              <a:spcBef>
                <a:spcPts val="0"/>
              </a:spcBef>
              <a:spcAft>
                <a:spcPts val="400"/>
              </a:spcAft>
              <a:buNone/>
            </a:pP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de-DE" sz="1400" dirty="0"/>
              <a:t>Nothing new identified.</a:t>
            </a:r>
          </a:p>
          <a:p>
            <a:pPr marL="457200" lvl="1" indent="0">
              <a:spcBef>
                <a:spcPts val="0"/>
              </a:spcBef>
              <a:spcAft>
                <a:spcPts val="400"/>
              </a:spcAft>
              <a:buNone/>
            </a:pPr>
            <a:endParaRPr lang="de-DE" altLang="de-DE" sz="1400" dirty="0">
              <a:solidFill>
                <a:srgbClr val="FF0000"/>
              </a:solidFill>
            </a:endParaRPr>
          </a:p>
          <a:p>
            <a:pPr>
              <a:spcBef>
                <a:spcPts val="0"/>
              </a:spcBef>
              <a:spcAft>
                <a:spcPts val="400"/>
              </a:spcAft>
            </a:pPr>
            <a:r>
              <a:rPr lang="de-DE" altLang="de-DE" sz="2000" dirty="0"/>
              <a:t>Next steps:</a:t>
            </a:r>
          </a:p>
          <a:p>
            <a:pPr lvl="1">
              <a:spcBef>
                <a:spcPts val="0"/>
              </a:spcBef>
              <a:spcAft>
                <a:spcPts val="400"/>
              </a:spcAft>
            </a:pPr>
            <a:r>
              <a:rPr lang="en-US" sz="1400" dirty="0"/>
              <a:t>FASMO corrections</a:t>
            </a:r>
          </a:p>
          <a:p>
            <a:pPr lvl="1">
              <a:spcBef>
                <a:spcPts val="0"/>
              </a:spcBef>
              <a:spcAft>
                <a:spcPts val="400"/>
              </a:spcAft>
            </a:pPr>
            <a:endParaRPr lang="de-DE" altLang="de-DE" sz="1400" dirty="0"/>
          </a:p>
          <a:p>
            <a:pPr lvl="1">
              <a:spcBef>
                <a:spcPts val="0"/>
              </a:spcBef>
              <a:spcAft>
                <a:spcPts val="400"/>
              </a:spcAft>
            </a:pPr>
            <a:endParaRPr lang="de-DE" altLang="zh-CN" sz="1400" dirty="0"/>
          </a:p>
          <a:p>
            <a:pPr lvl="1">
              <a:spcBef>
                <a:spcPts val="0"/>
              </a:spcBef>
              <a:spcAft>
                <a:spcPts val="400"/>
              </a:spcAft>
            </a:pPr>
            <a:endParaRPr lang="de-DE" dirty="0"/>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2171975297"/>
              </p:ext>
            </p:extLst>
          </p:nvPr>
        </p:nvGraphicFramePr>
        <p:xfrm>
          <a:off x="271598" y="1376362"/>
          <a:ext cx="8634196"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altLang="ko-KR" sz="1400" b="1" kern="1200">
                          <a:solidFill>
                            <a:schemeClr val="lt1"/>
                          </a:solidFill>
                          <a:effectLst/>
                          <a:latin typeface="+mn-lt"/>
                          <a:ea typeface="+mn-ea"/>
                          <a:cs typeface="+mn-cs"/>
                        </a:rPr>
                        <a:t>FS_eV2XARC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a:solidFill>
                            <a:schemeClr val="lt1"/>
                          </a:solidFill>
                          <a:effectLst/>
                          <a:latin typeface="+mn-lt"/>
                          <a:ea typeface="+mn-ea"/>
                          <a:cs typeface="+mn-cs"/>
                        </a:rPr>
                        <a:t>Study on architecture enhancements for 3GPP support of advanced V2X services (FS_eV2XARC)</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SP-180733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altLang="ko-KR" sz="1400" b="1" kern="1200">
                          <a:solidFill>
                            <a:schemeClr val="lt1"/>
                          </a:solidFill>
                          <a:effectLst/>
                          <a:latin typeface="+mn-lt"/>
                          <a:ea typeface="+mn-ea"/>
                          <a:cs typeface="+mn-cs"/>
                        </a:rPr>
                        <a:t>eV2XARC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ko-KR" sz="1400" b="1" kern="1200" dirty="0">
                          <a:solidFill>
                            <a:schemeClr val="lt1"/>
                          </a:solidFill>
                          <a:effectLst/>
                          <a:latin typeface="+mn-lt"/>
                          <a:ea typeface="+mn-ea"/>
                          <a:cs typeface="+mn-cs"/>
                        </a:rPr>
                        <a:t>Architecture enhancements for 3GPP support of advanced V2X services (eV2XARC)</a:t>
                      </a:r>
                      <a:endParaRPr lang="de-DE" altLang="ko-KR"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SP-181121</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5"/>
          <p:cNvSpPr>
            <a:spLocks noGrp="1"/>
          </p:cNvSpPr>
          <p:nvPr>
            <p:ph type="title"/>
          </p:nvPr>
        </p:nvSpPr>
        <p:spPr>
          <a:xfrm>
            <a:off x="96260" y="103011"/>
            <a:ext cx="7112000" cy="1143000"/>
          </a:xfrm>
        </p:spPr>
        <p:txBody>
          <a:bodyPr/>
          <a:lstStyle/>
          <a:p>
            <a:r>
              <a:rPr lang="en-US" altLang="de-DE" sz="2800" b="1" dirty="0"/>
              <a:t>2.3) Rel-16 Work and Maintenance (5/17)</a:t>
            </a:r>
            <a:endParaRPr lang="de-DE" altLang="de-DE" sz="2800" b="1" dirty="0"/>
          </a:p>
        </p:txBody>
      </p:sp>
      <p:sp>
        <p:nvSpPr>
          <p:cNvPr id="17428" name="Content Placeholder 7"/>
          <p:cNvSpPr>
            <a:spLocks noGrp="1"/>
          </p:cNvSpPr>
          <p:nvPr>
            <p:ph sz="half" idx="2"/>
          </p:nvPr>
        </p:nvSpPr>
        <p:spPr>
          <a:xfrm>
            <a:off x="434975" y="2991679"/>
            <a:ext cx="8099425" cy="3311150"/>
          </a:xfrm>
        </p:spPr>
        <p:txBody>
          <a:bodyPr/>
          <a:lstStyle/>
          <a:p>
            <a:pPr>
              <a:spcBef>
                <a:spcPts val="0"/>
              </a:spcBef>
              <a:defRPr/>
            </a:pPr>
            <a:r>
              <a:rPr lang="de-DE" altLang="de-DE" sz="2000" dirty="0"/>
              <a:t>Progress since SA#92-e</a:t>
            </a:r>
            <a:r>
              <a:rPr lang="en-US" altLang="de-DE" sz="2000" dirty="0"/>
              <a:t>(Category A CRs are not counted)</a:t>
            </a:r>
            <a:r>
              <a:rPr lang="de-DE" altLang="de-DE" sz="2000" dirty="0"/>
              <a:t>:</a:t>
            </a:r>
          </a:p>
          <a:p>
            <a:pPr lvl="1">
              <a:spcBef>
                <a:spcPts val="0"/>
              </a:spcBef>
              <a:defRPr/>
            </a:pPr>
            <a:r>
              <a:rPr lang="en-US" altLang="zh-CN" sz="1400" dirty="0"/>
              <a:t>Maintenance work ongoing, 1 CRs to TS 23.288 was agreed.</a:t>
            </a:r>
          </a:p>
          <a:p>
            <a:pPr>
              <a:defRPr/>
            </a:pPr>
            <a:endParaRPr lang="de-DE" altLang="de-DE" sz="2000" dirty="0"/>
          </a:p>
          <a:p>
            <a:pPr>
              <a:defRPr/>
            </a:pPr>
            <a:r>
              <a:rPr lang="de-DE" altLang="de-DE" sz="2000" dirty="0"/>
              <a:t>RAN impacts or dependences:</a:t>
            </a:r>
          </a:p>
          <a:p>
            <a:pPr lvl="1">
              <a:defRPr/>
            </a:pPr>
            <a:r>
              <a:rPr lang="en-US" altLang="de-DE" sz="1400" dirty="0"/>
              <a:t>None identified</a:t>
            </a:r>
          </a:p>
          <a:p>
            <a:pPr lvl="1">
              <a:defRPr/>
            </a:pPr>
            <a:endParaRPr lang="en-US" altLang="de-DE" sz="1400" dirty="0"/>
          </a:p>
          <a:p>
            <a:pPr>
              <a:defRPr/>
            </a:pPr>
            <a:r>
              <a:rPr lang="de-DE" altLang="de-DE" sz="2000" dirty="0"/>
              <a:t>Next steps:</a:t>
            </a:r>
          </a:p>
          <a:p>
            <a:pPr lvl="1">
              <a:defRPr/>
            </a:pPr>
            <a:r>
              <a:rPr lang="en-US" sz="1400" dirty="0"/>
              <a:t>FASMO corrections</a:t>
            </a:r>
          </a:p>
          <a:p>
            <a:pPr lvl="1">
              <a:defRPr/>
            </a:pPr>
            <a:endParaRPr lang="en-GB" altLang="zh-CN" sz="1400" dirty="0"/>
          </a:p>
        </p:txBody>
      </p:sp>
      <p:graphicFrame>
        <p:nvGraphicFramePr>
          <p:cNvPr id="7" name="Content Placeholder 8">
            <a:extLst>
              <a:ext uri="{FF2B5EF4-FFF2-40B4-BE49-F238E27FC236}">
                <a16:creationId xmlns:a16="http://schemas.microsoft.com/office/drawing/2014/main" id="{DAA7420C-8E9F-4B98-92CA-01B050A58DD4}"/>
              </a:ext>
            </a:extLst>
          </p:cNvPr>
          <p:cNvGraphicFramePr>
            <a:graphicFrameLocks/>
          </p:cNvGraphicFramePr>
          <p:nvPr>
            <p:extLst>
              <p:ext uri="{D42A27DB-BD31-4B8C-83A1-F6EECF244321}">
                <p14:modId xmlns:p14="http://schemas.microsoft.com/office/powerpoint/2010/main" val="3585847650"/>
              </p:ext>
            </p:extLst>
          </p:nvPr>
        </p:nvGraphicFramePr>
        <p:xfrm>
          <a:off x="271598" y="1356484"/>
          <a:ext cx="8634196"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of enablers for Network Automation for 5G</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SP-180792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altLang="zh-CN" sz="1400" b="1" i="0" u="none" strike="noStrike" kern="1200" cap="none" normalizeH="0" baseline="0" dirty="0" err="1">
                          <a:ln>
                            <a:noFill/>
                          </a:ln>
                          <a:solidFill>
                            <a:schemeClr val="bg1"/>
                          </a:solidFill>
                          <a:effectLst/>
                          <a:latin typeface="+mn-lt"/>
                          <a:ea typeface="+mn-ea"/>
                          <a:cs typeface="+mn-cs"/>
                        </a:rPr>
                        <a:t>eNA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Enablers for Network Automation for 5G</a:t>
                      </a:r>
                      <a:endParaRPr lang="de-DE" altLang="zh-CN"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SP-181123</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02308986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224864463"/>
              </p:ext>
            </p:extLst>
          </p:nvPr>
        </p:nvGraphicFramePr>
        <p:xfrm>
          <a:off x="179388" y="1376363"/>
          <a:ext cx="8810067" cy="154885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FS_CIoT_5G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Cellular IoT support and evolution for the 5G System</a:t>
                      </a:r>
                      <a:endParaRPr lang="de-DE" sz="1400" b="1" kern="1200" dirty="0">
                        <a:solidFill>
                          <a:schemeClr val="lt1"/>
                        </a:solidFill>
                        <a:effectLst/>
                        <a:latin typeface="+mn-lt"/>
                        <a:ea typeface="+mn-ea"/>
                        <a:cs typeface="+mn-cs"/>
                      </a:endParaRPr>
                    </a:p>
                  </a:txBody>
                  <a:tcPr marL="118800" marR="118800" marT="90001" marB="9000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SP-180614</a:t>
                      </a:r>
                      <a:endParaRPr lang="en-US" sz="1400" b="1" i="0" dirty="0">
                        <a:solidFill>
                          <a:srgbClr val="7030A0"/>
                        </a:solidFill>
                      </a:endParaRPr>
                    </a:p>
                  </a:txBody>
                  <a:tcPr marL="91443" marR="91443" marT="45725" marB="457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892595"/>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5G_CIoT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Cellular IoT support and evolution for the 5G System</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179388" y="3066397"/>
            <a:ext cx="8554480" cy="3159761"/>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3 CRs (1 CRs to TS 23.501, 2 CRs to TS 23.502) were agreed.</a:t>
            </a:r>
          </a:p>
          <a:p>
            <a:pPr marL="457200" lvl="1" indent="0">
              <a:spcBef>
                <a:spcPts val="0"/>
              </a:spcBef>
              <a:spcAft>
                <a:spcPts val="0"/>
              </a:spcAft>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t>
            </a:r>
            <a:r>
              <a:rPr lang="en-US" altLang="zh-CN" sz="2000" dirty="0"/>
              <a:t>or dependencies:</a:t>
            </a:r>
            <a:endParaRPr lang="de-DE" sz="2000" dirty="0">
              <a:ea typeface="+mn-ea"/>
              <a:cs typeface="+mn-cs"/>
            </a:endParaRPr>
          </a:p>
          <a:p>
            <a:pPr lvl="1">
              <a:spcBef>
                <a:spcPts val="0"/>
              </a:spcBef>
              <a:spcAft>
                <a:spcPts val="600"/>
              </a:spcAft>
            </a:pPr>
            <a:r>
              <a:rPr lang="en-US" sz="1400" dirty="0"/>
              <a:t>None identified</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dirty="0"/>
              <a:t>FASMO corrections</a:t>
            </a:r>
          </a:p>
          <a:p>
            <a:pPr lvl="1">
              <a:spcBef>
                <a:spcPts val="0"/>
              </a:spcBef>
              <a:spcAft>
                <a:spcPts val="0"/>
              </a:spcAft>
            </a:pPr>
            <a:endParaRPr lang="en-US" altLang="zh-CN" sz="1400"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051298690"/>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ETSUN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Enhancing Topology of SMF and UPF in 5G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SP-181116</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210128"/>
            <a:ext cx="8554480" cy="3017952"/>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 to TS 23.502 were agreed.</a:t>
            </a:r>
          </a:p>
          <a:p>
            <a:pPr marL="457200" lvl="1" indent="-457200">
              <a:spcBef>
                <a:spcPts val="0"/>
              </a:spcBef>
              <a:spcAft>
                <a:spcPts val="0"/>
              </a:spcAft>
              <a:buBlip>
                <a:blip r:embed="rId3"/>
              </a:buBlip>
            </a:pPr>
            <a:endParaRPr lang="en-US" sz="2000" dirty="0">
              <a:ea typeface="+mn-ea"/>
              <a:cs typeface="+mn-cs"/>
            </a:endParaRP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200" dirty="0"/>
              <a:t> </a:t>
            </a:r>
            <a:r>
              <a:rPr lang="en-US" sz="1400" dirty="0"/>
              <a:t>None identified</a:t>
            </a:r>
          </a:p>
          <a:p>
            <a:pPr lvl="1">
              <a:spcBef>
                <a:spcPts val="0"/>
              </a:spcBef>
              <a:spcAft>
                <a:spcPts val="600"/>
              </a:spcAft>
            </a:pPr>
            <a:endParaRPr lang="en-US" sz="1200" dirty="0"/>
          </a:p>
          <a:p>
            <a:pPr lvl="0">
              <a:spcBef>
                <a:spcPts val="0"/>
              </a:spcBef>
              <a:spcAft>
                <a:spcPts val="0"/>
              </a:spcAft>
            </a:pPr>
            <a:r>
              <a:rPr lang="de-DE" sz="2000" dirty="0"/>
              <a:t>Next steps:</a:t>
            </a:r>
          </a:p>
          <a:p>
            <a:pPr lvl="1"/>
            <a:r>
              <a:rPr lang="en-US" sz="1400" dirty="0"/>
              <a:t>FASMO corrections</a:t>
            </a:r>
          </a:p>
          <a:p>
            <a:pPr lvl="1"/>
            <a:endParaRPr lang="en-US" altLang="zh-CN" sz="1400" dirty="0"/>
          </a:p>
          <a:p>
            <a:pPr lvl="1"/>
            <a:endParaRPr lang="en-US" altLang="zh-CN" sz="1200" dirty="0"/>
          </a:p>
          <a:p>
            <a:pPr lvl="1"/>
            <a:endParaRPr lang="en-US" altLang="zh-CN" sz="1400" dirty="0"/>
          </a:p>
        </p:txBody>
      </p:sp>
    </p:spTree>
    <p:extLst>
      <p:ext uri="{BB962C8B-B14F-4D97-AF65-F5344CB8AC3E}">
        <p14:creationId xmlns:p14="http://schemas.microsoft.com/office/powerpoint/2010/main" val="3759461308"/>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5"/>
          <p:cNvSpPr>
            <a:spLocks noGrp="1"/>
          </p:cNvSpPr>
          <p:nvPr>
            <p:ph type="title"/>
          </p:nvPr>
        </p:nvSpPr>
        <p:spPr>
          <a:xfrm>
            <a:off x="157175" y="132388"/>
            <a:ext cx="7112000" cy="1143000"/>
          </a:xfrm>
        </p:spPr>
        <p:txBody>
          <a:bodyPr/>
          <a:lstStyle/>
          <a:p>
            <a:r>
              <a:rPr lang="en-US" altLang="de-DE" sz="2800" b="1" dirty="0"/>
              <a:t>2.3) Rel-16 Work and Maintenance (8/17)</a:t>
            </a:r>
            <a:endParaRPr lang="de-DE" altLang="de-DE" sz="2800" b="1" dirty="0"/>
          </a:p>
        </p:txBody>
      </p:sp>
      <p:sp>
        <p:nvSpPr>
          <p:cNvPr id="36884" name="Content Placeholder 7"/>
          <p:cNvSpPr>
            <a:spLocks noGrp="1"/>
          </p:cNvSpPr>
          <p:nvPr>
            <p:ph sz="half" idx="2"/>
          </p:nvPr>
        </p:nvSpPr>
        <p:spPr>
          <a:xfrm>
            <a:off x="637673" y="3272588"/>
            <a:ext cx="8112787" cy="3070337"/>
          </a:xfrm>
        </p:spPr>
        <p:txBody>
          <a:bodyPr>
            <a:normAutofit/>
          </a:bodyPr>
          <a:lstStyle/>
          <a:p>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to 23.273 were agreed.</a:t>
            </a:r>
          </a:p>
          <a:p>
            <a:r>
              <a:rPr lang="de-DE" altLang="de-DE" sz="2000" dirty="0"/>
              <a:t>RAN impacts or dependencies:</a:t>
            </a:r>
          </a:p>
          <a:p>
            <a:pPr lvl="1"/>
            <a:r>
              <a:rPr lang="en-GB" altLang="zh-CN" sz="1400" dirty="0"/>
              <a:t>None identified.</a:t>
            </a:r>
          </a:p>
          <a:p>
            <a:r>
              <a:rPr lang="de-DE" altLang="de-DE" sz="2000" dirty="0"/>
              <a:t>Next steps:</a:t>
            </a:r>
          </a:p>
          <a:p>
            <a:pPr lvl="1"/>
            <a:r>
              <a:rPr lang="en-US" sz="1400" dirty="0"/>
              <a:t>FASMO corrections</a:t>
            </a:r>
          </a:p>
          <a:p>
            <a:pPr lvl="1"/>
            <a:endParaRPr lang="en-GB" altLang="zh-CN" sz="1400" dirty="0"/>
          </a:p>
        </p:txBody>
      </p:sp>
      <p:graphicFrame>
        <p:nvGraphicFramePr>
          <p:cNvPr id="7" name="Content Placeholder 8">
            <a:extLst>
              <a:ext uri="{FF2B5EF4-FFF2-40B4-BE49-F238E27FC236}">
                <a16:creationId xmlns:a16="http://schemas.microsoft.com/office/drawing/2014/main" id="{EC16BA97-982A-4B9C-9EB0-49AB0F10EF38}"/>
              </a:ext>
            </a:extLst>
          </p:cNvPr>
          <p:cNvGraphicFramePr>
            <a:graphicFrameLocks noGrp="1"/>
          </p:cNvGraphicFramePr>
          <p:nvPr>
            <p:ph sz="half" idx="1"/>
            <p:extLst>
              <p:ext uri="{D42A27DB-BD31-4B8C-83A1-F6EECF244321}">
                <p14:modId xmlns:p14="http://schemas.microsoft.com/office/powerpoint/2010/main" val="121655992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SP-180734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a:solidFill>
                            <a:schemeClr val="lt1"/>
                          </a:solidFill>
                          <a:effectLst/>
                          <a:latin typeface="+mn-lt"/>
                          <a:ea typeface="+mn-ea"/>
                          <a:cs typeface="+mn-cs"/>
                        </a:rPr>
                        <a:t>5G_eLCS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Enhancement to Service Based Architecture for Location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i="0" dirty="0">
                          <a:solidFill>
                            <a:schemeClr val="bg1"/>
                          </a:solidFill>
                        </a:rPr>
                        <a:t>SP-181119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80062505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0"/>
            <a:ext cx="7112000" cy="1143000"/>
          </a:xfrm>
        </p:spPr>
        <p:txBody>
          <a:bodyPr/>
          <a:lstStyle/>
          <a:p>
            <a:r>
              <a:rPr lang="en-US" altLang="de-DE" sz="2800" b="1" dirty="0"/>
              <a:t>2.3) Rel-16 Work and Maintenance (9/17)</a:t>
            </a:r>
            <a:endParaRPr lang="de-DE" altLang="de-DE" sz="2800" b="1" dirty="0"/>
          </a:p>
        </p:txBody>
      </p:sp>
      <p:sp>
        <p:nvSpPr>
          <p:cNvPr id="17428" name="Content Placeholder 7"/>
          <p:cNvSpPr>
            <a:spLocks noGrp="1"/>
          </p:cNvSpPr>
          <p:nvPr>
            <p:ph sz="half" idx="2"/>
          </p:nvPr>
        </p:nvSpPr>
        <p:spPr>
          <a:xfrm>
            <a:off x="361507" y="2991677"/>
            <a:ext cx="8387206" cy="3339549"/>
          </a:xfrm>
        </p:spPr>
        <p:txBody>
          <a:bodyPr/>
          <a:lstStyle/>
          <a:p>
            <a:pPr>
              <a:spcBef>
                <a:spcPts val="0"/>
              </a:spcBef>
              <a:defRPr/>
            </a:pPr>
            <a:r>
              <a:rPr lang="de-DE" altLang="de-DE" sz="2000" dirty="0"/>
              <a:t>Progress since SA#92-e</a:t>
            </a:r>
            <a:r>
              <a:rPr lang="en-US" altLang="de-DE" sz="2000" dirty="0"/>
              <a:t>(Category A CRs are not counted)</a:t>
            </a:r>
            <a:r>
              <a:rPr lang="de-DE" altLang="de-DE" sz="2000" dirty="0"/>
              <a:t>:</a:t>
            </a:r>
          </a:p>
          <a:p>
            <a:pPr lvl="1">
              <a:spcBef>
                <a:spcPts val="0"/>
              </a:spcBef>
              <a:defRPr/>
            </a:pPr>
            <a:r>
              <a:rPr lang="en-US" altLang="zh-CN" sz="1400" dirty="0"/>
              <a:t>Maintenance work ongoing, 4 CRs (1 CRs to 23.401, 1 CR to 23.501, 1 CR to 23.502) were agreed. </a:t>
            </a:r>
          </a:p>
          <a:p>
            <a:pPr lvl="1">
              <a:spcBef>
                <a:spcPts val="0"/>
              </a:spcBef>
              <a:defRPr/>
            </a:pPr>
            <a:endParaRPr lang="en-US" altLang="zh-CN" sz="1400" dirty="0"/>
          </a:p>
          <a:p>
            <a:pPr>
              <a:defRPr/>
            </a:pPr>
            <a:r>
              <a:rPr lang="de-DE" altLang="de-DE" sz="2000" dirty="0"/>
              <a:t>RAN impacts or dependencies:</a:t>
            </a:r>
          </a:p>
          <a:p>
            <a:pPr lvl="1">
              <a:defRPr/>
            </a:pPr>
            <a:r>
              <a:rPr lang="en-US" altLang="zh-CN" sz="1400" dirty="0"/>
              <a:t>None Identified. </a:t>
            </a:r>
          </a:p>
          <a:p>
            <a:pPr lvl="1">
              <a:defRPr/>
            </a:pPr>
            <a:endParaRPr lang="en-US" altLang="zh-CN" sz="1400" dirty="0"/>
          </a:p>
          <a:p>
            <a:pPr>
              <a:defRPr/>
            </a:pPr>
            <a:r>
              <a:rPr lang="de-DE" altLang="de-DE" sz="2000" dirty="0"/>
              <a:t>Next steps:</a:t>
            </a:r>
          </a:p>
          <a:p>
            <a:pPr lvl="1"/>
            <a:r>
              <a:rPr lang="en-US" sz="1400" dirty="0"/>
              <a:t>FASMO corrections</a:t>
            </a:r>
          </a:p>
          <a:p>
            <a:pPr lvl="1"/>
            <a:endParaRPr lang="de-DE" sz="1400" dirty="0"/>
          </a:p>
        </p:txBody>
      </p:sp>
      <p:graphicFrame>
        <p:nvGraphicFramePr>
          <p:cNvPr id="6" name="Content Placeholder 8">
            <a:extLst>
              <a:ext uri="{FF2B5EF4-FFF2-40B4-BE49-F238E27FC236}">
                <a16:creationId xmlns:a16="http://schemas.microsoft.com/office/drawing/2014/main" id="{202A0C0D-09DA-4A68-87B9-097651F1E2BC}"/>
              </a:ext>
            </a:extLst>
          </p:cNvPr>
          <p:cNvGraphicFramePr>
            <a:graphicFrameLocks/>
          </p:cNvGraphicFramePr>
          <p:nvPr>
            <p:extLst>
              <p:ext uri="{D42A27DB-BD31-4B8C-83A1-F6EECF244321}">
                <p14:modId xmlns:p14="http://schemas.microsoft.com/office/powerpoint/2010/main" val="700600073"/>
              </p:ext>
            </p:extLst>
          </p:nvPr>
        </p:nvGraphicFramePr>
        <p:xfrm>
          <a:off x="179388" y="1376363"/>
          <a:ext cx="8810067" cy="1507449"/>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a:solidFill>
                            <a:schemeClr val="lt1"/>
                          </a:solidFill>
                          <a:effectLst/>
                          <a:latin typeface="+mn-lt"/>
                          <a:ea typeface="+mn-ea"/>
                          <a:cs typeface="+mn-cs"/>
                        </a:rPr>
                        <a:t>FS_RACS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SP-180599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a:solidFill>
                            <a:schemeClr val="lt1"/>
                          </a:solidFill>
                          <a:effectLst/>
                          <a:latin typeface="+mn-lt"/>
                          <a:ea typeface="+mn-ea"/>
                          <a:cs typeface="+mn-cs"/>
                        </a:rPr>
                        <a:t>RACS</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Optimisations on UE radio capability signalling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SP-190180</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05485989"/>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01376" y="74509"/>
            <a:ext cx="7112000" cy="857748"/>
          </a:xfrm>
        </p:spPr>
        <p:txBody>
          <a:bodyPr/>
          <a:lstStyle/>
          <a:p>
            <a:r>
              <a:rPr lang="en-US" altLang="de-DE" sz="2800" b="1" dirty="0"/>
              <a:t>2.3) Rel-16 Work and Maintenance (10/17)</a:t>
            </a:r>
            <a:endParaRPr lang="de-DE" altLang="de-DE" sz="2800" b="1" dirty="0"/>
          </a:p>
        </p:txBody>
      </p:sp>
      <p:sp>
        <p:nvSpPr>
          <p:cNvPr id="17428" name="Content Placeholder 7"/>
          <p:cNvSpPr>
            <a:spLocks noGrp="1"/>
          </p:cNvSpPr>
          <p:nvPr>
            <p:ph sz="half" idx="2"/>
          </p:nvPr>
        </p:nvSpPr>
        <p:spPr>
          <a:xfrm>
            <a:off x="203994" y="3052658"/>
            <a:ext cx="8736011" cy="3301959"/>
          </a:xfrm>
        </p:spPr>
        <p:txBody>
          <a:bodyPr/>
          <a:lstStyle/>
          <a:p>
            <a:pPr>
              <a:spcBef>
                <a:spcPts val="0"/>
              </a:spcBef>
              <a:spcAft>
                <a:spcPts val="300"/>
              </a:spcAft>
              <a:defRPr/>
            </a:pPr>
            <a:r>
              <a:rPr lang="de-DE" altLang="de-DE" sz="1800" dirty="0"/>
              <a:t>Progress since SA#92-e</a:t>
            </a:r>
            <a:r>
              <a:rPr lang="en-US" altLang="de-DE" sz="1800" dirty="0"/>
              <a:t>(Category A CRs are not counted)</a:t>
            </a:r>
            <a:r>
              <a:rPr lang="de-DE" altLang="de-DE" sz="1800" dirty="0"/>
              <a:t>:</a:t>
            </a:r>
          </a:p>
          <a:p>
            <a:pPr lvl="1">
              <a:spcBef>
                <a:spcPts val="0"/>
              </a:spcBef>
              <a:spcAft>
                <a:spcPts val="300"/>
              </a:spcAft>
            </a:pPr>
            <a:r>
              <a:rPr lang="en-US" altLang="zh-CN" sz="1400" dirty="0"/>
              <a:t>Maintenance work ongoing, 8 CRs (5 CRs to TS 23.501, 2 CRs to 23.502, 1 CR to 23.503) were agreed.</a:t>
            </a:r>
          </a:p>
          <a:p>
            <a:pPr lvl="1">
              <a:spcBef>
                <a:spcPts val="0"/>
              </a:spcBef>
              <a:spcAft>
                <a:spcPts val="300"/>
              </a:spcAft>
            </a:pPr>
            <a:endParaRPr lang="en-US" altLang="zh-CN" sz="1400" dirty="0">
              <a:solidFill>
                <a:srgbClr val="FF0000"/>
              </a:solidFill>
            </a:endParaRPr>
          </a:p>
          <a:p>
            <a:pPr>
              <a:spcBef>
                <a:spcPts val="0"/>
              </a:spcBef>
              <a:spcAft>
                <a:spcPts val="0"/>
              </a:spcAft>
              <a:defRPr/>
            </a:pPr>
            <a:r>
              <a:rPr lang="de-DE" sz="1800" dirty="0"/>
              <a:t>RAN impacts or dependencies:</a:t>
            </a:r>
            <a:endParaRPr lang="de-DE" altLang="de-DE" sz="1600" dirty="0"/>
          </a:p>
          <a:p>
            <a:pPr lvl="1">
              <a:spcBef>
                <a:spcPts val="0"/>
              </a:spcBef>
              <a:spcAft>
                <a:spcPts val="600"/>
              </a:spcAft>
            </a:pPr>
            <a:r>
              <a:rPr lang="en-US" sz="1400" dirty="0"/>
              <a:t>None</a:t>
            </a:r>
          </a:p>
          <a:p>
            <a:pPr lvl="1">
              <a:spcBef>
                <a:spcPts val="0"/>
              </a:spcBef>
              <a:spcAft>
                <a:spcPts val="600"/>
              </a:spcAft>
            </a:pPr>
            <a:endParaRPr lang="en-US" sz="1400" dirty="0"/>
          </a:p>
          <a:p>
            <a:pPr>
              <a:spcBef>
                <a:spcPts val="0"/>
              </a:spcBef>
              <a:spcAft>
                <a:spcPts val="0"/>
              </a:spcAft>
            </a:pPr>
            <a:r>
              <a:rPr lang="de-DE" altLang="de-DE" sz="1800" dirty="0"/>
              <a:t>Next steps:</a:t>
            </a:r>
          </a:p>
          <a:p>
            <a:pPr lvl="1">
              <a:spcBef>
                <a:spcPts val="0"/>
              </a:spcBef>
              <a:spcAft>
                <a:spcPts val="0"/>
              </a:spcAft>
            </a:pPr>
            <a:r>
              <a:rPr lang="en-US" sz="1400" dirty="0"/>
              <a:t>FASMO corrections</a:t>
            </a:r>
          </a:p>
          <a:p>
            <a:pPr lvl="1">
              <a:spcBef>
                <a:spcPts val="0"/>
              </a:spcBef>
              <a:spcAft>
                <a:spcPts val="0"/>
              </a:spcAft>
            </a:pPr>
            <a:endParaRPr lang="en-US" sz="1400" dirty="0"/>
          </a:p>
        </p:txBody>
      </p:sp>
      <p:graphicFrame>
        <p:nvGraphicFramePr>
          <p:cNvPr id="5" name="Content Placeholder 8">
            <a:extLst>
              <a:ext uri="{FF2B5EF4-FFF2-40B4-BE49-F238E27FC236}">
                <a16:creationId xmlns:a16="http://schemas.microsoft.com/office/drawing/2014/main" id="{ED57DA89-397D-4956-9E61-8069651CED18}"/>
              </a:ext>
            </a:extLst>
          </p:cNvPr>
          <p:cNvGraphicFramePr>
            <a:graphicFrameLocks/>
          </p:cNvGraphicFramePr>
          <p:nvPr>
            <p:extLst>
              <p:ext uri="{D42A27DB-BD31-4B8C-83A1-F6EECF244321}">
                <p14:modId xmlns:p14="http://schemas.microsoft.com/office/powerpoint/2010/main" val="1364787174"/>
              </p:ext>
            </p:extLst>
          </p:nvPr>
        </p:nvGraphicFramePr>
        <p:xfrm>
          <a:off x="101376" y="1238733"/>
          <a:ext cx="8941247" cy="1507449"/>
        </p:xfrm>
        <a:graphic>
          <a:graphicData uri="http://schemas.openxmlformats.org/drawingml/2006/table">
            <a:tbl>
              <a:tblPr firstRow="1" bandRow="1">
                <a:tableStyleId>{8FD4443E-F989-4FC4-A0C8-D5A2AF1F390B}</a:tableStyleId>
              </a:tblPr>
              <a:tblGrid>
                <a:gridCol w="1411357">
                  <a:extLst>
                    <a:ext uri="{9D8B030D-6E8A-4147-A177-3AD203B41FA5}">
                      <a16:colId xmlns:a16="http://schemas.microsoft.com/office/drawing/2014/main" val="20000"/>
                    </a:ext>
                  </a:extLst>
                </a:gridCol>
                <a:gridCol w="4037643">
                  <a:extLst>
                    <a:ext uri="{9D8B030D-6E8A-4147-A177-3AD203B41FA5}">
                      <a16:colId xmlns:a16="http://schemas.microsoft.com/office/drawing/2014/main" val="20001"/>
                    </a:ext>
                  </a:extLst>
                </a:gridCol>
                <a:gridCol w="1169838">
                  <a:extLst>
                    <a:ext uri="{9D8B030D-6E8A-4147-A177-3AD203B41FA5}">
                      <a16:colId xmlns:a16="http://schemas.microsoft.com/office/drawing/2014/main" val="20002"/>
                    </a:ext>
                  </a:extLst>
                </a:gridCol>
                <a:gridCol w="1242306">
                  <a:extLst>
                    <a:ext uri="{9D8B030D-6E8A-4147-A177-3AD203B41FA5}">
                      <a16:colId xmlns:a16="http://schemas.microsoft.com/office/drawing/2014/main" val="20003"/>
                    </a:ext>
                  </a:extLst>
                </a:gridCol>
                <a:gridCol w="1080103">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i="0" kern="1200" dirty="0">
                          <a:solidFill>
                            <a:schemeClr val="lt1"/>
                          </a:solidFill>
                          <a:effectLst/>
                          <a:latin typeface="+mn-lt"/>
                          <a:ea typeface="+mn-ea"/>
                          <a:cs typeface="+mn-cs"/>
                        </a:rPr>
                        <a:t>Study on 5GS Enhanced support of Vertical and LAN Services</a:t>
                      </a:r>
                      <a:endParaRPr lang="de-DE" sz="1400" b="1" i="0"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i="0"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Vertical_LAN</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 Enhanced support of Vertical and LAN Services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prstClr val="white"/>
                          </a:solidFill>
                          <a:effectLst/>
                          <a:uLnTx/>
                          <a:uFillTx/>
                          <a:latin typeface="+mn-lt"/>
                          <a:ea typeface="+mn-ea"/>
                          <a:cs typeface="+mn-cs"/>
                        </a:rPr>
                        <a:t>SP-181120</a:t>
                      </a:r>
                      <a:endParaRPr kumimoji="0" lang="en-US"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456233126"/>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(11/17)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4113693513"/>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FS_5</a:t>
                      </a:r>
                      <a:r>
                        <a:rPr lang="en-US" altLang="zh-CN" sz="1400" b="1" kern="1200" dirty="0">
                          <a:solidFill>
                            <a:schemeClr val="lt1"/>
                          </a:solidFill>
                          <a:effectLst/>
                          <a:latin typeface="+mn-lt"/>
                          <a:ea typeface="+mn-ea"/>
                          <a:cs typeface="+mn-cs"/>
                        </a:rPr>
                        <a:t>G_URLLC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Study on 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Jun</a:t>
                      </a:r>
                      <a:r>
                        <a:rPr kumimoji="0" lang="en-US" sz="1400" b="1" i="0" u="none" strike="noStrike" kern="1200" cap="none" spc="0" normalizeH="0" baseline="0" noProof="0" dirty="0">
                          <a:ln>
                            <a:noFill/>
                          </a:ln>
                          <a:solidFill>
                            <a:prstClr val="white"/>
                          </a:solidFill>
                          <a:effectLst/>
                          <a:uLnTx/>
                          <a:uFillTx/>
                          <a:latin typeface="+mn-lt"/>
                          <a:ea typeface="+mn-ea"/>
                          <a:cs typeface="+mn-cs"/>
                        </a:rPr>
                        <a:t>,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SP-180118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400" b="1" kern="1200" dirty="0">
                          <a:solidFill>
                            <a:schemeClr val="lt1"/>
                          </a:solidFill>
                          <a:effectLst/>
                          <a:latin typeface="+mn-lt"/>
                          <a:ea typeface="+mn-ea"/>
                          <a:cs typeface="+mn-cs"/>
                        </a:rPr>
                        <a:t>5G_URLLC</a:t>
                      </a:r>
                      <a:endParaRPr lang="en-US" altLang="zh-CN"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400" b="1" kern="1200" dirty="0">
                          <a:solidFill>
                            <a:schemeClr val="lt1"/>
                          </a:solidFill>
                          <a:effectLst/>
                          <a:latin typeface="+mn-lt"/>
                          <a:ea typeface="+mn-ea"/>
                          <a:cs typeface="+mn-cs"/>
                        </a:rPr>
                        <a:t>Enhancement of URLLC supporting in 5GC</a:t>
                      </a:r>
                      <a:endParaRPr lang="de-DE" altLang="zh-CN"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SP-181122</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Aft>
                <a:spcPts val="600"/>
              </a:spcAft>
            </a:pPr>
            <a:r>
              <a:rPr lang="en-US" altLang="zh-CN" sz="1400" dirty="0"/>
              <a:t>No change.</a:t>
            </a:r>
          </a:p>
          <a:p>
            <a:pPr lvl="1">
              <a:spcAft>
                <a:spcPts val="600"/>
              </a:spcAft>
            </a:pPr>
            <a:endParaRPr lang="en-US" altLang="zh-CN" sz="1400" dirty="0"/>
          </a:p>
          <a:p>
            <a:pPr>
              <a:spcBef>
                <a:spcPts val="0"/>
              </a:spcBef>
              <a:spcAft>
                <a:spcPts val="0"/>
              </a:spcAft>
            </a:pPr>
            <a:r>
              <a:rPr lang="en-US" sz="2000" dirty="0"/>
              <a:t>RAN impacts and dependencies:</a:t>
            </a:r>
            <a:endParaRPr lang="de-DE" sz="2000" dirty="0"/>
          </a:p>
          <a:p>
            <a:pPr lvl="1">
              <a:spcAft>
                <a:spcPts val="600"/>
              </a:spcAft>
            </a:pPr>
            <a:r>
              <a:rPr lang="en-US" sz="1400" dirty="0"/>
              <a:t>None Identified. </a:t>
            </a:r>
          </a:p>
          <a:p>
            <a:pPr lvl="1">
              <a:spcAft>
                <a:spcPts val="600"/>
              </a:spcAft>
            </a:pPr>
            <a:endParaRPr lang="en-US" sz="1400" dirty="0"/>
          </a:p>
          <a:p>
            <a:pPr lvl="0">
              <a:spcBef>
                <a:spcPts val="0"/>
              </a:spcBef>
              <a:spcAft>
                <a:spcPts val="0"/>
              </a:spcAft>
            </a:pPr>
            <a:r>
              <a:rPr lang="de-DE" sz="1800" dirty="0"/>
              <a:t>Next steps:</a:t>
            </a:r>
          </a:p>
          <a:p>
            <a:pPr lvl="1"/>
            <a:r>
              <a:rPr lang="en-US" sz="1400" dirty="0"/>
              <a:t>FASMO corrections</a:t>
            </a:r>
          </a:p>
          <a:p>
            <a:pPr lvl="1"/>
            <a:endParaRPr lang="en-US" altLang="zh-CN" sz="1400" dirty="0"/>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95812"/>
            <a:ext cx="7112000" cy="1143000"/>
          </a:xfrm>
        </p:spPr>
        <p:txBody>
          <a:bodyPr/>
          <a:lstStyle/>
          <a:p>
            <a:r>
              <a:rPr lang="en-US" altLang="de-DE" sz="2800" b="1" dirty="0"/>
              <a:t>2.3) Rel-16 Work and Maintenance (12/17)</a:t>
            </a:r>
            <a:endParaRPr lang="de-DE" altLang="de-DE" sz="2800" b="1" dirty="0"/>
          </a:p>
        </p:txBody>
      </p:sp>
      <p:sp>
        <p:nvSpPr>
          <p:cNvPr id="17428" name="Content Placeholder 7"/>
          <p:cNvSpPr>
            <a:spLocks noGrp="1"/>
          </p:cNvSpPr>
          <p:nvPr>
            <p:ph sz="half" idx="2"/>
          </p:nvPr>
        </p:nvSpPr>
        <p:spPr>
          <a:xfrm>
            <a:off x="305767" y="3200399"/>
            <a:ext cx="8280400" cy="2912165"/>
          </a:xfrm>
        </p:spPr>
        <p:txBody>
          <a:bodyPr/>
          <a:lstStyle/>
          <a:p>
            <a:pPr>
              <a:defRPr/>
            </a:pPr>
            <a:r>
              <a:rPr lang="de-DE" altLang="de-DE" sz="2000" dirty="0"/>
              <a:t>Progress since SA#92-e</a:t>
            </a:r>
            <a:r>
              <a:rPr lang="en-US" altLang="de-DE" sz="2000" dirty="0"/>
              <a:t>(Category A CRs are not counted)</a:t>
            </a:r>
            <a:r>
              <a:rPr lang="de-DE" altLang="de-DE" sz="2000" dirty="0"/>
              <a:t>:</a:t>
            </a:r>
          </a:p>
          <a:p>
            <a:pPr lvl="1">
              <a:spcAft>
                <a:spcPts val="600"/>
              </a:spcAft>
            </a:pPr>
            <a:r>
              <a:rPr lang="en-US" altLang="zh-CN" sz="1600" dirty="0"/>
              <a:t>No change.</a:t>
            </a:r>
          </a:p>
          <a:p>
            <a:r>
              <a:rPr lang="de-DE" altLang="zh-CN" sz="2000" dirty="0"/>
              <a:t>RAN impacts or dependencies:</a:t>
            </a:r>
          </a:p>
          <a:p>
            <a:pPr lvl="1">
              <a:spcAft>
                <a:spcPts val="600"/>
              </a:spcAft>
            </a:pPr>
            <a:r>
              <a:rPr lang="de-DE" altLang="de-DE" sz="1600" dirty="0"/>
              <a:t>None identified</a:t>
            </a:r>
            <a:endParaRPr lang="en-GB" altLang="zh-CN" sz="1600" dirty="0"/>
          </a:p>
          <a:p>
            <a:pPr>
              <a:defRPr/>
            </a:pPr>
            <a:r>
              <a:rPr lang="de-DE" altLang="de-DE" sz="2000" dirty="0"/>
              <a:t>Next steps:</a:t>
            </a:r>
          </a:p>
          <a:p>
            <a:pPr lvl="1"/>
            <a:r>
              <a:rPr lang="en-US" sz="1600" dirty="0"/>
              <a:t>FASMO corrections</a:t>
            </a:r>
          </a:p>
          <a:p>
            <a:pPr lvl="1"/>
            <a:endParaRPr lang="en-US" altLang="zh-CN" sz="1600" dirty="0"/>
          </a:p>
        </p:txBody>
      </p:sp>
      <p:graphicFrame>
        <p:nvGraphicFramePr>
          <p:cNvPr id="5" name="Content Placeholder 8">
            <a:extLst>
              <a:ext uri="{FF2B5EF4-FFF2-40B4-BE49-F238E27FC236}">
                <a16:creationId xmlns:a16="http://schemas.microsoft.com/office/drawing/2014/main" id="{86D74868-4AA4-4819-9635-D4C02C26F3C3}"/>
              </a:ext>
            </a:extLst>
          </p:cNvPr>
          <p:cNvGraphicFramePr>
            <a:graphicFrameLocks/>
          </p:cNvGraphicFramePr>
          <p:nvPr>
            <p:extLst>
              <p:ext uri="{D42A27DB-BD31-4B8C-83A1-F6EECF244321}">
                <p14:modId xmlns:p14="http://schemas.microsoft.com/office/powerpoint/2010/main" val="495839358"/>
              </p:ext>
            </p:extLst>
          </p:nvPr>
        </p:nvGraphicFramePr>
        <p:xfrm>
          <a:off x="179388" y="1376363"/>
          <a:ext cx="8810067" cy="154893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FS_eSBA</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Study on Enhancements to the Service-Based 5G System Architecture</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Dec</a:t>
                      </a:r>
                      <a:r>
                        <a:rPr kumimoji="0" lang="en-US" sz="1400" b="1" i="0" u="none" strike="noStrike" kern="1200" cap="none" spc="0" normalizeH="0" baseline="0" noProof="0" dirty="0">
                          <a:ln>
                            <a:noFill/>
                          </a:ln>
                          <a:solidFill>
                            <a:prstClr val="white"/>
                          </a:solidFill>
                          <a:effectLst/>
                          <a:uLnTx/>
                          <a:uFillTx/>
                          <a:latin typeface="+mn-lt"/>
                          <a:ea typeface="+mn-ea"/>
                          <a:cs typeface="+mn-cs"/>
                        </a:rPr>
                        <a:t>,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SP-180231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bg1"/>
                          </a:solidFill>
                          <a:effectLst/>
                          <a:latin typeface="+mn-lt"/>
                          <a:ea typeface="+mn-ea"/>
                          <a:cs typeface="+mn-cs"/>
                        </a:rPr>
                        <a:t>5G_eSBA</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a:ln>
                            <a:noFill/>
                          </a:ln>
                          <a:solidFill>
                            <a:schemeClr val="bg1"/>
                          </a:solidFill>
                          <a:effectLst/>
                          <a:latin typeface="+mn-lt"/>
                          <a:ea typeface="+mn-ea"/>
                          <a:cs typeface="+mn-cs"/>
                        </a:rPr>
                        <a:t>Enhancements to the Service-Based 5G System Architecture </a:t>
                      </a:r>
                      <a:endParaRPr kumimoji="0" lang="de-DE" sz="14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SP-181125</a:t>
                      </a:r>
                      <a:endParaRPr lang="en-US" sz="14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84848842"/>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(13/17)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478619822"/>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err="1">
                          <a:solidFill>
                            <a:schemeClr val="lt1"/>
                          </a:solidFill>
                          <a:effectLst/>
                          <a:latin typeface="+mn-lt"/>
                          <a:ea typeface="+mn-ea"/>
                          <a:cs typeface="+mn-cs"/>
                        </a:rPr>
                        <a:t>FS_eNS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SP-180503</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US" sz="1400" b="1" kern="1200" dirty="0" err="1">
                          <a:solidFill>
                            <a:schemeClr val="lt1"/>
                          </a:solidFill>
                          <a:effectLst/>
                          <a:latin typeface="+mn-lt"/>
                          <a:ea typeface="+mn-ea"/>
                          <a:cs typeface="+mn-cs"/>
                        </a:rPr>
                        <a:t>eNS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Enhancement of Network Slicing</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81232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400" dirty="0"/>
              <a:t>Maintenance work ongoing, 2 CRs to TS 23.501 were agreed.</a:t>
            </a:r>
          </a:p>
          <a:p>
            <a:pPr marL="457200" lvl="1" indent="0">
              <a:spcBef>
                <a:spcPts val="0"/>
              </a:spcBef>
              <a:spcAft>
                <a:spcPts val="0"/>
              </a:spcAft>
              <a:buNone/>
            </a:pPr>
            <a:endParaRPr lang="en-US" sz="1800" dirty="0"/>
          </a:p>
          <a:p>
            <a:pPr marL="457200" lvl="1" indent="-457200">
              <a:spcBef>
                <a:spcPts val="0"/>
              </a:spcBef>
              <a:spcAft>
                <a:spcPts val="0"/>
              </a:spcAft>
              <a:buBlip>
                <a:blip r:embed="rId2"/>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 None</a:t>
            </a:r>
          </a:p>
          <a:p>
            <a:pPr marL="457200" lvl="1" indent="0">
              <a:spcBef>
                <a:spcPts val="0"/>
              </a:spcBef>
              <a:spcAft>
                <a:spcPts val="600"/>
              </a:spcAft>
              <a:buNone/>
            </a:pPr>
            <a:endParaRPr lang="de-DE" sz="1400" dirty="0"/>
          </a:p>
          <a:p>
            <a:pPr lvl="0">
              <a:spcBef>
                <a:spcPts val="0"/>
              </a:spcBef>
              <a:spcAft>
                <a:spcPts val="0"/>
              </a:spcAft>
            </a:pPr>
            <a:r>
              <a:rPr lang="de-DE" sz="2000" dirty="0"/>
              <a:t>Next steps:</a:t>
            </a:r>
          </a:p>
          <a:p>
            <a:pPr lvl="1"/>
            <a:r>
              <a:rPr lang="en-US" sz="1400" dirty="0"/>
              <a:t>FASMO corrections</a:t>
            </a:r>
          </a:p>
          <a:p>
            <a:pPr lvl="1"/>
            <a:endParaRPr lang="en-US" altLang="zh-CN" sz="1400" dirty="0"/>
          </a:p>
          <a:p>
            <a:pPr marL="457200" lvl="1" indent="0">
              <a:buNone/>
            </a:pPr>
            <a:endParaRPr lang="en-US" altLang="zh-CN" sz="1600" dirty="0"/>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1) General aspects (events since SA#92-e,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5"/>
          <p:cNvSpPr>
            <a:spLocks noGrp="1"/>
          </p:cNvSpPr>
          <p:nvPr>
            <p:ph type="title"/>
          </p:nvPr>
        </p:nvSpPr>
        <p:spPr>
          <a:xfrm>
            <a:off x="179388" y="205064"/>
            <a:ext cx="7112000" cy="788849"/>
          </a:xfrm>
        </p:spPr>
        <p:txBody>
          <a:bodyPr/>
          <a:lstStyle/>
          <a:p>
            <a:r>
              <a:rPr lang="en-US" altLang="de-DE" sz="2800" b="1" dirty="0"/>
              <a:t>2.3) Rel-16 Work and Maintenance (14/17)</a:t>
            </a:r>
            <a:endParaRPr lang="de-DE" altLang="de-DE" sz="2800" b="1" dirty="0"/>
          </a:p>
        </p:txBody>
      </p:sp>
      <p:sp>
        <p:nvSpPr>
          <p:cNvPr id="17428" name="Content Placeholder 7"/>
          <p:cNvSpPr>
            <a:spLocks noGrp="1"/>
          </p:cNvSpPr>
          <p:nvPr>
            <p:ph sz="half" idx="2"/>
          </p:nvPr>
        </p:nvSpPr>
        <p:spPr>
          <a:xfrm>
            <a:off x="434975" y="3056021"/>
            <a:ext cx="8280400" cy="3401930"/>
          </a:xfrm>
        </p:spPr>
        <p:txBody>
          <a:bodyPr/>
          <a:lstStyle/>
          <a:p>
            <a:pPr>
              <a:defRPr/>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marL="457200" lvl="1" indent="0">
              <a:buNone/>
            </a:pPr>
            <a:endParaRPr lang="zh-CN" altLang="zh-CN" sz="1600" dirty="0"/>
          </a:p>
          <a:p>
            <a:r>
              <a:rPr lang="de-DE"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r>
              <a:rPr lang="en-US" sz="1600" dirty="0"/>
              <a:t>FASMO corrections</a:t>
            </a:r>
          </a:p>
          <a:p>
            <a:pPr lvl="1"/>
            <a:endParaRPr lang="de-DE" altLang="de-DE" sz="1600" dirty="0"/>
          </a:p>
          <a:p>
            <a:pPr marL="457200" lvl="1" indent="0">
              <a:buNone/>
            </a:pPr>
            <a:endParaRPr lang="de-DE"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68CCDF6-E1F0-4085-9FC9-5DCB10746894}"/>
              </a:ext>
            </a:extLst>
          </p:cNvPr>
          <p:cNvGraphicFramePr>
            <a:graphicFrameLocks/>
          </p:cNvGraphicFramePr>
          <p:nvPr>
            <p:extLst>
              <p:ext uri="{D42A27DB-BD31-4B8C-83A1-F6EECF244321}">
                <p14:modId xmlns:p14="http://schemas.microsoft.com/office/powerpoint/2010/main" val="2905470767"/>
              </p:ext>
            </p:extLst>
          </p:nvPr>
        </p:nvGraphicFramePr>
        <p:xfrm>
          <a:off x="179388" y="1417638"/>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GB" sz="1400" b="1" kern="1200" dirty="0" err="1">
                          <a:solidFill>
                            <a:schemeClr val="lt1"/>
                          </a:solidFill>
                          <a:effectLst/>
                          <a:latin typeface="+mn-lt"/>
                          <a:ea typeface="+mn-ea"/>
                          <a:cs typeface="+mn-cs"/>
                        </a:rPr>
                        <a:t>FS_UDICoM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Study on User data interworking, Coexistence and</a:t>
                      </a:r>
                    </a:p>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SP-190148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sz="1400" b="1" kern="1200" dirty="0" err="1">
                          <a:solidFill>
                            <a:schemeClr val="lt1"/>
                          </a:solidFill>
                          <a:effectLst/>
                          <a:latin typeface="+mn-lt"/>
                          <a:ea typeface="+mn-ea"/>
                          <a:cs typeface="+mn-cs"/>
                        </a:rPr>
                        <a:t>UDICoM</a:t>
                      </a:r>
                      <a:endParaRPr lang="en-US" sz="14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  User data interworking, Coexistence and Migration</a:t>
                      </a:r>
                      <a:endParaRPr lang="de-DE" sz="1400" b="1" kern="1200" dirty="0">
                        <a:solidFill>
                          <a:schemeClr val="lt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a:t>
                      </a:r>
                      <a:r>
                        <a:rPr kumimoji="0" lang="en-US" sz="1400" b="1" i="0" u="none" strike="noStrike" kern="1200" cap="none" spc="0" normalizeH="0" baseline="0" noProof="0" dirty="0">
                          <a:ln>
                            <a:noFill/>
                          </a:ln>
                          <a:solidFill>
                            <a:prstClr val="white"/>
                          </a:solidFill>
                          <a:effectLst/>
                          <a:uLnTx/>
                          <a:uFillTx/>
                          <a:latin typeface="+mn-lt"/>
                          <a:ea typeface="+mn-ea"/>
                          <a:cs typeface="+mn-cs"/>
                        </a:rPr>
                        <a:t>90182</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16590"/>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5"/>
          <p:cNvSpPr>
            <a:spLocks noGrp="1"/>
          </p:cNvSpPr>
          <p:nvPr>
            <p:ph type="title"/>
          </p:nvPr>
        </p:nvSpPr>
        <p:spPr>
          <a:xfrm>
            <a:off x="179388" y="0"/>
            <a:ext cx="7112000" cy="1143000"/>
          </a:xfrm>
        </p:spPr>
        <p:txBody>
          <a:bodyPr/>
          <a:lstStyle/>
          <a:p>
            <a:r>
              <a:rPr lang="en-US" altLang="de-DE" sz="2800" b="1" dirty="0"/>
              <a:t>2.3) Rel-16 Work and Maintenance (15/17)</a:t>
            </a:r>
            <a:endParaRPr lang="de-DE" altLang="de-DE" sz="2800" b="1" dirty="0"/>
          </a:p>
        </p:txBody>
      </p:sp>
      <p:sp>
        <p:nvSpPr>
          <p:cNvPr id="17428" name="Content Placeholder 7"/>
          <p:cNvSpPr>
            <a:spLocks noGrp="1"/>
          </p:cNvSpPr>
          <p:nvPr>
            <p:ph sz="half" idx="2"/>
          </p:nvPr>
        </p:nvSpPr>
        <p:spPr>
          <a:xfrm>
            <a:off x="434975" y="2987749"/>
            <a:ext cx="8280400" cy="3470201"/>
          </a:xfrm>
        </p:spPr>
        <p:txBody>
          <a:bodyPr/>
          <a:lstStyle/>
          <a:p>
            <a:pPr>
              <a:defRPr/>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600" dirty="0"/>
              <a:t>Maintenance work ongoing, 1 CR to TS 23.503 was agreed.</a:t>
            </a:r>
          </a:p>
          <a:p>
            <a:pPr lvl="1"/>
            <a:endParaRPr lang="en-US" altLang="zh-CN" sz="1600" dirty="0"/>
          </a:p>
          <a:p>
            <a:r>
              <a:rPr lang="de-DE" altLang="zh-CN" sz="2000" dirty="0"/>
              <a:t>RAN impacts or dependencies:</a:t>
            </a:r>
          </a:p>
          <a:p>
            <a:pPr lvl="1"/>
            <a:r>
              <a:rPr lang="de-DE" altLang="de-DE" sz="1600" dirty="0"/>
              <a:t>None identified</a:t>
            </a:r>
          </a:p>
          <a:p>
            <a:pPr lvl="1"/>
            <a:endParaRPr lang="de-DE" altLang="de-DE" sz="2000" dirty="0"/>
          </a:p>
          <a:p>
            <a:pPr>
              <a:defRPr/>
            </a:pPr>
            <a:r>
              <a:rPr lang="de-DE" altLang="de-DE" sz="2000" dirty="0"/>
              <a:t>Next steps:</a:t>
            </a:r>
          </a:p>
          <a:p>
            <a:pPr lvl="1">
              <a:defRPr/>
            </a:pPr>
            <a:r>
              <a:rPr lang="en-US" sz="1600" dirty="0"/>
              <a:t>FASMO corrections</a:t>
            </a:r>
          </a:p>
          <a:p>
            <a:pPr lvl="1">
              <a:defRPr/>
            </a:pPr>
            <a:endParaRPr lang="en-GB" altLang="zh-CN" sz="1600" dirty="0"/>
          </a:p>
          <a:p>
            <a:pPr lvl="1">
              <a:defRPr/>
            </a:pPr>
            <a:endParaRPr lang="de-DE" sz="1600" dirty="0"/>
          </a:p>
        </p:txBody>
      </p:sp>
      <p:graphicFrame>
        <p:nvGraphicFramePr>
          <p:cNvPr id="5" name="Content Placeholder 8">
            <a:extLst>
              <a:ext uri="{FF2B5EF4-FFF2-40B4-BE49-F238E27FC236}">
                <a16:creationId xmlns:a16="http://schemas.microsoft.com/office/drawing/2014/main" id="{420402C9-AE8F-4D7D-BB2D-185E2B98B369}"/>
              </a:ext>
            </a:extLst>
          </p:cNvPr>
          <p:cNvGraphicFramePr>
            <a:graphicFrameLocks/>
          </p:cNvGraphicFramePr>
          <p:nvPr>
            <p:extLst>
              <p:ext uri="{D42A27DB-BD31-4B8C-83A1-F6EECF244321}">
                <p14:modId xmlns:p14="http://schemas.microsoft.com/office/powerpoint/2010/main" val="2936590013"/>
              </p:ext>
            </p:extLst>
          </p:nvPr>
        </p:nvGraphicFramePr>
        <p:xfrm>
          <a:off x="179388" y="1535387"/>
          <a:ext cx="8810067" cy="942078"/>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400" b="1" i="0" u="none" strike="noStrike" kern="1200" cap="none" normalizeH="0" baseline="0" dirty="0" err="1">
                          <a:ln>
                            <a:noFill/>
                          </a:ln>
                          <a:solidFill>
                            <a:schemeClr val="lt1"/>
                          </a:solidFill>
                          <a:effectLst/>
                          <a:latin typeface="+mn-lt"/>
                          <a:ea typeface="+mn-ea"/>
                          <a:cs typeface="+mn-cs"/>
                        </a:rPr>
                        <a:t>xBDT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a:solidFill>
                            <a:schemeClr val="lt1"/>
                          </a:solidFill>
                          <a:effectLst/>
                          <a:latin typeface="+mn-lt"/>
                          <a:ea typeface="+mn-ea"/>
                          <a:cs typeface="+mn-cs"/>
                        </a:rPr>
                        <a:t>5GS</a:t>
                      </a:r>
                      <a:r>
                        <a:rPr lang="en-GB" sz="1400" b="1" kern="1200" baseline="0" dirty="0">
                          <a:solidFill>
                            <a:schemeClr val="lt1"/>
                          </a:solidFill>
                          <a:effectLst/>
                          <a:latin typeface="+mn-lt"/>
                          <a:ea typeface="+mn-ea"/>
                          <a:cs typeface="+mn-cs"/>
                        </a:rPr>
                        <a:t> Transfer of Policies for Background Data Transfer</a:t>
                      </a:r>
                      <a:endParaRPr lang="de-DE" sz="1400" b="1" kern="1200" dirty="0">
                        <a:solidFill>
                          <a:schemeClr val="lt1"/>
                        </a:solidFill>
                        <a:effectLst/>
                        <a:latin typeface="+mn-lt"/>
                        <a:ea typeface="+mn-ea"/>
                        <a:cs typeface="+mn-cs"/>
                      </a:endParaRPr>
                    </a:p>
                  </a:txBody>
                  <a:tcPr marL="118800" marR="118800" marT="90010" marB="9001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SP-180509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8143365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(16/17)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762779007"/>
              </p:ext>
            </p:extLst>
          </p:nvPr>
        </p:nvGraphicFramePr>
        <p:xfrm>
          <a:off x="179388" y="1376363"/>
          <a:ext cx="8810067" cy="146596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FS_eIMS5G</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Study on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SP-180736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400" b="1" i="0" u="none" strike="noStrike" kern="1200" cap="none" normalizeH="0" baseline="0" dirty="0">
                          <a:ln>
                            <a:noFill/>
                          </a:ln>
                          <a:solidFill>
                            <a:schemeClr val="lt1"/>
                          </a:solidFill>
                          <a:effectLst/>
                          <a:latin typeface="+mn-lt"/>
                          <a:ea typeface="+mn-ea"/>
                          <a:cs typeface="+mn-cs"/>
                        </a:rPr>
                        <a:t>eIMS5G_SBA</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SBA aspects of enhanced IMS to 5GC integration</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SP-190181</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CCA62"/>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434974" y="3068319"/>
            <a:ext cx="8554480" cy="3159761"/>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spcBef>
                <a:spcPts val="0"/>
              </a:spcBef>
              <a:spcAft>
                <a:spcPts val="0"/>
              </a:spcAft>
            </a:pPr>
            <a:r>
              <a:rPr lang="en-US" altLang="zh-CN" sz="1600" dirty="0"/>
              <a:t>No Change.</a:t>
            </a:r>
          </a:p>
          <a:p>
            <a:pPr marL="457200" lvl="1" indent="0">
              <a:spcBef>
                <a:spcPts val="0"/>
              </a:spcBef>
              <a:spcAft>
                <a:spcPts val="0"/>
              </a:spcAft>
              <a:buNone/>
            </a:pPr>
            <a:endParaRPr lang="en-US" altLang="zh-CN" sz="16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a:t>
            </a:r>
          </a:p>
          <a:p>
            <a:pPr marL="457200" lvl="1" indent="0">
              <a:spcBef>
                <a:spcPts val="0"/>
              </a:spcBef>
              <a:spcAft>
                <a:spcPts val="600"/>
              </a:spcAft>
              <a:buNone/>
            </a:pPr>
            <a:endParaRPr lang="en-US" sz="1600" dirty="0"/>
          </a:p>
          <a:p>
            <a:pPr lvl="0">
              <a:spcBef>
                <a:spcPts val="0"/>
              </a:spcBef>
              <a:spcAft>
                <a:spcPts val="0"/>
              </a:spcAft>
            </a:pPr>
            <a:r>
              <a:rPr lang="de-DE" sz="2000" dirty="0"/>
              <a:t>Next steps:</a:t>
            </a:r>
          </a:p>
          <a:p>
            <a:pPr lvl="1"/>
            <a:r>
              <a:rPr lang="en-US" sz="1600" dirty="0"/>
              <a:t>FASMO corrections</a:t>
            </a:r>
          </a:p>
          <a:p>
            <a:pPr lvl="1"/>
            <a:endParaRPr lang="en-US" altLang="zh-CN" sz="1600" dirty="0"/>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2.3) Rel-16 Work and Maintenance (17/17)</a:t>
            </a:r>
            <a:endParaRPr lang="de-DE" altLang="de-DE" sz="2800"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85753235"/>
              </p:ext>
            </p:extLst>
          </p:nvPr>
        </p:nvGraphicFramePr>
        <p:xfrm>
          <a:off x="179388" y="1376363"/>
          <a:ext cx="8810067" cy="942136"/>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IABARC</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Architecture enhancements for the support of Integrated access and backhaul (IAB)</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19</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prstClr val="white"/>
                          </a:solidFill>
                          <a:effectLst/>
                          <a:uLnTx/>
                          <a:uFillTx/>
                          <a:latin typeface="+mn-lt"/>
                          <a:ea typeface="+mn-ea"/>
                          <a:cs typeface="+mn-cs"/>
                        </a:rPr>
                        <a:t>SP-190627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2"/>
                  </a:ext>
                </a:extLst>
              </a:tr>
            </a:tbl>
          </a:graphicData>
        </a:graphic>
      </p:graphicFrame>
      <p:sp>
        <p:nvSpPr>
          <p:cNvPr id="29716" name="Content Placeholder 7"/>
          <p:cNvSpPr>
            <a:spLocks noGrp="1"/>
          </p:cNvSpPr>
          <p:nvPr>
            <p:ph sz="half" idx="2"/>
          </p:nvPr>
        </p:nvSpPr>
        <p:spPr>
          <a:xfrm>
            <a:off x="294760" y="2616139"/>
            <a:ext cx="8554480" cy="3559030"/>
          </a:xfrm>
        </p:spPr>
        <p:txBody>
          <a:bodyPr/>
          <a:lstStyle/>
          <a:p>
            <a:pPr>
              <a:spcBef>
                <a:spcPts val="0"/>
              </a:spcBef>
              <a:spcAft>
                <a:spcPts val="0"/>
              </a:spcAft>
            </a:pPr>
            <a:r>
              <a:rPr lang="de-DE" altLang="de-DE" sz="2000" dirty="0"/>
              <a:t>Progress since SA#92-e</a:t>
            </a:r>
            <a:r>
              <a:rPr lang="en-US" altLang="de-DE" sz="2000" dirty="0"/>
              <a:t>(Category A CRs are not counted)</a:t>
            </a:r>
            <a:r>
              <a:rPr lang="de-DE" altLang="de-DE" sz="2000" dirty="0"/>
              <a:t>:</a:t>
            </a:r>
          </a:p>
          <a:p>
            <a:pPr lvl="1"/>
            <a:r>
              <a:rPr lang="en-US" altLang="zh-CN" sz="1600" dirty="0"/>
              <a:t>Maintenance work ongoing, 1 CR to TS 23.501 was agreed.</a:t>
            </a:r>
          </a:p>
          <a:p>
            <a:pPr marL="457200" lvl="1" indent="0">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600" dirty="0"/>
              <a:t>None </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sz="1600" dirty="0"/>
              <a:t>FASMO corrections</a:t>
            </a:r>
          </a:p>
          <a:p>
            <a:pPr lvl="1"/>
            <a:endParaRPr lang="en-US" altLang="zh-CN" sz="1600" dirty="0"/>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GB" sz="1800" b="1" i="1" dirty="0"/>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13850" y="3098679"/>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SA#92-e:</a:t>
            </a:r>
          </a:p>
          <a:p>
            <a:pPr lvl="1">
              <a:spcBef>
                <a:spcPts val="0"/>
              </a:spcBef>
              <a:spcAft>
                <a:spcPts val="0"/>
              </a:spcAft>
            </a:pPr>
            <a:r>
              <a:rPr lang="de-DE" altLang="de-DE" sz="1400" dirty="0"/>
              <a:t>6 CRs on TS 23.501/502/503 approved.</a:t>
            </a:r>
          </a:p>
          <a:p>
            <a:pPr lvl="1">
              <a:spcBef>
                <a:spcPts val="0"/>
              </a:spcBef>
              <a:spcAft>
                <a:spcPts val="0"/>
              </a:spcAft>
            </a:pPr>
            <a:r>
              <a:rPr lang="de-DE" altLang="de-DE" sz="1400" dirty="0"/>
              <a:t>1 LS  sent to RAN2/3 and CT1 on multiple TACs for moving cells</a:t>
            </a:r>
            <a:r>
              <a:rPr lang="en-US" altLang="zh-CN" sz="1400" dirty="0"/>
              <a:t>. </a:t>
            </a:r>
          </a:p>
          <a:p>
            <a:pPr lvl="1">
              <a:spcBef>
                <a:spcPts val="0"/>
              </a:spcBef>
              <a:spcAft>
                <a:spcPts val="0"/>
              </a:spcAft>
            </a:pPr>
            <a:r>
              <a:rPr lang="en-US" sz="1400" b="0" kern="1200" dirty="0">
                <a:solidFill>
                  <a:schemeClr val="tx1"/>
                </a:solidFill>
                <a:effectLst/>
                <a:latin typeface="+mn-lt"/>
                <a:ea typeface="+mn-ea"/>
                <a:cs typeface="Times New Roman" panose="02020603050405020304" pitchFamily="18" charset="0"/>
              </a:rPr>
              <a:t>Exception Completed. Remaining work to be completed as part of RAN2, RAN3, CT1 alignment. </a:t>
            </a:r>
          </a:p>
          <a:p>
            <a:pPr lvl="1">
              <a:spcBef>
                <a:spcPts val="0"/>
              </a:spcBef>
              <a:spcAft>
                <a:spcPts val="0"/>
              </a:spcAft>
            </a:pPr>
            <a:endParaRPr lang="en-US" altLang="zh-CN" sz="1400" dirty="0"/>
          </a:p>
          <a:p>
            <a:r>
              <a:rPr lang="en-US" altLang="de-DE" sz="2000" dirty="0"/>
              <a:t>RAN impacts or dependencies:</a:t>
            </a:r>
          </a:p>
          <a:p>
            <a:pPr lvl="1"/>
            <a:r>
              <a:rPr lang="en-US" sz="1400" dirty="0"/>
              <a:t>No RAN impact identified. </a:t>
            </a:r>
          </a:p>
          <a:p>
            <a:pPr lvl="1"/>
            <a:r>
              <a:rPr lang="en-US" sz="1400" dirty="0"/>
              <a:t>Possible NAS timer extension depends on CT1 outcomes. </a:t>
            </a:r>
          </a:p>
          <a:p>
            <a:r>
              <a:rPr lang="en-US" altLang="de-DE" sz="2000" dirty="0"/>
              <a:t>Next steps:</a:t>
            </a:r>
          </a:p>
          <a:p>
            <a:pPr lvl="1"/>
            <a:r>
              <a:rPr lang="en-US" sz="1400" dirty="0"/>
              <a:t>Maintenance</a:t>
            </a:r>
          </a:p>
          <a:p>
            <a:pPr lvl="1"/>
            <a:r>
              <a:rPr lang="en-US" sz="1400" dirty="0"/>
              <a:t>Finalize the remaining normative work on </a:t>
            </a:r>
            <a:r>
              <a:rPr lang="de-DE" altLang="de-DE" sz="1400" dirty="0"/>
              <a:t>multiple TACs for moving cells </a:t>
            </a:r>
            <a:r>
              <a:rPr lang="en-US" sz="1400" dirty="0"/>
              <a:t>based on </a:t>
            </a:r>
            <a:r>
              <a:rPr lang="en-US" sz="1400" b="0" kern="1200" dirty="0">
                <a:solidFill>
                  <a:schemeClr val="tx1"/>
                </a:solidFill>
                <a:effectLst/>
                <a:latin typeface="+mn-lt"/>
                <a:ea typeface="+mn-ea"/>
                <a:cs typeface="Times New Roman" panose="02020603050405020304" pitchFamily="18" charset="0"/>
              </a:rPr>
              <a:t>RAN2/RAN3/</a:t>
            </a:r>
            <a:r>
              <a:rPr lang="en-US" sz="1400" dirty="0"/>
              <a:t>CT1 response. </a:t>
            </a:r>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(1/17)</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2166045428"/>
              </p:ext>
            </p:extLst>
          </p:nvPr>
        </p:nvGraphicFramePr>
        <p:xfrm>
          <a:off x="179388" y="1376363"/>
          <a:ext cx="8810068" cy="942136"/>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1">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a:t>
                      </a:r>
                      <a:r>
                        <a:rPr lang="en-US" altLang="zh-CN" sz="1400" b="1" kern="1200" dirty="0">
                          <a:solidFill>
                            <a:schemeClr val="lt1"/>
                          </a:solidFill>
                          <a:effectLst/>
                          <a:latin typeface="+mn-lt"/>
                          <a:ea typeface="+mn-ea"/>
                          <a:cs typeface="+mn-cs"/>
                        </a:rPr>
                        <a:t>GSAT_ARCH</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4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SP-200445</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3018510084"/>
              </p:ext>
            </p:extLst>
          </p:nvPr>
        </p:nvGraphicFramePr>
        <p:xfrm>
          <a:off x="179388" y="1376363"/>
          <a:ext cx="8810067" cy="144303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dirty="0" err="1">
                          <a:solidFill>
                            <a:schemeClr val="lt1"/>
                          </a:solidFill>
                          <a:effectLst/>
                          <a:latin typeface="+mn-lt"/>
                          <a:ea typeface="+mn-ea"/>
                          <a:cs typeface="+mn-cs"/>
                        </a:rPr>
                        <a:t>FS_enh</a:t>
                      </a:r>
                      <a:r>
                        <a:rPr lang="en-US" altLang="zh-CN" sz="1200" b="1" kern="1200" dirty="0" err="1">
                          <a:solidFill>
                            <a:schemeClr val="lt1"/>
                          </a:solidFill>
                          <a:effectLst/>
                          <a:latin typeface="+mn-lt"/>
                          <a:ea typeface="+mn-ea"/>
                          <a:cs typeface="+mn-cs"/>
                        </a:rPr>
                        <a:t>_EC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lt1"/>
                          </a:solidFill>
                          <a:effectLst/>
                          <a:latin typeface="+mn-lt"/>
                          <a:ea typeface="+mn-ea"/>
                          <a:cs typeface="+mn-cs"/>
                        </a:rPr>
                        <a:t>Study on enhancement of support for Edge Computing in 5GC</a:t>
                      </a:r>
                      <a:endParaRPr lang="de-DE"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200" dirty="0"/>
                        <a:t> </a:t>
                      </a:r>
                      <a:r>
                        <a:rPr lang="en-US" altLang="zh-CN" sz="1200" b="1" dirty="0"/>
                        <a:t>eEdge_5GC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Enhancement of support for Edge Computing in 5G Core network</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75% </a:t>
                      </a:r>
                      <a:r>
                        <a:rPr lang="en-US" altLang="zh-CN" sz="1200" b="1" kern="1200" dirty="0">
                          <a:solidFill>
                            <a:srgbClr val="7030A0"/>
                          </a:solidFill>
                          <a:latin typeface="+mn-lt"/>
                          <a:ea typeface="+mn-ea"/>
                          <a:cs typeface="+mn-cs"/>
                        </a:rPr>
                        <a:t>-</a:t>
                      </a:r>
                      <a:r>
                        <a:rPr lang="en-US" sz="1200" b="1" kern="1200" dirty="0">
                          <a:solidFill>
                            <a:srgbClr val="7030A0"/>
                          </a:solidFill>
                          <a:latin typeface="+mn-lt"/>
                          <a:ea typeface="+mn-ea"/>
                          <a:cs typeface="+mn-cs"/>
                        </a:rPr>
                        <a:t>&gt; 9</a:t>
                      </a:r>
                      <a:r>
                        <a:rPr lang="en-US" altLang="zh-CN" sz="1200" b="1" kern="1200" dirty="0">
                          <a:solidFill>
                            <a:srgbClr val="7030A0"/>
                          </a:solidFill>
                          <a:latin typeface="+mn-lt"/>
                          <a:ea typeface="+mn-ea"/>
                          <a:cs typeface="+mn-cs"/>
                        </a:rPr>
                        <a:t>5</a:t>
                      </a:r>
                      <a:r>
                        <a:rPr lang="en-US" sz="1200" b="1" kern="1200" dirty="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SP-201107</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93443414"/>
                  </a:ext>
                </a:extLst>
              </a:tr>
            </a:tbl>
          </a:graphicData>
        </a:graphic>
      </p:graphicFrame>
      <p:sp>
        <p:nvSpPr>
          <p:cNvPr id="29716" name="Content Placeholder 7"/>
          <p:cNvSpPr>
            <a:spLocks noGrp="1"/>
          </p:cNvSpPr>
          <p:nvPr>
            <p:ph sz="half" idx="2"/>
          </p:nvPr>
        </p:nvSpPr>
        <p:spPr>
          <a:xfrm>
            <a:off x="434974" y="3050697"/>
            <a:ext cx="8554480" cy="3177384"/>
          </a:xfrm>
        </p:spPr>
        <p:txBody>
          <a:bodyPr/>
          <a:lstStyle/>
          <a:p>
            <a:pPr>
              <a:spcBef>
                <a:spcPts val="0"/>
              </a:spcBef>
              <a:spcAft>
                <a:spcPts val="0"/>
              </a:spcAft>
            </a:pPr>
            <a:r>
              <a:rPr lang="de-DE" altLang="de-DE" sz="2000" dirty="0"/>
              <a:t>Progress since SA#92-e:</a:t>
            </a:r>
          </a:p>
          <a:p>
            <a:pPr lvl="1">
              <a:spcBef>
                <a:spcPts val="0"/>
              </a:spcBef>
              <a:spcAft>
                <a:spcPts val="0"/>
              </a:spcAft>
            </a:pPr>
            <a:r>
              <a:rPr lang="en-US" altLang="zh-CN" sz="1400" dirty="0"/>
              <a:t>28 </a:t>
            </a:r>
            <a:r>
              <a:rPr lang="en-US" altLang="zh-CN" sz="1400" dirty="0" err="1"/>
              <a:t>pCRs</a:t>
            </a:r>
            <a:r>
              <a:rPr lang="en-US" altLang="zh-CN" sz="1400" dirty="0"/>
              <a:t> for TS 23.548 and 21 CRs for TS 23.501/23.502/23.503 were approved. </a:t>
            </a:r>
          </a:p>
          <a:p>
            <a:pPr lvl="1">
              <a:spcBef>
                <a:spcPts val="0"/>
              </a:spcBef>
              <a:spcAft>
                <a:spcPts val="0"/>
              </a:spcAft>
            </a:pPr>
            <a:r>
              <a:rPr lang="en-US" altLang="zh-CN" sz="1400" dirty="0"/>
              <a:t>TS 23.548 v1.1.0 is sent to SA #93-e for approval. </a:t>
            </a:r>
          </a:p>
          <a:p>
            <a:pPr lvl="1">
              <a:spcBef>
                <a:spcPts val="0"/>
              </a:spcBef>
              <a:spcAft>
                <a:spcPts val="0"/>
              </a:spcAft>
            </a:pPr>
            <a:r>
              <a:rPr lang="en-US" altLang="zh-CN" sz="1400" dirty="0"/>
              <a:t>All exceptions were resolved except for a </a:t>
            </a:r>
            <a:r>
              <a:rPr lang="en-US" altLang="zh-CN" sz="1400" dirty="0">
                <a:solidFill>
                  <a:srgbClr val="FF0000"/>
                </a:solidFill>
              </a:rPr>
              <a:t>contentious issue listed in the TS cover page</a:t>
            </a:r>
            <a:r>
              <a:rPr lang="en-US" altLang="zh-CN" sz="1400" dirty="0"/>
              <a:t>.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None identified</a:t>
            </a:r>
          </a:p>
          <a:p>
            <a:pPr lvl="0">
              <a:spcBef>
                <a:spcPts val="0"/>
              </a:spcBef>
              <a:spcAft>
                <a:spcPts val="0"/>
              </a:spcAft>
            </a:pPr>
            <a:r>
              <a:rPr lang="de-DE" sz="2000" dirty="0"/>
              <a:t>Next steps:</a:t>
            </a:r>
          </a:p>
          <a:p>
            <a:pPr lvl="1"/>
            <a:r>
              <a:rPr lang="en-US" sz="1400" dirty="0"/>
              <a:t>Maintenance</a:t>
            </a:r>
          </a:p>
          <a:p>
            <a:pPr lvl="1">
              <a:spcBef>
                <a:spcPts val="0"/>
              </a:spcBef>
              <a:spcAft>
                <a:spcPts val="300"/>
              </a:spcAft>
            </a:pPr>
            <a:r>
              <a:rPr lang="en-US" altLang="zh-CN" sz="1400" dirty="0"/>
              <a:t>Resolve the contentious issue based on SA plenary outputs.</a:t>
            </a:r>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2.4) Rel-17 Study/Work (2/17)</a:t>
            </a:r>
            <a:endParaRPr lang="en-GB" altLang="en-US" b="1" kern="0" dirty="0"/>
          </a:p>
        </p:txBody>
      </p:sp>
    </p:spTree>
    <p:extLst>
      <p:ext uri="{BB962C8B-B14F-4D97-AF65-F5344CB8AC3E}">
        <p14:creationId xmlns:p14="http://schemas.microsoft.com/office/powerpoint/2010/main" val="2751961909"/>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79775"/>
            <a:ext cx="8554480" cy="3502271"/>
          </a:xfrm>
        </p:spPr>
        <p:txBody>
          <a:bodyPr/>
          <a:lstStyle/>
          <a:p>
            <a:r>
              <a:rPr lang="en-US" altLang="de-DE" sz="2000" dirty="0"/>
              <a:t>Progress since SA#92-e:</a:t>
            </a:r>
          </a:p>
          <a:p>
            <a:pPr lvl="1">
              <a:spcBef>
                <a:spcPts val="0"/>
              </a:spcBef>
              <a:spcAft>
                <a:spcPts val="0"/>
              </a:spcAft>
            </a:pPr>
            <a:r>
              <a:rPr lang="en-US" altLang="zh-CN" sz="1600" dirty="0"/>
              <a:t>30 normative CRs approved for stage 2 specifications - TS 23.501/23.502/503</a:t>
            </a:r>
          </a:p>
          <a:p>
            <a:pPr lvl="1">
              <a:spcBef>
                <a:spcPts val="0"/>
              </a:spcBef>
              <a:spcAft>
                <a:spcPts val="0"/>
              </a:spcAft>
            </a:pPr>
            <a:r>
              <a:rPr lang="en-US" altLang="zh-CN" sz="1600" dirty="0"/>
              <a:t>3 LS sent – 1 to ITU-T SG15 Q13, 1 to IEEE 1588, 1 to CT1 on Time Synchronization</a:t>
            </a:r>
          </a:p>
          <a:p>
            <a:pPr lvl="1">
              <a:spcBef>
                <a:spcPts val="0"/>
              </a:spcBef>
              <a:spcAft>
                <a:spcPts val="0"/>
              </a:spcAft>
            </a:pPr>
            <a:r>
              <a:rPr lang="en-US" altLang="zh-CN" sz="1600" dirty="0"/>
              <a:t>All the open items identified in the exception sheet have been resolved:</a:t>
            </a:r>
          </a:p>
          <a:p>
            <a:pPr lvl="2">
              <a:spcBef>
                <a:spcPts val="0"/>
              </a:spcBef>
              <a:spcAft>
                <a:spcPts val="0"/>
              </a:spcAft>
            </a:pPr>
            <a:r>
              <a:rPr lang="en-GB" sz="1200" dirty="0"/>
              <a:t>AF influence of Time synchronization accuracy error budget</a:t>
            </a:r>
          </a:p>
          <a:p>
            <a:pPr lvl="2">
              <a:spcBef>
                <a:spcPts val="0"/>
              </a:spcBef>
              <a:spcAft>
                <a:spcPts val="0"/>
              </a:spcAft>
            </a:pPr>
            <a:r>
              <a:rPr lang="en-GB" sz="1200" dirty="0"/>
              <a:t>AF influence of the 5G reference time is performed </a:t>
            </a:r>
          </a:p>
          <a:p>
            <a:pPr lvl="2">
              <a:spcBef>
                <a:spcPts val="0"/>
              </a:spcBef>
              <a:spcAft>
                <a:spcPts val="0"/>
              </a:spcAft>
            </a:pPr>
            <a:r>
              <a:rPr lang="en-GB" sz="1200" dirty="0"/>
              <a:t>Pending clean up and/or fixes due to TSCTSF NF introduction, handling of PMIC (e.g., due to triggers such as validity timer expiry) when UE is in idle mode (many CRs).</a:t>
            </a:r>
            <a:endParaRPr lang="en-US" altLang="zh-CN" sz="1200" dirty="0"/>
          </a:p>
          <a:p>
            <a:r>
              <a:rPr lang="en-US" altLang="de-DE" sz="2000" dirty="0"/>
              <a:t>RAN impacts or dependencies:</a:t>
            </a:r>
          </a:p>
          <a:p>
            <a:pPr lvl="1">
              <a:spcBef>
                <a:spcPts val="0"/>
              </a:spcBef>
              <a:spcAft>
                <a:spcPts val="600"/>
              </a:spcAft>
            </a:pPr>
            <a:r>
              <a:rPr lang="en-US" sz="1600" dirty="0"/>
              <a:t>None</a:t>
            </a:r>
          </a:p>
          <a:p>
            <a:r>
              <a:rPr lang="en-US" altLang="de-DE" sz="2000" dirty="0"/>
              <a:t>Next steps:</a:t>
            </a:r>
          </a:p>
          <a:p>
            <a:pPr lvl="1">
              <a:spcBef>
                <a:spcPts val="0"/>
              </a:spcBef>
              <a:spcAft>
                <a:spcPts val="0"/>
              </a:spcAft>
            </a:pPr>
            <a:r>
              <a:rPr lang="en-US" altLang="zh-CN" sz="1600" dirty="0"/>
              <a:t>Maintenance</a:t>
            </a:r>
          </a:p>
        </p:txBody>
      </p:sp>
      <p:sp>
        <p:nvSpPr>
          <p:cNvPr id="6" name="Title 5"/>
          <p:cNvSpPr>
            <a:spLocks noGrp="1"/>
          </p:cNvSpPr>
          <p:nvPr>
            <p:ph type="title"/>
          </p:nvPr>
        </p:nvSpPr>
        <p:spPr>
          <a:xfrm>
            <a:off x="179388" y="83891"/>
            <a:ext cx="7112000" cy="1143000"/>
          </a:xfrm>
        </p:spPr>
        <p:txBody>
          <a:bodyPr/>
          <a:lstStyle/>
          <a:p>
            <a:r>
              <a:rPr lang="en-GB" altLang="en-US" b="1" dirty="0"/>
              <a:t>2.4) Rel-17 Study/Work (3/17)</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301403833"/>
              </p:ext>
            </p:extLst>
          </p:nvPr>
        </p:nvGraphicFramePr>
        <p:xfrm>
          <a:off x="179388" y="1376363"/>
          <a:ext cx="8810067" cy="1183174"/>
        </p:xfrm>
        <a:graphic>
          <a:graphicData uri="http://schemas.openxmlformats.org/drawingml/2006/table">
            <a:tbl>
              <a:tblPr firstRow="1" bandRow="1">
                <a:tableStyleId>{8FD4443E-F989-4FC4-A0C8-D5A2AF1F390B}</a:tableStyleId>
              </a:tblPr>
              <a:tblGrid>
                <a:gridCol w="991044">
                  <a:extLst>
                    <a:ext uri="{9D8B030D-6E8A-4147-A177-3AD203B41FA5}">
                      <a16:colId xmlns:a16="http://schemas.microsoft.com/office/drawing/2014/main" val="20000"/>
                    </a:ext>
                  </a:extLst>
                </a:gridCol>
                <a:gridCol w="4356608">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59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939">
                <a:tc>
                  <a:txBody>
                    <a:bodyPr/>
                    <a:lstStyle/>
                    <a:p>
                      <a:r>
                        <a:rPr lang="en-US" sz="1200" b="1" kern="1200" dirty="0" err="1">
                          <a:solidFill>
                            <a:schemeClr val="lt1"/>
                          </a:solidFill>
                          <a:effectLst/>
                          <a:latin typeface="+mn-lt"/>
                          <a:ea typeface="+mn-ea"/>
                          <a:cs typeface="+mn-cs"/>
                        </a:rPr>
                        <a:t>FS_IIoT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bg1"/>
                          </a:solidFill>
                          <a:effectLst/>
                          <a:latin typeface="+mn-lt"/>
                          <a:ea typeface="+mn-ea"/>
                          <a:cs typeface="+mn-cs"/>
                        </a:rPr>
                        <a:t>Study on enhanced support of Industrial IoT - TSC/URLLC enhancements</a:t>
                      </a:r>
                      <a:endParaRPr lang="en-US"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SP-200298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1111">
                <a:tc>
                  <a:txBody>
                    <a:bodyPr/>
                    <a:lstStyle/>
                    <a:p>
                      <a:r>
                        <a:rPr lang="en-US" sz="1200" b="1" kern="1200" dirty="0" err="1">
                          <a:solidFill>
                            <a:schemeClr val="lt1"/>
                          </a:solidFill>
                          <a:effectLst/>
                          <a:latin typeface="+mn-lt"/>
                          <a:ea typeface="+mn-ea"/>
                          <a:cs typeface="+mn-cs"/>
                        </a:rPr>
                        <a:t>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enhanced support of Industrial Internet of Things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SP-200973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0933370"/>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(4/17)</a:t>
            </a:r>
            <a:endParaRPr lang="de-DE" altLang="de-DE" b="1" dirty="0"/>
          </a:p>
        </p:txBody>
      </p:sp>
      <p:sp>
        <p:nvSpPr>
          <p:cNvPr id="31764" name="Content Placeholder 7"/>
          <p:cNvSpPr>
            <a:spLocks noGrp="1"/>
          </p:cNvSpPr>
          <p:nvPr>
            <p:ph sz="half" idx="2"/>
          </p:nvPr>
        </p:nvSpPr>
        <p:spPr>
          <a:xfrm>
            <a:off x="271598" y="2606040"/>
            <a:ext cx="8464029" cy="3746192"/>
          </a:xfrm>
        </p:spPr>
        <p:txBody>
          <a:bodyPr/>
          <a:lstStyle/>
          <a:p>
            <a:pPr>
              <a:spcBef>
                <a:spcPts val="0"/>
              </a:spcBef>
              <a:spcAft>
                <a:spcPts val="400"/>
              </a:spcAft>
            </a:pPr>
            <a:r>
              <a:rPr lang="de-DE" altLang="de-DE" sz="2000" dirty="0"/>
              <a:t>Progress since SA#92-e:</a:t>
            </a:r>
          </a:p>
          <a:p>
            <a:pPr lvl="1">
              <a:spcBef>
                <a:spcPts val="0"/>
              </a:spcBef>
              <a:spcAft>
                <a:spcPts val="400"/>
              </a:spcAft>
            </a:pPr>
            <a:r>
              <a:rPr lang="en-US" altLang="ko-KR" sz="1400" dirty="0"/>
              <a:t>41 </a:t>
            </a:r>
            <a:r>
              <a:rPr lang="en-US" altLang="ko-KR" sz="1400" dirty="0" err="1"/>
              <a:t>pCRs</a:t>
            </a:r>
            <a:r>
              <a:rPr lang="en-US" altLang="ko-KR" sz="1400" dirty="0"/>
              <a:t> agreed to TS 23.304, 1 CR agreed to TS 23.501 and 2 CRs agreed to TS 23.503 related to the concluded key issues.</a:t>
            </a:r>
          </a:p>
          <a:p>
            <a:pPr lvl="1">
              <a:spcBef>
                <a:spcPts val="0"/>
              </a:spcBef>
              <a:spcAft>
                <a:spcPts val="400"/>
              </a:spcAft>
            </a:pPr>
            <a:r>
              <a:rPr lang="en-US" altLang="ko-KR" sz="1400" dirty="0"/>
              <a:t>TS 23.304 is 98% complete and sent to TSG SA for approval.</a:t>
            </a:r>
          </a:p>
          <a:p>
            <a:pPr lvl="1">
              <a:spcBef>
                <a:spcPts val="0"/>
              </a:spcBef>
              <a:spcAft>
                <a:spcPts val="400"/>
              </a:spcAft>
            </a:pPr>
            <a:r>
              <a:rPr lang="en-US" sz="1400" b="0" kern="1200" dirty="0">
                <a:solidFill>
                  <a:schemeClr val="tx1"/>
                </a:solidFill>
                <a:effectLst/>
                <a:latin typeface="+mn-lt"/>
                <a:ea typeface="+mn-ea"/>
                <a:cs typeface="Times New Roman" panose="02020603050405020304" pitchFamily="18" charset="0"/>
              </a:rPr>
              <a:t>Exception Completed. Remaining work to be completed as part of RAN2 alignment. </a:t>
            </a: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RAN impacts as per agreed (p)CRs.</a:t>
            </a:r>
            <a:r>
              <a:rPr lang="en-GB" altLang="zh-CN" sz="1400" dirty="0"/>
              <a:t>.</a:t>
            </a:r>
            <a:endParaRPr lang="en-US" altLang="zh-CN" sz="1400" dirty="0"/>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via coordination with RAN2.</a:t>
            </a:r>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2370852461"/>
              </p:ext>
            </p:extLst>
          </p:nvPr>
        </p:nvGraphicFramePr>
        <p:xfrm>
          <a:off x="271598" y="1312354"/>
          <a:ext cx="8634196" cy="120164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1079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1428">
                <a:tc>
                  <a:txBody>
                    <a:bodyPr/>
                    <a:lstStyle/>
                    <a:p>
                      <a:r>
                        <a:rPr lang="en-US" altLang="ko-KR" sz="1200" b="1" kern="1200" dirty="0">
                          <a:solidFill>
                            <a:schemeClr val="lt1"/>
                          </a:solidFill>
                          <a:effectLst/>
                          <a:latin typeface="+mn-lt"/>
                          <a:ea typeface="+mn-ea"/>
                          <a:cs typeface="+mn-cs"/>
                        </a:rPr>
                        <a:t>FS_5G_ProSe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System enhancement for Proximity based Services in 5GS</a:t>
                      </a:r>
                      <a:r>
                        <a:rPr lang="en-GB" altLang="ko-KR" sz="1200" b="1" kern="1200" dirty="0">
                          <a:solidFill>
                            <a:schemeClr val="lt1"/>
                          </a:solidFill>
                          <a:effectLst/>
                          <a:latin typeface="+mn-lt"/>
                          <a:ea typeface="+mn-ea"/>
                          <a:cs typeface="+mn-cs"/>
                        </a:rPr>
                        <a:t> (FS_5G_ProSe)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SP-190443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1428">
                <a:tc>
                  <a:txBody>
                    <a:bodyPr/>
                    <a:lstStyle/>
                    <a:p>
                      <a:r>
                        <a:rPr lang="en-US" altLang="ko-KR" sz="1200" b="1" kern="1200" dirty="0">
                          <a:solidFill>
                            <a:schemeClr val="lt1"/>
                          </a:solidFill>
                          <a:effectLst/>
                          <a:latin typeface="+mn-lt"/>
                          <a:ea typeface="+mn-ea"/>
                          <a:cs typeface="+mn-cs"/>
                        </a:rPr>
                        <a:t>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Proximity based Services in 5GS</a:t>
                      </a:r>
                      <a:r>
                        <a:rPr lang="en-GB" altLang="ko-KR" sz="1200" b="1" kern="1200" dirty="0">
                          <a:solidFill>
                            <a:schemeClr val="lt1"/>
                          </a:solidFill>
                          <a:effectLst/>
                          <a:latin typeface="+mn-lt"/>
                          <a:ea typeface="+mn-ea"/>
                          <a:cs typeface="+mn-cs"/>
                        </a:rPr>
                        <a:t> (5G_ProSe)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85%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SP-201132</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33570334"/>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(5/17)</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630411353"/>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dirty="0">
                          <a:solidFill>
                            <a:schemeClr val="lt1"/>
                          </a:solidFill>
                          <a:effectLst/>
                          <a:latin typeface="+mn-lt"/>
                          <a:ea typeface="+mn-ea"/>
                          <a:cs typeface="+mn-cs"/>
                        </a:rPr>
                        <a:t>FS_MUSIM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system enabler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dirty="0">
                          <a:solidFill>
                            <a:schemeClr val="lt1"/>
                          </a:solidFill>
                          <a:effectLst/>
                          <a:latin typeface="+mn-lt"/>
                          <a:ea typeface="+mn-ea"/>
                          <a:cs typeface="+mn-cs"/>
                        </a:rPr>
                        <a:t>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System enablers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SP-200978</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6055237"/>
                  </a:ext>
                </a:extLst>
              </a:tr>
            </a:tbl>
          </a:graphicData>
        </a:graphic>
      </p:graphicFrame>
      <p:sp>
        <p:nvSpPr>
          <p:cNvPr id="29716" name="Content Placeholder 7"/>
          <p:cNvSpPr>
            <a:spLocks noGrp="1"/>
          </p:cNvSpPr>
          <p:nvPr>
            <p:ph sz="half" idx="2"/>
          </p:nvPr>
        </p:nvSpPr>
        <p:spPr>
          <a:xfrm>
            <a:off x="434975" y="2515278"/>
            <a:ext cx="8554480" cy="3786668"/>
          </a:xfrm>
        </p:spPr>
        <p:txBody>
          <a:bodyPr/>
          <a:lstStyle/>
          <a:p>
            <a:pPr>
              <a:spcBef>
                <a:spcPts val="0"/>
              </a:spcBef>
              <a:spcAft>
                <a:spcPts val="0"/>
              </a:spcAft>
            </a:pPr>
            <a:r>
              <a:rPr lang="de-DE" altLang="de-DE" sz="2000" dirty="0"/>
              <a:t>Progress since SA#92-e:</a:t>
            </a:r>
          </a:p>
          <a:p>
            <a:pPr lvl="1">
              <a:spcBef>
                <a:spcPts val="0"/>
              </a:spcBef>
              <a:spcAft>
                <a:spcPts val="300"/>
              </a:spcAft>
            </a:pPr>
            <a:r>
              <a:rPr lang="en-US" altLang="de-DE" sz="1400" dirty="0"/>
              <a:t>16 CRs on 23.401/23.501/23.502/23.272 submitted to SA#93E for approval</a:t>
            </a:r>
          </a:p>
          <a:p>
            <a:pPr lvl="1">
              <a:spcBef>
                <a:spcPts val="0"/>
              </a:spcBef>
              <a:spcAft>
                <a:spcPts val="300"/>
              </a:spcAft>
            </a:pPr>
            <a:r>
              <a:rPr lang="en-US" altLang="de-DE" sz="1400" dirty="0"/>
              <a:t>Exception completed. </a:t>
            </a:r>
          </a:p>
          <a:p>
            <a:pPr lvl="1">
              <a:spcBef>
                <a:spcPts val="0"/>
              </a:spcBef>
              <a:spcAft>
                <a:spcPts val="300"/>
              </a:spcAft>
            </a:pPr>
            <a:r>
              <a:rPr lang="en-US" altLang="de-DE" sz="1400" dirty="0"/>
              <a:t>Outstanding Issue: Enabling of paging reception for 5GS (CR technically endorsed) and will be discussed further at next SA2 meeting. </a:t>
            </a: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300"/>
              </a:spcAft>
            </a:pPr>
            <a:r>
              <a:rPr lang="en-US" sz="1400" dirty="0"/>
              <a:t>Resolved.</a:t>
            </a:r>
          </a:p>
          <a:p>
            <a:pPr lvl="0">
              <a:spcBef>
                <a:spcPts val="0"/>
              </a:spcBef>
              <a:spcAft>
                <a:spcPts val="0"/>
              </a:spcAft>
            </a:pPr>
            <a:r>
              <a:rPr lang="de-DE" sz="2000" dirty="0"/>
              <a:t>Next steps:</a:t>
            </a:r>
          </a:p>
          <a:p>
            <a:pPr lvl="1">
              <a:spcBef>
                <a:spcPts val="0"/>
              </a:spcBef>
              <a:spcAft>
                <a:spcPts val="400"/>
              </a:spcAft>
            </a:pPr>
            <a:r>
              <a:rPr lang="en-US" altLang="zh-CN" sz="1400" dirty="0"/>
              <a:t>Maintenance.</a:t>
            </a:r>
          </a:p>
          <a:p>
            <a:pPr lvl="1">
              <a:spcBef>
                <a:spcPts val="0"/>
              </a:spcBef>
              <a:spcAft>
                <a:spcPts val="400"/>
              </a:spcAft>
            </a:pPr>
            <a:r>
              <a:rPr lang="en-US" altLang="zh-CN" sz="1400" dirty="0"/>
              <a:t>Finalize the outstanding normative work on enabling of paging reception for 5GS.</a:t>
            </a:r>
          </a:p>
        </p:txBody>
      </p:sp>
    </p:spTree>
    <p:extLst>
      <p:ext uri="{BB962C8B-B14F-4D97-AF65-F5344CB8AC3E}">
        <p14:creationId xmlns:p14="http://schemas.microsoft.com/office/powerpoint/2010/main" val="289464152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dirty="0"/>
              <a:t> </a:t>
            </a:r>
            <a:r>
              <a:rPr lang="de-DE" altLang="de-DE" sz="3200" dirty="0">
                <a:latin typeface="Arial" panose="020B0604020202020204" pitchFamily="34" charset="0"/>
                <a:cs typeface="Arial" panose="020B0604020202020204" pitchFamily="34" charset="0"/>
              </a:rPr>
              <a:t>SA2 meetings held since SA#92-e</a:t>
            </a:r>
          </a:p>
          <a:p>
            <a:pPr lvl="1" eaLnBrk="1" hangingPunct="1">
              <a:defRPr/>
            </a:pPr>
            <a:r>
              <a:rPr lang="en-US" altLang="ko-KR" sz="1800" dirty="0">
                <a:latin typeface="Arial" panose="020B0604020202020204" pitchFamily="34" charset="0"/>
                <a:cs typeface="Arial" panose="020B0604020202020204" pitchFamily="34" charset="0"/>
              </a:rPr>
              <a:t>SA2#146E: 16 Aug – 27 Aug 2021</a:t>
            </a:r>
          </a:p>
          <a:p>
            <a:pPr lvl="2" eaLnBrk="1" hangingPunct="1">
              <a:defRPr/>
            </a:pPr>
            <a:r>
              <a:rPr lang="en-GB" altLang="ko-KR" sz="1400" dirty="0">
                <a:solidFill>
                  <a:srgbClr val="FF0000"/>
                </a:solidFill>
                <a:latin typeface="Arial" panose="020B0604020202020204" pitchFamily="34" charset="0"/>
                <a:cs typeface="Arial" panose="020B0604020202020204" pitchFamily="34" charset="0"/>
              </a:rPr>
              <a:t>Electronic meeting in place of SA2#146 with full agenda. </a:t>
            </a:r>
          </a:p>
          <a:p>
            <a:pPr lvl="1" eaLnBrk="1" hangingPunct="1">
              <a:defRPr/>
            </a:pPr>
            <a:endParaRPr lang="en-GB" altLang="ko-KR" sz="2000" dirty="0">
              <a:solidFill>
                <a:srgbClr val="FF0000"/>
              </a:solidFill>
              <a:latin typeface="Arial" panose="020B0604020202020204" pitchFamily="34" charset="0"/>
              <a:cs typeface="Arial" panose="020B0604020202020204" pitchFamily="34" charset="0"/>
            </a:endParaRPr>
          </a:p>
          <a:p>
            <a:pPr eaLnBrk="1" hangingPunct="1">
              <a:defRPr/>
            </a:pPr>
            <a:r>
              <a:rPr lang="en-GB" altLang="de-DE" sz="3200" dirty="0">
                <a:latin typeface="Arial" panose="020B0604020202020204" pitchFamily="34" charset="0"/>
                <a:cs typeface="Arial" panose="020B0604020202020204" pitchFamily="34" charset="0"/>
              </a:rPr>
              <a:t> Future SA2 meetings</a:t>
            </a:r>
          </a:p>
          <a:p>
            <a:pPr lvl="1" eaLnBrk="1" hangingPunct="1">
              <a:defRPr/>
            </a:pPr>
            <a:r>
              <a:rPr lang="en-US" altLang="ko-KR" sz="1800" dirty="0">
                <a:latin typeface="Arial" panose="020B0604020202020204" pitchFamily="34" charset="0"/>
                <a:cs typeface="Arial" panose="020B0604020202020204" pitchFamily="34" charset="0"/>
              </a:rPr>
              <a:t>SA2#147E: 18 Oct – 22 Oct 2021</a:t>
            </a:r>
          </a:p>
          <a:p>
            <a:pPr lvl="1" eaLnBrk="1" hangingPunct="1">
              <a:defRPr/>
            </a:pPr>
            <a:r>
              <a:rPr lang="en-US" altLang="ko-KR" sz="1800" dirty="0">
                <a:latin typeface="Arial" panose="020B0604020202020204" pitchFamily="34" charset="0"/>
                <a:cs typeface="Arial" panose="020B0604020202020204" pitchFamily="34" charset="0"/>
              </a:rPr>
              <a:t>SA2#148E: 15 Nov – 19 Nov 2021</a:t>
            </a: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(6/17)</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561245123"/>
              </p:ext>
            </p:extLst>
          </p:nvPr>
        </p:nvGraphicFramePr>
        <p:xfrm>
          <a:off x="179388" y="1284923"/>
          <a:ext cx="8810067" cy="136605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1933">
                <a:tc>
                  <a:txBody>
                    <a:bodyPr/>
                    <a:lstStyle/>
                    <a:p>
                      <a:r>
                        <a:rPr lang="en-US" sz="1200" b="1" kern="1200" dirty="0">
                          <a:solidFill>
                            <a:schemeClr val="lt1"/>
                          </a:solidFill>
                          <a:effectLst/>
                          <a:latin typeface="+mn-lt"/>
                          <a:ea typeface="+mn-ea"/>
                          <a:cs typeface="+mn-cs"/>
                        </a:rPr>
                        <a:t>FS_5MBS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Study on architectural enhancements for 5G multicast-broadcast services </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SP-200690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1933">
                <a:tc>
                  <a:txBody>
                    <a:bodyPr/>
                    <a:lstStyle/>
                    <a:p>
                      <a:r>
                        <a:rPr lang="en-US" sz="1200" b="1" kern="1200" dirty="0">
                          <a:solidFill>
                            <a:schemeClr val="lt1"/>
                          </a:solidFill>
                          <a:effectLst/>
                          <a:latin typeface="+mn-lt"/>
                          <a:ea typeface="+mn-ea"/>
                          <a:cs typeface="+mn-cs"/>
                        </a:rPr>
                        <a:t>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Architectural enhancements for 5G multicast-broadcast services (5MBS)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75% &gt; 85%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SP-201106</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745937521"/>
                  </a:ext>
                </a:extLst>
              </a:tr>
            </a:tbl>
          </a:graphicData>
        </a:graphic>
      </p:graphicFrame>
      <p:sp>
        <p:nvSpPr>
          <p:cNvPr id="29716" name="Content Placeholder 7"/>
          <p:cNvSpPr>
            <a:spLocks noGrp="1"/>
          </p:cNvSpPr>
          <p:nvPr>
            <p:ph sz="half" idx="2"/>
          </p:nvPr>
        </p:nvSpPr>
        <p:spPr>
          <a:xfrm>
            <a:off x="294760" y="2880360"/>
            <a:ext cx="8554480" cy="3466118"/>
          </a:xfrm>
        </p:spPr>
        <p:txBody>
          <a:bodyPr/>
          <a:lstStyle/>
          <a:p>
            <a:pPr>
              <a:spcBef>
                <a:spcPts val="0"/>
              </a:spcBef>
              <a:spcAft>
                <a:spcPts val="0"/>
              </a:spcAft>
            </a:pPr>
            <a:r>
              <a:rPr lang="de-DE" altLang="de-DE" sz="2000" dirty="0"/>
              <a:t>Progress since SA#92-e:</a:t>
            </a:r>
          </a:p>
          <a:p>
            <a:pPr lvl="1">
              <a:spcBef>
                <a:spcPts val="0"/>
              </a:spcBef>
              <a:spcAft>
                <a:spcPts val="0"/>
              </a:spcAft>
            </a:pPr>
            <a:r>
              <a:rPr lang="en-US" altLang="ko-KR" sz="1400" dirty="0"/>
              <a:t>TS 23.247 v1.1.0 is sent to plenary for approval. </a:t>
            </a:r>
          </a:p>
          <a:p>
            <a:pPr lvl="1">
              <a:spcBef>
                <a:spcPts val="0"/>
              </a:spcBef>
              <a:spcAft>
                <a:spcPts val="0"/>
              </a:spcAft>
            </a:pPr>
            <a:r>
              <a:rPr lang="en-US" altLang="ko-KR" sz="1400" dirty="0"/>
              <a:t>3 LSs were sent to RAN2/RAN3, CT4, SA4/SA6/CT1, respectively.</a:t>
            </a:r>
          </a:p>
          <a:p>
            <a:pPr lvl="1">
              <a:spcBef>
                <a:spcPts val="0"/>
              </a:spcBef>
              <a:spcAft>
                <a:spcPts val="0"/>
              </a:spcAft>
            </a:pPr>
            <a:r>
              <a:rPr lang="en-US" sz="1400" dirty="0"/>
              <a:t>Exception completed. Outstanding work is related to other WG inputs and can be done as alignment CRs. </a:t>
            </a:r>
          </a:p>
          <a:p>
            <a:pPr lvl="1">
              <a:spcBef>
                <a:spcPts val="0"/>
              </a:spcBef>
              <a:spcAft>
                <a:spcPts val="0"/>
              </a:spcAft>
            </a:pPr>
            <a:endParaRPr lang="en-US" sz="12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RAN impacts as per agreed </a:t>
            </a:r>
            <a:r>
              <a:rPr lang="en-US" altLang="zh-CN" sz="1400" dirty="0" err="1"/>
              <a:t>pCRs</a:t>
            </a:r>
            <a:r>
              <a:rPr lang="en-GB" altLang="zh-CN" sz="1400" dirty="0"/>
              <a:t>. </a:t>
            </a:r>
          </a:p>
          <a:p>
            <a:pPr lvl="1">
              <a:spcBef>
                <a:spcPts val="0"/>
              </a:spcBef>
              <a:spcAft>
                <a:spcPts val="0"/>
              </a:spcAft>
            </a:pPr>
            <a:endParaRPr lang="en-US" altLang="zh-CN" sz="1200" dirty="0"/>
          </a:p>
          <a:p>
            <a:pPr lvl="0">
              <a:spcBef>
                <a:spcPts val="0"/>
              </a:spcBef>
              <a:spcAft>
                <a:spcPts val="0"/>
              </a:spcAft>
            </a:pPr>
            <a:r>
              <a:rPr lang="de-DE" sz="2000" dirty="0"/>
              <a:t>Next steps:</a:t>
            </a:r>
          </a:p>
          <a:p>
            <a:pPr lvl="1">
              <a:spcBef>
                <a:spcPts val="0"/>
              </a:spcBef>
              <a:spcAft>
                <a:spcPts val="0"/>
              </a:spcAft>
            </a:pPr>
            <a:r>
              <a:rPr lang="en-US" altLang="zh-CN" sz="1400" dirty="0"/>
              <a:t>Maintenance. </a:t>
            </a:r>
          </a:p>
          <a:p>
            <a:pPr lvl="1">
              <a:spcBef>
                <a:spcPts val="0"/>
              </a:spcBef>
              <a:spcAft>
                <a:spcPts val="0"/>
              </a:spcAft>
            </a:pPr>
            <a:r>
              <a:rPr lang="en-US" altLang="zh-CN" sz="1400" dirty="0"/>
              <a:t>Resolve the open issues that have dependencies with other WGs.</a:t>
            </a:r>
          </a:p>
          <a:p>
            <a:pPr lvl="1">
              <a:spcBef>
                <a:spcPts val="0"/>
              </a:spcBef>
              <a:spcAft>
                <a:spcPts val="0"/>
              </a:spcAft>
            </a:pPr>
            <a:endParaRPr lang="en-US" altLang="zh-CN" sz="1400" dirty="0"/>
          </a:p>
          <a:p>
            <a:pPr lvl="1">
              <a:spcBef>
                <a:spcPts val="0"/>
              </a:spcBef>
              <a:spcAft>
                <a:spcPts val="0"/>
              </a:spcAft>
            </a:pPr>
            <a:endParaRPr lang="de-DE" sz="1400"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(7/17)</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823091610"/>
              </p:ext>
            </p:extLst>
          </p:nvPr>
        </p:nvGraphicFramePr>
        <p:xfrm>
          <a:off x="179388" y="1367219"/>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9116">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112">
                <a:tc>
                  <a:txBody>
                    <a:bodyPr/>
                    <a:lstStyle/>
                    <a:p>
                      <a:r>
                        <a:rPr lang="en-US" sz="1200" b="1" kern="1200" dirty="0">
                          <a:solidFill>
                            <a:schemeClr val="lt1"/>
                          </a:solidFill>
                          <a:effectLst/>
                          <a:latin typeface="+mn-lt"/>
                          <a:ea typeface="+mn-ea"/>
                          <a:cs typeface="+mn-cs"/>
                        </a:rPr>
                        <a:t>FS_eNS_Ph2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SP-190931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4112">
                <a:tc>
                  <a:txBody>
                    <a:bodyPr/>
                    <a:lstStyle/>
                    <a:p>
                      <a:r>
                        <a:rPr lang="en-US" sz="1200" b="1" kern="1200" dirty="0">
                          <a:solidFill>
                            <a:schemeClr val="lt1"/>
                          </a:solidFill>
                          <a:effectLst/>
                          <a:latin typeface="+mn-lt"/>
                          <a:ea typeface="+mn-ea"/>
                          <a:cs typeface="+mn-cs"/>
                        </a:rPr>
                        <a:t>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80775904"/>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SA#92-e:</a:t>
            </a:r>
          </a:p>
          <a:p>
            <a:pPr lvl="1">
              <a:lnSpc>
                <a:spcPts val="1600"/>
              </a:lnSpc>
              <a:spcBef>
                <a:spcPts val="0"/>
              </a:spcBef>
            </a:pPr>
            <a:r>
              <a:rPr lang="en-US" altLang="zh-CN" sz="1400" dirty="0"/>
              <a:t>40 CRs are agreed.</a:t>
            </a:r>
          </a:p>
          <a:p>
            <a:pPr lvl="1">
              <a:lnSpc>
                <a:spcPts val="1600"/>
              </a:lnSpc>
              <a:spcBef>
                <a:spcPts val="0"/>
              </a:spcBef>
            </a:pPr>
            <a:r>
              <a:rPr lang="en-US" altLang="zh-CN" sz="1400" dirty="0"/>
              <a:t>WI Exception tasks on KI #1, #2, #4, #5 and #7 are resolved. Further clarification/explanations are expected on PDN connection rejection because of NSAC, service continuity for EPC interworking, AMF removal and Sub/Notify model for NSACF event exposure, etc.</a:t>
            </a:r>
          </a:p>
          <a:p>
            <a:pPr lvl="1">
              <a:lnSpc>
                <a:spcPts val="1600"/>
              </a:lnSpc>
              <a:spcBef>
                <a:spcPts val="0"/>
              </a:spcBef>
            </a:pPr>
            <a:r>
              <a:rPr lang="en-US" altLang="zh-CN" sz="1400" dirty="0"/>
              <a:t>Contentious Issue - None.  </a:t>
            </a:r>
          </a:p>
          <a:p>
            <a:pPr marL="457200" lvl="1" indent="0">
              <a:lnSpc>
                <a:spcPts val="1600"/>
              </a:lnSpc>
              <a:spcBef>
                <a:spcPts val="0"/>
              </a:spcBef>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None.</a:t>
            </a:r>
          </a:p>
          <a:p>
            <a:pPr marL="457200" lvl="1" indent="0">
              <a:spcBef>
                <a:spcPts val="0"/>
              </a:spcBef>
              <a:spcAft>
                <a:spcPts val="0"/>
              </a:spcAft>
              <a:buNone/>
            </a:pPr>
            <a:endParaRPr lang="en-US" altLang="de-DE" sz="1400" dirty="0"/>
          </a:p>
          <a:p>
            <a:pPr lvl="0">
              <a:spcBef>
                <a:spcPts val="0"/>
              </a:spcBef>
              <a:spcAft>
                <a:spcPts val="0"/>
              </a:spcAft>
            </a:pPr>
            <a:r>
              <a:rPr lang="de-DE" sz="2000" dirty="0"/>
              <a:t>Next steps:</a:t>
            </a:r>
          </a:p>
          <a:p>
            <a:pPr lvl="1">
              <a:spcBef>
                <a:spcPts val="0"/>
              </a:spcBef>
              <a:spcAft>
                <a:spcPts val="0"/>
              </a:spcAft>
            </a:pPr>
            <a:r>
              <a:rPr lang="en-US" altLang="zh-CN" sz="1400" dirty="0"/>
              <a:t>Maintenance and alignment via coordination with RAN2 and RAN3. </a:t>
            </a:r>
          </a:p>
          <a:p>
            <a:pPr marL="457200" lvl="1" indent="0">
              <a:spcBef>
                <a:spcPts val="0"/>
              </a:spcBef>
              <a:spcAft>
                <a:spcPts val="300"/>
              </a:spcAft>
              <a:buNone/>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467971"/>
            <a:ext cx="8554480" cy="3734719"/>
          </a:xfrm>
        </p:spPr>
        <p:txBody>
          <a:bodyPr/>
          <a:lstStyle/>
          <a:p>
            <a:r>
              <a:rPr lang="en-US" altLang="de-DE" sz="2000" dirty="0"/>
              <a:t>Progress since SA#92-e:</a:t>
            </a:r>
          </a:p>
          <a:p>
            <a:pPr lvl="1">
              <a:spcBef>
                <a:spcPts val="300"/>
              </a:spcBef>
              <a:defRPr/>
            </a:pPr>
            <a:r>
              <a:rPr lang="en-US" altLang="zh-CN" sz="1400" dirty="0"/>
              <a:t>39 CRs agreed for 23.288, 4 CRs agreed for 23.501, 10 CRs agreed for 23.502, 1 CRs agreed for 23.503 and 4 LS Response  agreed.</a:t>
            </a:r>
          </a:p>
          <a:p>
            <a:pPr lvl="1">
              <a:spcBef>
                <a:spcPts val="300"/>
              </a:spcBef>
              <a:defRPr/>
            </a:pPr>
            <a:r>
              <a:rPr lang="en-US" altLang="zh-CN" sz="1400" dirty="0"/>
              <a:t>Normative work is complete for all KIs.</a:t>
            </a:r>
            <a:endParaRPr lang="en-US" sz="1400" dirty="0"/>
          </a:p>
          <a:p>
            <a:r>
              <a:rPr lang="en-US" altLang="de-DE" sz="2000" dirty="0"/>
              <a:t>RAN impacts or dependencies:</a:t>
            </a:r>
          </a:p>
          <a:p>
            <a:pPr lvl="1"/>
            <a:r>
              <a:rPr lang="en-US" sz="1400" dirty="0"/>
              <a:t>None</a:t>
            </a:r>
            <a:endParaRPr lang="en-US" altLang="de-DE" sz="2000" dirty="0"/>
          </a:p>
          <a:p>
            <a:r>
              <a:rPr lang="en-US" altLang="de-DE" sz="2000" dirty="0"/>
              <a:t>Next steps:</a:t>
            </a:r>
          </a:p>
          <a:p>
            <a:pPr lvl="1"/>
            <a:r>
              <a:rPr lang="en-US" sz="1400" dirty="0"/>
              <a:t>Maintenance. Alignment with SA3 &amp; SA5.</a:t>
            </a:r>
          </a:p>
          <a:p>
            <a:pPr marL="457200" lvl="1" indent="0">
              <a:buNone/>
            </a:pPr>
            <a:endParaRPr lang="en-GB" altLang="zh-CN" sz="8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(8/17)</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3509766698"/>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0228">
                  <a:extLst>
                    <a:ext uri="{9D8B030D-6E8A-4147-A177-3AD203B41FA5}">
                      <a16:colId xmlns:a16="http://schemas.microsoft.com/office/drawing/2014/main" val="20000"/>
                    </a:ext>
                  </a:extLst>
                </a:gridCol>
                <a:gridCol w="402742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34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074">
                <a:tc>
                  <a:txBody>
                    <a:bodyPr/>
                    <a:lstStyle/>
                    <a:p>
                      <a:r>
                        <a:rPr lang="en-US" sz="1200" b="1" kern="1200" dirty="0">
                          <a:solidFill>
                            <a:schemeClr val="lt1"/>
                          </a:solidFill>
                          <a:effectLst/>
                          <a:latin typeface="+mn-lt"/>
                          <a:ea typeface="+mn-ea"/>
                          <a:cs typeface="+mn-cs"/>
                        </a:rPr>
                        <a:t>FS_eNA_Ph2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dirty="0">
                          <a:solidFill>
                            <a:schemeClr val="bg1"/>
                          </a:solidFill>
                          <a:effectLst/>
                          <a:latin typeface="+mn-lt"/>
                          <a:ea typeface="+mn-ea"/>
                          <a:cs typeface="+mn-cs"/>
                        </a:rPr>
                        <a:t>Study 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1074">
                <a:tc>
                  <a:txBody>
                    <a:bodyPr/>
                    <a:lstStyle/>
                    <a:p>
                      <a:r>
                        <a:rPr lang="en-US" sz="1200" b="1" kern="1200" dirty="0">
                          <a:solidFill>
                            <a:schemeClr val="lt1"/>
                          </a:solidFill>
                          <a:effectLst/>
                          <a:latin typeface="+mn-lt"/>
                          <a:ea typeface="+mn-ea"/>
                          <a:cs typeface="+mn-cs"/>
                        </a:rPr>
                        <a:t>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WID </a:t>
                      </a:r>
                      <a:r>
                        <a:rPr lang="en-GB" altLang="zh-CN" sz="1200" b="1" kern="1200" dirty="0">
                          <a:solidFill>
                            <a:schemeClr val="bg1"/>
                          </a:solidFill>
                          <a:effectLst/>
                          <a:latin typeface="+mn-lt"/>
                          <a:ea typeface="+mn-ea"/>
                          <a:cs typeface="+mn-cs"/>
                        </a:rPr>
                        <a:t>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u="none" kern="1200" dirty="0">
                          <a:solidFill>
                            <a:srgbClr val="7030A0"/>
                          </a:solidFill>
                          <a:latin typeface="+mn-lt"/>
                          <a:ea typeface="+mn-ea"/>
                          <a:cs typeface="+mn-cs"/>
                        </a:rPr>
                        <a:t>90%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SP-201133</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322032242"/>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(9/17)</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2220385932"/>
              </p:ext>
            </p:extLst>
          </p:nvPr>
        </p:nvGraphicFramePr>
        <p:xfrm>
          <a:off x="179388" y="1376363"/>
          <a:ext cx="8810067" cy="11085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57533">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3241">
                <a:tc>
                  <a:txBody>
                    <a:bodyPr/>
                    <a:lstStyle/>
                    <a:p>
                      <a:r>
                        <a:rPr lang="en-US" sz="1200" b="1" kern="1200" dirty="0" err="1">
                          <a:solidFill>
                            <a:schemeClr val="lt1"/>
                          </a:solidFill>
                          <a:effectLst/>
                          <a:latin typeface="+mn-lt"/>
                          <a:ea typeface="+mn-ea"/>
                          <a:cs typeface="+mn-cs"/>
                        </a:rPr>
                        <a:t>FS_eNPN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0934">
                <a:tc>
                  <a:txBody>
                    <a:bodyPr/>
                    <a:lstStyle/>
                    <a:p>
                      <a:r>
                        <a:rPr lang="en-US" sz="1200" b="1" kern="1200" dirty="0" err="1">
                          <a:solidFill>
                            <a:schemeClr val="lt1"/>
                          </a:solidFill>
                          <a:effectLst/>
                          <a:latin typeface="+mn-lt"/>
                          <a:ea typeface="+mn-ea"/>
                          <a:cs typeface="+mn-cs"/>
                        </a:rPr>
                        <a:t>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Enhanced support of Non-Public Networks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85%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SP-200980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54895768"/>
                  </a:ext>
                </a:extLst>
              </a:tr>
            </a:tbl>
          </a:graphicData>
        </a:graphic>
      </p:graphicFrame>
      <p:sp>
        <p:nvSpPr>
          <p:cNvPr id="29716" name="Content Placeholder 7"/>
          <p:cNvSpPr>
            <a:spLocks noGrp="1"/>
          </p:cNvSpPr>
          <p:nvPr>
            <p:ph sz="half" idx="2"/>
          </p:nvPr>
        </p:nvSpPr>
        <p:spPr>
          <a:xfrm>
            <a:off x="179388" y="2574379"/>
            <a:ext cx="8554480" cy="3600790"/>
          </a:xfrm>
        </p:spPr>
        <p:txBody>
          <a:bodyPr/>
          <a:lstStyle/>
          <a:p>
            <a:pPr>
              <a:spcBef>
                <a:spcPts val="0"/>
              </a:spcBef>
              <a:spcAft>
                <a:spcPts val="0"/>
              </a:spcAft>
            </a:pPr>
            <a:r>
              <a:rPr lang="de-DE" altLang="de-DE" sz="2000" dirty="0"/>
              <a:t>Progress since SA#92-e:</a:t>
            </a:r>
          </a:p>
          <a:p>
            <a:pPr lvl="1">
              <a:spcBef>
                <a:spcPts val="0"/>
              </a:spcBef>
              <a:spcAft>
                <a:spcPts val="0"/>
              </a:spcAft>
              <a:buClrTx/>
              <a:defRPr/>
            </a:pPr>
            <a:r>
              <a:rPr lang="en-US" altLang="de-DE" sz="1100" dirty="0">
                <a:solidFill>
                  <a:prstClr val="black"/>
                </a:solidFill>
                <a:latin typeface="Arial" panose="020B0604020202020204" pitchFamily="34" charset="0"/>
                <a:ea typeface="+mn-ea"/>
                <a:cs typeface="Arial" panose="020B0604020202020204" pitchFamily="34" charset="0"/>
              </a:rPr>
              <a:t>19</a:t>
            </a:r>
            <a:r>
              <a:rPr kumimoji="0" lang="en-US" altLang="de-DE"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CRs to 23.501, 8 CRs to 23.502, and </a:t>
            </a: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2 CRs agreed to TS 23.228</a:t>
            </a:r>
            <a:r>
              <a:rPr kumimoji="0" lang="en-US" altLang="de-DE"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were agreed. </a:t>
            </a:r>
          </a:p>
          <a:p>
            <a:pPr lvl="1">
              <a:spcBef>
                <a:spcPts val="0"/>
              </a:spcBef>
              <a:spcAft>
                <a:spcPts val="0"/>
              </a:spcAft>
              <a:buClrTx/>
              <a:defRPr/>
            </a:pPr>
            <a:r>
              <a:rPr kumimoji="0" lang="en-US" altLang="de-DE"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 </a:t>
            </a:r>
            <a:r>
              <a:rPr kumimoji="0" lang="en-US" altLang="de-DE" sz="1100" b="0" i="0" u="none" strike="noStrike" kern="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LSes</a:t>
            </a:r>
            <a:r>
              <a:rPr kumimoji="0" lang="en-US" altLang="de-DE"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sent from SA2#146e (one NPN related TEI17 reply to CT1)</a:t>
            </a:r>
          </a:p>
          <a:p>
            <a:pPr lvl="1">
              <a:spcBef>
                <a:spcPts val="0"/>
              </a:spcBef>
              <a:spcAft>
                <a:spcPts val="0"/>
              </a:spcAft>
              <a:buClrTx/>
              <a:defRPr/>
            </a:pP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CRs agreed addressing most of the items from the Exception request, see SP-210539, with items related to KI#1, KI#2, KI#3 and KI#4, but issues left are dependent on SA3 and CT1 and will be addressed by SA2 alignment (Cat F) CRs</a:t>
            </a:r>
          </a:p>
          <a:p>
            <a:pPr lvl="2">
              <a:spcBef>
                <a:spcPts val="0"/>
              </a:spcBef>
              <a:spcAft>
                <a:spcPts val="0"/>
              </a:spcAft>
              <a:defRPr/>
            </a:pP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how to provide UE capabilities to UDM for extending UPU with additional parameters (CT1 to resolve with SA3 input)</a:t>
            </a:r>
          </a:p>
          <a:p>
            <a:pPr lvl="2">
              <a:spcBef>
                <a:spcPts val="0"/>
              </a:spcBef>
              <a:spcAft>
                <a:spcPts val="0"/>
              </a:spcAft>
              <a:defRPr/>
            </a:pP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Completion of architecture with DCS (including whether DCS can include AUSF/UDM) based on SA3 feedback</a:t>
            </a:r>
          </a:p>
          <a:p>
            <a:pPr lvl="2">
              <a:spcBef>
                <a:spcPts val="0"/>
              </a:spcBef>
              <a:spcAft>
                <a:spcPts val="0"/>
              </a:spcAft>
              <a:defRPr/>
            </a:pP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Whether/how credentials for NSSAA and secondary authentication can be sent from PVS to the UDM (SA3 dependent)</a:t>
            </a:r>
          </a:p>
          <a:p>
            <a:pPr lvl="2">
              <a:spcBef>
                <a:spcPts val="0"/>
              </a:spcBef>
              <a:spcAft>
                <a:spcPts val="0"/>
              </a:spcAft>
              <a:defRPr/>
            </a:pPr>
            <a:r>
              <a:rPr kumimoji="0" lang="en-US" altLang="zh-CN" sz="1100" b="0" i="0" u="none" strike="noStrike" kern="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Whether to provide Allowed NSSAI to the UE for onboarding registered UE (CT1 dependent)</a:t>
            </a: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sz="1400" dirty="0"/>
              <a:t>As per agreed CRs: Impacts are SIB related for changes related to Key issues 1, 3 and 4; new RRC indication for solutions related to Key issues 4</a:t>
            </a:r>
          </a:p>
          <a:p>
            <a:pPr lvl="0">
              <a:spcBef>
                <a:spcPts val="0"/>
              </a:spcBef>
              <a:spcAft>
                <a:spcPts val="0"/>
              </a:spcAft>
            </a:pPr>
            <a:r>
              <a:rPr lang="de-DE" sz="2000" dirty="0"/>
              <a:t>Next steps:</a:t>
            </a:r>
          </a:p>
          <a:p>
            <a:pPr lvl="1">
              <a:spcBef>
                <a:spcPts val="0"/>
              </a:spcBef>
              <a:spcAft>
                <a:spcPts val="0"/>
              </a:spcAft>
            </a:pPr>
            <a:r>
              <a:rPr lang="en-US" sz="1400" dirty="0"/>
              <a:t>Maintenance </a:t>
            </a:r>
            <a:r>
              <a:rPr lang="en-US" altLang="zh-CN" sz="1400" dirty="0"/>
              <a:t>and alignment via coordination with CT1 and SA3. </a:t>
            </a:r>
            <a:endParaRPr lang="en-US" sz="1200" dirty="0"/>
          </a:p>
          <a:p>
            <a:pPr lvl="1">
              <a:spcBef>
                <a:spcPts val="0"/>
              </a:spcBef>
              <a:spcAft>
                <a:spcPts val="0"/>
              </a:spcAft>
            </a:pPr>
            <a:endParaRPr lang="en-US" sz="1400" dirty="0"/>
          </a:p>
          <a:p>
            <a:pPr marL="457200" lvl="1" indent="0">
              <a:buNone/>
            </a:pPr>
            <a:r>
              <a:rPr lang="en-US" altLang="zh-CN" sz="1400" dirty="0"/>
              <a:t> </a:t>
            </a:r>
          </a:p>
        </p:txBody>
      </p:sp>
    </p:spTree>
    <p:extLst>
      <p:ext uri="{BB962C8B-B14F-4D97-AF65-F5344CB8AC3E}">
        <p14:creationId xmlns:p14="http://schemas.microsoft.com/office/powerpoint/2010/main" val="3923567084"/>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(10/17)</a:t>
            </a:r>
            <a:endParaRPr lang="de-DE" altLang="de-DE" b="1" dirty="0"/>
          </a:p>
        </p:txBody>
      </p:sp>
      <p:sp>
        <p:nvSpPr>
          <p:cNvPr id="29716" name="Content Placeholder 7"/>
          <p:cNvSpPr>
            <a:spLocks noGrp="1"/>
          </p:cNvSpPr>
          <p:nvPr>
            <p:ph sz="half" idx="2"/>
          </p:nvPr>
        </p:nvSpPr>
        <p:spPr>
          <a:xfrm>
            <a:off x="434974" y="2916936"/>
            <a:ext cx="8364642" cy="3311144"/>
          </a:xfrm>
        </p:spPr>
        <p:txBody>
          <a:bodyPr/>
          <a:lstStyle/>
          <a:p>
            <a:pPr>
              <a:spcBef>
                <a:spcPts val="0"/>
              </a:spcBef>
              <a:spcAft>
                <a:spcPts val="0"/>
              </a:spcAft>
            </a:pPr>
            <a:r>
              <a:rPr lang="de-DE" altLang="de-DE" sz="2000" dirty="0"/>
              <a:t>Progress since SA#92-e:</a:t>
            </a:r>
          </a:p>
          <a:p>
            <a:pPr lvl="1">
              <a:spcBef>
                <a:spcPts val="0"/>
              </a:spcBef>
              <a:spcAft>
                <a:spcPts val="0"/>
              </a:spcAft>
            </a:pPr>
            <a:r>
              <a:rPr lang="en-US" altLang="de-DE" sz="1200" kern="0" dirty="0"/>
              <a:t>28 CRs were agreed.</a:t>
            </a:r>
          </a:p>
          <a:p>
            <a:pPr lvl="1">
              <a:spcBef>
                <a:spcPts val="0"/>
              </a:spcBef>
              <a:spcAft>
                <a:spcPts val="0"/>
              </a:spcAft>
            </a:pPr>
            <a:r>
              <a:rPr lang="en-GB" sz="1200" dirty="0"/>
              <a:t>TS 23.256 v1.1.0 sent to TSG SA for approval. </a:t>
            </a:r>
          </a:p>
          <a:p>
            <a:pPr lvl="2">
              <a:spcBef>
                <a:spcPts val="0"/>
              </a:spcBef>
              <a:spcAft>
                <a:spcPts val="0"/>
              </a:spcAft>
            </a:pPr>
            <a:r>
              <a:rPr lang="en-GB" sz="1200" dirty="0"/>
              <a:t>This is the second time that the TS is presented to SA. All exceptions have been resolved</a:t>
            </a:r>
          </a:p>
          <a:p>
            <a:pPr lvl="1">
              <a:spcBef>
                <a:spcPts val="0"/>
              </a:spcBef>
              <a:spcAft>
                <a:spcPts val="0"/>
              </a:spcAft>
            </a:pPr>
            <a:r>
              <a:rPr lang="en-US" altLang="de-DE" sz="1200" kern="0" dirty="0"/>
              <a:t>Progress was achieved on the tasks on the previous exception sheet:</a:t>
            </a:r>
          </a:p>
          <a:p>
            <a:pPr lvl="2">
              <a:spcBef>
                <a:spcPts val="0"/>
              </a:spcBef>
              <a:spcAft>
                <a:spcPts val="0"/>
              </a:spcAft>
            </a:pPr>
            <a:r>
              <a:rPr lang="en-GB" sz="1200" dirty="0"/>
              <a:t>C2 (Command and control) authorization and UAV – UAV Controller pairing.</a:t>
            </a:r>
            <a:endParaRPr lang="en-US" sz="1200" dirty="0"/>
          </a:p>
          <a:p>
            <a:pPr lvl="2"/>
            <a:r>
              <a:rPr lang="en-GB" sz="1200" dirty="0"/>
              <a:t>UAV Controller replacement procedure</a:t>
            </a:r>
            <a:endParaRPr lang="en-US" altLang="de-DE" sz="1200" kern="0" dirty="0"/>
          </a:p>
          <a:p>
            <a:pPr lvl="1">
              <a:spcBef>
                <a:spcPts val="0"/>
              </a:spcBef>
              <a:spcAft>
                <a:spcPts val="0"/>
              </a:spcAft>
            </a:pPr>
            <a:r>
              <a:rPr lang="en-GB" sz="1200" dirty="0"/>
              <a:t>No major contentious issues remain. No technical modifications expected. Work on some Editor’s Notes is required.</a:t>
            </a:r>
            <a:endParaRPr lang="en-US" altLang="de-DE" sz="1200" kern="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lvl="0">
              <a:spcBef>
                <a:spcPts val="0"/>
              </a:spcBef>
              <a:spcAft>
                <a:spcPts val="0"/>
              </a:spcAft>
            </a:pPr>
            <a:r>
              <a:rPr lang="de-DE" sz="2000" dirty="0"/>
              <a:t>Next steps:</a:t>
            </a:r>
          </a:p>
          <a:p>
            <a:pPr lvl="1">
              <a:spcBef>
                <a:spcPts val="0"/>
              </a:spcBef>
              <a:spcAft>
                <a:spcPts val="0"/>
              </a:spcAft>
            </a:pPr>
            <a:r>
              <a:rPr lang="en-US" sz="1400" dirty="0"/>
              <a:t>Maintenance</a:t>
            </a:r>
            <a:endParaRPr lang="de-DE" sz="1200" dirty="0"/>
          </a:p>
          <a:p>
            <a:pPr lvl="1">
              <a:spcBef>
                <a:spcPts val="0"/>
              </a:spcBef>
              <a:spcAft>
                <a:spcPts val="600"/>
              </a:spcAft>
            </a:pPr>
            <a:endParaRPr lang="en-US" altLang="zh-CN" sz="1200" dirty="0"/>
          </a:p>
        </p:txBody>
      </p:sp>
      <p:graphicFrame>
        <p:nvGraphicFramePr>
          <p:cNvPr id="8" name="Content Placeholder 8">
            <a:extLst>
              <a:ext uri="{FF2B5EF4-FFF2-40B4-BE49-F238E27FC236}">
                <a16:creationId xmlns:a16="http://schemas.microsoft.com/office/drawing/2014/main" id="{8A487373-E8FB-453B-A616-ABFE3B64DD9B}"/>
              </a:ext>
            </a:extLst>
          </p:cNvPr>
          <p:cNvGraphicFramePr>
            <a:graphicFrameLocks/>
          </p:cNvGraphicFramePr>
          <p:nvPr>
            <p:extLst>
              <p:ext uri="{D42A27DB-BD31-4B8C-83A1-F6EECF244321}">
                <p14:modId xmlns:p14="http://schemas.microsoft.com/office/powerpoint/2010/main" val="321985965"/>
              </p:ext>
            </p:extLst>
          </p:nvPr>
        </p:nvGraphicFramePr>
        <p:xfrm>
          <a:off x="179388" y="1376363"/>
          <a:ext cx="8810067" cy="1366054"/>
        </p:xfrm>
        <a:graphic>
          <a:graphicData uri="http://schemas.openxmlformats.org/drawingml/2006/table">
            <a:tbl>
              <a:tblPr firstRow="1" bandRow="1">
                <a:tableStyleId>{8FD4443E-F989-4FC4-A0C8-D5A2AF1F390B}</a:tableStyleId>
              </a:tblPr>
              <a:tblGrid>
                <a:gridCol w="1370012">
                  <a:extLst>
                    <a:ext uri="{9D8B030D-6E8A-4147-A177-3AD203B41FA5}">
                      <a16:colId xmlns:a16="http://schemas.microsoft.com/office/drawing/2014/main" val="20000"/>
                    </a:ext>
                  </a:extLst>
                </a:gridCol>
                <a:gridCol w="3977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5764">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9233">
                <a:tc>
                  <a:txBody>
                    <a:bodyPr/>
                    <a:lstStyle/>
                    <a:p>
                      <a:r>
                        <a:rPr lang="en-US" sz="1200" b="1" kern="1200" dirty="0">
                          <a:solidFill>
                            <a:schemeClr val="lt1"/>
                          </a:solidFill>
                          <a:effectLst/>
                          <a:latin typeface="+mn-lt"/>
                          <a:ea typeface="+mn-ea"/>
                          <a:cs typeface="+mn-cs"/>
                        </a:rPr>
                        <a:t>FS_ID_UAS_SA2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dirty="0">
                          <a:solidFill>
                            <a:schemeClr val="lt1"/>
                          </a:solidFill>
                          <a:effectLst/>
                          <a:latin typeface="+mn-lt"/>
                          <a:ea typeface="+mn-ea"/>
                          <a:cs typeface="+mn-cs"/>
                        </a:rPr>
                        <a:t>Study on supporting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29233">
                <a:tc>
                  <a:txBody>
                    <a:bodyPr/>
                    <a:lstStyle/>
                    <a:p>
                      <a:pPr marL="0" algn="l" defTabSz="914400" rtl="0" eaLnBrk="1" latinLnBrk="0" hangingPunct="1"/>
                      <a:r>
                        <a:rPr lang="en-US" sz="1200" b="1" kern="1200" dirty="0">
                          <a:solidFill>
                            <a:schemeClr val="lt1"/>
                          </a:solidFill>
                          <a:effectLst/>
                          <a:latin typeface="+mn-lt"/>
                          <a:ea typeface="+mn-ea"/>
                          <a:cs typeface="+mn-cs"/>
                        </a:rPr>
                        <a:t>ID_UAS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Support of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rgbClr val="FF0000"/>
                          </a:solidFill>
                          <a:effectLst/>
                          <a:uLnTx/>
                          <a:uFillTx/>
                          <a:latin typeface="+mn-lt"/>
                          <a:ea typeface="+mn-ea"/>
                          <a:cs typeface="+mn-cs"/>
                        </a:rPr>
                        <a:t>Sep, 2021</a:t>
                      </a:r>
                      <a:endParaRPr lang="en-US" altLang="zh-CN"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kern="1200" noProof="0" dirty="0">
                          <a:solidFill>
                            <a:schemeClr val="lt1"/>
                          </a:solidFill>
                          <a:effectLst/>
                          <a:latin typeface="+mn-lt"/>
                          <a:ea typeface="+mn-ea"/>
                          <a:cs typeface="+mn-cs"/>
                        </a:rPr>
                        <a:t>SP-200979</a:t>
                      </a:r>
                      <a:endParaRPr lang="en-US" sz="12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304901567"/>
                  </a:ext>
                </a:extLst>
              </a:tr>
            </a:tbl>
          </a:graphicData>
        </a:graphic>
      </p:graphicFrame>
    </p:spTree>
    <p:extLst>
      <p:ext uri="{BB962C8B-B14F-4D97-AF65-F5344CB8AC3E}">
        <p14:creationId xmlns:p14="http://schemas.microsoft.com/office/powerpoint/2010/main" val="188146311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(11/17)</a:t>
            </a:r>
            <a:endParaRPr lang="de-DE" altLang="de-DE" b="1" dirty="0"/>
          </a:p>
        </p:txBody>
      </p:sp>
      <p:sp>
        <p:nvSpPr>
          <p:cNvPr id="31764" name="Content Placeholder 7"/>
          <p:cNvSpPr>
            <a:spLocks noGrp="1"/>
          </p:cNvSpPr>
          <p:nvPr>
            <p:ph sz="half" idx="2"/>
          </p:nvPr>
        </p:nvSpPr>
        <p:spPr>
          <a:xfrm>
            <a:off x="271598" y="3032449"/>
            <a:ext cx="8404754" cy="3320850"/>
          </a:xfrm>
        </p:spPr>
        <p:txBody>
          <a:bodyPr/>
          <a:lstStyle/>
          <a:p>
            <a:pPr>
              <a:spcBef>
                <a:spcPts val="0"/>
              </a:spcBef>
              <a:spcAft>
                <a:spcPts val="400"/>
              </a:spcAft>
            </a:pPr>
            <a:r>
              <a:rPr lang="de-DE" altLang="de-DE" sz="2000" dirty="0"/>
              <a:t>Progress since SA#92-e:</a:t>
            </a:r>
          </a:p>
          <a:p>
            <a:pPr lvl="1">
              <a:spcBef>
                <a:spcPts val="0"/>
              </a:spcBef>
              <a:spcAft>
                <a:spcPts val="400"/>
              </a:spcAft>
            </a:pPr>
            <a:r>
              <a:rPr lang="en-US" altLang="ko-KR" sz="1400" dirty="0"/>
              <a:t>3 CRs agreed to TS 23.287 based on the RAN2 progress/agreements regarding NR PC5 DRX operations</a:t>
            </a:r>
            <a:r>
              <a:rPr lang="en-GB" altLang="ko-KR" sz="1400" dirty="0"/>
              <a:t>.</a:t>
            </a:r>
            <a:endParaRPr lang="de-DE" altLang="de-DE" sz="1400" dirty="0">
              <a:solidFill>
                <a:schemeClr val="tx2">
                  <a:lumMod val="60000"/>
                  <a:lumOff val="40000"/>
                </a:schemeClr>
              </a:solidFill>
            </a:endParaRPr>
          </a:p>
          <a:p>
            <a:pPr lvl="1">
              <a:spcBef>
                <a:spcPts val="0"/>
              </a:spcBef>
              <a:spcAft>
                <a:spcPts val="400"/>
              </a:spcAft>
            </a:pPr>
            <a:r>
              <a:rPr lang="en-US" altLang="zh-CN" sz="1400" dirty="0"/>
              <a:t>Exception completed. </a:t>
            </a:r>
            <a:r>
              <a:rPr lang="en-US" sz="1400" dirty="0"/>
              <a:t>Outstanding work is related to RAN2 inputs and can be done as alignment CRs</a:t>
            </a:r>
            <a:r>
              <a:rPr lang="en-US" altLang="zh-CN" sz="1400" dirty="0"/>
              <a:t>. </a:t>
            </a:r>
            <a:endParaRPr lang="en-US" altLang="ko-KR" sz="1400" i="1" dirty="0"/>
          </a:p>
          <a:p>
            <a:pPr>
              <a:spcBef>
                <a:spcPts val="0"/>
              </a:spcBef>
              <a:spcAft>
                <a:spcPts val="400"/>
              </a:spcAft>
            </a:pPr>
            <a:r>
              <a:rPr lang="de-DE" altLang="de-DE" sz="2000" dirty="0"/>
              <a:t>RAN impacts or dependencies:</a:t>
            </a:r>
          </a:p>
          <a:p>
            <a:pPr lvl="1">
              <a:spcBef>
                <a:spcPts val="0"/>
              </a:spcBef>
              <a:spcAft>
                <a:spcPts val="400"/>
              </a:spcAft>
            </a:pPr>
            <a:r>
              <a:rPr lang="en-US" sz="1400" dirty="0" err="1"/>
              <a:t>Sidelink</a:t>
            </a:r>
            <a:r>
              <a:rPr lang="en-US" sz="1400" dirty="0"/>
              <a:t> DRX related operation</a:t>
            </a:r>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a:t>
            </a:r>
            <a:r>
              <a:rPr lang="en-GB" altLang="ko-KR" sz="1400" dirty="0"/>
              <a:t>with RAN2 work</a:t>
            </a:r>
            <a:r>
              <a:rPr lang="en-US" altLang="zh-CN" sz="1400" dirty="0"/>
              <a:t>. </a:t>
            </a:r>
          </a:p>
        </p:txBody>
      </p:sp>
      <p:graphicFrame>
        <p:nvGraphicFramePr>
          <p:cNvPr id="5" name="Content Placeholder 8"/>
          <p:cNvGraphicFramePr>
            <a:graphicFrameLocks/>
          </p:cNvGraphicFramePr>
          <p:nvPr>
            <p:extLst>
              <p:ext uri="{D42A27DB-BD31-4B8C-83A1-F6EECF244321}">
                <p14:modId xmlns:p14="http://schemas.microsoft.com/office/powerpoint/2010/main" val="2923389468"/>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54333">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5961">
                <a:tc>
                  <a:txBody>
                    <a:bodyPr/>
                    <a:lstStyle/>
                    <a:p>
                      <a:r>
                        <a:rPr lang="en-US" altLang="ko-KR" sz="1200" b="1" kern="1200" dirty="0">
                          <a:solidFill>
                            <a:schemeClr val="lt1"/>
                          </a:solidFill>
                          <a:effectLst/>
                          <a:latin typeface="+mn-lt"/>
                          <a:ea typeface="+mn-ea"/>
                          <a:cs typeface="+mn-cs"/>
                        </a:rPr>
                        <a:t>FS_eV2XARC_Ph2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SP-190631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05961">
                <a:tc>
                  <a:txBody>
                    <a:bodyPr/>
                    <a:lstStyle/>
                    <a:p>
                      <a:r>
                        <a:rPr lang="en-US" altLang="ko-KR" sz="1200" b="1" kern="1200">
                          <a:solidFill>
                            <a:schemeClr val="lt1"/>
                          </a:solidFill>
                          <a:effectLst/>
                          <a:latin typeface="+mn-lt"/>
                          <a:ea typeface="+mn-ea"/>
                          <a:cs typeface="+mn-cs"/>
                        </a:rPr>
                        <a:t>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70%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srgbClr val="FF0000"/>
                          </a:solidFill>
                          <a:effectLst/>
                          <a:uLnTx/>
                          <a:uFillTx/>
                          <a:latin typeface="+mn-lt"/>
                          <a:ea typeface="+mn-ea"/>
                          <a:cs typeface="+mn-cs"/>
                        </a:rPr>
                        <a:t>Sep, 21</a:t>
                      </a:r>
                      <a:endParaRPr lang="en-US" altLang="ko-KR"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SP-210090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59903686"/>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(12/17)</a:t>
            </a:r>
            <a:endParaRPr lang="de-DE" altLang="de-DE" b="1" dirty="0"/>
          </a:p>
        </p:txBody>
      </p:sp>
      <p:sp>
        <p:nvSpPr>
          <p:cNvPr id="31764" name="Content Placeholder 7"/>
          <p:cNvSpPr>
            <a:spLocks noGrp="1"/>
          </p:cNvSpPr>
          <p:nvPr>
            <p:ph sz="half" idx="2"/>
          </p:nvPr>
        </p:nvSpPr>
        <p:spPr>
          <a:xfrm>
            <a:off x="271598" y="2953511"/>
            <a:ext cx="8404754" cy="3399787"/>
          </a:xfrm>
        </p:spPr>
        <p:txBody>
          <a:bodyPr/>
          <a:lstStyle/>
          <a:p>
            <a:pPr>
              <a:spcBef>
                <a:spcPts val="0"/>
              </a:spcBef>
              <a:spcAft>
                <a:spcPts val="0"/>
              </a:spcAft>
            </a:pPr>
            <a:r>
              <a:rPr lang="de-DE" altLang="de-DE" sz="2000" dirty="0"/>
              <a:t>Progress since SA#92-e:</a:t>
            </a:r>
          </a:p>
          <a:p>
            <a:pPr lvl="1">
              <a:spcBef>
                <a:spcPts val="0"/>
              </a:spcBef>
              <a:spcAft>
                <a:spcPts val="0"/>
              </a:spcAft>
            </a:pPr>
            <a:r>
              <a:rPr lang="en-US" altLang="zh-CN" sz="1400" dirty="0"/>
              <a:t>6 CRs approved against TS 23.501 and TS 23.503 </a:t>
            </a:r>
          </a:p>
          <a:p>
            <a:pPr lvl="1">
              <a:spcBef>
                <a:spcPts val="0"/>
              </a:spcBef>
              <a:spcAft>
                <a:spcPts val="0"/>
              </a:spcAft>
            </a:pPr>
            <a:endParaRPr lang="en-US" altLang="zh-CN" sz="1400" dirty="0"/>
          </a:p>
          <a:p>
            <a:pPr>
              <a:spcBef>
                <a:spcPts val="0"/>
              </a:spcBef>
              <a:spcAft>
                <a:spcPts val="0"/>
              </a:spcAft>
            </a:pPr>
            <a:r>
              <a:rPr lang="de-DE" altLang="de-DE" sz="2000" dirty="0"/>
              <a:t>RAN impacts or dependencies:</a:t>
            </a:r>
          </a:p>
          <a:p>
            <a:pPr marL="742950" lvl="2" indent="-342900">
              <a:lnSpc>
                <a:spcPts val="1600"/>
              </a:lnSpc>
              <a:spcBef>
                <a:spcPts val="0"/>
              </a:spcBef>
              <a:spcAft>
                <a:spcPts val="0"/>
              </a:spcAft>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spcAft>
                <a:spcPts val="0"/>
              </a:spcAft>
              <a:buClr>
                <a:srgbClr val="C00000"/>
              </a:buClr>
              <a:buFont typeface="Calibri" panose="020F0502020204030204" pitchFamily="34" charset="0"/>
              <a:buChar char="•"/>
            </a:pPr>
            <a:endParaRPr lang="de-DE" sz="1400" dirty="0"/>
          </a:p>
          <a:p>
            <a:pPr>
              <a:spcBef>
                <a:spcPts val="0"/>
              </a:spcBef>
              <a:spcAft>
                <a:spcPts val="0"/>
              </a:spcAft>
            </a:pPr>
            <a:r>
              <a:rPr lang="de-DE" altLang="de-DE" sz="2000" dirty="0"/>
              <a:t>Next steps:</a:t>
            </a:r>
          </a:p>
          <a:p>
            <a:pPr lvl="1">
              <a:spcBef>
                <a:spcPts val="0"/>
              </a:spcBef>
              <a:spcAft>
                <a:spcPts val="0"/>
              </a:spcAft>
            </a:pPr>
            <a:r>
              <a:rPr lang="en-US" sz="1400" dirty="0"/>
              <a:t>Maintenance</a:t>
            </a:r>
          </a:p>
          <a:p>
            <a:pPr marL="457200" lvl="1" indent="0">
              <a:spcBef>
                <a:spcPts val="0"/>
              </a:spcBef>
              <a:spcAft>
                <a:spcPts val="0"/>
              </a:spcAft>
              <a:buNone/>
            </a:pPr>
            <a:endParaRPr lang="en-GB" altLang="zh-CN" sz="1400" dirty="0"/>
          </a:p>
          <a:p>
            <a:pPr marL="457200" lvl="1" indent="0">
              <a:spcBef>
                <a:spcPts val="0"/>
              </a:spcBef>
              <a:spcAft>
                <a:spcPts val="0"/>
              </a:spcAft>
              <a:buNone/>
            </a:pPr>
            <a:endParaRPr lang="en-GB" altLang="zh-CN" sz="1400" dirty="0">
              <a:solidFill>
                <a:srgbClr val="000000"/>
              </a:solidFill>
            </a:endParaRP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657566501"/>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24947">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7502">
                <a:tc>
                  <a:txBody>
                    <a:bodyPr/>
                    <a:lstStyle/>
                    <a:p>
                      <a:r>
                        <a:rPr lang="en-US" sz="1200" b="1" kern="1200" dirty="0">
                          <a:solidFill>
                            <a:schemeClr val="lt1"/>
                          </a:solidFill>
                          <a:effectLst/>
                          <a:latin typeface="+mn-lt"/>
                          <a:ea typeface="+mn-ea"/>
                          <a:cs typeface="+mn-cs"/>
                        </a:rPr>
                        <a:t>FS_ATSSS_Ph2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Study on 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7502">
                <a:tc>
                  <a:txBody>
                    <a:bodyPr/>
                    <a:lstStyle/>
                    <a:p>
                      <a:r>
                        <a:rPr lang="en-US" sz="1200" b="1" kern="1200" dirty="0">
                          <a:solidFill>
                            <a:schemeClr val="lt1"/>
                          </a:solidFill>
                          <a:effectLst/>
                          <a:latin typeface="+mn-lt"/>
                          <a:ea typeface="+mn-ea"/>
                          <a:cs typeface="+mn-cs"/>
                        </a:rPr>
                        <a:t>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97%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99933928"/>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(13/17)</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SA#92-e:</a:t>
            </a:r>
          </a:p>
          <a:p>
            <a:pPr lvl="1">
              <a:spcBef>
                <a:spcPts val="0"/>
              </a:spcBef>
            </a:pPr>
            <a:r>
              <a:rPr lang="en-US" altLang="zh-CN" sz="1400" dirty="0"/>
              <a:t>No Change</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a:t>
            </a:r>
            <a:endParaRPr lang="en-GB" altLang="zh-CN" sz="1400" dirty="0"/>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2874602159"/>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5G_AIS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5G System Enhancement for Advanced Interactive Services</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SP-190564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9000715"/>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(14/17)</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SA#92-e:</a:t>
            </a:r>
          </a:p>
          <a:p>
            <a:pPr lvl="1">
              <a:spcBef>
                <a:spcPts val="0"/>
              </a:spcBef>
            </a:pPr>
            <a:r>
              <a:rPr lang="en-US" altLang="zh-CN" sz="1400" dirty="0"/>
              <a:t>7 CRs have been approved, includes: Add time of position determination to Deferred MT-LR periodic, Introduction of the Scheduled Location Time, Add message formats for Local 2D point with uncertainty ellipse and Local 3D point with uncertainty ellipsoid, Satellite RAT Type in LMF selection, etc. </a:t>
            </a:r>
          </a:p>
          <a:p>
            <a:pPr lvl="1">
              <a:spcBef>
                <a:spcPts val="0"/>
              </a:spcBef>
            </a:pPr>
            <a:r>
              <a:rPr lang="en-US" altLang="zh-CN" sz="1400" dirty="0"/>
              <a:t>Exception completed. </a:t>
            </a:r>
            <a:r>
              <a:rPr lang="en-US" sz="1400" dirty="0"/>
              <a:t>Outstanding work is related to RAN2 inputs and can be done as alignment CRs</a:t>
            </a:r>
            <a:r>
              <a:rPr lang="en-US" altLang="zh-CN" sz="1400" dirty="0"/>
              <a:t>. </a:t>
            </a:r>
          </a:p>
          <a:p>
            <a:pPr lvl="1">
              <a:spcBef>
                <a:spcPts val="0"/>
              </a:spcBef>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Three LS were sent to RAN WGs in Q2, they worked in Q3, but no response received at SA2#146E.</a:t>
            </a:r>
          </a:p>
          <a:p>
            <a:pPr marL="742950" lvl="2" indent="-342900">
              <a:lnSpc>
                <a:spcPts val="1600"/>
              </a:lnSpc>
              <a:spcBef>
                <a:spcPts val="0"/>
              </a:spcBef>
              <a:buClr>
                <a:srgbClr val="C00000"/>
              </a:buClr>
              <a:buFont typeface="Calibri" panose="020F0502020204030204" pitchFamily="34" charset="0"/>
              <a:buChar char="•"/>
            </a:pPr>
            <a:r>
              <a:rPr lang="en-US" sz="1400" dirty="0"/>
              <a:t>Awaiting  RAN feedback to “LS on storage of UE Positioning Capabilities” , “LS reply on Scheduling Location in Advance to reduce Latency.”,” LS on determination of location estimates in local co-ordinates”;</a:t>
            </a:r>
          </a:p>
          <a:p>
            <a:pPr marL="400050" lvl="2" indent="0">
              <a:lnSpc>
                <a:spcPts val="1600"/>
              </a:lnSpc>
              <a:spcBef>
                <a:spcPts val="0"/>
              </a:spcBef>
              <a:buClr>
                <a:srgbClr val="C00000"/>
              </a:buClr>
              <a:buNone/>
            </a:pPr>
            <a:endParaRPr lang="de-DE" sz="1400" dirty="0"/>
          </a:p>
          <a:p>
            <a:pPr>
              <a:spcBef>
                <a:spcPts val="0"/>
              </a:spcBef>
              <a:spcAft>
                <a:spcPts val="400"/>
              </a:spcAft>
            </a:pPr>
            <a:r>
              <a:rPr lang="de-DE" altLang="de-DE" sz="2000" dirty="0"/>
              <a:t>Next steps:</a:t>
            </a:r>
          </a:p>
          <a:p>
            <a:pPr lvl="1"/>
            <a:r>
              <a:rPr lang="en-US" altLang="zh-CN" sz="1400" dirty="0"/>
              <a:t>Maintenance and alignment </a:t>
            </a:r>
            <a:r>
              <a:rPr lang="en-GB" altLang="ko-KR" sz="1400" dirty="0"/>
              <a:t>with RAN2 work</a:t>
            </a:r>
            <a:r>
              <a:rPr lang="en-US" sz="1400" dirty="0"/>
              <a:t>.</a:t>
            </a: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802706812"/>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5G_eLCS 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Enhancement to the 5GC </a:t>
                      </a:r>
                      <a:r>
                        <a:rPr lang="en-US" sz="1200" b="1" kern="1200" dirty="0" err="1">
                          <a:solidFill>
                            <a:schemeClr val="lt1"/>
                          </a:solidFill>
                          <a:effectLst/>
                          <a:latin typeface="+mn-lt"/>
                          <a:ea typeface="+mn-ea"/>
                          <a:cs typeface="+mn-cs"/>
                        </a:rPr>
                        <a:t>LoCation</a:t>
                      </a:r>
                      <a:r>
                        <a:rPr lang="en-US" sz="1200" b="1" kern="1200" dirty="0">
                          <a:solidFill>
                            <a:schemeClr val="lt1"/>
                          </a:solidFill>
                          <a:effectLst/>
                          <a:latin typeface="+mn-lt"/>
                          <a:ea typeface="+mn-ea"/>
                          <a:cs typeface="+mn-cs"/>
                        </a:rPr>
                        <a:t> Services-Phase 2</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70% -&gt; 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srgbClr val="FF0000"/>
                          </a:solidFill>
                          <a:effectLst/>
                          <a:uLnTx/>
                          <a:uFillTx/>
                          <a:latin typeface="+mn-lt"/>
                          <a:ea typeface="+mn-ea"/>
                          <a:cs typeface="+mn-cs"/>
                        </a:rPr>
                        <a:t>Sep, 21</a:t>
                      </a:r>
                      <a:endParaRPr lang="en-US" altLang="ko-KR"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3635284"/>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(15/17)</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SA#92-e:</a:t>
            </a:r>
          </a:p>
          <a:p>
            <a:pPr lvl="1">
              <a:spcBef>
                <a:spcPts val="0"/>
              </a:spcBef>
            </a:pPr>
            <a:r>
              <a:rPr lang="en-US" altLang="zh-CN" sz="1400" dirty="0"/>
              <a:t>No change. 3 CRs were Postponed.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5317516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MPS2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Multimedia Priority Service (MPS) Phase 2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99%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SP-200519</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67077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1) General Aspects (2/7)</a:t>
            </a:r>
          </a:p>
        </p:txBody>
      </p:sp>
      <p:sp>
        <p:nvSpPr>
          <p:cNvPr id="11267" name="Rectangle 3"/>
          <p:cNvSpPr>
            <a:spLocks noGrp="1"/>
          </p:cNvSpPr>
          <p:nvPr>
            <p:ph idx="1"/>
          </p:nvPr>
        </p:nvSpPr>
        <p:spPr>
          <a:xfrm>
            <a:off x="507611" y="1433082"/>
            <a:ext cx="8119533" cy="4659807"/>
          </a:xfrm>
        </p:spPr>
        <p:txBody>
          <a:bodyPr/>
          <a:lstStyle/>
          <a:p>
            <a:pPr eaLnBrk="1" hangingPunct="1"/>
            <a:r>
              <a:rPr lang="en-GB" altLang="ko-KR" dirty="0">
                <a:ea typeface="Gulim" panose="020B0600000101010101" pitchFamily="34" charset="-127"/>
                <a:cs typeface="Arial" panose="020B0604020202020204" pitchFamily="34" charset="0"/>
              </a:rPr>
              <a:t>SA2 WG leadership</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Chair</a:t>
            </a:r>
            <a:r>
              <a:rPr lang="en-GB" altLang="ko-KR" sz="20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Vice Chair</a:t>
            </a:r>
            <a:r>
              <a:rPr lang="en-GB" altLang="ko-KR" sz="20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Secretary</a:t>
            </a:r>
            <a:r>
              <a:rPr lang="en-GB" altLang="ko-KR" sz="20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de-DE" sz="2000" b="1" dirty="0">
              <a:solidFill>
                <a:srgbClr val="7030A0"/>
              </a:solidFill>
              <a:latin typeface="Arial" panose="020B0604020202020204" pitchFamily="34" charset="0"/>
              <a:ea typeface="Gulim" panose="020B0600000101010101" pitchFamily="34" charset="-127"/>
              <a:cs typeface="Arial" panose="020B0604020202020204" pitchFamily="34" charset="0"/>
            </a:endParaRP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284163" indent="0" eaLnBrk="1" hangingPunct="1">
              <a:buNone/>
            </a:pPr>
            <a:r>
              <a:rPr lang="en-GB" altLang="de-DE" sz="2000" b="1" dirty="0">
                <a:solidFill>
                  <a:srgbClr val="7030A0"/>
                </a:solidFill>
                <a:latin typeface="Arial" panose="020B0604020202020204" pitchFamily="34" charset="0"/>
                <a:cs typeface="Arial" panose="020B0604020202020204" pitchFamily="34" charset="0"/>
              </a:rPr>
              <a:t>Many thanks to Maurice Pope and vice chairs, Andrew Bennett and Tao Sun for their outstanding support!</a:t>
            </a: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(16/17)</a:t>
            </a:r>
            <a:endParaRPr lang="de-DE" altLang="de-DE" b="1" dirty="0"/>
          </a:p>
        </p:txBody>
      </p:sp>
      <p:graphicFrame>
        <p:nvGraphicFramePr>
          <p:cNvPr id="5" name="Content Placeholder 8"/>
          <p:cNvGraphicFramePr>
            <a:graphicFrameLocks/>
          </p:cNvGraphicFramePr>
          <p:nvPr>
            <p:extLst>
              <p:ext uri="{D42A27DB-BD31-4B8C-83A1-F6EECF244321}">
                <p14:modId xmlns:p14="http://schemas.microsoft.com/office/powerpoint/2010/main" val="3384734653"/>
              </p:ext>
            </p:extLst>
          </p:nvPr>
        </p:nvGraphicFramePr>
        <p:xfrm>
          <a:off x="262454" y="2007298"/>
          <a:ext cx="8634197" cy="2228012"/>
        </p:xfrm>
        <a:graphic>
          <a:graphicData uri="http://schemas.openxmlformats.org/drawingml/2006/table">
            <a:tbl>
              <a:tblPr firstRow="1" bandRow="1">
                <a:tableStyleId>{8FD4443E-F989-4FC4-A0C8-D5A2AF1F390B}</a:tableStyleId>
              </a:tblPr>
              <a:tblGrid>
                <a:gridCol w="1136578">
                  <a:extLst>
                    <a:ext uri="{9D8B030D-6E8A-4147-A177-3AD203B41FA5}">
                      <a16:colId xmlns:a16="http://schemas.microsoft.com/office/drawing/2014/main" val="20000"/>
                    </a:ext>
                  </a:extLst>
                </a:gridCol>
                <a:gridCol w="2249424">
                  <a:extLst>
                    <a:ext uri="{9D8B030D-6E8A-4147-A177-3AD203B41FA5}">
                      <a16:colId xmlns:a16="http://schemas.microsoft.com/office/drawing/2014/main" val="20001"/>
                    </a:ext>
                  </a:extLst>
                </a:gridCol>
                <a:gridCol w="777240">
                  <a:extLst>
                    <a:ext uri="{9D8B030D-6E8A-4147-A177-3AD203B41FA5}">
                      <a16:colId xmlns:a16="http://schemas.microsoft.com/office/drawing/2014/main" val="20002"/>
                    </a:ext>
                  </a:extLst>
                </a:gridCol>
                <a:gridCol w="804672">
                  <a:extLst>
                    <a:ext uri="{9D8B030D-6E8A-4147-A177-3AD203B41FA5}">
                      <a16:colId xmlns:a16="http://schemas.microsoft.com/office/drawing/2014/main" val="20003"/>
                    </a:ext>
                  </a:extLst>
                </a:gridCol>
                <a:gridCol w="960120">
                  <a:extLst>
                    <a:ext uri="{9D8B030D-6E8A-4147-A177-3AD203B41FA5}">
                      <a16:colId xmlns:a16="http://schemas.microsoft.com/office/drawing/2014/main" val="20004"/>
                    </a:ext>
                  </a:extLst>
                </a:gridCol>
                <a:gridCol w="2706163">
                  <a:extLst>
                    <a:ext uri="{9D8B030D-6E8A-4147-A177-3AD203B41FA5}">
                      <a16:colId xmlns:a16="http://schemas.microsoft.com/office/drawing/2014/main" val="1556240109"/>
                    </a:ext>
                  </a:extLst>
                </a:gridCol>
              </a:tblGrid>
              <a:tr h="312412">
                <a:tc>
                  <a:txBody>
                    <a:bodyPr/>
                    <a:lstStyle/>
                    <a:p>
                      <a:pPr algn="ctr"/>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TEI17_GEM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1" i="0" u="none" strike="noStrike" kern="1200" cap="none" normalizeH="0" baseline="0" dirty="0">
                          <a:ln>
                            <a:noFill/>
                          </a:ln>
                          <a:solidFill>
                            <a:schemeClr val="bg1"/>
                          </a:solidFill>
                          <a:effectLst/>
                          <a:latin typeface="+mn-lt"/>
                          <a:ea typeface="+mn-ea"/>
                          <a:cs typeface="+mn-cs"/>
                        </a:rPr>
                        <a:t>Dynamic management of group-based event monitoring </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SP-200455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2 CRs (1 CRs to 23.502, 1CRs to 23.682)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TEI17_DCAMP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1" i="0" u="none" strike="noStrike" kern="1200" cap="none" normalizeH="0" baseline="0" dirty="0">
                          <a:ln>
                            <a:noFill/>
                          </a:ln>
                          <a:solidFill>
                            <a:schemeClr val="bg1"/>
                          </a:solidFill>
                          <a:effectLst/>
                          <a:latin typeface="+mn-lt"/>
                          <a:ea typeface="+mn-ea"/>
                          <a:cs typeface="+mn-cs"/>
                        </a:rPr>
                        <a:t>Dynamically Changing AM Policies in the 5GC</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SP-201032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15 CRs (3 CRs to 23.501, 9 CRs to 23.502, 3 CRs to 23.503)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TEI17_SE_RPS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1" i="0" u="none" strike="noStrike" kern="1200" cap="none" normalizeH="0" baseline="0" dirty="0">
                          <a:ln>
                            <a:noFill/>
                          </a:ln>
                          <a:solidFill>
                            <a:schemeClr val="bg1"/>
                          </a:solidFill>
                          <a:effectLst/>
                          <a:latin typeface="+mn-lt"/>
                          <a:ea typeface="+mn-ea"/>
                          <a:cs typeface="+mn-cs"/>
                        </a:rPr>
                        <a:t>System enhancement for Redundant PDU Session </a:t>
                      </a:r>
                      <a:endParaRPr kumimoji="0" lang="en-US" sz="12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21</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SP-200448</a:t>
                      </a:r>
                      <a:endParaRPr lang="en-US" sz="1200" b="1" i="0" dirty="0">
                        <a:solidFill>
                          <a:srgbClr val="7030A0"/>
                        </a:solidFill>
                      </a:endParaRPr>
                    </a:p>
                    <a:p>
                      <a:pPr algn="ct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2 CRs to 23.501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63178588"/>
                  </a:ext>
                </a:extLst>
              </a:tr>
            </a:tbl>
          </a:graphicData>
        </a:graphic>
      </p:graphicFrame>
      <p:sp>
        <p:nvSpPr>
          <p:cNvPr id="6" name="Content Placeholder 7">
            <a:extLst>
              <a:ext uri="{FF2B5EF4-FFF2-40B4-BE49-F238E27FC236}">
                <a16:creationId xmlns:a16="http://schemas.microsoft.com/office/drawing/2014/main" id="{D82C107C-12A4-4A8A-BD3E-D650C60CEF82}"/>
              </a:ext>
            </a:extLst>
          </p:cNvPr>
          <p:cNvSpPr txBox="1">
            <a:spLocks/>
          </p:cNvSpPr>
          <p:nvPr/>
        </p:nvSpPr>
        <p:spPr bwMode="auto">
          <a:xfrm>
            <a:off x="143582" y="1536192"/>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Maintenance work on TEI17 mini WIDs. </a:t>
            </a:r>
          </a:p>
        </p:txBody>
      </p:sp>
    </p:spTree>
    <p:extLst>
      <p:ext uri="{BB962C8B-B14F-4D97-AF65-F5344CB8AC3E}">
        <p14:creationId xmlns:p14="http://schemas.microsoft.com/office/powerpoint/2010/main" val="417058660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(17/17)</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SA#92-e:</a:t>
            </a:r>
          </a:p>
          <a:p>
            <a:pPr lvl="1">
              <a:spcBef>
                <a:spcPts val="0"/>
              </a:spcBef>
              <a:spcAft>
                <a:spcPts val="400"/>
              </a:spcAft>
            </a:pPr>
            <a:r>
              <a:rPr lang="en-US" altLang="ko-KR" sz="1400" dirty="0"/>
              <a:t>Started the normative work</a:t>
            </a:r>
          </a:p>
          <a:p>
            <a:pPr lvl="1">
              <a:spcBef>
                <a:spcPts val="0"/>
              </a:spcBef>
              <a:spcAft>
                <a:spcPts val="400"/>
              </a:spcAft>
            </a:pPr>
            <a:r>
              <a:rPr lang="en-US" altLang="ko-KR" sz="1400" dirty="0"/>
              <a:t>2 CRs agreed to TS 23.501 and TS 23.502 based on </a:t>
            </a:r>
            <a:r>
              <a:rPr lang="en-GB" altLang="ko-KR" sz="1400" dirty="0"/>
              <a:t>CT1 study conclusion (TR 24.811).</a:t>
            </a:r>
            <a:endParaRPr lang="de-DE" altLang="de-DE" sz="1400" dirty="0">
              <a:solidFill>
                <a:schemeClr val="tx2">
                  <a:lumMod val="60000"/>
                  <a:lumOff val="40000"/>
                </a:schemeClr>
              </a:solidFill>
            </a:endParaRP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GB" altLang="ko-KR" sz="1400" dirty="0"/>
              <a:t>Broadcasts an indication of accessibility for Disaster Roaming service, and optionally, a list of PLMN(s) with Disaster Condition for which Disaster Roaming service is offered by the broadcasting PLMN in the impacted area</a:t>
            </a:r>
            <a:r>
              <a:rPr lang="en-US" sz="1400" dirty="0"/>
              <a:t>.</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Finalize </a:t>
            </a:r>
            <a:r>
              <a:rPr lang="de-DE" altLang="ko-KR" sz="1400" dirty="0"/>
              <a:t>normative work with the dependencies from other WGs (e.g., SA3, CT1, etc</a:t>
            </a:r>
            <a:r>
              <a:rPr lang="en-US" altLang="zh-CN" sz="1400" dirty="0"/>
              <a:t>.)</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57155018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MINT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Minimization of Service Interruption</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SP-210582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1728263"/>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US" sz="1800" dirty="0">
                <a:solidFill>
                  <a:schemeClr val="bg1">
                    <a:lumMod val="65000"/>
                  </a:schemeClr>
                </a:solidFill>
              </a:rPr>
              <a:t>2.4) Rel-17 Study/Work</a:t>
            </a:r>
          </a:p>
          <a:p>
            <a:pPr lvl="1" eaLnBrk="1" hangingPunct="1">
              <a:defRPr/>
            </a:pPr>
            <a:r>
              <a:rPr lang="en-GB" sz="1800" b="1" i="1" dirty="0"/>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37296" y="3419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5371638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US" altLang="de-DE" b="1" dirty="0"/>
              <a:t>Rel-18 SIDs Status (1/6)</a:t>
            </a:r>
            <a:endParaRPr lang="de-DE" altLang="de-DE" b="1" dirty="0"/>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800" dirty="0"/>
              <a:t>Status of Rel-18 SIDs at SA2#146E</a:t>
            </a:r>
          </a:p>
          <a:p>
            <a:pPr lvl="1" eaLnBrk="1" hangingPunct="1">
              <a:defRPr/>
            </a:pPr>
            <a:r>
              <a:rPr lang="en-GB" altLang="ko-KR" sz="1800" dirty="0">
                <a:latin typeface="Arial" panose="020B0604020202020204" pitchFamily="34" charset="0"/>
                <a:cs typeface="Arial" panose="020B0604020202020204" pitchFamily="34" charset="0"/>
              </a:rPr>
              <a:t>Rel-18 study/work items on agenda for the second time. </a:t>
            </a:r>
          </a:p>
          <a:p>
            <a:pPr lvl="1" eaLnBrk="1" hangingPunct="1">
              <a:defRPr/>
            </a:pPr>
            <a:r>
              <a:rPr lang="en-GB" altLang="ko-KR" sz="1800" dirty="0">
                <a:latin typeface="Arial" panose="020B0604020202020204" pitchFamily="34" charset="0"/>
                <a:cs typeface="Arial" panose="020B0604020202020204" pitchFamily="34" charset="0"/>
              </a:rPr>
              <a:t>Rel-18 study/work items were invited for discussion/agreement. </a:t>
            </a:r>
          </a:p>
          <a:p>
            <a:pPr lvl="1" eaLnBrk="1" hangingPunct="1">
              <a:defRPr/>
            </a:pPr>
            <a:r>
              <a:rPr lang="en-GB" altLang="ko-KR" sz="1800" dirty="0">
                <a:latin typeface="Arial" panose="020B0604020202020204" pitchFamily="34" charset="0"/>
                <a:cs typeface="Arial" panose="020B0604020202020204" pitchFamily="34" charset="0"/>
              </a:rPr>
              <a:t>49 new Rel-18 study/work items proposals were received.</a:t>
            </a:r>
          </a:p>
          <a:p>
            <a:pPr lvl="1" eaLnBrk="1" hangingPunct="1">
              <a:defRPr/>
            </a:pPr>
            <a:r>
              <a:rPr lang="en-GB" altLang="ko-KR" sz="1800" dirty="0">
                <a:latin typeface="Arial" panose="020B0604020202020204" pitchFamily="34" charset="0"/>
                <a:cs typeface="Arial" panose="020B0604020202020204" pitchFamily="34" charset="0"/>
              </a:rPr>
              <a:t>No Rel-18 study/work items could be agreed at SA2#146-E</a:t>
            </a:r>
          </a:p>
          <a:p>
            <a:pPr marL="914400" lvl="2" indent="0" eaLnBrk="1" hangingPunct="1">
              <a:buNone/>
              <a:defRPr/>
            </a:pPr>
            <a:endParaRPr lang="en-GB" altLang="de-DE" sz="2400" dirty="0">
              <a:latin typeface="Arial" panose="020B0604020202020204" pitchFamily="34" charset="0"/>
              <a:cs typeface="Arial" panose="020B0604020202020204" pitchFamily="34" charset="0"/>
            </a:endParaRP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(2/6)</a:t>
            </a:r>
            <a:endParaRPr lang="de-DE" altLang="de-DE" b="1" dirty="0"/>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nvGraphicFramePr>
        <p:xfrm>
          <a:off x="466121" y="1334646"/>
          <a:ext cx="7993296" cy="482718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70728">
                <a:tc>
                  <a:txBody>
                    <a:bodyPr/>
                    <a:lstStyle/>
                    <a:p>
                      <a:pPr marL="0" marR="0">
                        <a:spcBef>
                          <a:spcPts val="0"/>
                        </a:spcBef>
                        <a:spcAft>
                          <a:spcPts val="0"/>
                        </a:spcAft>
                      </a:pPr>
                      <a:r>
                        <a:rPr lang="en-GB" sz="1050" u="sng">
                          <a:effectLst/>
                          <a:hlinkClick r:id="rId2"/>
                        </a:rPr>
                        <a:t>S2-2106795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Study on the support for 5WWC, Phase 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Nokia, Nokia Shanghai Bell</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S2-2105345r11.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664365259"/>
                  </a:ext>
                </a:extLst>
              </a:tr>
              <a:tr h="87745">
                <a:tc>
                  <a:txBody>
                    <a:bodyPr/>
                    <a:lstStyle/>
                    <a:p>
                      <a:pPr marL="0" marR="0">
                        <a:spcBef>
                          <a:spcPts val="0"/>
                        </a:spcBef>
                        <a:spcAft>
                          <a:spcPts val="0"/>
                        </a:spcAft>
                      </a:pPr>
                      <a:r>
                        <a:rPr lang="en-GB" sz="1050" u="sng">
                          <a:effectLst/>
                          <a:hlinkClick r:id="rId3"/>
                        </a:rPr>
                        <a:t>S2-2106796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WID on MPS when access to EPC/5GC is WLAN .</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Peraton Labs, CISA ECD, Verizon UK Ltd, AT&amp;T, T-Mobile USA</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S2-2105395r02.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264277457"/>
                  </a:ext>
                </a:extLst>
              </a:tr>
              <a:tr h="87745">
                <a:tc>
                  <a:txBody>
                    <a:bodyPr/>
                    <a:lstStyle/>
                    <a:p>
                      <a:pPr marL="0" marR="0">
                        <a:spcBef>
                          <a:spcPts val="0"/>
                        </a:spcBef>
                        <a:spcAft>
                          <a:spcPts val="0"/>
                        </a:spcAft>
                      </a:pPr>
                      <a:r>
                        <a:rPr lang="en-GB" sz="1050" u="sng">
                          <a:effectLst/>
                          <a:hlinkClick r:id="rId4"/>
                        </a:rPr>
                        <a:t>S2-2106797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5G System Support for AI/ML-based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OPPO, Samsung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S2-2105450r05, merging S2-2106126.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807384555"/>
                  </a:ext>
                </a:extLst>
              </a:tr>
              <a:tr h="189848">
                <a:tc>
                  <a:txBody>
                    <a:bodyPr/>
                    <a:lstStyle/>
                    <a:p>
                      <a:pPr marL="0" marR="0">
                        <a:spcBef>
                          <a:spcPts val="0"/>
                        </a:spcBef>
                        <a:spcAft>
                          <a:spcPts val="0"/>
                        </a:spcAft>
                      </a:pPr>
                      <a:r>
                        <a:rPr lang="en-GB" sz="1050" u="sng">
                          <a:effectLst/>
                          <a:hlinkClick r:id="rId5"/>
                        </a:rPr>
                        <a:t>S2-2106798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Study on 5G Timing Resiliency and TSC enhancements.</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Nokia, Nokia Shanghai Bell, Verizon, AT&amp;T, Siemens, Sennheiser, Huawei, HiSilicon, Matrixx, ZTE, China Unicom, Vivo, NTT Docomo, ETRI,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S2-2105569r08.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721365414"/>
                  </a:ext>
                </a:extLst>
              </a:tr>
              <a:tr h="70728">
                <a:tc>
                  <a:txBody>
                    <a:bodyPr/>
                    <a:lstStyle/>
                    <a:p>
                      <a:pPr marL="0" marR="0">
                        <a:spcBef>
                          <a:spcPts val="0"/>
                        </a:spcBef>
                        <a:spcAft>
                          <a:spcPts val="0"/>
                        </a:spcAft>
                      </a:pPr>
                      <a:r>
                        <a:rPr lang="en-GB" sz="1050" u="sng">
                          <a:effectLst/>
                          <a:hlinkClick r:id="rId6"/>
                        </a:rPr>
                        <a:t>S2-2106799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enhancement of 5G AM Policy.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S2-2105587r04.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736574239"/>
                  </a:ext>
                </a:extLst>
              </a:tr>
              <a:tr h="87745">
                <a:tc>
                  <a:txBody>
                    <a:bodyPr/>
                    <a:lstStyle/>
                    <a:p>
                      <a:pPr marL="0" marR="0">
                        <a:spcBef>
                          <a:spcPts val="0"/>
                        </a:spcBef>
                        <a:spcAft>
                          <a:spcPts val="0"/>
                        </a:spcAft>
                      </a:pPr>
                      <a:r>
                        <a:rPr lang="en-GB" sz="1050" u="sng">
                          <a:effectLst/>
                          <a:hlinkClick r:id="rId7"/>
                        </a:rPr>
                        <a:t>S2-2106800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Access Traffic Steering, Switching and Splitting support in the 5G system architecture;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Lenovo, Motorola Mobility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S2-2105606r03, merging S2-2106497.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515125682"/>
                  </a:ext>
                </a:extLst>
              </a:tr>
              <a:tr h="308969">
                <a:tc>
                  <a:txBody>
                    <a:bodyPr/>
                    <a:lstStyle/>
                    <a:p>
                      <a:pPr marL="0" marR="0">
                        <a:spcBef>
                          <a:spcPts val="0"/>
                        </a:spcBef>
                        <a:spcAft>
                          <a:spcPts val="0"/>
                        </a:spcAft>
                      </a:pPr>
                      <a:r>
                        <a:rPr lang="en-GB" sz="1050" u="sng">
                          <a:effectLst/>
                          <a:hlinkClick r:id="rId8"/>
                        </a:rPr>
                        <a:t>S2-2106801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New SID on Network Slicing Phase 3.</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ZTE, LG Electronics, Nokia, Nokia Shanghai Bell, Samsung, Alibaba, AT&amp;T, CATT ,China Telecom, China Unicom, Convida Wireless LLC, Intel, InterDigital, Lenovo, Matrixx, Motorola Mobility NEC, NTT Docomo, OPPO, Sanechips, T-Mobile USA, Spreadtrum, Tencent,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S2-2105752r07.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832993318"/>
                  </a:ext>
                </a:extLst>
              </a:tr>
              <a:tr h="155814">
                <a:tc>
                  <a:txBody>
                    <a:bodyPr/>
                    <a:lstStyle/>
                    <a:p>
                      <a:pPr marL="0" marR="0">
                        <a:spcBef>
                          <a:spcPts val="0"/>
                        </a:spcBef>
                        <a:spcAft>
                          <a:spcPts val="0"/>
                        </a:spcAft>
                      </a:pPr>
                      <a:r>
                        <a:rPr lang="en-GB" sz="1050" u="sng">
                          <a:effectLst/>
                          <a:hlinkClick r:id="rId9"/>
                        </a:rPr>
                        <a:t>S2-2106802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Study on enhanced support of Non-Public Networks phase 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Ericsson, Futurewei, Convida Wireless, Charter, China Unicom, ETRI; Cisco, China Mobile, Lenovo, Motorola Mobility, Qualcomm, ZTE, Philips, Intel</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S2-2105825r05.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801517025"/>
                  </a:ext>
                </a:extLst>
              </a:tr>
              <a:tr h="70728">
                <a:tc>
                  <a:txBody>
                    <a:bodyPr/>
                    <a:lstStyle/>
                    <a:p>
                      <a:pPr marL="0" marR="0">
                        <a:spcBef>
                          <a:spcPts val="0"/>
                        </a:spcBef>
                        <a:spcAft>
                          <a:spcPts val="0"/>
                        </a:spcAft>
                      </a:pPr>
                      <a:r>
                        <a:rPr lang="en-GB" sz="1050" u="sng">
                          <a:effectLst/>
                          <a:hlinkClick r:id="rId10"/>
                        </a:rPr>
                        <a:t>S2-2106803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of Further Architecture Enhancement for UAV and UAM.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Qualcomm Incorporated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S2-2105860r02.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879634531"/>
                  </a:ext>
                </a:extLst>
              </a:tr>
            </a:tbl>
          </a:graphicData>
        </a:graphic>
      </p:graphicFrame>
    </p:spTree>
    <p:extLst>
      <p:ext uri="{BB962C8B-B14F-4D97-AF65-F5344CB8AC3E}">
        <p14:creationId xmlns:p14="http://schemas.microsoft.com/office/powerpoint/2010/main" val="314950134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(3/6)</a:t>
            </a:r>
            <a:endParaRPr lang="de-DE" altLang="de-DE" b="1" dirty="0"/>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nvGraphicFramePr>
        <p:xfrm>
          <a:off x="550342" y="1358709"/>
          <a:ext cx="7993296" cy="482718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291952">
                <a:tc>
                  <a:txBody>
                    <a:bodyPr/>
                    <a:lstStyle/>
                    <a:p>
                      <a:pPr marL="0" marR="0">
                        <a:spcBef>
                          <a:spcPts val="0"/>
                        </a:spcBef>
                        <a:spcAft>
                          <a:spcPts val="0"/>
                        </a:spcAft>
                      </a:pPr>
                      <a:r>
                        <a:rPr lang="en-GB" sz="1050" u="sng">
                          <a:effectLst/>
                          <a:hlinkClick r:id="rId2"/>
                        </a:rPr>
                        <a:t>S2-2106804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enhancement of 5G UE Policy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Intel, Qualcomm Incorporated, OPPO, ZTE, NTT Docomo, vivo, Telecom Italia, China Unicom, Huawei, HiSilicon, Vodafone, CATT, MediaTek, KPN, China Telecom, CMCC, KDDI, Xiaomi, Apple, Verizon UK Ltd, Samsung, Lenovo, Motorola Mobility, LG Electronics, Rakute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S2-2105955r08.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32958016"/>
                  </a:ext>
                </a:extLst>
              </a:tr>
              <a:tr h="70728">
                <a:tc>
                  <a:txBody>
                    <a:bodyPr/>
                    <a:lstStyle/>
                    <a:p>
                      <a:pPr marL="0" marR="0">
                        <a:spcBef>
                          <a:spcPts val="0"/>
                        </a:spcBef>
                        <a:spcAft>
                          <a:spcPts val="0"/>
                        </a:spcAft>
                      </a:pPr>
                      <a:r>
                        <a:rPr lang="en-GB" sz="1050" u="sng">
                          <a:effectLst/>
                          <a:hlinkClick r:id="rId3"/>
                        </a:rPr>
                        <a:t>S2-2106805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Architectural enhancements for 5G multicast-broadcast services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Huawei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S2-2106086r05.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013297197"/>
                  </a:ext>
                </a:extLst>
              </a:tr>
              <a:tr h="87745">
                <a:tc>
                  <a:txBody>
                    <a:bodyPr/>
                    <a:lstStyle/>
                    <a:p>
                      <a:pPr marL="0" marR="0">
                        <a:spcBef>
                          <a:spcPts val="0"/>
                        </a:spcBef>
                        <a:spcAft>
                          <a:spcPts val="0"/>
                        </a:spcAft>
                      </a:pPr>
                      <a:r>
                        <a:rPr lang="en-GB" sz="1050" u="sng">
                          <a:effectLst/>
                          <a:hlinkClick r:id="rId4"/>
                        </a:rPr>
                        <a:t>S2-2106806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on Proximity based Services in 5GS -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CATT</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S2-2106099r10, merging S2-2105448.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598736068"/>
                  </a:ext>
                </a:extLst>
              </a:tr>
              <a:tr h="70728">
                <a:tc>
                  <a:txBody>
                    <a:bodyPr/>
                    <a:lstStyle/>
                    <a:p>
                      <a:pPr marL="0" marR="0">
                        <a:spcBef>
                          <a:spcPts val="0"/>
                        </a:spcBef>
                        <a:spcAft>
                          <a:spcPts val="0"/>
                        </a:spcAft>
                      </a:pPr>
                      <a:r>
                        <a:rPr lang="en-GB" sz="1050" u="sng">
                          <a:effectLst/>
                          <a:hlinkClick r:id="rId5"/>
                        </a:rPr>
                        <a:t>S2-2106807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Study on enhancement of support for Indirect Communications between Vertical Network and Public Network.</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S2-2106130r04.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279583446"/>
                  </a:ext>
                </a:extLst>
              </a:tr>
              <a:tr h="70728">
                <a:tc>
                  <a:txBody>
                    <a:bodyPr/>
                    <a:lstStyle/>
                    <a:p>
                      <a:pPr marL="0" marR="0">
                        <a:spcBef>
                          <a:spcPts val="0"/>
                        </a:spcBef>
                        <a:spcAft>
                          <a:spcPts val="0"/>
                        </a:spcAft>
                      </a:pPr>
                      <a:r>
                        <a:rPr lang="en-GB" sz="1050" u="sng">
                          <a:effectLst/>
                          <a:hlinkClick r:id="rId6"/>
                        </a:rPr>
                        <a:t>S2-2106808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Study on Enablers for Network Automation for 5G -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S2-2106147r06.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4205731947"/>
                  </a:ext>
                </a:extLst>
              </a:tr>
              <a:tr h="70728">
                <a:tc>
                  <a:txBody>
                    <a:bodyPr/>
                    <a:lstStyle/>
                    <a:p>
                      <a:pPr marL="0" marR="0">
                        <a:spcBef>
                          <a:spcPts val="0"/>
                        </a:spcBef>
                        <a:spcAft>
                          <a:spcPts val="0"/>
                        </a:spcAft>
                      </a:pPr>
                      <a:r>
                        <a:rPr lang="en-GB" sz="1050" u="sng">
                          <a:effectLst/>
                          <a:hlinkClick r:id="rId7"/>
                        </a:rPr>
                        <a:t>S2-2106809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Enhancement to the 5GC LoCation Services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CATT, Huawei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S2-2106149r06.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766830993"/>
                  </a:ext>
                </a:extLst>
              </a:tr>
              <a:tr h="87745">
                <a:tc>
                  <a:txBody>
                    <a:bodyPr/>
                    <a:lstStyle/>
                    <a:p>
                      <a:pPr marL="0" marR="0">
                        <a:spcBef>
                          <a:spcPts val="0"/>
                        </a:spcBef>
                        <a:spcAft>
                          <a:spcPts val="0"/>
                        </a:spcAft>
                      </a:pPr>
                      <a:r>
                        <a:rPr lang="en-GB" sz="1050" u="sng">
                          <a:effectLst/>
                          <a:hlinkClick r:id="rId8"/>
                        </a:rPr>
                        <a:t>S2-2106812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Enhancement of support for Edge Computing in 5G Core network - phase 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Huawei, HiSilicon, Alibaba, China Unicom, Convida Wireless, Intel, Toyota,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S2-2106255r06, merging S2-2106397.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3446154417"/>
                  </a:ext>
                </a:extLst>
              </a:tr>
              <a:tr h="87745">
                <a:tc>
                  <a:txBody>
                    <a:bodyPr/>
                    <a:lstStyle/>
                    <a:p>
                      <a:pPr marL="0" marR="0">
                        <a:spcBef>
                          <a:spcPts val="0"/>
                        </a:spcBef>
                        <a:spcAft>
                          <a:spcPts val="0"/>
                        </a:spcAft>
                      </a:pPr>
                      <a:r>
                        <a:rPr lang="en-GB" sz="1050" u="sng">
                          <a:effectLst/>
                          <a:hlinkClick r:id="rId9"/>
                        </a:rPr>
                        <a:t>S2-2106810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architecture enhancement for tactile and media services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Huawei, Hisilicon,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S2-2106284r12, merging S2-2106196.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1358186491"/>
                  </a:ext>
                </a:extLst>
              </a:tr>
              <a:tr h="104762">
                <a:tc>
                  <a:txBody>
                    <a:bodyPr/>
                    <a:lstStyle/>
                    <a:p>
                      <a:pPr marL="0" marR="0">
                        <a:spcBef>
                          <a:spcPts val="0"/>
                        </a:spcBef>
                        <a:spcAft>
                          <a:spcPts val="0"/>
                        </a:spcAft>
                      </a:pPr>
                      <a:r>
                        <a:rPr lang="en-GB" sz="1050" u="sng">
                          <a:effectLst/>
                          <a:hlinkClick r:id="rId10"/>
                        </a:rPr>
                        <a:t>S2-2106811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UPF enhancement for control and SBA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AT&amp;T, Vodafone, CATT, Tencent, Deutsche Telekom, SK Telecom, Sandvine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S2-2106286r05.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730028705"/>
                  </a:ext>
                </a:extLst>
              </a:tr>
            </a:tbl>
          </a:graphicData>
        </a:graphic>
      </p:graphicFrame>
    </p:spTree>
    <p:extLst>
      <p:ext uri="{BB962C8B-B14F-4D97-AF65-F5344CB8AC3E}">
        <p14:creationId xmlns:p14="http://schemas.microsoft.com/office/powerpoint/2010/main" val="15787411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2.5) </a:t>
            </a:r>
            <a:r>
              <a:rPr lang="en-US" altLang="de-DE" b="1" dirty="0"/>
              <a:t>Rel-18 SIDs Status (4/6)</a:t>
            </a:r>
            <a:endParaRPr lang="de-DE" altLang="de-DE" b="1" dirty="0"/>
          </a:p>
        </p:txBody>
      </p:sp>
      <p:graphicFrame>
        <p:nvGraphicFramePr>
          <p:cNvPr id="3" name="Table 2">
            <a:extLst>
              <a:ext uri="{FF2B5EF4-FFF2-40B4-BE49-F238E27FC236}">
                <a16:creationId xmlns:a16="http://schemas.microsoft.com/office/drawing/2014/main" id="{F52194D2-DE83-4311-A96F-D836E0A7F511}"/>
              </a:ext>
            </a:extLst>
          </p:cNvPr>
          <p:cNvGraphicFramePr>
            <a:graphicFrameLocks noGrp="1"/>
          </p:cNvGraphicFramePr>
          <p:nvPr/>
        </p:nvGraphicFramePr>
        <p:xfrm>
          <a:off x="514247" y="1671529"/>
          <a:ext cx="7993296" cy="2413590"/>
        </p:xfrm>
        <a:graphic>
          <a:graphicData uri="http://schemas.openxmlformats.org/drawingml/2006/table">
            <a:tbl>
              <a:tblPr firstRow="1" firstCol="1" bandRow="1">
                <a:tableStyleId>{5C22544A-7EE6-4342-B048-85BDC9FD1C3A}</a:tableStyleId>
              </a:tblPr>
              <a:tblGrid>
                <a:gridCol w="836546">
                  <a:extLst>
                    <a:ext uri="{9D8B030D-6E8A-4147-A177-3AD203B41FA5}">
                      <a16:colId xmlns:a16="http://schemas.microsoft.com/office/drawing/2014/main" val="3551858413"/>
                    </a:ext>
                  </a:extLst>
                </a:gridCol>
                <a:gridCol w="2325105">
                  <a:extLst>
                    <a:ext uri="{9D8B030D-6E8A-4147-A177-3AD203B41FA5}">
                      <a16:colId xmlns:a16="http://schemas.microsoft.com/office/drawing/2014/main" val="2970467561"/>
                    </a:ext>
                  </a:extLst>
                </a:gridCol>
                <a:gridCol w="2239870">
                  <a:extLst>
                    <a:ext uri="{9D8B030D-6E8A-4147-A177-3AD203B41FA5}">
                      <a16:colId xmlns:a16="http://schemas.microsoft.com/office/drawing/2014/main" val="1538782319"/>
                    </a:ext>
                  </a:extLst>
                </a:gridCol>
                <a:gridCol w="2591775">
                  <a:extLst>
                    <a:ext uri="{9D8B030D-6E8A-4147-A177-3AD203B41FA5}">
                      <a16:colId xmlns:a16="http://schemas.microsoft.com/office/drawing/2014/main" val="3383988631"/>
                    </a:ext>
                  </a:extLst>
                </a:gridCol>
              </a:tblGrid>
              <a:tr h="70728">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3464199999"/>
                  </a:ext>
                </a:extLst>
              </a:tr>
              <a:tr h="172831">
                <a:tc>
                  <a:txBody>
                    <a:bodyPr/>
                    <a:lstStyle/>
                    <a:p>
                      <a:pPr marL="0" marR="0">
                        <a:spcBef>
                          <a:spcPts val="0"/>
                        </a:spcBef>
                        <a:spcAft>
                          <a:spcPts val="0"/>
                        </a:spcAft>
                      </a:pPr>
                      <a:r>
                        <a:rPr lang="en-GB" sz="1050" u="sng" dirty="0">
                          <a:effectLst/>
                          <a:hlinkClick r:id="rId2"/>
                        </a:rPr>
                        <a:t>S2-2106813</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New SID on Personal IoT and Residential Networks architecture.</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Vivo Mobile Communications Ltd, CATT, China Telecom, </a:t>
                      </a:r>
                      <a:r>
                        <a:rPr lang="en-GB" sz="1050" dirty="0" err="1">
                          <a:effectLst/>
                        </a:rPr>
                        <a:t>Convida</a:t>
                      </a:r>
                      <a:r>
                        <a:rPr lang="en-GB" sz="1050" dirty="0">
                          <a:effectLst/>
                        </a:rPr>
                        <a:t> Wireless, </a:t>
                      </a:r>
                      <a:r>
                        <a:rPr lang="en-GB" sz="1050" dirty="0" err="1">
                          <a:effectLst/>
                        </a:rPr>
                        <a:t>InterDigital</a:t>
                      </a:r>
                      <a:r>
                        <a:rPr lang="en-GB" sz="1050" dirty="0">
                          <a:effectLst/>
                        </a:rPr>
                        <a:t>, KPN, OPPO, </a:t>
                      </a:r>
                      <a:r>
                        <a:rPr lang="en-GB" sz="1050" dirty="0" err="1">
                          <a:effectLst/>
                        </a:rPr>
                        <a:t>Spreadtrum</a:t>
                      </a:r>
                      <a:r>
                        <a:rPr lang="en-GB" sz="1050" dirty="0">
                          <a:effectLst/>
                        </a:rPr>
                        <a:t> Communications, T-Mobile USA</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S2-2106440r04.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725164877"/>
                  </a:ext>
                </a:extLst>
              </a:tr>
              <a:tr h="70728">
                <a:tc>
                  <a:txBody>
                    <a:bodyPr/>
                    <a:lstStyle/>
                    <a:p>
                      <a:pPr marL="0" marR="0">
                        <a:spcBef>
                          <a:spcPts val="0"/>
                        </a:spcBef>
                        <a:spcAft>
                          <a:spcPts val="0"/>
                        </a:spcAft>
                      </a:pPr>
                      <a:r>
                        <a:rPr lang="en-GB" sz="1050" u="sng">
                          <a:effectLst/>
                          <a:hlinkClick r:id="rId3"/>
                        </a:rPr>
                        <a:t>S2-2106814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on Study of Architecture Enhancement for Vehicle Mounted Relays.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Qualcomm Incorporated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S2-2106468r04.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625711828"/>
                  </a:ext>
                </a:extLst>
              </a:tr>
              <a:tr h="172831">
                <a:tc>
                  <a:txBody>
                    <a:bodyPr/>
                    <a:lstStyle/>
                    <a:p>
                      <a:pPr marL="0" marR="0">
                        <a:spcBef>
                          <a:spcPts val="0"/>
                        </a:spcBef>
                        <a:spcAft>
                          <a:spcPts val="0"/>
                        </a:spcAft>
                      </a:pPr>
                      <a:r>
                        <a:rPr lang="en-GB" sz="1050" u="sng">
                          <a:effectLst/>
                          <a:hlinkClick r:id="rId4"/>
                        </a:rPr>
                        <a:t>S2-2106815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System Enabler for Service Function Chaining.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Intel, Telecom Italia, Spreadtrum, Sandvine, Convida Wireless, KPN, InterDigital, Microsoft, Matrixx, KDDI, AT&amp;T, Deutsche Telekom, Cisco, Charter Communications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Revision of S2-2106498r07. Noted. To be used as a basis for further discussion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677720912"/>
                  </a:ext>
                </a:extLst>
              </a:tr>
              <a:tr h="70728">
                <a:tc>
                  <a:txBody>
                    <a:bodyPr/>
                    <a:lstStyle/>
                    <a:p>
                      <a:pPr marL="0" marR="0">
                        <a:spcBef>
                          <a:spcPts val="0"/>
                        </a:spcBef>
                        <a:spcAft>
                          <a:spcPts val="0"/>
                        </a:spcAft>
                      </a:pPr>
                      <a:r>
                        <a:rPr lang="en-GB" sz="1050" u="sng" dirty="0">
                          <a:effectLst/>
                          <a:hlinkClick r:id="rId5"/>
                        </a:rPr>
                        <a:t>S2-2106816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New SID: Study on system architecture for next generation real time communication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a:effectLst/>
                        </a:rPr>
                        <a:t>China Mobile, China Unicom, Huawei, Hisilicon, ZTE, CATT,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tc>
                  <a:txBody>
                    <a:bodyPr/>
                    <a:lstStyle/>
                    <a:p>
                      <a:pPr marL="0" marR="0">
                        <a:spcBef>
                          <a:spcPts val="0"/>
                        </a:spcBef>
                        <a:spcAft>
                          <a:spcPts val="0"/>
                        </a:spcAft>
                      </a:pPr>
                      <a:r>
                        <a:rPr lang="en-GB" sz="1050" dirty="0">
                          <a:effectLst/>
                        </a:rPr>
                        <a:t>Revision of S2-2106222r04. Noted. To be used as a basis for further discussion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1329" marR="1329" marT="1329" marB="1329"/>
                </a:tc>
                <a:extLst>
                  <a:ext uri="{0D108BD9-81ED-4DB2-BD59-A6C34878D82A}">
                    <a16:rowId xmlns:a16="http://schemas.microsoft.com/office/drawing/2014/main" val="2010928781"/>
                  </a:ext>
                </a:extLst>
              </a:tr>
            </a:tbl>
          </a:graphicData>
        </a:graphic>
      </p:graphicFrame>
    </p:spTree>
    <p:extLst>
      <p:ext uri="{BB962C8B-B14F-4D97-AF65-F5344CB8AC3E}">
        <p14:creationId xmlns:p14="http://schemas.microsoft.com/office/powerpoint/2010/main" val="36660616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88950" y="228600"/>
            <a:ext cx="6827838" cy="1143000"/>
          </a:xfrm>
        </p:spPr>
        <p:txBody>
          <a:bodyPr wrap="square" anchor="ctr">
            <a:normAutofit/>
          </a:bodyPr>
          <a:lstStyle/>
          <a:p>
            <a:pPr eaLnBrk="1" hangingPunct="1"/>
            <a:r>
              <a:rPr lang="de-DE" altLang="de-DE" b="1" dirty="0"/>
              <a:t>2.5) </a:t>
            </a:r>
            <a:r>
              <a:rPr lang="en-US" altLang="de-DE" b="1" dirty="0"/>
              <a:t>Rel-18 SIDs Status (5/6)</a:t>
            </a:r>
            <a:endParaRPr lang="de-DE" altLang="de-DE" b="1" dirty="0"/>
          </a:p>
        </p:txBody>
      </p:sp>
      <p:graphicFrame>
        <p:nvGraphicFramePr>
          <p:cNvPr id="2" name="Table 1">
            <a:extLst>
              <a:ext uri="{FF2B5EF4-FFF2-40B4-BE49-F238E27FC236}">
                <a16:creationId xmlns:a16="http://schemas.microsoft.com/office/drawing/2014/main" id="{E46678C4-5662-4A75-85B6-8D0872A44965}"/>
              </a:ext>
            </a:extLst>
          </p:cNvPr>
          <p:cNvGraphicFramePr>
            <a:graphicFrameLocks noGrp="1"/>
          </p:cNvGraphicFramePr>
          <p:nvPr/>
        </p:nvGraphicFramePr>
        <p:xfrm>
          <a:off x="247651" y="1420489"/>
          <a:ext cx="8534399" cy="4869096"/>
        </p:xfrm>
        <a:graphic>
          <a:graphicData uri="http://schemas.openxmlformats.org/drawingml/2006/table">
            <a:tbl>
              <a:tblPr firstRow="1" firstCol="1" bandRow="1">
                <a:tableStyleId>{5C22544A-7EE6-4342-B048-85BDC9FD1C3A}</a:tableStyleId>
              </a:tblPr>
              <a:tblGrid>
                <a:gridCol w="881935">
                  <a:extLst>
                    <a:ext uri="{9D8B030D-6E8A-4147-A177-3AD203B41FA5}">
                      <a16:colId xmlns:a16="http://schemas.microsoft.com/office/drawing/2014/main" val="158147169"/>
                    </a:ext>
                  </a:extLst>
                </a:gridCol>
                <a:gridCol w="3319087">
                  <a:extLst>
                    <a:ext uri="{9D8B030D-6E8A-4147-A177-3AD203B41FA5}">
                      <a16:colId xmlns:a16="http://schemas.microsoft.com/office/drawing/2014/main" val="394882629"/>
                    </a:ext>
                  </a:extLst>
                </a:gridCol>
                <a:gridCol w="3572889">
                  <a:extLst>
                    <a:ext uri="{9D8B030D-6E8A-4147-A177-3AD203B41FA5}">
                      <a16:colId xmlns:a16="http://schemas.microsoft.com/office/drawing/2014/main" val="2985600376"/>
                    </a:ext>
                  </a:extLst>
                </a:gridCol>
                <a:gridCol w="760488">
                  <a:extLst>
                    <a:ext uri="{9D8B030D-6E8A-4147-A177-3AD203B41FA5}">
                      <a16:colId xmlns:a16="http://schemas.microsoft.com/office/drawing/2014/main" val="2219002032"/>
                    </a:ext>
                  </a:extLst>
                </a:gridCol>
              </a:tblGrid>
              <a:tr h="172614">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2667586459"/>
                  </a:ext>
                </a:extLst>
              </a:tr>
              <a:tr h="172614">
                <a:tc>
                  <a:txBody>
                    <a:bodyPr/>
                    <a:lstStyle/>
                    <a:p>
                      <a:pPr marL="0" marR="0">
                        <a:spcBef>
                          <a:spcPts val="0"/>
                        </a:spcBef>
                        <a:spcAft>
                          <a:spcPts val="0"/>
                        </a:spcAft>
                      </a:pPr>
                      <a:r>
                        <a:rPr lang="en-GB" sz="1050" u="sng">
                          <a:effectLst/>
                          <a:hlinkClick r:id="rId2"/>
                        </a:rPr>
                        <a:t>S2-2105435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New WID on Use of L4S in 5GS (5G_L4S) .</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Ericsson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26550186"/>
                  </a:ext>
                </a:extLst>
              </a:tr>
              <a:tr h="303756">
                <a:tc>
                  <a:txBody>
                    <a:bodyPr/>
                    <a:lstStyle/>
                    <a:p>
                      <a:pPr marL="0" marR="0">
                        <a:spcBef>
                          <a:spcPts val="0"/>
                        </a:spcBef>
                        <a:spcAft>
                          <a:spcPts val="0"/>
                        </a:spcAft>
                      </a:pPr>
                      <a:r>
                        <a:rPr lang="en-GB" sz="1050" u="sng">
                          <a:effectLst/>
                          <a:hlinkClick r:id="rId3"/>
                        </a:rPr>
                        <a:t>S2-2105493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Study on Service-based N2.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Intel, Cisco, Verizon UK Ltd, Qualcomm Incorporated, AT&amp;T, Deutsche Telekom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991759051"/>
                  </a:ext>
                </a:extLst>
              </a:tr>
              <a:tr h="303756">
                <a:tc>
                  <a:txBody>
                    <a:bodyPr/>
                    <a:lstStyle/>
                    <a:p>
                      <a:pPr marL="0" marR="0">
                        <a:spcBef>
                          <a:spcPts val="0"/>
                        </a:spcBef>
                        <a:spcAft>
                          <a:spcPts val="0"/>
                        </a:spcAft>
                      </a:pPr>
                      <a:r>
                        <a:rPr lang="en-GB" sz="1050" u="sng">
                          <a:effectLst/>
                          <a:hlinkClick r:id="rId4"/>
                        </a:rPr>
                        <a:t>S2-2105500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WID: Extensions to the TSC Framework to support DetNet (DetNet)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Ericsson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518357940"/>
                  </a:ext>
                </a:extLst>
              </a:tr>
              <a:tr h="303756">
                <a:tc>
                  <a:txBody>
                    <a:bodyPr/>
                    <a:lstStyle/>
                    <a:p>
                      <a:pPr marL="0" marR="0">
                        <a:spcBef>
                          <a:spcPts val="0"/>
                        </a:spcBef>
                        <a:spcAft>
                          <a:spcPts val="0"/>
                        </a:spcAft>
                      </a:pPr>
                      <a:r>
                        <a:rPr lang="en-GB" sz="1050" u="sng">
                          <a:effectLst/>
                          <a:hlinkClick r:id="rId5"/>
                        </a:rPr>
                        <a:t>S2-2105610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Passive Internet of Things (Passive IoT) for 5G Advanced.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China Mobile, Spreadtrum Communications, Huawei, HiSilicon, China Telecom, China Unicom, CATT, Tencent, vivo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528115393"/>
                  </a:ext>
                </a:extLst>
              </a:tr>
              <a:tr h="172614">
                <a:tc>
                  <a:txBody>
                    <a:bodyPr/>
                    <a:lstStyle/>
                    <a:p>
                      <a:pPr marL="0" marR="0">
                        <a:spcBef>
                          <a:spcPts val="0"/>
                        </a:spcBef>
                        <a:spcAft>
                          <a:spcPts val="0"/>
                        </a:spcAft>
                      </a:pPr>
                      <a:r>
                        <a:rPr lang="en-GB" sz="1050" u="sng">
                          <a:effectLst/>
                          <a:hlinkClick r:id="rId6"/>
                        </a:rPr>
                        <a:t>S2-2105842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CIoT support in NTN.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Qualcomm Incorporated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773655936"/>
                  </a:ext>
                </a:extLst>
              </a:tr>
              <a:tr h="172614">
                <a:tc>
                  <a:txBody>
                    <a:bodyPr/>
                    <a:lstStyle/>
                    <a:p>
                      <a:pPr marL="0" marR="0">
                        <a:spcBef>
                          <a:spcPts val="0"/>
                        </a:spcBef>
                        <a:spcAft>
                          <a:spcPts val="0"/>
                        </a:spcAft>
                      </a:pPr>
                      <a:r>
                        <a:rPr lang="en-GB" sz="1050" u="sng">
                          <a:effectLst/>
                          <a:hlinkClick r:id="rId7"/>
                        </a:rPr>
                        <a:t>S2-2105855</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Study about AF control on 5GC groups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Nokia, Nokia Shanghai Bell</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857871203"/>
                  </a:ext>
                </a:extLst>
              </a:tr>
              <a:tr h="172614">
                <a:tc>
                  <a:txBody>
                    <a:bodyPr/>
                    <a:lstStyle/>
                    <a:p>
                      <a:pPr marL="0" marR="0">
                        <a:spcBef>
                          <a:spcPts val="0"/>
                        </a:spcBef>
                        <a:spcAft>
                          <a:spcPts val="0"/>
                        </a:spcAft>
                      </a:pPr>
                      <a:r>
                        <a:rPr lang="en-GB" sz="1050" u="sng">
                          <a:effectLst/>
                          <a:hlinkClick r:id="rId8"/>
                        </a:rPr>
                        <a:t>S2-2105978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Mobile Computing Power Network in 5GS.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China Telecom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8162786"/>
                  </a:ext>
                </a:extLst>
              </a:tr>
              <a:tr h="303756">
                <a:tc>
                  <a:txBody>
                    <a:bodyPr/>
                    <a:lstStyle/>
                    <a:p>
                      <a:pPr marL="0" marR="0">
                        <a:spcBef>
                          <a:spcPts val="0"/>
                        </a:spcBef>
                        <a:spcAft>
                          <a:spcPts val="0"/>
                        </a:spcAft>
                      </a:pPr>
                      <a:r>
                        <a:rPr lang="en-GB" sz="1050" u="sng">
                          <a:effectLst/>
                          <a:hlinkClick r:id="rId9"/>
                        </a:rPr>
                        <a:t>S2-2105997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WID on Study of Enhanced System enablers for Multi-USIM devices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Sony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4200791825"/>
                  </a:ext>
                </a:extLst>
              </a:tr>
              <a:tr h="172614">
                <a:tc>
                  <a:txBody>
                    <a:bodyPr/>
                    <a:lstStyle/>
                    <a:p>
                      <a:pPr marL="0" marR="0">
                        <a:spcBef>
                          <a:spcPts val="0"/>
                        </a:spcBef>
                        <a:spcAft>
                          <a:spcPts val="0"/>
                        </a:spcAft>
                      </a:pPr>
                      <a:r>
                        <a:rPr lang="en-GB" sz="1050" u="sng">
                          <a:effectLst/>
                          <a:hlinkClick r:id="rId10"/>
                        </a:rPr>
                        <a:t>S2-2106009</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5GC autonomous operation.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Lenovo, Motorola Mobility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254785145"/>
                  </a:ext>
                </a:extLst>
              </a:tr>
              <a:tr h="303756">
                <a:tc>
                  <a:txBody>
                    <a:bodyPr/>
                    <a:lstStyle/>
                    <a:p>
                      <a:pPr marL="0" marR="0">
                        <a:spcBef>
                          <a:spcPts val="0"/>
                        </a:spcBef>
                        <a:spcAft>
                          <a:spcPts val="0"/>
                        </a:spcAft>
                      </a:pPr>
                      <a:r>
                        <a:rPr lang="en-GB" sz="1050" u="sng">
                          <a:effectLst/>
                          <a:hlinkClick r:id="rId11"/>
                        </a:rPr>
                        <a:t>S2-2106022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5G Architecture enhancements for Harmonized Communication and Sensing service.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Huawei, HiSilicon, vivo, CAICT, China Unicom, China Mobile, China Telecom, CATT, ZTE, OPPO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3399097014"/>
                  </a:ext>
                </a:extLst>
              </a:tr>
              <a:tr h="303756">
                <a:tc>
                  <a:txBody>
                    <a:bodyPr/>
                    <a:lstStyle/>
                    <a:p>
                      <a:pPr marL="0" marR="0">
                        <a:spcBef>
                          <a:spcPts val="0"/>
                        </a:spcBef>
                        <a:spcAft>
                          <a:spcPts val="0"/>
                        </a:spcAft>
                      </a:pPr>
                      <a:r>
                        <a:rPr lang="en-GB" sz="1050" u="sng">
                          <a:effectLst/>
                          <a:hlinkClick r:id="rId12"/>
                        </a:rPr>
                        <a:t>S2-2106068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user deployed devices in customer premises network .</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Apple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754426750"/>
                  </a:ext>
                </a:extLst>
              </a:tr>
              <a:tr h="172614">
                <a:tc>
                  <a:txBody>
                    <a:bodyPr/>
                    <a:lstStyle/>
                    <a:p>
                      <a:pPr marL="0" marR="0">
                        <a:spcBef>
                          <a:spcPts val="0"/>
                        </a:spcBef>
                        <a:spcAft>
                          <a:spcPts val="0"/>
                        </a:spcAft>
                      </a:pPr>
                      <a:r>
                        <a:rPr lang="en-GB" sz="1050" u="sng">
                          <a:effectLst/>
                          <a:hlinkClick r:id="rId13"/>
                        </a:rPr>
                        <a:t>S2-2106073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Support of Satellite Backhauling in 5GS.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CATT, Thales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415150160"/>
                  </a:ext>
                </a:extLst>
              </a:tr>
              <a:tr h="303756">
                <a:tc>
                  <a:txBody>
                    <a:bodyPr/>
                    <a:lstStyle/>
                    <a:p>
                      <a:pPr marL="0" marR="0">
                        <a:spcBef>
                          <a:spcPts val="0"/>
                        </a:spcBef>
                        <a:spcAft>
                          <a:spcPts val="0"/>
                        </a:spcAft>
                      </a:pPr>
                      <a:r>
                        <a:rPr lang="en-GB" sz="1050" u="sng">
                          <a:effectLst/>
                          <a:hlinkClick r:id="rId14"/>
                        </a:rPr>
                        <a:t>S2-2106296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Integration of satellite components in the 5G architecture Phase II.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THALES, 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160171601"/>
                  </a:ext>
                </a:extLst>
              </a:tr>
              <a:tr h="172614">
                <a:tc>
                  <a:txBody>
                    <a:bodyPr/>
                    <a:lstStyle/>
                    <a:p>
                      <a:pPr marL="0" marR="0">
                        <a:spcBef>
                          <a:spcPts val="0"/>
                        </a:spcBef>
                        <a:spcAft>
                          <a:spcPts val="0"/>
                        </a:spcAft>
                      </a:pPr>
                      <a:r>
                        <a:rPr lang="en-GB" sz="1050" u="sng">
                          <a:effectLst/>
                          <a:hlinkClick r:id="rId15"/>
                        </a:rPr>
                        <a:t>S2-2106322</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enhancement on 5G LAN-type service.</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Huawei, China Mobile, China Telecom, China Unicom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Noted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979273399"/>
                  </a:ext>
                </a:extLst>
              </a:tr>
              <a:tr h="303756">
                <a:tc>
                  <a:txBody>
                    <a:bodyPr/>
                    <a:lstStyle/>
                    <a:p>
                      <a:pPr marL="0" marR="0">
                        <a:spcBef>
                          <a:spcPts val="0"/>
                        </a:spcBef>
                        <a:spcAft>
                          <a:spcPts val="0"/>
                        </a:spcAft>
                      </a:pPr>
                      <a:r>
                        <a:rPr lang="en-GB" sz="1050" u="sng">
                          <a:effectLst/>
                          <a:hlinkClick r:id="rId16"/>
                        </a:rPr>
                        <a:t>S2-2106327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UE Aggregation for Industry with Multi-connectivity.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vivo Mobile Communications Ltd, China Telecom, China Unicom, CATT, Spreadtrum Communications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643644948"/>
                  </a:ext>
                </a:extLst>
              </a:tr>
              <a:tr h="303756">
                <a:tc>
                  <a:txBody>
                    <a:bodyPr/>
                    <a:lstStyle/>
                    <a:p>
                      <a:pPr marL="0" marR="0">
                        <a:spcBef>
                          <a:spcPts val="0"/>
                        </a:spcBef>
                        <a:spcAft>
                          <a:spcPts val="0"/>
                        </a:spcAft>
                      </a:pPr>
                      <a:r>
                        <a:rPr lang="en-GB" sz="1050" u="sng">
                          <a:effectLst/>
                          <a:hlinkClick r:id="rId17"/>
                        </a:rPr>
                        <a:t>S2-2106376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Ranging based services and relative positioning.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067156430"/>
                  </a:ext>
                </a:extLst>
              </a:tr>
              <a:tr h="172614">
                <a:tc>
                  <a:txBody>
                    <a:bodyPr/>
                    <a:lstStyle/>
                    <a:p>
                      <a:pPr marL="0" marR="0">
                        <a:spcBef>
                          <a:spcPts val="0"/>
                        </a:spcBef>
                        <a:spcAft>
                          <a:spcPts val="0"/>
                        </a:spcAft>
                      </a:pPr>
                      <a:r>
                        <a:rPr lang="en-GB" sz="1050" u="sng">
                          <a:effectLst/>
                          <a:hlinkClick r:id="rId18"/>
                        </a:rPr>
                        <a:t>S2-2106378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on Study on Sensing based services.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Xiaomi</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2157836047"/>
                  </a:ext>
                </a:extLst>
              </a:tr>
              <a:tr h="172614">
                <a:tc>
                  <a:txBody>
                    <a:bodyPr/>
                    <a:lstStyle/>
                    <a:p>
                      <a:pPr marL="0" marR="0">
                        <a:spcBef>
                          <a:spcPts val="0"/>
                        </a:spcBef>
                        <a:spcAft>
                          <a:spcPts val="0"/>
                        </a:spcAft>
                      </a:pPr>
                      <a:r>
                        <a:rPr lang="en-GB" sz="1050" u="sng">
                          <a:effectLst/>
                          <a:hlinkClick r:id="rId19"/>
                        </a:rPr>
                        <a:t>S2-2106451</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PWS over non-3GPP access.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Apple, Verizon UK Ltd</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1989081287"/>
                  </a:ext>
                </a:extLst>
              </a:tr>
              <a:tr h="172614">
                <a:tc>
                  <a:txBody>
                    <a:bodyPr/>
                    <a:lstStyle/>
                    <a:p>
                      <a:pPr marL="0" marR="0">
                        <a:spcBef>
                          <a:spcPts val="0"/>
                        </a:spcBef>
                        <a:spcAft>
                          <a:spcPts val="0"/>
                        </a:spcAft>
                      </a:pPr>
                      <a:r>
                        <a:rPr lang="en-GB" sz="1050" u="sng" dirty="0">
                          <a:effectLst/>
                          <a:hlinkClick r:id="rId20"/>
                        </a:rPr>
                        <a:t>S2-2106489</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New SID: Study on Seamless UE context recovery.</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a:effectLst/>
                        </a:rPr>
                        <a:t>Samsung, NEC, CableLabs, Cisco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tc>
                  <a:txBody>
                    <a:bodyPr/>
                    <a:lstStyle/>
                    <a:p>
                      <a:pPr marL="0" marR="0">
                        <a:spcBef>
                          <a:spcPts val="0"/>
                        </a:spcBef>
                        <a:spcAft>
                          <a:spcPts val="0"/>
                        </a:spcAft>
                      </a:pPr>
                      <a:r>
                        <a:rPr lang="en-GB" sz="1050" dirty="0">
                          <a:effectLst/>
                        </a:rPr>
                        <a:t>Noted</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4999" marR="4999" marT="4999" marB="4999"/>
                </a:tc>
                <a:extLst>
                  <a:ext uri="{0D108BD9-81ED-4DB2-BD59-A6C34878D82A}">
                    <a16:rowId xmlns:a16="http://schemas.microsoft.com/office/drawing/2014/main" val="806106397"/>
                  </a:ext>
                </a:extLst>
              </a:tr>
            </a:tbl>
          </a:graphicData>
        </a:graphic>
      </p:graphicFrame>
    </p:spTree>
    <p:extLst>
      <p:ext uri="{BB962C8B-B14F-4D97-AF65-F5344CB8AC3E}">
        <p14:creationId xmlns:p14="http://schemas.microsoft.com/office/powerpoint/2010/main" val="42161372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488950" y="228600"/>
            <a:ext cx="6827838" cy="1143000"/>
          </a:xfrm>
        </p:spPr>
        <p:txBody>
          <a:bodyPr wrap="square" anchor="ctr">
            <a:normAutofit/>
          </a:bodyPr>
          <a:lstStyle/>
          <a:p>
            <a:pPr eaLnBrk="1" hangingPunct="1"/>
            <a:r>
              <a:rPr lang="de-DE" altLang="de-DE" b="1" dirty="0"/>
              <a:t>2.5) </a:t>
            </a:r>
            <a:r>
              <a:rPr lang="en-US" altLang="de-DE" b="1" dirty="0"/>
              <a:t>Rel-18 SIDs Status (6/6)</a:t>
            </a:r>
            <a:endParaRPr lang="de-DE" altLang="de-DE" b="1" dirty="0"/>
          </a:p>
        </p:txBody>
      </p:sp>
      <p:graphicFrame>
        <p:nvGraphicFramePr>
          <p:cNvPr id="3" name="Table 2">
            <a:extLst>
              <a:ext uri="{FF2B5EF4-FFF2-40B4-BE49-F238E27FC236}">
                <a16:creationId xmlns:a16="http://schemas.microsoft.com/office/drawing/2014/main" id="{333534F8-E6FD-421E-A315-E499F5AD918E}"/>
              </a:ext>
            </a:extLst>
          </p:cNvPr>
          <p:cNvGraphicFramePr>
            <a:graphicFrameLocks noGrp="1"/>
          </p:cNvGraphicFramePr>
          <p:nvPr/>
        </p:nvGraphicFramePr>
        <p:xfrm>
          <a:off x="495300" y="2025491"/>
          <a:ext cx="7972426" cy="2715378"/>
        </p:xfrm>
        <a:graphic>
          <a:graphicData uri="http://schemas.openxmlformats.org/drawingml/2006/table">
            <a:tbl>
              <a:tblPr firstRow="1" firstCol="1" bandRow="1">
                <a:tableStyleId>{5C22544A-7EE6-4342-B048-85BDC9FD1C3A}</a:tableStyleId>
              </a:tblPr>
              <a:tblGrid>
                <a:gridCol w="923925">
                  <a:extLst>
                    <a:ext uri="{9D8B030D-6E8A-4147-A177-3AD203B41FA5}">
                      <a16:colId xmlns:a16="http://schemas.microsoft.com/office/drawing/2014/main" val="4163113793"/>
                    </a:ext>
                  </a:extLst>
                </a:gridCol>
                <a:gridCol w="2847975">
                  <a:extLst>
                    <a:ext uri="{9D8B030D-6E8A-4147-A177-3AD203B41FA5}">
                      <a16:colId xmlns:a16="http://schemas.microsoft.com/office/drawing/2014/main" val="2383890678"/>
                    </a:ext>
                  </a:extLst>
                </a:gridCol>
                <a:gridCol w="2582956">
                  <a:extLst>
                    <a:ext uri="{9D8B030D-6E8A-4147-A177-3AD203B41FA5}">
                      <a16:colId xmlns:a16="http://schemas.microsoft.com/office/drawing/2014/main" val="3759550531"/>
                    </a:ext>
                  </a:extLst>
                </a:gridCol>
                <a:gridCol w="1617570">
                  <a:extLst>
                    <a:ext uri="{9D8B030D-6E8A-4147-A177-3AD203B41FA5}">
                      <a16:colId xmlns:a16="http://schemas.microsoft.com/office/drawing/2014/main" val="1536930186"/>
                    </a:ext>
                  </a:extLst>
                </a:gridCol>
              </a:tblGrid>
              <a:tr h="0">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TD#</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SID Title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Source</a:t>
                      </a:r>
                    </a:p>
                  </a:txBody>
                  <a:tcPr marL="1329" marR="1329" marT="1329" marB="1329"/>
                </a:tc>
                <a:tc>
                  <a:txBody>
                    <a:bodyPr/>
                    <a:lstStyle/>
                    <a:p>
                      <a:pPr marL="0" marR="0" algn="ctr">
                        <a:spcBef>
                          <a:spcPts val="0"/>
                        </a:spcBef>
                        <a:spcAft>
                          <a:spcPts val="0"/>
                        </a:spcAft>
                      </a:pPr>
                      <a:r>
                        <a:rPr lang="en-US" sz="1050" dirty="0">
                          <a:effectLst/>
                          <a:latin typeface="Arial" panose="020B0604020202020204" pitchFamily="34" charset="0"/>
                          <a:ea typeface="DengXian" panose="02010600030101010101" pitchFamily="2" charset="-122"/>
                          <a:cs typeface="Times New Roman" panose="02020603050405020304" pitchFamily="18" charset="0"/>
                        </a:rPr>
                        <a:t>Outcome</a:t>
                      </a:r>
                    </a:p>
                  </a:txBody>
                  <a:tcPr marL="1329" marR="1329" marT="1329" marB="1329"/>
                </a:tc>
                <a:extLst>
                  <a:ext uri="{0D108BD9-81ED-4DB2-BD59-A6C34878D82A}">
                    <a16:rowId xmlns:a16="http://schemas.microsoft.com/office/drawing/2014/main" val="1938185467"/>
                  </a:ext>
                </a:extLst>
              </a:tr>
              <a:tr h="0">
                <a:tc>
                  <a:txBody>
                    <a:bodyPr/>
                    <a:lstStyle/>
                    <a:p>
                      <a:pPr marL="0" marR="0">
                        <a:spcBef>
                          <a:spcPts val="0"/>
                        </a:spcBef>
                        <a:spcAft>
                          <a:spcPts val="0"/>
                        </a:spcAft>
                      </a:pPr>
                      <a:r>
                        <a:rPr lang="en-GB" sz="1050" u="sng">
                          <a:effectLst/>
                          <a:hlinkClick r:id="rId2"/>
                        </a:rPr>
                        <a:t>S2-2106240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for FS_5WWC_Ph2 extension.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Huawei, </a:t>
                      </a:r>
                      <a:r>
                        <a:rPr lang="en-GB" sz="1050" dirty="0" err="1">
                          <a:effectLst/>
                        </a:rPr>
                        <a:t>HiSilicon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S2-2106795</a:t>
                      </a:r>
                    </a:p>
                    <a:p>
                      <a:pPr marL="0" marR="0">
                        <a:spcBef>
                          <a:spcPts val="0"/>
                        </a:spcBef>
                        <a:spcAft>
                          <a:spcPts val="0"/>
                        </a:spcAft>
                      </a:pP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4211220262"/>
                  </a:ext>
                </a:extLst>
              </a:tr>
              <a:tr h="0">
                <a:tc>
                  <a:txBody>
                    <a:bodyPr/>
                    <a:lstStyle/>
                    <a:p>
                      <a:pPr marL="0" marR="0">
                        <a:spcBef>
                          <a:spcPts val="0"/>
                        </a:spcBef>
                        <a:spcAft>
                          <a:spcPts val="0"/>
                        </a:spcAft>
                      </a:pPr>
                      <a:r>
                        <a:rPr lang="en-GB" sz="1050" u="sng">
                          <a:effectLst/>
                          <a:hlinkClick r:id="rId3"/>
                        </a:rPr>
                        <a:t>S2-2105448</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on enhancement for ProSe in 5G.</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OPPO</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S2-2106806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2738930149"/>
                  </a:ext>
                </a:extLst>
              </a:tr>
              <a:tr h="0">
                <a:tc>
                  <a:txBody>
                    <a:bodyPr/>
                    <a:lstStyle/>
                    <a:p>
                      <a:pPr marL="0" marR="0">
                        <a:spcBef>
                          <a:spcPts val="0"/>
                        </a:spcBef>
                        <a:spcAft>
                          <a:spcPts val="0"/>
                        </a:spcAft>
                      </a:pPr>
                      <a:r>
                        <a:rPr lang="en-GB" sz="1050" u="sng">
                          <a:effectLst/>
                          <a:hlinkClick r:id="rId4"/>
                        </a:rPr>
                        <a:t>S2-2106497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Study on Access Traffic Steering, Switching and Splitting support in the 5G system architecture; Phase 3.</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Deutsche Telekom</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Merged into S2-2106800</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833636463"/>
                  </a:ext>
                </a:extLst>
              </a:tr>
              <a:tr h="0">
                <a:tc>
                  <a:txBody>
                    <a:bodyPr/>
                    <a:lstStyle/>
                    <a:p>
                      <a:pPr marL="0" marR="0">
                        <a:spcBef>
                          <a:spcPts val="0"/>
                        </a:spcBef>
                        <a:spcAft>
                          <a:spcPts val="0"/>
                        </a:spcAft>
                      </a:pPr>
                      <a:r>
                        <a:rPr lang="en-GB" sz="1050" u="sng">
                          <a:effectLst/>
                          <a:hlinkClick r:id="rId5"/>
                        </a:rPr>
                        <a:t>S2-2105974</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on 5G System Support for Group Communications for Verticals.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Samsung, LG Uplus, SK Telecom, Sennheiser, KT Corp.</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S2-2106322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246848503"/>
                  </a:ext>
                </a:extLst>
              </a:tr>
              <a:tr h="0">
                <a:tc>
                  <a:txBody>
                    <a:bodyPr/>
                    <a:lstStyle/>
                    <a:p>
                      <a:pPr marL="0" marR="0">
                        <a:spcBef>
                          <a:spcPts val="0"/>
                        </a:spcBef>
                        <a:spcAft>
                          <a:spcPts val="0"/>
                        </a:spcAft>
                      </a:pPr>
                      <a:r>
                        <a:rPr lang="en-GB" sz="1050" u="sng">
                          <a:effectLst/>
                          <a:hlinkClick r:id="rId6"/>
                        </a:rPr>
                        <a:t>S2-2106067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New SID: Study on enhancement of 5G CAPability EXPosure for Industrial Applications.</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Huawei, HiSilicon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S2-2106322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3257252482"/>
                  </a:ext>
                </a:extLst>
              </a:tr>
              <a:tr h="0">
                <a:tc>
                  <a:txBody>
                    <a:bodyPr/>
                    <a:lstStyle/>
                    <a:p>
                      <a:pPr marL="0" marR="0">
                        <a:spcBef>
                          <a:spcPts val="0"/>
                        </a:spcBef>
                        <a:spcAft>
                          <a:spcPts val="0"/>
                        </a:spcAft>
                      </a:pPr>
                      <a:r>
                        <a:rPr lang="en-GB" sz="1050" u="sng">
                          <a:effectLst/>
                          <a:hlinkClick r:id="rId7"/>
                        </a:rPr>
                        <a:t>S2-2106397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Study on enhancement to support Edge Computing in 5GC.</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Nokia, Nokia Shanghai Bell, Charter, NTT Docomo, Telecom Italia</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S2-2106812</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317096579"/>
                  </a:ext>
                </a:extLst>
              </a:tr>
              <a:tr h="0">
                <a:tc>
                  <a:txBody>
                    <a:bodyPr/>
                    <a:lstStyle/>
                    <a:p>
                      <a:pPr marL="0" marR="0">
                        <a:spcBef>
                          <a:spcPts val="0"/>
                        </a:spcBef>
                        <a:spcAft>
                          <a:spcPts val="0"/>
                        </a:spcAft>
                      </a:pPr>
                      <a:r>
                        <a:rPr lang="en-GB" sz="1050" u="sng">
                          <a:effectLst/>
                          <a:hlinkClick r:id="rId8"/>
                        </a:rPr>
                        <a:t>S2-2106126</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on Just-in-time communication.</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TOYOTA MOTOR CORPORATION</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Merged into S2-2106797</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3911408092"/>
                  </a:ext>
                </a:extLst>
              </a:tr>
              <a:tr h="0">
                <a:tc>
                  <a:txBody>
                    <a:bodyPr/>
                    <a:lstStyle/>
                    <a:p>
                      <a:pPr marL="0" marR="0">
                        <a:spcBef>
                          <a:spcPts val="0"/>
                        </a:spcBef>
                        <a:spcAft>
                          <a:spcPts val="0"/>
                        </a:spcAft>
                      </a:pPr>
                      <a:r>
                        <a:rPr lang="en-GB" sz="1050" u="sng" dirty="0">
                          <a:effectLst/>
                          <a:hlinkClick r:id="rId9"/>
                        </a:rPr>
                        <a:t>S2-2106196</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New SID on Enhancements on High Data Rate and Low Latency Services.</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a:effectLst/>
                        </a:rPr>
                        <a:t>Tencent, Oracle, Spreadtrum, NEC</a:t>
                      </a:r>
                      <a:endParaRPr lang="en-US" sz="105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tc>
                  <a:txBody>
                    <a:bodyPr/>
                    <a:lstStyle/>
                    <a:p>
                      <a:pPr marL="0" marR="0">
                        <a:spcBef>
                          <a:spcPts val="0"/>
                        </a:spcBef>
                        <a:spcAft>
                          <a:spcPts val="0"/>
                        </a:spcAft>
                      </a:pPr>
                      <a:r>
                        <a:rPr lang="en-GB" sz="1050" dirty="0">
                          <a:effectLst/>
                        </a:rPr>
                        <a:t>Merged into S2-2106810</a:t>
                      </a:r>
                      <a:endParaRPr lang="en-US" sz="1050" dirty="0">
                        <a:effectLst/>
                        <a:latin typeface="Arial" panose="020B0604020202020204" pitchFamily="34" charset="0"/>
                        <a:ea typeface="DengXian" panose="02010600030101010101" pitchFamily="2" charset="-122"/>
                        <a:cs typeface="Times New Roman" panose="02020603050405020304" pitchFamily="18" charset="0"/>
                      </a:endParaRPr>
                    </a:p>
                  </a:txBody>
                  <a:tcPr marL="9525" marR="9525" marT="9525" marB="9525"/>
                </a:tc>
                <a:extLst>
                  <a:ext uri="{0D108BD9-81ED-4DB2-BD59-A6C34878D82A}">
                    <a16:rowId xmlns:a16="http://schemas.microsoft.com/office/drawing/2014/main" val="1661969019"/>
                  </a:ext>
                </a:extLst>
              </a:tr>
            </a:tbl>
          </a:graphicData>
        </a:graphic>
      </p:graphicFrame>
    </p:spTree>
    <p:extLst>
      <p:ext uri="{BB962C8B-B14F-4D97-AF65-F5344CB8AC3E}">
        <p14:creationId xmlns:p14="http://schemas.microsoft.com/office/powerpoint/2010/main" val="124028834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a:t>
            </a:r>
            <a:r>
              <a:rPr lang="en-GB" sz="2000" dirty="0">
                <a:solidFill>
                  <a:schemeClr val="bg1">
                    <a:lumMod val="65000"/>
                  </a:schemeClr>
                </a:solidFill>
              </a:rPr>
              <a:t>1) General aspects (events since SA#92-e,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b="1" i="1" dirty="0"/>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endParaRPr lang="en-GB" sz="2400" dirty="0">
              <a:solidFill>
                <a:schemeClr val="bg1">
                  <a:lumMod val="65000"/>
                </a:schemeClr>
              </a:solidFill>
            </a:endParaRPr>
          </a:p>
        </p:txBody>
      </p:sp>
      <p:sp>
        <p:nvSpPr>
          <p:cNvPr id="45060" name="Text Box 3"/>
          <p:cNvSpPr txBox="1">
            <a:spLocks noChangeArrowheads="1"/>
          </p:cNvSpPr>
          <p:nvPr/>
        </p:nvSpPr>
        <p:spPr bwMode="auto">
          <a:xfrm>
            <a:off x="445111" y="3807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57200" y="1237075"/>
            <a:ext cx="8229600" cy="4470305"/>
          </a:xfrm>
        </p:spPr>
        <p:txBody>
          <a:bodyPr/>
          <a:lstStyle/>
          <a:p>
            <a:pPr>
              <a:lnSpc>
                <a:spcPct val="80000"/>
              </a:lnSpc>
              <a:buFontTx/>
              <a:buNone/>
            </a:pPr>
            <a:r>
              <a:rPr lang="en-GB" altLang="ko-KR" u="sng" dirty="0">
                <a:latin typeface="Arial" panose="020B0604020202020204" pitchFamily="34" charset="0"/>
                <a:ea typeface="Gulim" panose="020B0600000101010101" pitchFamily="34" charset="-127"/>
              </a:rPr>
              <a:t>Statistics</a:t>
            </a:r>
            <a:r>
              <a:rPr lang="en-US" altLang="de-DE" u="sng" dirty="0">
                <a:latin typeface="Arial" panose="020B0604020202020204" pitchFamily="34" charset="0"/>
              </a:rPr>
              <a:t> at SA WG2 #146-e </a:t>
            </a:r>
            <a:r>
              <a:rPr lang="en-US" altLang="de-DE" sz="1800" u="sng" dirty="0">
                <a:latin typeface="Arial" panose="020B0604020202020204" pitchFamily="34" charset="0"/>
              </a:rPr>
              <a:t>(16-27 August 2021)</a:t>
            </a:r>
            <a:r>
              <a:rPr lang="en-US" altLang="de-DE" sz="20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404</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registered</a:t>
            </a:r>
            <a:r>
              <a:rPr lang="en-GB" altLang="ko-KR" sz="2000" dirty="0">
                <a:solidFill>
                  <a:srgbClr val="000000"/>
                </a:solidFill>
                <a:latin typeface="Arial" panose="020B0604020202020204" pitchFamily="34" charset="0"/>
                <a:ea typeface="Gulim" panose="020B0600000101010101" pitchFamily="34" charset="-127"/>
              </a:rPr>
              <a:t>) for </a:t>
            </a:r>
            <a:r>
              <a:rPr lang="en-GB" altLang="ko-KR" sz="2000" dirty="0">
                <a:solidFill>
                  <a:srgbClr val="FF0000"/>
                </a:solidFill>
                <a:latin typeface="Arial" panose="020B0604020202020204" pitchFamily="34" charset="0"/>
                <a:ea typeface="Gulim" panose="020B0600000101010101" pitchFamily="34" charset="-127"/>
              </a:rPr>
              <a:t>SA WG2 #146-e</a:t>
            </a:r>
          </a:p>
          <a:p>
            <a:pPr lvl="1">
              <a:lnSpc>
                <a:spcPct val="80000"/>
              </a:lnSpc>
            </a:pPr>
            <a:r>
              <a:rPr lang="en-US" altLang="ko-KR" sz="16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~8800 </a:t>
            </a:r>
            <a:r>
              <a:rPr lang="en-US" altLang="ko-KR" sz="16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6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1765</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US" altLang="ko-KR" sz="1600" dirty="0">
                <a:latin typeface="Arial" panose="020B0604020202020204" pitchFamily="34" charset="0"/>
                <a:ea typeface="Gulim" panose="020B0600000101010101" pitchFamily="34" charset="-127"/>
              </a:rPr>
              <a:t>(including revisions)</a:t>
            </a:r>
            <a:r>
              <a:rPr lang="en-US" altLang="ko-KR" sz="1600" dirty="0">
                <a:latin typeface="Arial" panose="020B0604020202020204" pitchFamily="34" charset="0"/>
                <a:ea typeface="Gulim" panose="020B0600000101010101" pitchFamily="34" charset="-127"/>
                <a:cs typeface="Arial" panose="020B0604020202020204" pitchFamily="34" charset="0"/>
              </a:rPr>
              <a:t>,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1726</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handled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926</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112</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27</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40</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93</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postponed </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354</a:t>
            </a:r>
            <a:endParaRPr lang="en-US" altLang="ko-KR" sz="1400" b="1" dirty="0">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400" b="1" dirty="0">
              <a:latin typeface="Arial" panose="020B0604020202020204" pitchFamily="34" charset="0"/>
              <a:ea typeface="Gulim" panose="020B0600000101010101" pitchFamily="34" charset="-127"/>
            </a:endParaRPr>
          </a:p>
          <a:p>
            <a:pPr>
              <a:lnSpc>
                <a:spcPct val="80000"/>
              </a:lnSpc>
              <a:buFontTx/>
              <a:buNone/>
            </a:pPr>
            <a:endParaRPr lang="en-US" altLang="ko-KR" sz="24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id="{52A06F2A-2309-4E45-AF45-1C342A48BB49}"/>
              </a:ext>
            </a:extLst>
          </p:cNvPr>
          <p:cNvSpPr>
            <a:spLocks noChangeArrowheads="1"/>
          </p:cNvSpPr>
          <p:nvPr/>
        </p:nvSpPr>
        <p:spPr bwMode="auto">
          <a:xfrm>
            <a:off x="457200" y="588610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954</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08 September 2021</a:t>
            </a:r>
          </a:p>
        </p:txBody>
      </p:sp>
    </p:spTree>
    <p:extLst>
      <p:ext uri="{BB962C8B-B14F-4D97-AF65-F5344CB8AC3E}">
        <p14:creationId xmlns:p14="http://schemas.microsoft.com/office/powerpoint/2010/main" val="39525764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2.6) IETF </a:t>
            </a:r>
            <a:r>
              <a:rPr lang="en-GB" altLang="de-DE" b="1" dirty="0"/>
              <a:t>and External SDO Normative Reference Update (1/1)</a:t>
            </a:r>
            <a:endParaRPr lang="de-DE" altLang="de-DE" b="1" dirty="0"/>
          </a:p>
        </p:txBody>
      </p:sp>
      <p:sp>
        <p:nvSpPr>
          <p:cNvPr id="46083" name="Content Placeholder 1"/>
          <p:cNvSpPr>
            <a:spLocks noGrp="1"/>
          </p:cNvSpPr>
          <p:nvPr>
            <p:ph idx="1"/>
          </p:nvPr>
        </p:nvSpPr>
        <p:spPr/>
        <p:txBody>
          <a:bodyPr/>
          <a:lstStyle/>
          <a:p>
            <a:endParaRPr lang="de-DE" sz="2400" dirty="0"/>
          </a:p>
          <a:p>
            <a:pPr eaLnBrk="1" hangingPunct="1"/>
            <a:endParaRPr lang="en-US" altLang="de-DE" sz="2400" dirty="0"/>
          </a:p>
          <a:p>
            <a:pPr>
              <a:buFontTx/>
              <a:buNone/>
            </a:pPr>
            <a:endParaRPr lang="en-US" altLang="de-DE" dirty="0"/>
          </a:p>
          <a:p>
            <a:pPr eaLnBrk="1" hangingPunct="1">
              <a:buFontTx/>
              <a:buNone/>
            </a:pPr>
            <a:endParaRPr lang="en-US" altLang="de-DE" dirty="0"/>
          </a:p>
          <a:p>
            <a:pPr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a:t>None. </a:t>
            </a:r>
          </a:p>
          <a:p>
            <a:pPr eaLnBrk="1" hangingPunct="1">
              <a:defRPr/>
            </a:pPr>
            <a:endParaRPr lang="en-GB" sz="1600" kern="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GB" sz="1800" dirty="0">
                <a:solidFill>
                  <a:schemeClr val="bg1">
                    <a:lumMod val="65000"/>
                  </a:schemeClr>
                </a:solidFill>
              </a:rPr>
              <a:t>2.4) </a:t>
            </a:r>
            <a:r>
              <a:rPr lang="en-US" sz="1800" dirty="0">
                <a:solidFill>
                  <a:schemeClr val="bg1">
                    <a:lumMod val="65000"/>
                  </a:schemeClr>
                </a:solidFill>
              </a:rPr>
              <a:t>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a:t>
            </a:r>
            <a:r>
              <a:rPr lang="en-GB" sz="2000" b="1" i="1" dirty="0"/>
              <a:t>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69973" y="4091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b="1" dirty="0"/>
              <a:t>3) SA2 Work Planning</a:t>
            </a:r>
          </a:p>
        </p:txBody>
      </p:sp>
      <p:sp>
        <p:nvSpPr>
          <p:cNvPr id="57347" name="Rectangle 3"/>
          <p:cNvSpPr>
            <a:spLocks noGrp="1"/>
          </p:cNvSpPr>
          <p:nvPr>
            <p:ph type="body" idx="1"/>
          </p:nvPr>
        </p:nvSpPr>
        <p:spPr>
          <a:xfrm>
            <a:off x="457200" y="1409700"/>
            <a:ext cx="8229600" cy="4863509"/>
          </a:xfrm>
        </p:spPr>
        <p:txBody>
          <a:bodyPr/>
          <a:lstStyle/>
          <a:p>
            <a:pPr eaLnBrk="1" hangingPunct="1">
              <a:defRPr/>
            </a:pPr>
            <a:r>
              <a:rPr lang="en-GB" sz="2000" dirty="0"/>
              <a:t>Rel-17 work items are 85% – 100% complete. Rel-17 alignment work with CT1 on MINT (Minimization of Service Interruption) started and is 50% complete. Please see slide#35 - #51 for more details. </a:t>
            </a:r>
          </a:p>
          <a:p>
            <a:pPr eaLnBrk="1" hangingPunct="1">
              <a:defRPr/>
            </a:pPr>
            <a:r>
              <a:rPr lang="en-GB" sz="2000" dirty="0"/>
              <a:t>All exception completed. Some outstanding work is due to dependency on other WGs and would be completed s part of normal alignment with other WGs. </a:t>
            </a:r>
          </a:p>
          <a:p>
            <a:pPr eaLnBrk="1" hangingPunct="1">
              <a:defRPr/>
            </a:pPr>
            <a:r>
              <a:rPr lang="pt-BR" sz="2000" dirty="0"/>
              <a:t>49 new Rel-18 SID proposals were submitted to SA2#146E. None of them could be agreed. </a:t>
            </a:r>
            <a:r>
              <a:rPr lang="en-GB" sz="2000" dirty="0"/>
              <a:t>Please see slide#53 - #58 for more details</a:t>
            </a:r>
            <a:r>
              <a:rPr lang="en-US" sz="2000" dirty="0"/>
              <a:t>. </a:t>
            </a:r>
          </a:p>
          <a:p>
            <a:pPr eaLnBrk="1" hangingPunct="1">
              <a:defRPr/>
            </a:pPr>
            <a:r>
              <a:rPr lang="en-US" sz="2000" dirty="0"/>
              <a:t>SA2#146-e agreed to have conference call (with decision power) on Sep-24 (1300 -1500 UTC) to discuss Q1, 2022 e-meeting dates, input paper quota control, and other Rel-18 planning aspects.</a:t>
            </a:r>
            <a:endParaRPr lang="en-GB" sz="2000" dirty="0"/>
          </a:p>
          <a:p>
            <a:pPr marL="457200" lvl="1" indent="0" eaLnBrk="1" hangingPunct="1">
              <a:buNone/>
              <a:defRPr/>
            </a:pPr>
            <a:endParaRPr lang="en-GB" sz="1500" dirty="0">
              <a:solidFill>
                <a:srgbClr val="FF0000"/>
              </a:solidFill>
            </a:endParaRPr>
          </a:p>
          <a:p>
            <a:pPr marL="457200" lvl="1" indent="0" eaLnBrk="1" hangingPunct="1">
              <a:buNone/>
              <a:defRPr/>
            </a:pPr>
            <a:endParaRPr lang="en-GB" sz="1800" dirty="0">
              <a:solidFill>
                <a:srgbClr val="FF0000"/>
              </a:solidFill>
            </a:endParaRPr>
          </a:p>
          <a:p>
            <a:pPr lvl="1" eaLnBrk="1" hangingPunct="1">
              <a:defRPr/>
            </a:pPr>
            <a:endParaRPr lang="en-US" sz="2000" dirty="0"/>
          </a:p>
        </p:txBody>
      </p:sp>
    </p:spTree>
    <p:extLst>
      <p:ext uri="{BB962C8B-B14F-4D97-AF65-F5344CB8AC3E}">
        <p14:creationId xmlns:p14="http://schemas.microsoft.com/office/powerpoint/2010/main" val="76741635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a:t>
            </a:r>
            <a:r>
              <a:rPr lang="en-GB" sz="2000" b="1" i="1" dirty="0"/>
              <a:t>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84504" y="447296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(1/2)</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TS coversheets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id="{D80AE6BC-D5B0-4597-9C6F-71A957CEAD78}"/>
              </a:ext>
            </a:extLst>
          </p:cNvPr>
          <p:cNvGraphicFramePr>
            <a:graphicFrameLocks noGrp="1"/>
          </p:cNvGraphicFramePr>
          <p:nvPr>
            <p:extLst>
              <p:ext uri="{D42A27DB-BD31-4B8C-83A1-F6EECF244321}">
                <p14:modId xmlns:p14="http://schemas.microsoft.com/office/powerpoint/2010/main" val="3901381998"/>
              </p:ext>
            </p:extLst>
          </p:nvPr>
        </p:nvGraphicFramePr>
        <p:xfrm>
          <a:off x="538663" y="2273736"/>
          <a:ext cx="8248721" cy="1564560"/>
        </p:xfrm>
        <a:graphic>
          <a:graphicData uri="http://schemas.openxmlformats.org/drawingml/2006/table">
            <a:tbl>
              <a:tblPr firstRow="1" firstCol="1" bandRow="1">
                <a:tableStyleId>{5C22544A-7EE6-4342-B048-85BDC9FD1C3A}</a:tableStyleId>
              </a:tblPr>
              <a:tblGrid>
                <a:gridCol w="1344710">
                  <a:extLst>
                    <a:ext uri="{9D8B030D-6E8A-4147-A177-3AD203B41FA5}">
                      <a16:colId xmlns:a16="http://schemas.microsoft.com/office/drawing/2014/main" val="1122807824"/>
                    </a:ext>
                  </a:extLst>
                </a:gridCol>
                <a:gridCol w="4444165">
                  <a:extLst>
                    <a:ext uri="{9D8B030D-6E8A-4147-A177-3AD203B41FA5}">
                      <a16:colId xmlns:a16="http://schemas.microsoft.com/office/drawing/2014/main" val="1731816850"/>
                    </a:ext>
                  </a:extLst>
                </a:gridCol>
                <a:gridCol w="1005950">
                  <a:extLst>
                    <a:ext uri="{9D8B030D-6E8A-4147-A177-3AD203B41FA5}">
                      <a16:colId xmlns:a16="http://schemas.microsoft.com/office/drawing/2014/main" val="1520488708"/>
                    </a:ext>
                  </a:extLst>
                </a:gridCol>
                <a:gridCol w="1453896">
                  <a:extLst>
                    <a:ext uri="{9D8B030D-6E8A-4147-A177-3AD203B41FA5}">
                      <a16:colId xmlns:a16="http://schemas.microsoft.com/office/drawing/2014/main" val="1161532189"/>
                    </a:ext>
                  </a:extLst>
                </a:gridCol>
              </a:tblGrid>
              <a:tr h="298144">
                <a:tc>
                  <a:txBody>
                    <a:bodyPr/>
                    <a:lstStyle/>
                    <a:p>
                      <a:pPr marL="0" marR="0" algn="ctr">
                        <a:spcBef>
                          <a:spcPts val="0"/>
                        </a:spcBef>
                        <a:spcAft>
                          <a:spcPts val="0"/>
                        </a:spcAft>
                      </a:pPr>
                      <a:r>
                        <a:rPr lang="en-GB" sz="1400" dirty="0">
                          <a:effectLst/>
                        </a:rPr>
                        <a:t>SA-TD</a:t>
                      </a:r>
                    </a:p>
                  </a:txBody>
                  <a:tcPr marL="8886" marR="8886" marT="8886" marB="8886">
                    <a:solidFill>
                      <a:srgbClr val="62A14D"/>
                    </a:solidFill>
                  </a:tcPr>
                </a:tc>
                <a:tc>
                  <a:txBody>
                    <a:bodyPr/>
                    <a:lstStyle/>
                    <a:p>
                      <a:pPr marL="0" marR="0" algn="ctr">
                        <a:spcBef>
                          <a:spcPts val="0"/>
                        </a:spcBef>
                        <a:spcAft>
                          <a:spcPts val="0"/>
                        </a:spcAft>
                      </a:pPr>
                      <a:r>
                        <a:rPr lang="en-GB" sz="1400" dirty="0">
                          <a:effectLst/>
                        </a:rPr>
                        <a:t>Title</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tc>
                  <a:txBody>
                    <a:bodyPr/>
                    <a:lstStyle/>
                    <a:p>
                      <a:pPr marL="0" marR="0" algn="ctr">
                        <a:spcBef>
                          <a:spcPts val="0"/>
                        </a:spcBef>
                        <a:spcAft>
                          <a:spcPts val="0"/>
                        </a:spcAft>
                      </a:pPr>
                      <a:r>
                        <a:rPr lang="en-GB" sz="1400" dirty="0">
                          <a:effectLst/>
                        </a:rPr>
                        <a:t>TS</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tc>
                  <a:txBody>
                    <a:bodyPr/>
                    <a:lstStyle/>
                    <a:p>
                      <a:pPr marL="0" marR="0" algn="ctr">
                        <a:spcBef>
                          <a:spcPts val="0"/>
                        </a:spcBef>
                        <a:spcAft>
                          <a:spcPts val="0"/>
                        </a:spcAft>
                      </a:pPr>
                      <a:r>
                        <a:rPr lang="en-GB" sz="1400" dirty="0">
                          <a:effectLst/>
                        </a:rPr>
                        <a:t>WI Code</a:t>
                      </a:r>
                      <a:endParaRPr lang="en-US" sz="2400" dirty="0">
                        <a:effectLst/>
                        <a:latin typeface="Times New Roman" panose="02020603050405020304" pitchFamily="18" charset="0"/>
                        <a:ea typeface="Times New Roman" panose="02020603050405020304" pitchFamily="18" charset="0"/>
                      </a:endParaRPr>
                    </a:p>
                  </a:txBody>
                  <a:tcPr marL="8886" marR="8886" marT="8886" marB="8886">
                    <a:solidFill>
                      <a:srgbClr val="62A14D"/>
                    </a:solidFill>
                  </a:tcPr>
                </a:tc>
                <a:extLst>
                  <a:ext uri="{0D108BD9-81ED-4DB2-BD59-A6C34878D82A}">
                    <a16:rowId xmlns:a16="http://schemas.microsoft.com/office/drawing/2014/main" val="469028047"/>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SP-210939</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Cover Sheet for TS 23.256 for Approval to TSG SA</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TS 23.256</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ID_UAS</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extLst>
                  <a:ext uri="{0D108BD9-81ED-4DB2-BD59-A6C34878D82A}">
                    <a16:rowId xmlns:a16="http://schemas.microsoft.com/office/drawing/2014/main" val="3901161816"/>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SP-210940</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dirty="0">
                          <a:effectLst/>
                          <a:latin typeface="+mn-lt"/>
                          <a:ea typeface="Times New Roman" panose="02020603050405020304" pitchFamily="18" charset="0"/>
                          <a:cs typeface="Arial" panose="020B0604020202020204" pitchFamily="34" charset="0"/>
                        </a:rPr>
                        <a:t>Cover Sheet for TS 23.304 (to TSG SA for Approval)</a:t>
                      </a:r>
                      <a:endParaRPr lang="en-US" sz="1400" dirty="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TS 23.304</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5G_ProSe</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extLst>
                  <a:ext uri="{0D108BD9-81ED-4DB2-BD59-A6C34878D82A}">
                    <a16:rowId xmlns:a16="http://schemas.microsoft.com/office/drawing/2014/main" val="2855791311"/>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SP-210941</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Cover page of TS 23.247</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TS 23.247</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5MBS</a:t>
                      </a:r>
                      <a:endParaRPr lang="en-US" sz="140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extLst>
                  <a:ext uri="{0D108BD9-81ED-4DB2-BD59-A6C34878D82A}">
                    <a16:rowId xmlns:a16="http://schemas.microsoft.com/office/drawing/2014/main" val="223275772"/>
                  </a:ext>
                </a:extLst>
              </a:tr>
              <a:tr h="316604">
                <a:tc>
                  <a:txBody>
                    <a:bodyPr/>
                    <a:lstStyle/>
                    <a:p>
                      <a:pPr marL="0" marR="0" algn="ctr" defTabSz="914400" rtl="0" eaLnBrk="1" latinLnBrk="0" hangingPunct="1">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SP-210942</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dirty="0">
                          <a:effectLst/>
                          <a:latin typeface="+mn-lt"/>
                          <a:ea typeface="Times New Roman" panose="02020603050405020304" pitchFamily="18" charset="0"/>
                          <a:cs typeface="Arial" panose="020B0604020202020204" pitchFamily="34" charset="0"/>
                        </a:rPr>
                        <a:t>Cover sheet of TS 23.548 for Approval to TSG SA</a:t>
                      </a:r>
                      <a:endParaRPr lang="en-US" sz="1400" dirty="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dirty="0">
                          <a:effectLst/>
                          <a:latin typeface="+mn-lt"/>
                          <a:ea typeface="Times New Roman" panose="02020603050405020304" pitchFamily="18" charset="0"/>
                          <a:cs typeface="Arial" panose="020B0604020202020204" pitchFamily="34" charset="0"/>
                        </a:rPr>
                        <a:t>TS 23.548</a:t>
                      </a:r>
                      <a:endParaRPr lang="en-US" sz="1400" dirty="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dirty="0">
                          <a:effectLst/>
                          <a:latin typeface="+mn-lt"/>
                          <a:ea typeface="Times New Roman" panose="02020603050405020304" pitchFamily="18" charset="0"/>
                          <a:cs typeface="Arial" panose="020B0604020202020204" pitchFamily="34" charset="0"/>
                        </a:rPr>
                        <a:t>eEDGE_5GC</a:t>
                      </a:r>
                      <a:endParaRPr lang="en-US" sz="1400" dirty="0">
                        <a:effectLst/>
                        <a:latin typeface="+mn-lt"/>
                        <a:ea typeface="MS Mincho" panose="02020609040205080304" pitchFamily="49" charset="-128"/>
                        <a:cs typeface="Times New Roman" panose="02020603050405020304" pitchFamily="18" charset="0"/>
                      </a:endParaRPr>
                    </a:p>
                  </a:txBody>
                  <a:tcPr marL="68580" marR="68580" marT="0" marB="0">
                    <a:solidFill>
                      <a:srgbClr val="E9EDF4"/>
                    </a:solidFill>
                  </a:tcPr>
                </a:tc>
                <a:extLst>
                  <a:ext uri="{0D108BD9-81ED-4DB2-BD59-A6C34878D82A}">
                    <a16:rowId xmlns:a16="http://schemas.microsoft.com/office/drawing/2014/main" val="3702537758"/>
                  </a:ext>
                </a:extLst>
              </a:tr>
            </a:tbl>
          </a:graphicData>
        </a:graphic>
      </p:graphicFrame>
    </p:spTree>
    <p:extLst>
      <p:ext uri="{BB962C8B-B14F-4D97-AF65-F5344CB8AC3E}">
        <p14:creationId xmlns:p14="http://schemas.microsoft.com/office/powerpoint/2010/main" val="618129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(2/2)</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Rel-17 WID(s) related to RAN alignment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577190356"/>
              </p:ext>
            </p:extLst>
          </p:nvPr>
        </p:nvGraphicFramePr>
        <p:xfrm>
          <a:off x="488950" y="2185605"/>
          <a:ext cx="8254206" cy="1177989"/>
        </p:xfrm>
        <a:graphic>
          <a:graphicData uri="http://schemas.openxmlformats.org/drawingml/2006/table">
            <a:tbl>
              <a:tblPr>
                <a:tableStyleId>{5C22544A-7EE6-4342-B048-85BDC9FD1C3A}</a:tableStyleId>
              </a:tblPr>
              <a:tblGrid>
                <a:gridCol w="1145886">
                  <a:extLst>
                    <a:ext uri="{9D8B030D-6E8A-4147-A177-3AD203B41FA5}">
                      <a16:colId xmlns:a16="http://schemas.microsoft.com/office/drawing/2014/main" val="3147996082"/>
                    </a:ext>
                  </a:extLst>
                </a:gridCol>
                <a:gridCol w="1258489">
                  <a:extLst>
                    <a:ext uri="{9D8B030D-6E8A-4147-A177-3AD203B41FA5}">
                      <a16:colId xmlns:a16="http://schemas.microsoft.com/office/drawing/2014/main" val="3129532351"/>
                    </a:ext>
                  </a:extLst>
                </a:gridCol>
                <a:gridCol w="1282890">
                  <a:extLst>
                    <a:ext uri="{9D8B030D-6E8A-4147-A177-3AD203B41FA5}">
                      <a16:colId xmlns:a16="http://schemas.microsoft.com/office/drawing/2014/main" val="67277315"/>
                    </a:ext>
                  </a:extLst>
                </a:gridCol>
                <a:gridCol w="4566941">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dirty="0">
                          <a:effectLst/>
                        </a:rPr>
                        <a:t>WI Code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dirty="0">
                          <a:effectLst/>
                        </a:rPr>
                        <a:t>Title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algn="ctr" defTabSz="914400" rtl="0" eaLnBrk="1" latinLnBrk="0" hangingPunct="1">
                        <a:lnSpc>
                          <a:spcPct val="107000"/>
                        </a:lnSpc>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SP-210943</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tc>
                <a:tc>
                  <a:txBody>
                    <a:bodyPr/>
                    <a:lstStyle/>
                    <a:p>
                      <a:pPr marL="0" marR="0" algn="l" defTabSz="914400" rtl="0" eaLnBrk="1" latinLnBrk="0" hangingPunct="1">
                        <a:spcBef>
                          <a:spcPts val="0"/>
                        </a:spcBef>
                        <a:spcAft>
                          <a:spcPts val="0"/>
                        </a:spcAft>
                      </a:pPr>
                      <a:r>
                        <a:rPr lang="en-GB" sz="1400" kern="1200" dirty="0">
                          <a:solidFill>
                            <a:schemeClr val="dk1"/>
                          </a:solidFill>
                          <a:effectLst/>
                          <a:latin typeface="+mn-lt"/>
                          <a:ea typeface="+mn-ea"/>
                          <a:cs typeface="+mn-cs"/>
                        </a:rPr>
                        <a:t>WID NEW</a:t>
                      </a:r>
                      <a:endParaRPr lang="en-US" sz="14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US" sz="1400" kern="1200" dirty="0">
                          <a:solidFill>
                            <a:schemeClr val="dk1"/>
                          </a:solidFill>
                          <a:effectLst/>
                          <a:latin typeface="+mn-lt"/>
                          <a:ea typeface="+mn-ea"/>
                          <a:cs typeface="+mn-cs"/>
                        </a:rPr>
                        <a:t>ARCH_NR_REDCAP</a:t>
                      </a:r>
                    </a:p>
                  </a:txBody>
                  <a:tcPr marL="68580" marR="68580" marT="0" marB="0"/>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a:effectLst/>
                          <a:latin typeface="+mn-lt"/>
                          <a:ea typeface="Times New Roman" panose="02020603050405020304" pitchFamily="18" charset="0"/>
                          <a:cs typeface="Arial" panose="020B0604020202020204" pitchFamily="34" charset="0"/>
                        </a:rPr>
                        <a:t>New WID: 5G System Enhancements for Reduced Capability NR Devices.</a:t>
                      </a:r>
                      <a:endParaRPr lang="en-US" sz="1400">
                        <a:effectLst/>
                        <a:latin typeface="+mn-lt"/>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302687185"/>
                  </a:ext>
                </a:extLst>
              </a:tr>
              <a:tr h="0">
                <a:tc>
                  <a:txBody>
                    <a:bodyPr/>
                    <a:lstStyle/>
                    <a:p>
                      <a:pPr marL="0" marR="0" algn="ctr" defTabSz="914400" rtl="0" eaLnBrk="1" latinLnBrk="0" hangingPunct="1">
                        <a:lnSpc>
                          <a:spcPct val="107000"/>
                        </a:lnSpc>
                        <a:spcBef>
                          <a:spcPts val="200"/>
                        </a:spcBef>
                        <a:spcAft>
                          <a:spcPts val="0"/>
                        </a:spcAft>
                        <a:tabLst>
                          <a:tab pos="180340" algn="l"/>
                          <a:tab pos="360045" algn="l"/>
                        </a:tabLst>
                      </a:pPr>
                      <a:r>
                        <a:rPr lang="en-GB" sz="1600" b="1" kern="1200" dirty="0">
                          <a:solidFill>
                            <a:srgbClr val="365F91"/>
                          </a:solidFill>
                          <a:effectLst/>
                          <a:latin typeface="+mn-lt"/>
                          <a:ea typeface="+mn-ea"/>
                          <a:cs typeface="Times New Roman" panose="02020603050405020304" pitchFamily="18" charset="0"/>
                        </a:rPr>
                        <a:t>SP-210944</a:t>
                      </a:r>
                      <a:endParaRPr lang="en-US" sz="1600" b="1" kern="1200" dirty="0">
                        <a:solidFill>
                          <a:srgbClr val="365F91"/>
                        </a:solidFill>
                        <a:effectLst/>
                        <a:latin typeface="+mn-lt"/>
                        <a:ea typeface="+mn-ea"/>
                        <a:cs typeface="Times New Roman" panose="02020603050405020304" pitchFamily="18" charset="0"/>
                      </a:endParaRPr>
                    </a:p>
                  </a:txBody>
                  <a:tcPr marL="68580" marR="68580"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dk1"/>
                          </a:solidFill>
                          <a:effectLst/>
                          <a:latin typeface="+mn-lt"/>
                          <a:ea typeface="+mn-ea"/>
                          <a:cs typeface="+mn-cs"/>
                        </a:rPr>
                        <a:t>WID NEW</a:t>
                      </a:r>
                      <a:endParaRPr lang="en-US" sz="1400" kern="1200" dirty="0">
                        <a:solidFill>
                          <a:schemeClr val="dk1"/>
                        </a:solidFill>
                        <a:effectLst/>
                        <a:latin typeface="+mn-lt"/>
                        <a:ea typeface="+mn-ea"/>
                        <a:cs typeface="+mn-cs"/>
                      </a:endParaRPr>
                    </a:p>
                  </a:txBody>
                  <a:tcPr marL="68580" marR="68580" marT="0" marB="0"/>
                </a:tc>
                <a:tc>
                  <a:txBody>
                    <a:bodyPr/>
                    <a:lstStyle/>
                    <a:p>
                      <a:pPr marL="0" marR="0" algn="l" defTabSz="914400" rtl="0" eaLnBrk="1" latinLnBrk="0" hangingPunct="1">
                        <a:spcBef>
                          <a:spcPts val="0"/>
                        </a:spcBef>
                        <a:spcAft>
                          <a:spcPts val="0"/>
                        </a:spcAft>
                      </a:pPr>
                      <a:r>
                        <a:rPr lang="en-GB" sz="1400" kern="1200" dirty="0" err="1">
                          <a:solidFill>
                            <a:schemeClr val="dk1"/>
                          </a:solidFill>
                          <a:effectLst/>
                          <a:latin typeface="+mn-lt"/>
                          <a:ea typeface="+mn-ea"/>
                          <a:cs typeface="+mn-cs"/>
                        </a:rPr>
                        <a:t>IoT_SAT_ARCH_EPS</a:t>
                      </a:r>
                      <a:endParaRPr lang="en-US" sz="1400" kern="1200" dirty="0">
                        <a:solidFill>
                          <a:schemeClr val="dk1"/>
                        </a:solidFill>
                        <a:effectLst/>
                        <a:latin typeface="+mn-lt"/>
                        <a:ea typeface="+mn-ea"/>
                        <a:cs typeface="+mn-cs"/>
                      </a:endParaRPr>
                    </a:p>
                  </a:txBody>
                  <a:tcPr marL="68580" marR="68580" marT="0" marB="0"/>
                </a:tc>
                <a:tc>
                  <a:txBody>
                    <a:bodyPr/>
                    <a:lstStyle/>
                    <a:p>
                      <a:pPr marL="0" marR="0">
                        <a:lnSpc>
                          <a:spcPct val="107000"/>
                        </a:lnSpc>
                        <a:spcBef>
                          <a:spcPts val="0"/>
                        </a:spcBef>
                        <a:spcAft>
                          <a:spcPts val="0"/>
                        </a:spcAft>
                        <a:tabLst>
                          <a:tab pos="360045" algn="l"/>
                          <a:tab pos="540385" algn="l"/>
                          <a:tab pos="720090" algn="l"/>
                          <a:tab pos="900430" algn="l"/>
                          <a:tab pos="1080135" algn="l"/>
                          <a:tab pos="457200" algn="l"/>
                        </a:tabLst>
                      </a:pPr>
                      <a:r>
                        <a:rPr lang="en-GB" sz="1400" dirty="0">
                          <a:effectLst/>
                          <a:latin typeface="+mn-lt"/>
                          <a:ea typeface="Times New Roman" panose="02020603050405020304" pitchFamily="18" charset="0"/>
                          <a:cs typeface="Arial" panose="020B0604020202020204" pitchFamily="34" charset="0"/>
                        </a:rPr>
                        <a:t>New Rel-17 WID on IoT NTN support for EPS .</a:t>
                      </a:r>
                      <a:endParaRPr lang="en-US" sz="1400" dirty="0">
                        <a:effectLst/>
                        <a:latin typeface="+mn-lt"/>
                        <a:ea typeface="MS Mincho" panose="02020609040205080304" pitchFamily="49" charset="-128"/>
                        <a:cs typeface="Times New Roman" panose="02020603050405020304" pitchFamily="18" charset="0"/>
                      </a:endParaRPr>
                    </a:p>
                  </a:txBody>
                  <a:tcPr marL="68580" marR="68580" marT="0" marB="0"/>
                </a:tc>
                <a:extLst>
                  <a:ext uri="{0D108BD9-81ED-4DB2-BD59-A6C34878D82A}">
                    <a16:rowId xmlns:a16="http://schemas.microsoft.com/office/drawing/2014/main" val="2912747872"/>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SA#92-e,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a:t>
            </a:r>
            <a:r>
              <a:rPr lang="en-GB" sz="2000" b="1" i="1" dirty="0"/>
              <a:t>5) Collected Items requiring action from SA</a:t>
            </a:r>
          </a:p>
        </p:txBody>
      </p:sp>
      <p:sp>
        <p:nvSpPr>
          <p:cNvPr id="50180" name="Text Box 3"/>
          <p:cNvSpPr txBox="1">
            <a:spLocks noChangeArrowheads="1"/>
          </p:cNvSpPr>
          <p:nvPr/>
        </p:nvSpPr>
        <p:spPr bwMode="auto">
          <a:xfrm>
            <a:off x="93418" y="483699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dirty="0"/>
              <a:t>5) Collected Items requiring action </a:t>
            </a:r>
            <a:br>
              <a:rPr lang="en-GB" altLang="de-DE" b="1" dirty="0"/>
            </a:br>
            <a:r>
              <a:rPr lang="en-GB" altLang="de-DE" b="1" dirty="0"/>
              <a:t>from SA</a:t>
            </a:r>
            <a:endParaRPr lang="de-DE" altLang="de-DE" b="1" dirty="0"/>
          </a:p>
        </p:txBody>
      </p:sp>
      <p:sp>
        <p:nvSpPr>
          <p:cNvPr id="51203" name="Content Placeholder 2"/>
          <p:cNvSpPr>
            <a:spLocks noGrp="1"/>
          </p:cNvSpPr>
          <p:nvPr>
            <p:ph idx="1"/>
          </p:nvPr>
        </p:nvSpPr>
        <p:spPr>
          <a:xfrm>
            <a:off x="457200" y="1743740"/>
            <a:ext cx="8372764" cy="4382423"/>
          </a:xfrm>
        </p:spPr>
        <p:txBody>
          <a:bodyPr/>
          <a:lstStyle/>
          <a:p>
            <a:pPr eaLnBrk="1" hangingPunct="1">
              <a:spcBef>
                <a:spcPts val="600"/>
              </a:spcBef>
              <a:spcAft>
                <a:spcPts val="1200"/>
              </a:spcAft>
              <a:defRPr/>
            </a:pPr>
            <a:r>
              <a:rPr lang="en-US" sz="2000" dirty="0">
                <a:solidFill>
                  <a:srgbClr val="FF0000"/>
                </a:solidFill>
              </a:rPr>
              <a:t>1) Approval of Rel-17 TS(s) </a:t>
            </a:r>
            <a:r>
              <a:rPr lang="en-US" sz="2000" i="1" dirty="0">
                <a:solidFill>
                  <a:srgbClr val="FF0000"/>
                </a:solidFill>
              </a:rPr>
              <a:t>(Please see slide #64)</a:t>
            </a:r>
          </a:p>
          <a:p>
            <a:pPr eaLnBrk="1" hangingPunct="1">
              <a:spcBef>
                <a:spcPts val="600"/>
              </a:spcBef>
              <a:spcAft>
                <a:spcPts val="1200"/>
              </a:spcAft>
              <a:defRPr/>
            </a:pPr>
            <a:r>
              <a:rPr lang="en-US" sz="2000" dirty="0">
                <a:solidFill>
                  <a:srgbClr val="FF0000"/>
                </a:solidFill>
              </a:rPr>
              <a:t>2) Approval of new Rel-17 alignment WID(s) </a:t>
            </a:r>
            <a:r>
              <a:rPr lang="en-US" sz="2000" i="1" dirty="0">
                <a:solidFill>
                  <a:srgbClr val="FF0000"/>
                </a:solidFill>
              </a:rPr>
              <a:t>(Please see slide #65)</a:t>
            </a:r>
          </a:p>
          <a:p>
            <a:pPr marL="0" indent="0" eaLnBrk="1" hangingPunct="1">
              <a:spcBef>
                <a:spcPts val="600"/>
              </a:spcBef>
              <a:spcAft>
                <a:spcPts val="1200"/>
              </a:spcAft>
              <a:buNone/>
              <a:defRPr/>
            </a:pPr>
            <a:endParaRPr lang="en-US" sz="2000" i="1" dirty="0">
              <a:solidFill>
                <a:srgbClr val="FF0000"/>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Puneet Jain</a:t>
            </a:r>
          </a:p>
          <a:p>
            <a:pPr>
              <a:spcBef>
                <a:spcPct val="0"/>
              </a:spcBef>
              <a:buFontTx/>
              <a:buNone/>
            </a:pPr>
            <a:r>
              <a:rPr lang="en-US" altLang="en-US" sz="1000" dirty="0">
                <a:latin typeface="Arial" panose="020B0604020202020204" pitchFamily="34" charset="0"/>
              </a:rPr>
              <a:t>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dirty="0"/>
              <a:t>1) General Aspects (4/7)</a:t>
            </a:r>
          </a:p>
        </p:txBody>
      </p:sp>
      <p:graphicFrame>
        <p:nvGraphicFramePr>
          <p:cNvPr id="7" name="Chart 6">
            <a:extLst>
              <a:ext uri="{FF2B5EF4-FFF2-40B4-BE49-F238E27FC236}">
                <a16:creationId xmlns:a16="http://schemas.microsoft.com/office/drawing/2014/main" id="{F896234B-A910-41D3-A7B7-CBFBEF2F7D6F}"/>
              </a:ext>
            </a:extLst>
          </p:cNvPr>
          <p:cNvGraphicFramePr>
            <a:graphicFrameLocks/>
          </p:cNvGraphicFramePr>
          <p:nvPr/>
        </p:nvGraphicFramePr>
        <p:xfrm>
          <a:off x="60087" y="572574"/>
          <a:ext cx="9015547" cy="586241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dirty="0"/>
              <a:t>1) General Aspects (5/7)</a:t>
            </a:r>
            <a:br>
              <a:rPr lang="de-DE" altLang="de-DE" b="1" dirty="0"/>
            </a:br>
            <a:r>
              <a:rPr lang="de-DE" altLang="de-DE" sz="2800" b="1" dirty="0"/>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9" name="Chart 8">
            <a:extLst>
              <a:ext uri="{FF2B5EF4-FFF2-40B4-BE49-F238E27FC236}">
                <a16:creationId xmlns:a16="http://schemas.microsoft.com/office/drawing/2014/main" id="{68A5B159-0055-44CA-BBE4-DEAC7A5B4DF1}"/>
              </a:ext>
            </a:extLst>
          </p:cNvPr>
          <p:cNvGraphicFramePr>
            <a:graphicFrameLocks/>
          </p:cNvGraphicFramePr>
          <p:nvPr/>
        </p:nvGraphicFramePr>
        <p:xfrm>
          <a:off x="350524" y="1115588"/>
          <a:ext cx="8733657" cy="475537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dirty="0"/>
              <a:t>1) General Aspects (6/7)</a:t>
            </a:r>
            <a:br>
              <a:rPr lang="de-DE" altLang="de-DE" b="1" dirty="0"/>
            </a:br>
            <a:r>
              <a:rPr lang="de-DE" altLang="de-DE" sz="2800" b="1" dirty="0"/>
              <a:t>Document Handling / Meeting</a:t>
            </a:r>
          </a:p>
        </p:txBody>
      </p:sp>
      <p:sp>
        <p:nvSpPr>
          <p:cNvPr id="17411" name="TextBox 12"/>
          <p:cNvSpPr txBox="1">
            <a:spLocks noChangeArrowheads="1"/>
          </p:cNvSpPr>
          <p:nvPr/>
        </p:nvSpPr>
        <p:spPr bwMode="auto">
          <a:xfrm rot="-5400000">
            <a:off x="-736600" y="5449269"/>
            <a:ext cx="2082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Number of Tdocs</a:t>
            </a:r>
          </a:p>
        </p:txBody>
      </p:sp>
      <p:graphicFrame>
        <p:nvGraphicFramePr>
          <p:cNvPr id="8" name="Chart 7">
            <a:extLst>
              <a:ext uri="{FF2B5EF4-FFF2-40B4-BE49-F238E27FC236}">
                <a16:creationId xmlns:a16="http://schemas.microsoft.com/office/drawing/2014/main" id="{66C5960D-783D-49E4-9DE8-3F256BED0767}"/>
              </a:ext>
            </a:extLst>
          </p:cNvPr>
          <p:cNvGraphicFramePr>
            <a:graphicFrameLocks/>
          </p:cNvGraphicFramePr>
          <p:nvPr/>
        </p:nvGraphicFramePr>
        <p:xfrm>
          <a:off x="50581" y="1273324"/>
          <a:ext cx="8972770" cy="500783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9360</TotalTime>
  <Words>7474</Words>
  <Application>Microsoft Office PowerPoint</Application>
  <PresentationFormat>On-screen Show (4:3)</PresentationFormat>
  <Paragraphs>1357</Paragraphs>
  <Slides>68</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68</vt:i4>
      </vt:variant>
    </vt:vector>
  </HeadingPairs>
  <TitlesOfParts>
    <vt:vector size="74" baseType="lpstr">
      <vt:lpstr>Arial</vt:lpstr>
      <vt:lpstr>Arial </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 (1/17)</vt:lpstr>
      <vt:lpstr>2.3) Rel-16 Work and Maintenance (2/17)</vt:lpstr>
      <vt:lpstr>2.3) Rel-16 Work and Maintenance (3/17)</vt:lpstr>
      <vt:lpstr>2.3) Rel-16 Work and Maintenance (4/17)</vt:lpstr>
      <vt:lpstr>2.3) Rel-16 Work and Maintenance (5/17)</vt:lpstr>
      <vt:lpstr>2.3) Rel-16 Work and Maintenance (6/17)</vt:lpstr>
      <vt:lpstr>2.3) Rel-16 Work and Maintenance (7/17)</vt:lpstr>
      <vt:lpstr>2.3) Rel-16 Work and Maintenance (8/17)</vt:lpstr>
      <vt:lpstr>2.3) Rel-16 Work and Maintenance (9/17)</vt:lpstr>
      <vt:lpstr>2.3) Rel-16 Work and Maintenance (10/17)</vt:lpstr>
      <vt:lpstr>2.3) Rel-16 Work and Maintenance (11/17)</vt:lpstr>
      <vt:lpstr>2.3) Rel-16 Work and Maintenance (12/17)</vt:lpstr>
      <vt:lpstr>2.3) Rel-16 Work and Maintenance (13/17)</vt:lpstr>
      <vt:lpstr>2.3) Rel-16 Work and Maintenance (14/17)</vt:lpstr>
      <vt:lpstr>2.3) Rel-16 Work and Maintenance (15/17)</vt:lpstr>
      <vt:lpstr>2.3) Rel-16 Work and Maintenance (16/17)</vt:lpstr>
      <vt:lpstr>2.3) Rel-16 Work and Maintenance (17/17)</vt:lpstr>
      <vt:lpstr>Contents</vt:lpstr>
      <vt:lpstr>2.4) Rel-17 Study/Work (1/17)</vt:lpstr>
      <vt:lpstr>PowerPoint Presentation</vt:lpstr>
      <vt:lpstr>2.4) Rel-17 Study/Work (3/17)</vt:lpstr>
      <vt:lpstr>2.4) Rel-17 Study/Work (4/17)</vt:lpstr>
      <vt:lpstr>2.4) Rel-17 Study/Work (5/17)</vt:lpstr>
      <vt:lpstr>2.4) Rel-17 Study/Work (6/17)</vt:lpstr>
      <vt:lpstr>2.4) Rel-17 Study/Work (7/17)</vt:lpstr>
      <vt:lpstr>2.4) Rel-17 Study/Work (8/17)</vt:lpstr>
      <vt:lpstr>2.4) Rel-17 Study/Work (9/17)</vt:lpstr>
      <vt:lpstr>2.4) Rel-17 Study/Work (10/17)</vt:lpstr>
      <vt:lpstr>2.4) Rel-17 Study/Work (11/17)</vt:lpstr>
      <vt:lpstr>2.4) Rel-17 Study/Work (12/17)</vt:lpstr>
      <vt:lpstr>2.4) Rel-17 Study/Work (13/17)</vt:lpstr>
      <vt:lpstr>2.4) Rel-17 Study/Work (14/17)</vt:lpstr>
      <vt:lpstr>2.4) Rel-17 Study/Work (15/17)</vt:lpstr>
      <vt:lpstr>2.4) Rel-17 Study/Work (16/17)</vt:lpstr>
      <vt:lpstr>2.4) Rel-17 Study/Work (17/17)</vt:lpstr>
      <vt:lpstr>Contents</vt:lpstr>
      <vt:lpstr>2.5) Rel-18 SIDs Status (1/6)</vt:lpstr>
      <vt:lpstr>2.5) Rel-18 SIDs Status (2/6)</vt:lpstr>
      <vt:lpstr>2.5) Rel-18 SIDs Status (3/6)</vt:lpstr>
      <vt:lpstr>2.5) Rel-18 SIDs Status (4/6)</vt:lpstr>
      <vt:lpstr>2.5) Rel-18 SIDs Status (5/6)</vt:lpstr>
      <vt:lpstr>2.5) Rel-18 SIDs Status (6/6)</vt:lpstr>
      <vt:lpstr>Contents</vt:lpstr>
      <vt:lpstr>2.6) IETF and External SDO Normative Reference Update (1/1)</vt:lpstr>
      <vt:lpstr>Contents</vt:lpstr>
      <vt:lpstr>3) SA2 Work Planning</vt:lpstr>
      <vt:lpstr>Contents</vt:lpstr>
      <vt:lpstr>4) Documents for Information and Approval (1/2)</vt:lpstr>
      <vt:lpstr>4) Documents for Information and Approval (2/2)</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05-23-2140_Puneet Jain</cp:lastModifiedBy>
  <cp:revision>1662</cp:revision>
  <dcterms:created xsi:type="dcterms:W3CDTF">2008-08-30T09:32:10Z</dcterms:created>
  <dcterms:modified xsi:type="dcterms:W3CDTF">2021-09-08T20:19:10Z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