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7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B3A7"/>
    <a:srgbClr val="E76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38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7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005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372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434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679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064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198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62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835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24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995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556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8D8DCD-2C51-4443-8E47-04EFEF13733C}" type="datetimeFigureOut">
              <a:rPr lang="en-US" smtClean="0"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834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tohru/" TargetMode="External"/><Relationship Id="rId13" Type="http://schemas.openxmlformats.org/officeDocument/2006/relationships/hyperlink" Target="https://www.3gpp.org/ftp/tsg_sa/TSG_SA/TSGs_93E_Electronic_2021_06/INBOX/Revisions" TargetMode="External"/><Relationship Id="rId3" Type="http://schemas.openxmlformats.org/officeDocument/2006/relationships/hyperlink" Target="https://global.gotomeeting.com/join/934866557" TargetMode="External"/><Relationship Id="rId7" Type="http://schemas.openxmlformats.org/officeDocument/2006/relationships/hyperlink" Target="https://global.gotomeeting.com/join/935198421" TargetMode="External"/><Relationship Id="rId12" Type="http://schemas.openxmlformats.org/officeDocument/2006/relationships/hyperlink" Target="https://www.3gpp.org/ftp/tsg_sa/TSG_SA/TSGs_93E_Electronic_2021_06/INBOX" TargetMode="External"/><Relationship Id="rId2" Type="http://schemas.openxmlformats.org/officeDocument/2006/relationships/hyperlink" Target="https://global.gotomeeting.com/join/93500065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lobal.gotomeeting.com/join/935008437" TargetMode="External"/><Relationship Id="rId11" Type="http://schemas.openxmlformats.org/officeDocument/2006/relationships/hyperlink" Target="https://www.3gpp.org/ftp/tsg_sa/TSG_SA/TSGs_93E_Electronic_2021_06/Docs" TargetMode="External"/><Relationship Id="rId5" Type="http://schemas.openxmlformats.org/officeDocument/2006/relationships/hyperlink" Target="https://attendee.gotowebinar.com/register/2396467373828423948" TargetMode="External"/><Relationship Id="rId15" Type="http://schemas.openxmlformats.org/officeDocument/2006/relationships/hyperlink" Target="https://portal.3gpp.org/#/registration?MtgId=60072" TargetMode="External"/><Relationship Id="rId10" Type="http://schemas.openxmlformats.org/officeDocument/2006/relationships/hyperlink" Target="https://www.3gpp.org/ftp/tsg_sa/TSG_SA/TSGs_93E_Electronic_2021_06/Agenda" TargetMode="External"/><Relationship Id="rId4" Type="http://schemas.openxmlformats.org/officeDocument/2006/relationships/hyperlink" Target="https://global.gotomeeting.com/join/647052269" TargetMode="External"/><Relationship Id="rId9" Type="http://schemas.openxmlformats.org/officeDocument/2006/relationships/hyperlink" Target="https://www.3gpp.org/ftp/tsg_sa/TSG_SA/TSGs_93E_Electronic_2021_06/TdocsByAgenda.htm" TargetMode="External"/><Relationship Id="rId14" Type="http://schemas.openxmlformats.org/officeDocument/2006/relationships/hyperlink" Target="https://www.3gpp.org/ftp/tsg_sa/TSG_SA/TSGs_93E_Electronic_2021_06/INBOX/Chairs_Notes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tohru.raisingthefloor.org/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tohru.raisingthefloor.org/" TargetMode="External"/><Relationship Id="rId2" Type="http://schemas.openxmlformats.org/officeDocument/2006/relationships/hyperlink" Target="https://global.gotomeeting.com/join/935000653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6351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TSG </a:t>
            </a:r>
            <a:r>
              <a:rPr lang="en-US" dirty="0" smtClean="0"/>
              <a:t>SA#93-e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GoToMeeting Sessions </a:t>
            </a:r>
            <a:br>
              <a:rPr lang="en-US" dirty="0" smtClean="0"/>
            </a:br>
            <a:r>
              <a:rPr lang="en-US" dirty="0" smtClean="0"/>
              <a:t>Agenda &amp; Details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66997"/>
            <a:ext cx="9144000" cy="1655762"/>
          </a:xfrm>
        </p:spPr>
        <p:txBody>
          <a:bodyPr/>
          <a:lstStyle/>
          <a:p>
            <a:r>
              <a:rPr lang="en-US" dirty="0" smtClean="0"/>
              <a:t>Georg Mayer, 3GPP SA Chair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95287" y="315010"/>
            <a:ext cx="11382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TSG SA Meeting #</a:t>
            </a:r>
            <a:r>
              <a:rPr lang="en-GB" b="1" dirty="0" smtClean="0"/>
              <a:t>93-e </a:t>
            </a:r>
            <a:r>
              <a:rPr lang="en-GB" b="1" dirty="0"/>
              <a:t>(e-meeting)	</a:t>
            </a:r>
            <a:r>
              <a:rPr lang="en-GB" b="1" dirty="0" smtClean="0"/>
              <a:t>							</a:t>
            </a:r>
            <a:r>
              <a:rPr lang="en-GB" b="1" dirty="0" smtClean="0"/>
              <a:t>SP-210831</a:t>
            </a:r>
            <a:endParaRPr lang="en-US" b="1" dirty="0"/>
          </a:p>
          <a:p>
            <a:r>
              <a:rPr lang="en-GB" b="1" dirty="0" smtClean="0"/>
              <a:t>15-21 September 2021, </a:t>
            </a:r>
            <a:r>
              <a:rPr lang="en-GB" b="1" dirty="0"/>
              <a:t>Electronic meeting</a:t>
            </a:r>
            <a:endParaRPr lang="en-US" sz="12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85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567" y="0"/>
            <a:ext cx="10515600" cy="1325563"/>
          </a:xfrm>
        </p:spPr>
        <p:txBody>
          <a:bodyPr/>
          <a:lstStyle/>
          <a:p>
            <a:r>
              <a:rPr lang="en-US" dirty="0" smtClean="0"/>
              <a:t>SA#93-e GTM Cheat Sheet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6567" y="1309036"/>
            <a:ext cx="11863137" cy="5500837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sz="1700" dirty="0"/>
              <a:t>Tuesday September 14: </a:t>
            </a:r>
            <a:r>
              <a:rPr lang="en-GB" sz="1700" u="sng" dirty="0">
                <a:hlinkClick r:id="rId2"/>
              </a:rPr>
              <a:t>https://global.gotomeeting.com/join/935000653</a:t>
            </a:r>
            <a:endParaRPr lang="en-US" sz="1700" dirty="0"/>
          </a:p>
          <a:p>
            <a:pPr lvl="0"/>
            <a:r>
              <a:rPr lang="en-US" sz="1700" dirty="0"/>
              <a:t>Wednesday September 15: </a:t>
            </a:r>
            <a:r>
              <a:rPr lang="en-GB" sz="1700" u="sng" dirty="0">
                <a:hlinkClick r:id="rId3"/>
              </a:rPr>
              <a:t>https://global.gotomeeting.com/join/934866557</a:t>
            </a:r>
            <a:endParaRPr lang="en-US" sz="1700" dirty="0"/>
          </a:p>
          <a:p>
            <a:pPr lvl="0"/>
            <a:r>
              <a:rPr lang="en-US" sz="1700" dirty="0"/>
              <a:t>Thursday September 16: </a:t>
            </a:r>
          </a:p>
          <a:p>
            <a:pPr lvl="1"/>
            <a:r>
              <a:rPr lang="en-GB" sz="1500" dirty="0"/>
              <a:t>SA plenary meeting (1</a:t>
            </a:r>
            <a:r>
              <a:rPr lang="en-GB" sz="1500" baseline="30000" dirty="0"/>
              <a:t> </a:t>
            </a:r>
            <a:r>
              <a:rPr lang="en-GB" sz="1500" dirty="0"/>
              <a:t>hour) via GoToMeeting: </a:t>
            </a:r>
            <a:r>
              <a:rPr lang="en-GB" sz="1500" u="sng" dirty="0">
                <a:hlinkClick r:id="rId4"/>
              </a:rPr>
              <a:t>https://global.gotomeeting.com/join/647052269</a:t>
            </a:r>
            <a:endParaRPr lang="en-US" sz="1500" dirty="0"/>
          </a:p>
          <a:p>
            <a:pPr lvl="1"/>
            <a:r>
              <a:rPr lang="en-GB" sz="1500" dirty="0"/>
              <a:t>Joint Session with RAN and CT, register for </a:t>
            </a:r>
            <a:r>
              <a:rPr lang="en-GB" sz="1500" dirty="0" err="1"/>
              <a:t>GoToWebinar</a:t>
            </a:r>
            <a:r>
              <a:rPr lang="en-GB" sz="1500" dirty="0"/>
              <a:t>: </a:t>
            </a:r>
            <a:r>
              <a:rPr lang="en-GB" sz="1500" dirty="0" smtClean="0"/>
              <a:t/>
            </a:r>
            <a:br>
              <a:rPr lang="en-GB" sz="1500" dirty="0" smtClean="0"/>
            </a:br>
            <a:r>
              <a:rPr lang="en-GB" sz="1500" u="sng" dirty="0" smtClean="0">
                <a:hlinkClick r:id="rId5"/>
              </a:rPr>
              <a:t>https</a:t>
            </a:r>
            <a:r>
              <a:rPr lang="en-GB" sz="1500" u="sng" dirty="0">
                <a:hlinkClick r:id="rId5"/>
              </a:rPr>
              <a:t>://attendee.gotowebinar.com/register/2396467373828423948</a:t>
            </a:r>
            <a:endParaRPr lang="en-US" sz="1500" dirty="0"/>
          </a:p>
          <a:p>
            <a:pPr lvl="0"/>
            <a:r>
              <a:rPr lang="en-US" sz="1700" dirty="0"/>
              <a:t>Friday September 17: </a:t>
            </a:r>
            <a:r>
              <a:rPr lang="en-GB" sz="1700" u="sng" dirty="0">
                <a:hlinkClick r:id="rId6"/>
              </a:rPr>
              <a:t>https://global.gotomeeting.com/join/935008437</a:t>
            </a:r>
            <a:endParaRPr lang="en-US" sz="1700" dirty="0"/>
          </a:p>
          <a:p>
            <a:pPr lvl="0"/>
            <a:r>
              <a:rPr lang="en-US" sz="1700" dirty="0"/>
              <a:t>Monday September 20: </a:t>
            </a:r>
            <a:r>
              <a:rPr lang="en-GB" sz="1700" u="sng" dirty="0">
                <a:hlinkClick r:id="rId7"/>
              </a:rPr>
              <a:t>https://global.gotomeeting.com/join/935198421</a:t>
            </a:r>
            <a:endParaRPr lang="en-US" sz="1700" dirty="0"/>
          </a:p>
          <a:p>
            <a:pPr marL="0" indent="0">
              <a:buNone/>
              <a:tabLst>
                <a:tab pos="1433513" algn="l"/>
              </a:tabLst>
            </a:pPr>
            <a:endParaRPr lang="en-US" sz="1500" dirty="0" smtClean="0"/>
          </a:p>
          <a:p>
            <a:r>
              <a:rPr lang="en-US" sz="1500" dirty="0" err="1" smtClean="0"/>
              <a:t>Tohru</a:t>
            </a:r>
            <a:r>
              <a:rPr lang="en-US" sz="1500" dirty="0" smtClean="0"/>
              <a:t>: 		</a:t>
            </a:r>
            <a:r>
              <a:rPr lang="en-US" sz="1500" u="sng" dirty="0" smtClean="0">
                <a:hlinkClick r:id="rId8"/>
              </a:rPr>
              <a:t>https</a:t>
            </a:r>
            <a:r>
              <a:rPr lang="en-US" sz="1500" u="sng" dirty="0">
                <a:hlinkClick r:id="rId8"/>
              </a:rPr>
              <a:t>://www.3gpp.org/tohru</a:t>
            </a:r>
            <a:r>
              <a:rPr lang="en-US" sz="1500" u="sng" dirty="0" smtClean="0">
                <a:hlinkClick r:id="rId8"/>
              </a:rPr>
              <a:t>/</a:t>
            </a:r>
            <a:r>
              <a:rPr lang="en-US" sz="1500" dirty="0" smtClean="0"/>
              <a:t> 	Meeting </a:t>
            </a:r>
            <a:r>
              <a:rPr lang="en-US" sz="1500" dirty="0"/>
              <a:t>ID: </a:t>
            </a:r>
            <a:r>
              <a:rPr lang="en-US" sz="1500" b="1" dirty="0" smtClean="0"/>
              <a:t>SA93e</a:t>
            </a:r>
            <a:r>
              <a:rPr lang="en-US" sz="1500" dirty="0" smtClean="0"/>
              <a:t> (all week)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500" dirty="0" smtClean="0"/>
              <a:t>Latest </a:t>
            </a:r>
            <a:r>
              <a:rPr lang="en-US" sz="1500" dirty="0"/>
              <a:t>Agenda: 	</a:t>
            </a:r>
            <a:r>
              <a:rPr lang="en-US" sz="1500" dirty="0">
                <a:hlinkClick r:id="rId9"/>
              </a:rPr>
              <a:t>https://</a:t>
            </a:r>
            <a:r>
              <a:rPr lang="en-US" sz="1500" dirty="0" smtClean="0">
                <a:hlinkClick r:id="rId9"/>
              </a:rPr>
              <a:t>www.3gpp.org/ftp/tsg_sa/TSG_SA/TSGs_93E_Electronic_2021_06/TdocsByAgenda.htm</a:t>
            </a:r>
            <a:r>
              <a:rPr lang="en-US" sz="1500" dirty="0" smtClean="0"/>
              <a:t>     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800" dirty="0" smtClean="0"/>
              <a:t>Meeting Folders and Links</a:t>
            </a:r>
            <a:endParaRPr lang="en-US" sz="1800" dirty="0"/>
          </a:p>
          <a:p>
            <a:pPr lvl="1">
              <a:tabLst>
                <a:tab pos="2060575" algn="l"/>
              </a:tabLst>
            </a:pPr>
            <a:r>
              <a:rPr lang="de-DE" sz="1300" dirty="0"/>
              <a:t>initial agenda:  	</a:t>
            </a:r>
            <a:r>
              <a:rPr lang="de-DE" sz="1300" dirty="0">
                <a:hlinkClick r:id="rId10"/>
              </a:rPr>
              <a:t>https://</a:t>
            </a:r>
            <a:r>
              <a:rPr lang="de-DE" sz="1300" dirty="0" smtClean="0">
                <a:hlinkClick r:id="rId10"/>
              </a:rPr>
              <a:t>www.3gpp.org/ftp/tsg_sa/TSG_SA/TSGs_93E_Electronic_2021_06/Agenda</a:t>
            </a:r>
            <a:r>
              <a:rPr lang="de-DE" sz="1300" dirty="0"/>
              <a:t> </a:t>
            </a:r>
            <a:r>
              <a:rPr lang="de-DE" sz="1300" dirty="0" smtClean="0"/>
              <a:t>-- </a:t>
            </a:r>
            <a:r>
              <a:rPr lang="de-DE" sz="1300" dirty="0"/>
              <a:t>rules for SA </a:t>
            </a:r>
            <a:r>
              <a:rPr lang="de-DE" sz="1300" dirty="0" smtClean="0"/>
              <a:t>e-meetings</a:t>
            </a:r>
            <a:endParaRPr lang="en-US" sz="1300" dirty="0"/>
          </a:p>
          <a:p>
            <a:pPr lvl="1">
              <a:tabLst>
                <a:tab pos="2060575" algn="l"/>
              </a:tabLst>
            </a:pPr>
            <a:r>
              <a:rPr lang="en-US" sz="1300" dirty="0" err="1" smtClean="0"/>
              <a:t>tdocs</a:t>
            </a:r>
            <a:r>
              <a:rPr lang="en-US" sz="1300" dirty="0"/>
              <a:t>: 	</a:t>
            </a:r>
            <a:r>
              <a:rPr lang="en-US" sz="1300" dirty="0">
                <a:hlinkClick r:id="rId11"/>
              </a:rPr>
              <a:t>https://</a:t>
            </a:r>
            <a:r>
              <a:rPr lang="en-US" sz="1300" dirty="0" smtClean="0">
                <a:hlinkClick r:id="rId11"/>
              </a:rPr>
              <a:t>www.3gpp.org/ftp/tsg_sa/TSG_SA/TSGs_93E_Electronic_2021_06/Docs</a:t>
            </a:r>
            <a:r>
              <a:rPr lang="en-US" sz="1300" dirty="0"/>
              <a:t> </a:t>
            </a:r>
            <a:r>
              <a:rPr lang="en-US" sz="1300" dirty="0" smtClean="0"/>
              <a:t>-- meeting documents</a:t>
            </a:r>
            <a:endParaRPr lang="en-US" sz="1300" dirty="0"/>
          </a:p>
          <a:p>
            <a:pPr lvl="1">
              <a:tabLst>
                <a:tab pos="2060575" algn="l"/>
              </a:tabLst>
            </a:pPr>
            <a:r>
              <a:rPr lang="en-US" sz="1300" dirty="0" smtClean="0"/>
              <a:t>inbox: </a:t>
            </a:r>
            <a:r>
              <a:rPr lang="en-US" sz="1300" dirty="0"/>
              <a:t>	</a:t>
            </a:r>
            <a:r>
              <a:rPr lang="en-US" sz="1300" dirty="0" smtClean="0">
                <a:hlinkClick r:id="rId12"/>
              </a:rPr>
              <a:t>https</a:t>
            </a:r>
            <a:r>
              <a:rPr lang="en-US" sz="1300" dirty="0">
                <a:hlinkClick r:id="rId12"/>
              </a:rPr>
              <a:t>://</a:t>
            </a:r>
            <a:r>
              <a:rPr lang="en-US" sz="1300" dirty="0" smtClean="0">
                <a:hlinkClick r:id="rId12"/>
              </a:rPr>
              <a:t>www.3gpp.org/ftp/tsg_sa/TSG_SA/TSGs_93E_Electronic_2021_06/INBOX</a:t>
            </a:r>
            <a:r>
              <a:rPr lang="en-US" sz="1300" dirty="0"/>
              <a:t> </a:t>
            </a:r>
            <a:r>
              <a:rPr lang="en-US" sz="1300" dirty="0" smtClean="0"/>
              <a:t>-- new documents provided during the meeting</a:t>
            </a:r>
            <a:endParaRPr lang="en-US" sz="1300" dirty="0"/>
          </a:p>
          <a:p>
            <a:pPr lvl="1">
              <a:tabLst>
                <a:tab pos="2060575" algn="l"/>
              </a:tabLst>
            </a:pPr>
            <a:r>
              <a:rPr lang="en-US" sz="1300" dirty="0" smtClean="0"/>
              <a:t>revisions:</a:t>
            </a:r>
            <a:r>
              <a:rPr lang="en-US" sz="1300" dirty="0"/>
              <a:t>	</a:t>
            </a:r>
            <a:r>
              <a:rPr lang="en-US" sz="1300" dirty="0">
                <a:hlinkClick r:id="rId13"/>
              </a:rPr>
              <a:t>https://</a:t>
            </a:r>
            <a:r>
              <a:rPr lang="en-US" sz="1300" dirty="0" smtClean="0">
                <a:hlinkClick r:id="rId13"/>
              </a:rPr>
              <a:t>www.3gpp.org/ftp/tsg_sa/TSG_SA/TSGs_93E_Electronic_2021_06/INBOX/Revisions</a:t>
            </a:r>
            <a:r>
              <a:rPr lang="en-US" sz="1300" dirty="0"/>
              <a:t> </a:t>
            </a:r>
            <a:r>
              <a:rPr lang="en-US" sz="1300" dirty="0" smtClean="0"/>
              <a:t>-- upload your SP-20xxxx_revX files here</a:t>
            </a:r>
          </a:p>
          <a:p>
            <a:pPr lvl="1">
              <a:tabLst>
                <a:tab pos="2060575" algn="l"/>
              </a:tabLst>
            </a:pPr>
            <a:r>
              <a:rPr lang="en-US" sz="1300" dirty="0"/>
              <a:t>c</a:t>
            </a:r>
            <a:r>
              <a:rPr lang="en-US" sz="1300" dirty="0" smtClean="0"/>
              <a:t>hairs notes:</a:t>
            </a:r>
            <a:r>
              <a:rPr lang="en-US" sz="1300" dirty="0"/>
              <a:t>	</a:t>
            </a:r>
            <a:r>
              <a:rPr lang="en-US" sz="1300" dirty="0">
                <a:hlinkClick r:id="rId14"/>
              </a:rPr>
              <a:t>https://</a:t>
            </a:r>
            <a:r>
              <a:rPr lang="en-US" sz="1300" dirty="0" smtClean="0">
                <a:hlinkClick r:id="rId14"/>
              </a:rPr>
              <a:t>www.3gpp.org/ftp/tsg_sa/TSG_SA/TSGs_93E_Electronic_2021_06/INBOX/Chairs_Notes</a:t>
            </a:r>
            <a:r>
              <a:rPr lang="en-US" sz="1300" dirty="0" smtClean="0"/>
              <a:t>  -- updated at least once per day</a:t>
            </a:r>
          </a:p>
          <a:p>
            <a:pPr lvl="1">
              <a:tabLst>
                <a:tab pos="2060575" algn="l"/>
              </a:tabLst>
            </a:pPr>
            <a:r>
              <a:rPr lang="en-US" sz="1300" dirty="0"/>
              <a:t>Meeting in 3GU:	</a:t>
            </a:r>
            <a:r>
              <a:rPr lang="en-US" sz="1400" u="sng" dirty="0" smtClean="0">
                <a:hlinkClick r:id="rId15"/>
              </a:rPr>
              <a:t>https://portal.3gpp.org/#/registration?MtgId=60072</a:t>
            </a:r>
            <a:r>
              <a:rPr lang="en-US" sz="1400" dirty="0" smtClean="0"/>
              <a:t> </a:t>
            </a:r>
            <a:r>
              <a:rPr lang="en-US" sz="1300" dirty="0" smtClean="0"/>
              <a:t> -- register</a:t>
            </a:r>
            <a:r>
              <a:rPr lang="en-US" sz="1300" dirty="0"/>
              <a:t>, </a:t>
            </a:r>
            <a:r>
              <a:rPr lang="en-US" sz="1300" dirty="0" smtClean="0"/>
              <a:t>list of participants, general meeting info</a:t>
            </a:r>
            <a:endParaRPr lang="en-US" sz="1300" dirty="0"/>
          </a:p>
          <a:p>
            <a:endParaRPr lang="en-US" sz="1800" dirty="0"/>
          </a:p>
          <a:p>
            <a:endParaRPr lang="en-US" sz="18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0179521" y="4121831"/>
            <a:ext cx="1867302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i="1" u="sng" dirty="0" smtClean="0">
                <a:solidFill>
                  <a:srgbClr val="FF0000"/>
                </a:solidFill>
              </a:rPr>
              <a:t>Time restrictions</a:t>
            </a:r>
          </a:p>
          <a:p>
            <a:r>
              <a:rPr lang="de-DE" sz="1200" i="1" dirty="0" smtClean="0">
                <a:solidFill>
                  <a:schemeClr val="tx2"/>
                </a:solidFill>
              </a:rPr>
              <a:t>&gt; Presentation of tdoc: </a:t>
            </a:r>
            <a:br>
              <a:rPr lang="de-DE" sz="1200" i="1" dirty="0" smtClean="0">
                <a:solidFill>
                  <a:schemeClr val="tx2"/>
                </a:solidFill>
              </a:rPr>
            </a:br>
            <a:r>
              <a:rPr lang="de-DE" sz="1200" i="1" dirty="0" smtClean="0">
                <a:solidFill>
                  <a:schemeClr val="tx2"/>
                </a:solidFill>
              </a:rPr>
              <a:t>max 3 minutes</a:t>
            </a:r>
          </a:p>
          <a:p>
            <a:endParaRPr lang="de-DE" sz="1200" i="1" dirty="0">
              <a:solidFill>
                <a:schemeClr val="tx2"/>
              </a:solidFill>
            </a:endParaRPr>
          </a:p>
          <a:p>
            <a:r>
              <a:rPr lang="de-DE" sz="1200" i="1" dirty="0" smtClean="0">
                <a:solidFill>
                  <a:schemeClr val="tx2"/>
                </a:solidFill>
              </a:rPr>
              <a:t>&gt; Discussion of tdoc: </a:t>
            </a:r>
            <a:br>
              <a:rPr lang="de-DE" sz="1200" i="1" dirty="0" smtClean="0">
                <a:solidFill>
                  <a:schemeClr val="tx2"/>
                </a:solidFill>
              </a:rPr>
            </a:br>
            <a:r>
              <a:rPr lang="de-DE" sz="1200" i="1" dirty="0" smtClean="0">
                <a:solidFill>
                  <a:schemeClr val="tx2"/>
                </a:solidFill>
              </a:rPr>
              <a:t>1 comment per delegate /  max 2 minutes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5967719"/>
              </p:ext>
            </p:extLst>
          </p:nvPr>
        </p:nvGraphicFramePr>
        <p:xfrm>
          <a:off x="9283323" y="561304"/>
          <a:ext cx="2545617" cy="1395304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97174"/>
                <a:gridCol w="599904"/>
                <a:gridCol w="848539"/>
              </a:tblGrid>
              <a:tr h="1608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05:30 - 08:30      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Vancouver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08:30 - 11:30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New York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12:30 - 15:30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14:30 - 17:30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CET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Vienna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18:00 - 21:00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Calcutta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20:30 - 23:30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Shanghai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21:30 - 00:30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JST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Tokyo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21:30 - 00:30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KST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Seoul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22:30 - 01:30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Sydney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9140906" y="322777"/>
            <a:ext cx="2939353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Times for GTM session September 14</a:t>
            </a:r>
            <a:endParaRPr kumimoji="0" lang="en-US" alt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4615879"/>
              </p:ext>
            </p:extLst>
          </p:nvPr>
        </p:nvGraphicFramePr>
        <p:xfrm>
          <a:off x="9283323" y="2416490"/>
          <a:ext cx="2545617" cy="137160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97174"/>
                <a:gridCol w="599904"/>
                <a:gridCol w="848539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06:00 - 08:00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Vancouver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09:00 - 11:00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New York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13:00 - 15:00       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      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74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15:00 - </a:t>
                      </a: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17:00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CEST  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Vienna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18:30 - 20:30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Calcutta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21:00 - 23:00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Shanghai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22:00 - 00:00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JST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Tokyo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22:00 - 00:00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KST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Seoul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23:00 - 01:00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Sydney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9140906" y="2177963"/>
            <a:ext cx="2939353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Times for GTM sessions September 15</a:t>
            </a:r>
            <a:r>
              <a:rPr kumimoji="0" lang="en-US" altLang="en-US" sz="9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to 20</a:t>
            </a:r>
            <a:endParaRPr kumimoji="0" lang="en-US" alt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71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/>
          <a:lstStyle/>
          <a:p>
            <a:r>
              <a:rPr lang="en-US" dirty="0" smtClean="0"/>
              <a:t>GTM Sessions Agenda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563" y="1351254"/>
            <a:ext cx="5181600" cy="5321010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en-US" dirty="0"/>
              <a:t>Tuesday September 14 (3 hours)</a:t>
            </a:r>
          </a:p>
          <a:p>
            <a:pPr lvl="1"/>
            <a:r>
              <a:rPr lang="en-US" dirty="0"/>
              <a:t>Welcome speech, approval of agenda, general issues (10min)</a:t>
            </a:r>
          </a:p>
          <a:p>
            <a:pPr lvl="1"/>
            <a:r>
              <a:rPr lang="en-US" dirty="0" err="1"/>
              <a:t>LSin</a:t>
            </a:r>
            <a:r>
              <a:rPr lang="en-US" dirty="0"/>
              <a:t> for action</a:t>
            </a:r>
          </a:p>
          <a:p>
            <a:pPr lvl="1"/>
            <a:r>
              <a:rPr lang="en-US" dirty="0"/>
              <a:t>Release planning: Rel-18 Timeline (discussion part 1)</a:t>
            </a:r>
          </a:p>
          <a:p>
            <a:pPr lvl="1"/>
            <a:r>
              <a:rPr lang="en-US" dirty="0"/>
              <a:t>Documents indicated for early consideration</a:t>
            </a:r>
          </a:p>
          <a:p>
            <a:pPr lvl="1"/>
            <a:r>
              <a:rPr lang="en-US" dirty="0"/>
              <a:t>Block Note/Approval of BA-Group 1</a:t>
            </a:r>
          </a:p>
          <a:p>
            <a:pPr lvl="1"/>
            <a:r>
              <a:rPr lang="en-US" dirty="0"/>
              <a:t>Reporting from SA WG </a:t>
            </a:r>
            <a:r>
              <a:rPr lang="en-US" dirty="0" smtClean="0"/>
              <a:t>Chairs</a:t>
            </a:r>
            <a:endParaRPr lang="en-US" dirty="0"/>
          </a:p>
          <a:p>
            <a:pPr lvl="0"/>
            <a:r>
              <a:rPr lang="en-US" dirty="0"/>
              <a:t>Wednesday September 15 (2 hours)</a:t>
            </a:r>
          </a:p>
          <a:p>
            <a:pPr lvl="1"/>
            <a:r>
              <a:rPr lang="en-US" dirty="0"/>
              <a:t>Release Planning: Rel-18 Timeline (discussion part 2, conclusion)</a:t>
            </a:r>
          </a:p>
          <a:p>
            <a:pPr lvl="1"/>
            <a:r>
              <a:rPr lang="en-US" dirty="0"/>
              <a:t>Discussion of suggested input to Joint Session with RAN and CT</a:t>
            </a:r>
          </a:p>
          <a:p>
            <a:pPr lvl="1"/>
            <a:r>
              <a:rPr lang="en-US" dirty="0"/>
              <a:t>Rel-18 Study/Work Items &amp; Prioritization </a:t>
            </a:r>
          </a:p>
          <a:p>
            <a:pPr lvl="1"/>
            <a:r>
              <a:rPr lang="en-US" dirty="0"/>
              <a:t>Issues arising from new/revised Work/Study Items </a:t>
            </a:r>
          </a:p>
          <a:p>
            <a:pPr lvl="1"/>
            <a:r>
              <a:rPr lang="en-US" dirty="0"/>
              <a:t>Documents indicated for early consideration</a:t>
            </a:r>
          </a:p>
          <a:p>
            <a:pPr lvl="1"/>
            <a:r>
              <a:rPr lang="en-US" dirty="0"/>
              <a:t>Block Note/Approval of BA-Group 2 and </a:t>
            </a:r>
            <a:r>
              <a:rPr lang="en-US" dirty="0" smtClean="0"/>
              <a:t>3</a:t>
            </a:r>
            <a:endParaRPr lang="en-US" dirty="0"/>
          </a:p>
          <a:p>
            <a:pPr lvl="0"/>
            <a:r>
              <a:rPr lang="en-US" dirty="0"/>
              <a:t>Thursday September 16 (1 hour + 1 hour joint session)</a:t>
            </a:r>
          </a:p>
          <a:p>
            <a:pPr lvl="1"/>
            <a:r>
              <a:rPr lang="en-US" dirty="0"/>
              <a:t>Already available revisions &amp; outgoing LS’s</a:t>
            </a:r>
          </a:p>
          <a:p>
            <a:pPr lvl="1"/>
            <a:r>
              <a:rPr lang="en-US" dirty="0"/>
              <a:t>Issues arising from ongoing e-mail discussions</a:t>
            </a:r>
          </a:p>
          <a:p>
            <a:pPr lvl="1"/>
            <a:r>
              <a:rPr lang="en-US" dirty="0"/>
              <a:t>Block Note/Approval of BA-Group 4, 5 and 6</a:t>
            </a:r>
          </a:p>
          <a:p>
            <a:pPr lvl="1"/>
            <a:r>
              <a:rPr lang="en-US" dirty="0"/>
              <a:t>Joint Session with RAN &amp; CT (separate invitation)</a:t>
            </a: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096000" y="1345890"/>
            <a:ext cx="5578186" cy="5326374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en-US" sz="1800" dirty="0"/>
          </a:p>
          <a:p>
            <a:pPr lvl="0"/>
            <a:r>
              <a:rPr lang="en-US" dirty="0"/>
              <a:t>Friday September 17 (2 hours)</a:t>
            </a:r>
          </a:p>
          <a:p>
            <a:pPr lvl="1"/>
            <a:r>
              <a:rPr lang="en-US" dirty="0"/>
              <a:t>Last chance for looking at revisions &amp; outgoing LS’s</a:t>
            </a:r>
          </a:p>
          <a:p>
            <a:pPr lvl="1"/>
            <a:r>
              <a:rPr lang="en-US" dirty="0"/>
              <a:t>Issues arising from ongoing e-mail discussions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Close of technical meeting</a:t>
            </a:r>
          </a:p>
          <a:p>
            <a:pPr marL="0" indent="0">
              <a:buNone/>
            </a:pPr>
            <a:endParaRPr lang="en-US" dirty="0"/>
          </a:p>
          <a:p>
            <a:pPr lvl="0"/>
            <a:r>
              <a:rPr lang="en-US" dirty="0"/>
              <a:t>Monday September 20 (2 hours)</a:t>
            </a:r>
          </a:p>
          <a:p>
            <a:pPr lvl="1"/>
            <a:r>
              <a:rPr lang="en-US" dirty="0"/>
              <a:t>Reporting from MCC, RAN chair, CT chair, IETF Liaison …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Close of Meeting</a:t>
            </a:r>
          </a:p>
          <a:p>
            <a:endParaRPr lang="en-US" sz="1800" dirty="0" smtClean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 rot="1792624">
            <a:off x="8823656" y="811034"/>
            <a:ext cx="33470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2"/>
              </a:rPr>
              <a:t>https://tohru.raisingthefloor.org</a:t>
            </a:r>
            <a:r>
              <a:rPr lang="en-US" u="sng" dirty="0" smtClean="0">
                <a:hlinkClick r:id="rId2"/>
              </a:rPr>
              <a:t>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 smtClean="0"/>
              <a:t>SA93e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263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SA#93-e GTM Tue 14 Sept 2021</a:t>
            </a:r>
            <a:br>
              <a:rPr lang="en-US" dirty="0" smtClean="0"/>
            </a:br>
            <a:r>
              <a:rPr lang="en-GB" sz="1600" u="sng" dirty="0">
                <a:hlinkClick r:id="rId2"/>
              </a:rPr>
              <a:t>https://</a:t>
            </a:r>
            <a:r>
              <a:rPr lang="en-GB" sz="1600" u="sng" dirty="0" smtClean="0">
                <a:hlinkClick r:id="rId2"/>
              </a:rPr>
              <a:t>global.gotomeeting.com/join/935000653</a:t>
            </a:r>
            <a:r>
              <a:rPr lang="en-US" sz="1600" dirty="0" smtClean="0"/>
              <a:t> 12:30-15:30 </a:t>
            </a:r>
            <a:r>
              <a:rPr lang="en-US" sz="1600" dirty="0"/>
              <a:t>UTC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0363" y="1434164"/>
            <a:ext cx="5949377" cy="52938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400" b="1" dirty="0" smtClean="0"/>
              <a:t>~Time	Item				Agenda</a:t>
            </a:r>
          </a:p>
          <a:p>
            <a:pPr marL="0" indent="0">
              <a:buNone/>
            </a:pPr>
            <a:r>
              <a:rPr lang="en-US" sz="1400" dirty="0" smtClean="0"/>
              <a:t>10m	Opening, Agenda approval …		1</a:t>
            </a:r>
          </a:p>
          <a:p>
            <a:pPr marL="0" indent="0">
              <a:buNone/>
            </a:pPr>
            <a:r>
              <a:rPr lang="en-US" sz="1400" dirty="0" smtClean="0"/>
              <a:t>30m	incoming LS’s			2.2</a:t>
            </a:r>
          </a:p>
          <a:p>
            <a:pPr marL="0" indent="0">
              <a:buNone/>
            </a:pPr>
            <a:r>
              <a:rPr lang="en-US" sz="1400" dirty="0" smtClean="0"/>
              <a:t>	5G-ACIA capability exposure</a:t>
            </a:r>
            <a:br>
              <a:rPr lang="en-US" sz="1400" dirty="0" smtClean="0"/>
            </a:br>
            <a:r>
              <a:rPr lang="en-US" sz="1400" dirty="0" smtClean="0"/>
              <a:t>	802 – 5G-ACIA, 803 – SA2, 804 – SA5, </a:t>
            </a:r>
            <a:br>
              <a:rPr lang="en-US" sz="1400" dirty="0" smtClean="0"/>
            </a:br>
            <a:r>
              <a:rPr lang="en-US" sz="1400" dirty="0" smtClean="0"/>
              <a:t>	805 – SA6, 979 – SA2</a:t>
            </a:r>
            <a:br>
              <a:rPr lang="en-US" sz="1400" dirty="0" smtClean="0"/>
            </a:br>
            <a:r>
              <a:rPr lang="en-US" sz="1400" dirty="0" smtClean="0"/>
              <a:t>	1019 – Draft Reply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806 – RAN / Inclusive Language</a:t>
            </a:r>
            <a:br>
              <a:rPr lang="en-US" sz="1400" dirty="0" smtClean="0"/>
            </a:br>
            <a:endParaRPr lang="en-US" sz="1400" dirty="0" smtClean="0"/>
          </a:p>
          <a:p>
            <a:pPr marL="0" indent="0">
              <a:buNone/>
            </a:pPr>
            <a:r>
              <a:rPr lang="en-US" sz="1400" dirty="0" smtClean="0"/>
              <a:t>50m	Rel-18 timeline			7.4</a:t>
            </a:r>
            <a:br>
              <a:rPr lang="en-US" sz="1400" dirty="0" smtClean="0"/>
            </a:br>
            <a:r>
              <a:rPr lang="en-US" sz="1400" dirty="0" smtClean="0"/>
              <a:t>	894 – Operators, 899 – </a:t>
            </a:r>
            <a:r>
              <a:rPr lang="en-US" sz="1400" dirty="0" err="1" smtClean="0"/>
              <a:t>MediaTek</a:t>
            </a:r>
            <a:r>
              <a:rPr lang="en-US" sz="1400" dirty="0" smtClean="0"/>
              <a:t>, 1037 – Nokia+</a:t>
            </a:r>
            <a:br>
              <a:rPr lang="en-US" sz="1400" dirty="0" smtClean="0"/>
            </a:br>
            <a:r>
              <a:rPr lang="en-US" sz="1400" dirty="0" smtClean="0"/>
              <a:t>	1093 – SA2 chair, </a:t>
            </a:r>
            <a:br>
              <a:rPr lang="en-US" sz="1400" dirty="0" smtClean="0"/>
            </a:br>
            <a:r>
              <a:rPr lang="en-US" sz="1400" dirty="0" smtClean="0"/>
              <a:t>	832 – SA chair (input to joint session)		5.4</a:t>
            </a:r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r>
              <a:rPr lang="en-US" sz="1400" dirty="0" smtClean="0"/>
              <a:t>30m </a:t>
            </a:r>
            <a:r>
              <a:rPr lang="en-US" sz="1400" dirty="0"/>
              <a:t>	Early Discussion Items</a:t>
            </a:r>
          </a:p>
          <a:p>
            <a:pPr marL="0" indent="0">
              <a:buNone/>
            </a:pPr>
            <a:r>
              <a:rPr lang="en-US" sz="1400" dirty="0"/>
              <a:t>	Energy Efficiency – 1017 – Nokia		3.2</a:t>
            </a:r>
          </a:p>
          <a:p>
            <a:pPr marL="0" indent="0">
              <a:buNone/>
            </a:pPr>
            <a:r>
              <a:rPr lang="en-US" sz="1400" dirty="0"/>
              <a:t>	MUSIM</a:t>
            </a:r>
            <a:br>
              <a:rPr lang="en-US" sz="1400" dirty="0"/>
            </a:br>
            <a:r>
              <a:rPr lang="en-US" sz="1400" dirty="0"/>
              <a:t>	1035 – Sony +, 1007 – CR (Intel, …)		3.2/17.2</a:t>
            </a:r>
          </a:p>
          <a:p>
            <a:pPr marL="0" indent="0">
              <a:buNone/>
            </a:pPr>
            <a:r>
              <a:rPr lang="en-US" sz="1400" dirty="0"/>
              <a:t>	EASDF – 0854 – Qualcomm		3.5</a:t>
            </a:r>
          </a:p>
          <a:p>
            <a:pPr marL="0" indent="0">
              <a:buNone/>
            </a:pPr>
            <a:endParaRPr lang="en-US" sz="1400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201715" y="1345890"/>
            <a:ext cx="5666072" cy="538216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400" b="1" dirty="0"/>
              <a:t>~Time	Item				Agenda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err="1"/>
              <a:t>DNSconf</a:t>
            </a:r>
            <a:r>
              <a:rPr lang="en-US" sz="1400" dirty="0"/>
              <a:t> – 1092 – Apple		</a:t>
            </a:r>
            <a:r>
              <a:rPr lang="en-US" sz="1400" dirty="0" smtClean="0"/>
              <a:t>	3.5</a:t>
            </a:r>
            <a:endParaRPr lang="en-US" sz="1400" dirty="0"/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New SA2 R17 WIDs</a:t>
            </a:r>
            <a:br>
              <a:rPr lang="en-US" sz="1400" dirty="0" smtClean="0"/>
            </a:br>
            <a:r>
              <a:rPr lang="en-US" sz="1400" dirty="0" smtClean="0"/>
              <a:t>	943 – </a:t>
            </a:r>
            <a:r>
              <a:rPr lang="en-US" sz="1400" dirty="0" err="1" smtClean="0"/>
              <a:t>redacp</a:t>
            </a:r>
            <a:r>
              <a:rPr lang="en-US" sz="1400" dirty="0" smtClean="0"/>
              <a:t>, 944 – </a:t>
            </a:r>
            <a:r>
              <a:rPr lang="en-US" sz="1400" dirty="0" err="1" smtClean="0"/>
              <a:t>satarch</a:t>
            </a:r>
            <a:r>
              <a:rPr lang="en-US" sz="1400" dirty="0" smtClean="0"/>
              <a:t>		6.2</a:t>
            </a:r>
          </a:p>
          <a:p>
            <a:pPr marL="0" indent="0">
              <a:buNone/>
            </a:pPr>
            <a:r>
              <a:rPr lang="en-US" sz="1400" dirty="0" smtClean="0"/>
              <a:t>	CR Packs to Rel-12 and Rel-15		12/15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err="1" smtClean="0"/>
              <a:t>QoEconf</a:t>
            </a:r>
            <a:r>
              <a:rPr lang="en-US" sz="1400" dirty="0" smtClean="0"/>
              <a:t> – 1026 Huawei (</a:t>
            </a:r>
            <a:r>
              <a:rPr lang="en-US" sz="1400" dirty="0" err="1" smtClean="0"/>
              <a:t>crp</a:t>
            </a:r>
            <a:r>
              <a:rPr lang="en-US" sz="1400" dirty="0" smtClean="0"/>
              <a:t> 824)		16</a:t>
            </a:r>
            <a:endParaRPr lang="en-US" sz="1400" dirty="0"/>
          </a:p>
          <a:p>
            <a:pPr marL="0" indent="0">
              <a:buNone/>
            </a:pPr>
            <a:r>
              <a:rPr lang="en-US" sz="1400" dirty="0" smtClean="0"/>
              <a:t>	SA2 controversial R17 CR(packs)		17.2</a:t>
            </a:r>
          </a:p>
          <a:p>
            <a:pPr marL="0" indent="0">
              <a:buNone/>
            </a:pPr>
            <a:r>
              <a:rPr lang="en-US" sz="1400" dirty="0" smtClean="0"/>
              <a:t>	1005, 1007 (Paging Timing </a:t>
            </a:r>
            <a:r>
              <a:rPr lang="en-US" sz="1400" dirty="0" err="1" smtClean="0"/>
              <a:t>Coll</a:t>
            </a:r>
            <a:r>
              <a:rPr lang="en-US" sz="1400" dirty="0" smtClean="0"/>
              <a:t>), Intel		</a:t>
            </a:r>
          </a:p>
          <a:p>
            <a:pPr marL="0" indent="0">
              <a:buNone/>
            </a:pPr>
            <a:r>
              <a:rPr lang="en-US" sz="1400" dirty="0" smtClean="0"/>
              <a:t>	1011 (disc) EPS </a:t>
            </a:r>
            <a:r>
              <a:rPr lang="en-US" sz="1400" dirty="0" err="1" smtClean="0"/>
              <a:t>iwk</a:t>
            </a:r>
            <a:r>
              <a:rPr lang="en-US" sz="1400" dirty="0" smtClean="0"/>
              <a:t> – Nokia, TI		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1012 (CR) ATSSS – Samsung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CR Pack 938 Revisions</a:t>
            </a:r>
            <a:br>
              <a:rPr lang="en-US" sz="1400" dirty="0" smtClean="0"/>
            </a:br>
            <a:r>
              <a:rPr lang="en-US" sz="1400" dirty="0" smtClean="0"/>
              <a:t>	1013, 1015, 1016, 1081 - Nokia</a:t>
            </a:r>
            <a:br>
              <a:rPr lang="en-US" sz="1400" dirty="0" smtClean="0"/>
            </a:br>
            <a:r>
              <a:rPr lang="en-US" sz="1400" dirty="0" smtClean="0"/>
              <a:t>	</a:t>
            </a:r>
            <a:br>
              <a:rPr lang="en-US" sz="1400" dirty="0" smtClean="0"/>
            </a:br>
            <a:endParaRPr lang="en-US" sz="1400" dirty="0" smtClean="0"/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Block Note/Approve BA-1 (LSs)		!!!</a:t>
            </a:r>
            <a:endParaRPr lang="en-US" sz="1400" dirty="0"/>
          </a:p>
          <a:p>
            <a:pPr marL="0" indent="0">
              <a:buNone/>
            </a:pPr>
            <a:r>
              <a:rPr lang="en-US" sz="1400" dirty="0" smtClean="0"/>
              <a:t>60m</a:t>
            </a:r>
            <a:r>
              <a:rPr lang="en-US" sz="1400" dirty="0"/>
              <a:t>	Reports from SA WG chairs		4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1029 – SA1, 901 – SA2, 1079 – SA3, </a:t>
            </a:r>
            <a:br>
              <a:rPr lang="en-US" sz="1400" dirty="0" smtClean="0"/>
            </a:br>
            <a:r>
              <a:rPr lang="en-US" sz="1400" dirty="0" smtClean="0"/>
              <a:t>	818 – SA4, 989 – SA5, 946 – SA6		</a:t>
            </a:r>
            <a:endParaRPr lang="en-US" sz="1400" dirty="0"/>
          </a:p>
          <a:p>
            <a:endParaRPr lang="en-US" sz="1400" dirty="0" smtClean="0"/>
          </a:p>
        </p:txBody>
      </p:sp>
      <p:sp>
        <p:nvSpPr>
          <p:cNvPr id="8" name="Rectangle 7"/>
          <p:cNvSpPr/>
          <p:nvPr/>
        </p:nvSpPr>
        <p:spPr>
          <a:xfrm rot="1792624">
            <a:off x="8823656" y="811034"/>
            <a:ext cx="33470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3"/>
              </a:rPr>
              <a:t>https://tohru.raisingthefloor.org</a:t>
            </a:r>
            <a:r>
              <a:rPr lang="en-US" u="sng" dirty="0" smtClean="0">
                <a:hlinkClick r:id="rId3"/>
              </a:rPr>
              <a:t>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 smtClean="0"/>
              <a:t>SA93e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8296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14536</TotalTime>
  <Words>397</Words>
  <Application>Microsoft Office PowerPoint</Application>
  <PresentationFormat>Widescreen</PresentationFormat>
  <Paragraphs>143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TSG SA#93-e  GoToMeeting Sessions  Agenda &amp; Details</vt:lpstr>
      <vt:lpstr>SA#93-e GTM Cheat Sheet</vt:lpstr>
      <vt:lpstr>GTM Sessions Agenda Overview</vt:lpstr>
      <vt:lpstr>SA#93-e GTM Tue 14 Sept 2021 https://global.gotomeeting.com/join/935000653 12:30-15:30 UTC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Georg Mayer</dc:creator>
  <cp:lastModifiedBy>Georg Mayer</cp:lastModifiedBy>
  <cp:revision>213</cp:revision>
  <dcterms:created xsi:type="dcterms:W3CDTF">2020-11-24T12:35:48Z</dcterms:created>
  <dcterms:modified xsi:type="dcterms:W3CDTF">2021-09-13T17:29:28Z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1631181329</vt:lpwstr>
  </property>
</Properties>
</file>