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41"/>
  </p:notesMasterIdLst>
  <p:handoutMasterIdLst>
    <p:handoutMasterId r:id="rId42"/>
  </p:handoutMasterIdLst>
  <p:sldIdLst>
    <p:sldId id="341" r:id="rId2"/>
    <p:sldId id="419" r:id="rId3"/>
    <p:sldId id="420" r:id="rId4"/>
    <p:sldId id="421" r:id="rId5"/>
    <p:sldId id="422" r:id="rId6"/>
    <p:sldId id="423" r:id="rId7"/>
    <p:sldId id="377" r:id="rId8"/>
    <p:sldId id="448" r:id="rId9"/>
    <p:sldId id="372" r:id="rId10"/>
    <p:sldId id="387" r:id="rId11"/>
    <p:sldId id="371" r:id="rId12"/>
    <p:sldId id="454" r:id="rId13"/>
    <p:sldId id="461" r:id="rId14"/>
    <p:sldId id="462" r:id="rId15"/>
    <p:sldId id="463" r:id="rId16"/>
    <p:sldId id="365" r:id="rId17"/>
    <p:sldId id="406" r:id="rId18"/>
    <p:sldId id="442" r:id="rId19"/>
    <p:sldId id="439" r:id="rId20"/>
    <p:sldId id="455" r:id="rId21"/>
    <p:sldId id="440" r:id="rId22"/>
    <p:sldId id="416" r:id="rId23"/>
    <p:sldId id="414" r:id="rId24"/>
    <p:sldId id="412" r:id="rId25"/>
    <p:sldId id="431" r:id="rId26"/>
    <p:sldId id="432" r:id="rId27"/>
    <p:sldId id="456" r:id="rId28"/>
    <p:sldId id="434" r:id="rId29"/>
    <p:sldId id="435" r:id="rId30"/>
    <p:sldId id="449" r:id="rId31"/>
    <p:sldId id="457" r:id="rId32"/>
    <p:sldId id="458" r:id="rId33"/>
    <p:sldId id="446" r:id="rId34"/>
    <p:sldId id="459" r:id="rId35"/>
    <p:sldId id="460" r:id="rId36"/>
    <p:sldId id="430" r:id="rId37"/>
    <p:sldId id="428" r:id="rId38"/>
    <p:sldId id="429" r:id="rId39"/>
    <p:sldId id="464" r:id="rId4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1" autoAdjust="0"/>
    <p:restoredTop sz="86481" autoAdjust="0"/>
  </p:normalViewPr>
  <p:slideViewPr>
    <p:cSldViewPr snapToGrid="0">
      <p:cViewPr varScale="1">
        <p:scale>
          <a:sx n="62" d="100"/>
          <a:sy n="62" d="100"/>
        </p:scale>
        <p:origin x="18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572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64127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80572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SA#88e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29 June-1. July 2020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SP-200625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88e/Docs/CP-201166.zip" TargetMode="External"/><Relationship Id="rId3" Type="http://schemas.openxmlformats.org/officeDocument/2006/relationships/hyperlink" Target="http://www.3gpp.org/ftp/tsg_ct/TSG_CT/TSGC_88e/Docs/CP-201075.zip" TargetMode="External"/><Relationship Id="rId7" Type="http://schemas.openxmlformats.org/officeDocument/2006/relationships/hyperlink" Target="http://www.3gpp.org/ftp/tsg_ct/TSG_CT/TSGC_88e/Docs/CP-201165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8e/Docs/CP-201164.zip" TargetMode="External"/><Relationship Id="rId5" Type="http://schemas.openxmlformats.org/officeDocument/2006/relationships/hyperlink" Target="http://www.3gpp.org/ftp/tsg_ct/TSG_CT/TSGC_88e/Docs/CP-201163.zip" TargetMode="External"/><Relationship Id="rId4" Type="http://schemas.openxmlformats.org/officeDocument/2006/relationships/hyperlink" Target="http://www.3gpp.org/ftp/tsg_ct/TSG_CT/TSGC_88e/Docs/CP-201162.zip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ct/TSG_CT/TSGC_88e/Docs/CP-201358.zip" TargetMode="External"/><Relationship Id="rId3" Type="http://schemas.openxmlformats.org/officeDocument/2006/relationships/hyperlink" Target="http://www.3gpp.org/ftp/tsg_ct/TSG_CT/TSGC_88e/Docs/CP-201167.zip" TargetMode="External"/><Relationship Id="rId7" Type="http://schemas.openxmlformats.org/officeDocument/2006/relationships/hyperlink" Target="http://www.3gpp.org/ftp/tsg_ct/TSG_CT/TSGC_88e/Docs/CP-201357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8e/Docs/CP-201208.zip" TargetMode="External"/><Relationship Id="rId5" Type="http://schemas.openxmlformats.org/officeDocument/2006/relationships/hyperlink" Target="http://www.3gpp.org/ftp/tsg_ct/TSG_CT/TSGC_88e/Docs/CP-201207.zip" TargetMode="External"/><Relationship Id="rId4" Type="http://schemas.openxmlformats.org/officeDocument/2006/relationships/hyperlink" Target="http://www.3gpp.org/ftp/tsg_ct/TSG_CT/TSGC_88e/Docs/CP-201177.zi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8e/Docs/CP-201160.zip" TargetMode="External"/><Relationship Id="rId7" Type="http://schemas.openxmlformats.org/officeDocument/2006/relationships/hyperlink" Target="http://www.3gpp.org/ftp/tsg_ct/TSG_CT/TSGC_88e/Docs/CP-201350.zip" TargetMode="External"/><Relationship Id="rId2" Type="http://schemas.openxmlformats.org/officeDocument/2006/relationships/hyperlink" Target="http://www.3gpp.org/ftp/tsg_ct/TSG_CT/TSGC_88e/Docs/CP-20107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8e/Docs/CP-201206.zip" TargetMode="External"/><Relationship Id="rId5" Type="http://schemas.openxmlformats.org/officeDocument/2006/relationships/hyperlink" Target="http://www.3gpp.org/ftp/tsg_ct/TSG_CT/TSGC_88e/Docs/CP-201174.zip" TargetMode="External"/><Relationship Id="rId4" Type="http://schemas.openxmlformats.org/officeDocument/2006/relationships/hyperlink" Target="http://www.3gpp.org/ftp/tsg_ct/TSG_CT/TSGC_88e/Docs/CP-201161.zip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8e/Docs/CP-201180.zip" TargetMode="External"/><Relationship Id="rId2" Type="http://schemas.openxmlformats.org/officeDocument/2006/relationships/hyperlink" Target="http://www.3gpp.org/ftp/tsg_ct/TSG_CT/TSGC_88e/Docs/CP-20117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8e/Docs/CP-201334.zip" TargetMode="External"/><Relationship Id="rId5" Type="http://schemas.openxmlformats.org/officeDocument/2006/relationships/hyperlink" Target="http://www.3gpp.org/ftp/tsg_ct/TSG_CT/TSGC_88e/Docs/CP-201193.zip" TargetMode="External"/><Relationship Id="rId4" Type="http://schemas.openxmlformats.org/officeDocument/2006/relationships/hyperlink" Target="http://www.3gpp.org/ftp/tsg_ct/TSG_CT/TSGC_88e/Docs/CP-201181.zip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CT Status Report </a:t>
            </a:r>
            <a:br>
              <a:rPr lang="en-US" altLang="en-US" dirty="0"/>
            </a:br>
            <a:r>
              <a:rPr lang="en-US" altLang="en-US" dirty="0"/>
              <a:t>to TSG SA#88e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Chairman,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148 (29 at CT#86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Q1 and Q2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2020 were dedicated to Rel-16 completion and Rel-15 CRs were deprioritized. The increased number is mainly due to CRs that have been either postponed or delayed.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B/C/D/F)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1519 (782)</a:t>
            </a:r>
          </a:p>
          <a:p>
            <a:r>
              <a:rPr lang="en-US" dirty="0">
                <a:latin typeface="Arial "/>
              </a:rPr>
              <a:t>Approved SID/WID</a:t>
            </a:r>
          </a:p>
          <a:p>
            <a:pPr lvl="1"/>
            <a:r>
              <a:rPr lang="en-US" dirty="0" smtClean="0">
                <a:latin typeface="Arial "/>
              </a:rPr>
              <a:t>6 </a:t>
            </a:r>
            <a:r>
              <a:rPr lang="en-US" dirty="0">
                <a:latin typeface="Arial "/>
              </a:rPr>
              <a:t>Revised </a:t>
            </a:r>
            <a:r>
              <a:rPr lang="en-US" dirty="0" smtClean="0">
                <a:latin typeface="Arial "/>
              </a:rPr>
              <a:t>to update the completion date </a:t>
            </a:r>
            <a:r>
              <a:rPr lang="en-US" dirty="0">
                <a:latin typeface="Arial "/>
              </a:rPr>
              <a:t>to </a:t>
            </a:r>
            <a:r>
              <a:rPr lang="en-US" dirty="0" smtClean="0">
                <a:latin typeface="Arial "/>
              </a:rPr>
              <a:t>CT#88 (</a:t>
            </a:r>
            <a:r>
              <a:rPr lang="en-US" dirty="0">
                <a:latin typeface="Arial "/>
              </a:rPr>
              <a:t>see Annex) 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0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 TSs sent for information, </a:t>
            </a:r>
          </a:p>
          <a:p>
            <a:pPr lvl="1"/>
            <a:r>
              <a:rPr lang="en-US" dirty="0">
                <a:latin typeface="Arial "/>
              </a:rPr>
              <a:t>0 TRs sent for approval </a:t>
            </a:r>
          </a:p>
          <a:p>
            <a:pPr lvl="1"/>
            <a:r>
              <a:rPr lang="en-US" dirty="0">
                <a:latin typeface="Arial "/>
              </a:rPr>
              <a:t>5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Rel-17 CRs (Category B/C/D/F)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0</a:t>
            </a:r>
          </a:p>
          <a:p>
            <a:r>
              <a:rPr lang="en-US" dirty="0">
                <a:latin typeface="Arial "/>
              </a:rPr>
              <a:t>Approved SID/WID</a:t>
            </a:r>
          </a:p>
          <a:p>
            <a:pPr lvl="1"/>
            <a:r>
              <a:rPr lang="en-US" dirty="0" smtClean="0">
                <a:latin typeface="Arial "/>
              </a:rPr>
              <a:t>1 new SID and 11 new WIDs </a:t>
            </a:r>
            <a:r>
              <a:rPr lang="en-US" dirty="0">
                <a:latin typeface="Arial "/>
              </a:rPr>
              <a:t>(see Annex)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4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0 TSs sent for information, </a:t>
            </a:r>
          </a:p>
          <a:p>
            <a:pPr lvl="1"/>
            <a:r>
              <a:rPr lang="en-US" dirty="0">
                <a:latin typeface="Arial "/>
              </a:rPr>
              <a:t>0 TRs sent for approval </a:t>
            </a:r>
          </a:p>
          <a:p>
            <a:pPr lvl="1"/>
            <a:r>
              <a:rPr lang="en-US" dirty="0">
                <a:latin typeface="Arial "/>
              </a:rPr>
              <a:t>0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SA			1/2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Rel-16 Stage 3 freeze</a:t>
            </a:r>
          </a:p>
          <a:p>
            <a:pPr lvl="1"/>
            <a:r>
              <a:rPr lang="en-US" dirty="0" smtClean="0"/>
              <a:t>Most of Rel-16 Work Items completed at CT#88</a:t>
            </a:r>
          </a:p>
          <a:p>
            <a:pPr lvl="1"/>
            <a:r>
              <a:rPr lang="en-US" dirty="0" smtClean="0"/>
              <a:t>Freeze of the </a:t>
            </a:r>
            <a:r>
              <a:rPr lang="en-US" dirty="0" err="1" smtClean="0"/>
              <a:t>OpenAPI</a:t>
            </a:r>
            <a:r>
              <a:rPr lang="en-US" dirty="0" smtClean="0"/>
              <a:t> specification files after CT#88</a:t>
            </a:r>
          </a:p>
          <a:p>
            <a:r>
              <a:rPr lang="en-US" dirty="0" smtClean="0"/>
              <a:t>Only 2 Rel-16 </a:t>
            </a:r>
            <a:r>
              <a:rPr lang="en-US" dirty="0"/>
              <a:t>Work Item </a:t>
            </a:r>
            <a:r>
              <a:rPr lang="en-US" dirty="0" smtClean="0"/>
              <a:t>Exceptions</a:t>
            </a:r>
          </a:p>
          <a:p>
            <a:pPr lvl="1"/>
            <a:r>
              <a:rPr lang="en-US" dirty="0"/>
              <a:t>exception sheet on </a:t>
            </a:r>
            <a:r>
              <a:rPr lang="en-US" dirty="0" err="1"/>
              <a:t>eNS</a:t>
            </a:r>
            <a:r>
              <a:rPr lang="en-US" dirty="0"/>
              <a:t> </a:t>
            </a:r>
            <a:r>
              <a:rPr lang="en-US" dirty="0" smtClean="0"/>
              <a:t>(97%)</a:t>
            </a:r>
          </a:p>
          <a:p>
            <a:pPr lvl="1"/>
            <a:r>
              <a:rPr lang="en-US" dirty="0"/>
              <a:t>exception sheet on </a:t>
            </a:r>
            <a:r>
              <a:rPr lang="en-US" dirty="0" err="1"/>
              <a:t>Vertical_LAN</a:t>
            </a:r>
            <a:r>
              <a:rPr lang="en-US" dirty="0"/>
              <a:t> </a:t>
            </a:r>
            <a:r>
              <a:rPr lang="en-US" dirty="0" smtClean="0"/>
              <a:t>(99%)</a:t>
            </a:r>
          </a:p>
          <a:p>
            <a:pPr lvl="1"/>
            <a:r>
              <a:rPr lang="en-US" dirty="0" smtClean="0"/>
              <a:t>Both should </a:t>
            </a:r>
            <a:r>
              <a:rPr lang="en-US" dirty="0"/>
              <a:t>be completed within the next </a:t>
            </a:r>
            <a:r>
              <a:rPr lang="en-US" dirty="0" smtClean="0"/>
              <a:t>quarter</a:t>
            </a:r>
          </a:p>
          <a:p>
            <a:r>
              <a:rPr lang="en-US" dirty="0"/>
              <a:t>Rel-16 Work Item </a:t>
            </a:r>
            <a:r>
              <a:rPr lang="en-US" dirty="0" smtClean="0"/>
              <a:t>completion postponed to Rel-17</a:t>
            </a:r>
          </a:p>
          <a:p>
            <a:pPr lvl="1"/>
            <a:r>
              <a:rPr lang="en-US" dirty="0"/>
              <a:t>Mission Critical system migration and interconnection (</a:t>
            </a:r>
            <a:r>
              <a:rPr lang="en-US" dirty="0" smtClean="0"/>
              <a:t>MCSMI_CT)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45575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SA			2/2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2637"/>
            <a:ext cx="10515600" cy="4351338"/>
          </a:xfrm>
        </p:spPr>
        <p:txBody>
          <a:bodyPr/>
          <a:lstStyle/>
          <a:p>
            <a:r>
              <a:rPr lang="en-US" dirty="0"/>
              <a:t>Voting and Elections in 3GPP Electronic Meetings (CP-201335)</a:t>
            </a:r>
          </a:p>
          <a:p>
            <a:pPr lvl="1"/>
            <a:r>
              <a:rPr lang="en-US" dirty="0"/>
              <a:t>CT has endorsed the proposal of the TSG chairs to postpone any 3GPP WG official election until PCG concludes its discussions </a:t>
            </a:r>
            <a:r>
              <a:rPr lang="en-GB" dirty="0"/>
              <a:t>on election matters in the context of 3GPP e-meetings, expected by </a:t>
            </a:r>
            <a:r>
              <a:rPr lang="en-GB" dirty="0" smtClean="0"/>
              <a:t>September</a:t>
            </a:r>
            <a:endParaRPr lang="fr-FR" dirty="0" smtClean="0"/>
          </a:p>
          <a:p>
            <a:r>
              <a:rPr lang="fr-FR" dirty="0" err="1" smtClean="0"/>
              <a:t>Concerns</a:t>
            </a:r>
            <a:r>
              <a:rPr lang="fr-FR" dirty="0" smtClean="0"/>
              <a:t> about SA2 meeting </a:t>
            </a:r>
            <a:r>
              <a:rPr lang="fr-FR" dirty="0" err="1" smtClean="0"/>
              <a:t>timeplan</a:t>
            </a:r>
            <a:r>
              <a:rPr lang="fr-FR" dirty="0" smtClean="0"/>
              <a:t> in Q3 and Q4 </a:t>
            </a:r>
          </a:p>
          <a:p>
            <a:pPr lvl="1"/>
            <a:r>
              <a:rPr lang="fr-FR" dirty="0" smtClean="0"/>
              <a:t>SA2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focused</a:t>
            </a:r>
            <a:r>
              <a:rPr lang="fr-FR" dirty="0" smtClean="0"/>
              <a:t> on the </a:t>
            </a:r>
            <a:r>
              <a:rPr lang="fr-FR" dirty="0" err="1" smtClean="0"/>
              <a:t>completion</a:t>
            </a:r>
            <a:r>
              <a:rPr lang="fr-FR" dirty="0" smtClean="0"/>
              <a:t> of stage 2 for Rel-17</a:t>
            </a:r>
          </a:p>
          <a:p>
            <a:pPr lvl="1"/>
            <a:r>
              <a:rPr lang="fr-FR" dirty="0" err="1" smtClean="0"/>
              <a:t>Some</a:t>
            </a:r>
            <a:r>
              <a:rPr lang="fr-FR" dirty="0" smtClean="0"/>
              <a:t> meeting time </a:t>
            </a:r>
            <a:r>
              <a:rPr lang="fr-FR" dirty="0" err="1" smtClean="0"/>
              <a:t>needs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allocated</a:t>
            </a:r>
            <a:r>
              <a:rPr lang="fr-FR" dirty="0" smtClean="0"/>
              <a:t> to </a:t>
            </a:r>
            <a:r>
              <a:rPr lang="fr-FR" dirty="0" err="1" smtClean="0"/>
              <a:t>address</a:t>
            </a:r>
            <a:r>
              <a:rPr lang="fr-FR" dirty="0" smtClean="0"/>
              <a:t> </a:t>
            </a:r>
            <a:r>
              <a:rPr lang="fr-FR" dirty="0" err="1" smtClean="0"/>
              <a:t>potential</a:t>
            </a:r>
            <a:r>
              <a:rPr lang="fr-FR" dirty="0" smtClean="0"/>
              <a:t> </a:t>
            </a:r>
            <a:r>
              <a:rPr lang="fr-FR" dirty="0"/>
              <a:t>Rel-16 stage-2 clarifications/corrections in the </a:t>
            </a:r>
            <a:r>
              <a:rPr lang="fr-FR" dirty="0" err="1" smtClean="0"/>
              <a:t>coming</a:t>
            </a:r>
            <a:endParaRPr lang="fr-FR" dirty="0" smtClean="0"/>
          </a:p>
          <a:p>
            <a:pPr lvl="1"/>
            <a:r>
              <a:rPr lang="fr-FR" dirty="0" smtClean="0"/>
              <a:t>Question about the handling </a:t>
            </a:r>
            <a:r>
              <a:rPr lang="fr-FR" dirty="0" smtClean="0"/>
              <a:t>of </a:t>
            </a:r>
            <a:r>
              <a:rPr lang="fr-FR" dirty="0"/>
              <a:t>Rel-17 </a:t>
            </a:r>
            <a:r>
              <a:rPr lang="fr-FR" dirty="0" smtClean="0"/>
              <a:t>stage 2 updates </a:t>
            </a:r>
            <a:r>
              <a:rPr lang="fr-FR" dirty="0" err="1" smtClean="0"/>
              <a:t>triggered</a:t>
            </a:r>
            <a:r>
              <a:rPr lang="fr-FR" dirty="0" smtClean="0"/>
              <a:t> by stage 3 </a:t>
            </a:r>
            <a:r>
              <a:rPr lang="fr-FR" dirty="0" err="1" smtClean="0"/>
              <a:t>enhancements</a:t>
            </a:r>
            <a:r>
              <a:rPr lang="fr-FR" dirty="0" smtClean="0"/>
              <a:t> (TEI-17 WI, LS </a:t>
            </a:r>
            <a:r>
              <a:rPr lang="fr-FR" dirty="0" err="1" smtClean="0"/>
              <a:t>from</a:t>
            </a:r>
            <a:r>
              <a:rPr lang="fr-FR" dirty="0" smtClean="0"/>
              <a:t> WG?)</a:t>
            </a:r>
            <a:endParaRPr lang="fr-FR" dirty="0"/>
          </a:p>
          <a:p>
            <a:r>
              <a:rPr lang="en-GB" dirty="0" smtClean="0"/>
              <a:t> Concerns about the TSG </a:t>
            </a:r>
            <a:r>
              <a:rPr lang="en-GB" dirty="0" err="1" smtClean="0"/>
              <a:t>confcall</a:t>
            </a:r>
            <a:r>
              <a:rPr lang="en-GB" dirty="0" smtClean="0"/>
              <a:t> all in parallel, see if a </a:t>
            </a:r>
            <a:r>
              <a:rPr lang="en-GB" dirty="0"/>
              <a:t>better </a:t>
            </a:r>
            <a:r>
              <a:rPr lang="en-GB" dirty="0" smtClean="0"/>
              <a:t>scheduling is possible in September and </a:t>
            </a:r>
            <a:r>
              <a:rPr lang="en-GB" dirty="0"/>
              <a:t>D</a:t>
            </a:r>
            <a:r>
              <a:rPr lang="en-GB" dirty="0" smtClean="0"/>
              <a:t>ecember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37563558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SA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Endorse</a:t>
            </a:r>
            <a:r>
              <a:rPr lang="fr-FR" dirty="0" smtClean="0"/>
              <a:t> </a:t>
            </a:r>
            <a:r>
              <a:rPr lang="fr-FR" dirty="0" err="1" smtClean="0"/>
              <a:t>proposed</a:t>
            </a:r>
            <a:r>
              <a:rPr lang="fr-FR" dirty="0" smtClean="0"/>
              <a:t> CT action plan to </a:t>
            </a:r>
            <a:r>
              <a:rPr lang="fr-FR" dirty="0" err="1" smtClean="0"/>
              <a:t>solve</a:t>
            </a:r>
            <a:r>
              <a:rPr lang="fr-FR" dirty="0" smtClean="0"/>
              <a:t> IANA Port </a:t>
            </a:r>
            <a:r>
              <a:rPr lang="fr-FR" dirty="0" err="1" smtClean="0"/>
              <a:t>number</a:t>
            </a:r>
            <a:r>
              <a:rPr lang="fr-FR" dirty="0" smtClean="0"/>
              <a:t> value </a:t>
            </a:r>
            <a:r>
              <a:rPr lang="fr-FR" dirty="0" err="1" smtClean="0"/>
              <a:t>assignment</a:t>
            </a:r>
            <a:r>
              <a:rPr lang="fr-FR" dirty="0" smtClean="0"/>
              <a:t> issue (SP-200601)</a:t>
            </a:r>
          </a:p>
          <a:p>
            <a:pPr lvl="1"/>
            <a:r>
              <a:rPr lang="en-US" dirty="0" smtClean="0"/>
              <a:t>IESG </a:t>
            </a:r>
            <a:r>
              <a:rPr lang="en-US" dirty="0"/>
              <a:t>to approve the IANA port number assignment request for the W1 </a:t>
            </a:r>
            <a:r>
              <a:rPr lang="en-US" dirty="0" smtClean="0"/>
              <a:t>interface defined in Rel-16</a:t>
            </a:r>
            <a:endParaRPr lang="en-US" dirty="0"/>
          </a:p>
          <a:p>
            <a:pPr lvl="1"/>
            <a:r>
              <a:rPr lang="en-US" dirty="0" smtClean="0"/>
              <a:t>CT4 </a:t>
            </a:r>
            <a:r>
              <a:rPr lang="en-US" dirty="0"/>
              <a:t>to specify alternative solutions for port allocation for new 3GPP interfaces from Rel-17 </a:t>
            </a:r>
            <a:r>
              <a:rPr lang="en-US" dirty="0" smtClean="0"/>
              <a:t>onwards</a:t>
            </a:r>
          </a:p>
          <a:p>
            <a:pPr lvl="1"/>
            <a:r>
              <a:rPr lang="en-US" dirty="0" smtClean="0"/>
              <a:t>Status: Done!</a:t>
            </a:r>
          </a:p>
          <a:p>
            <a:r>
              <a:rPr lang="fr-FR" dirty="0" err="1" smtClean="0"/>
              <a:t>Approve</a:t>
            </a:r>
            <a:r>
              <a:rPr lang="fr-FR" dirty="0" smtClean="0"/>
              <a:t> </a:t>
            </a:r>
            <a:r>
              <a:rPr lang="fr-FR" dirty="0" err="1" smtClean="0"/>
              <a:t>late</a:t>
            </a:r>
            <a:r>
              <a:rPr lang="fr-FR" dirty="0" smtClean="0"/>
              <a:t> </a:t>
            </a:r>
            <a:r>
              <a:rPr lang="fr-FR" dirty="0" err="1" smtClean="0"/>
              <a:t>CRs</a:t>
            </a:r>
            <a:r>
              <a:rPr lang="fr-FR" dirty="0" smtClean="0"/>
              <a:t> to update </a:t>
            </a:r>
            <a:r>
              <a:rPr lang="fr-FR" dirty="0" err="1" smtClean="0"/>
              <a:t>reference</a:t>
            </a:r>
            <a:r>
              <a:rPr lang="fr-FR" dirty="0" smtClean="0"/>
              <a:t> to IETF </a:t>
            </a:r>
            <a:r>
              <a:rPr lang="fr-FR" dirty="0" err="1" smtClean="0"/>
              <a:t>drafts</a:t>
            </a:r>
            <a:r>
              <a:rPr lang="fr-FR" dirty="0" smtClean="0"/>
              <a:t> </a:t>
            </a:r>
            <a:r>
              <a:rPr lang="fr-FR" dirty="0" err="1" smtClean="0"/>
              <a:t>published</a:t>
            </a:r>
            <a:r>
              <a:rPr lang="fr-FR" dirty="0" smtClean="0"/>
              <a:t> as RFC</a:t>
            </a:r>
          </a:p>
          <a:p>
            <a:pPr lvl="1"/>
            <a:r>
              <a:rPr lang="fr-FR" dirty="0" err="1" smtClean="0"/>
              <a:t>CRs</a:t>
            </a:r>
            <a:r>
              <a:rPr lang="fr-FR" dirty="0" smtClean="0"/>
              <a:t> to 32.322 (Rel-8 -&gt; Rel-15) and 33.203 (Rel-13 -&gt; Rel-16)</a:t>
            </a:r>
          </a:p>
          <a:p>
            <a:pPr lvl="1"/>
            <a:r>
              <a:rPr lang="fr-FR" dirty="0" err="1" smtClean="0"/>
              <a:t>Status</a:t>
            </a:r>
            <a:r>
              <a:rPr lang="fr-FR" dirty="0" smtClean="0"/>
              <a:t>: </a:t>
            </a:r>
            <a:r>
              <a:rPr lang="fr-FR" dirty="0" err="1" smtClean="0"/>
              <a:t>Done</a:t>
            </a:r>
            <a:r>
              <a:rPr lang="fr-FR" dirty="0" smtClean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78579764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rapporteurs for excellent coordination of and work. Special thanks to MCC for excellent meeting support.</a:t>
            </a:r>
          </a:p>
          <a:p>
            <a:pPr marL="360" indent="0">
              <a:spcBef>
                <a:spcPct val="20000"/>
              </a:spcBef>
              <a:buNone/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1/2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=""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028015"/>
              </p:ext>
            </p:extLst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CP-201075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Service Based Interface Protocol Improvements Release 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CP-201162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Multi-device and multi-identity enhancements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CP-201163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Stage-3 5GS NAS protocol development 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CP-201164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Protocol enhancements for Mission Critical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CP-201165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Stage-3 SAE Protocol Development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CP-201166</a:t>
                      </a:r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Enhancement for the 5G Control Plane Steering of Roaming for UE in CONNECTED mode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0484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7D58B1D-87B3-4FB0-8B57-914AF91AEF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11060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 2/2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="" xmlns:a16="http://schemas.microsoft.com/office/drawing/2014/main" id="{DFCBC042-D0BD-4089-80D3-E86F7CCBAB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781950"/>
              </p:ext>
            </p:extLst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CP-201167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IMS Stage-3 IETF Protocol Alignment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CP-201177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Enhancements to Mission Critical 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CP-201207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Stage 3 of Multimedia Priority Service (MPS)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CP-201208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PFD management enhancement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CP-201357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BEst Practice of PFCP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CP-201358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SID on Enhanced IMS to 5GC Integration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0484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39095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021778"/>
              </p:ext>
            </p:extLst>
          </p:nvPr>
        </p:nvGraphicFramePr>
        <p:xfrm>
          <a:off x="224631" y="1920897"/>
          <a:ext cx="11742738" cy="380137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CP-201074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support for integrated access and backhaul (IAB)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CP-201160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Mobile Communication System for Railways Phase 2 (stage 3)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CP-201161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of CT aspects on enhancement of network slicing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CP-201174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5GS enhanced support of vertical and LAN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CP-201206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Volume Based Charging Aspects for VoLTE CT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048488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CP-201350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eV2XARC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50976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782079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E1BDC5B6-113A-4401-8F64-2525071E006B}"/>
              </a:ext>
            </a:extLst>
          </p:cNvPr>
          <p:cNvSpPr/>
          <p:nvPr/>
        </p:nvSpPr>
        <p:spPr>
          <a:xfrm>
            <a:off x="463826" y="2043024"/>
            <a:ext cx="10945072" cy="336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3GPP TR 29.820 on </a:t>
            </a: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Study on </a:t>
            </a:r>
            <a:r>
              <a:rPr lang="en-US" sz="2800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BEst</a:t>
            </a: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Practice of PFCP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3GPP TR 23.700-10 on Study on enhanced IP Multimedia Subsystem (IMS) to 5GC integration Phase 2; CT WG1 aspects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TR 23.700-11 on Study on enhanced IP Multimedia Subsystem (IMS) to 5GC integration Phase 2; CT WG3 aspects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3GPP TR 23.700-12 on Study on enhanced IP Multimedia Subsystem (IMS) to 5GC integration Phase 2; CT WG4 aspects</a:t>
            </a:r>
            <a:endParaRPr lang="en-GB" altLang="ja-JP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I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="" xmlns:a16="http://schemas.microsoft.com/office/drawing/2014/main" id="{733199A8-ACDF-4164-AC72-617301E0E1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070119"/>
              </p:ext>
            </p:extLst>
          </p:nvPr>
        </p:nvGraphicFramePr>
        <p:xfrm>
          <a:off x="800100" y="1999343"/>
          <a:ext cx="10420893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49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15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C1-203962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Service gap control: Exceptions to start of timer T3447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23.502 CR 2204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C1-203462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Corrections for Enhanced Coverage in 5GS for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CIoT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TS/TR 23.501 CR 2302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C1-204156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Updates to non-allowed area restrictions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  <a:p>
                      <a:pPr algn="r" fontAlgn="ctr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2243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C1-204162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Redirection of UE from N1 mode to S1 mode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24.501 CR 2077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C1-202638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Initial Registration after 5G-SRVCC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2115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TS/TR 38.331 CR 1508 (RAN2)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C1-204119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Provisioning of DNS server security information to the UE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24,008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24.301CR 3404, TS 24.501 CR 2345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C1-202705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Allowed SSC mode for association between an application and a PDU session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24501 CR 2183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C1-202706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Handling of unallowed SSC mode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2183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24.526 CR 0075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C1-204013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IPv6 configuration for W-AGF acting on behalf of FN-RG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23.316 CR 2046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C1-204040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parameters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23.502 CR 2291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II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="" xmlns:a16="http://schemas.microsoft.com/office/drawing/2014/main" id="{4F8EBC03-6FC5-4296-8ADC-BE49E501F0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880567"/>
              </p:ext>
            </p:extLst>
          </p:nvPr>
        </p:nvGraphicFramePr>
        <p:xfrm>
          <a:off x="802105" y="2008868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498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1506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C1-204041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TNGF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procedure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135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23.502 CR 2293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C1-204189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SUPI/SUCI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N5GC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devices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143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TS/TR 23.316 CR 2042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C1-202774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Clarification S-NSSAI status in AMF for NSSAA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29.518/29.571 CR 0324/0202 (CT4)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C1-203938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Adding AAA-S via NSSAAF to support NSSAA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CR2372,  23.502 CR2316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of coding of configuration of PC5 RAT selection and Tx profiles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23.287 CR 0109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of coding of configuration of default mode of communication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 7 CR 0110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C1-204008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of coding of PC5 QoS mapping configuration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23.287 CR 0113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C1-204010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of coding of validity timers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23.287 CR 0109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C1-204003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of configuration of PC5 RAT selection and Tx profiles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23.287 CR 0109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of configuration of default mode of communication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23.287 CR 0110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86282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III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="" xmlns:a16="http://schemas.microsoft.com/office/drawing/2014/main" id="{FDE723D1-AB05-42B0-9592-50E2B6AF47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7205103"/>
              </p:ext>
            </p:extLst>
          </p:nvPr>
        </p:nvGraphicFramePr>
        <p:xfrm>
          <a:off x="802105" y="1999343"/>
          <a:ext cx="10418888" cy="4077063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735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96269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of PC5 QoS mapping configuration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23.287 CR 0113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C1-203896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Alignment of the name of cause#5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TS24.587 CR 0016.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C1-203899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Handling of PC5 unicast link ID update accept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23.287. CR 0110, 0112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C1-203976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Mapping between V2X Service ID and PFI for a PC5 unicast link establishment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23.287  CR 0130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C1-203975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Updating PC5 unicast link modification procedure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24,587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23.287  CR 0130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C1-203782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SRVCC from E-UTRAN to GERAN/UTRAN when IMS voice call is initiated in 5GS and support of scenario where the SCC AS sends a request to the HSS to retrieve the SRVCC data for the UE using SBA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24,237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1298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29.328 CR 0632 (CT4)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C1-204123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Sending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CAG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information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list -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option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23,122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24.501 CR 2128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C1-202840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Providing configured human readable name for CAG-ID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2009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2267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C1-203814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Clarification on the non-supported functions and procedures for SNPN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2223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C1-203792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Introduction of Bridge management information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24,519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TS 23.501 CR 2230 (SA2)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389190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="" xmlns:a16="http://schemas.microsoft.com/office/drawing/2014/main" id="{2E1346D2-0674-4D8F-94D2-90A9D61E12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345795"/>
              </p:ext>
            </p:extLst>
          </p:nvPr>
        </p:nvGraphicFramePr>
        <p:xfrm>
          <a:off x="493813" y="1818398"/>
          <a:ext cx="10515601" cy="4473817"/>
        </p:xfrm>
        <a:graphic>
          <a:graphicData uri="http://schemas.openxmlformats.org/drawingml/2006/table">
            <a:tbl>
              <a:tblPr firstRow="1" firstCol="1" bandRow="1"/>
              <a:tblGrid>
                <a:gridCol w="106500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817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98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216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7734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963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8446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Clarification of PCF behaviour to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honor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UE provided maximum packet filter support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#0491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CR#0466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C3-203666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on QoS Flow Binding for QoS Flow Behaviour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CR#0449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49936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C3-203496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Naf_EventExposure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#0009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29.501 ... CR#0079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43089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C3-203497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Nnef_EventExposure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29.591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#0011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29.501 ... CR#0079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21032921"/>
                  </a:ext>
                </a:extLst>
              </a:tr>
              <a:tr h="33060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of PCF address(es)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#0081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720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23.502… CR#2182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5349212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Level of Binding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#0068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… CR#0458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6025381"/>
                  </a:ext>
                </a:extLst>
              </a:tr>
              <a:tr h="33046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of PCF discovery by the AF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eSBA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#0142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… CR#0458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6476341"/>
                  </a:ext>
                </a:extLst>
              </a:tr>
              <a:tr h="34802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New value of the ATSSS capability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#0494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… CR#2303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… CR#0454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95528623"/>
                  </a:ext>
                </a:extLst>
              </a:tr>
              <a:tr h="34802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PCC rule for Non-MPTCP traffic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#0495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 … CR#0452 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40580236"/>
                  </a:ext>
                </a:extLst>
              </a:tr>
              <a:tr h="29270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Steering modes for GBR traffic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#0496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 … CR#2153 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29809609"/>
                  </a:ext>
                </a:extLst>
              </a:tr>
              <a:tr h="23000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of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ATSSS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… CR#0435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062968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4" name="Tableau 6">
            <a:extLst>
              <a:ext uri="{FF2B5EF4-FFF2-40B4-BE49-F238E27FC236}">
                <a16:creationId xmlns="" xmlns:a16="http://schemas.microsoft.com/office/drawing/2014/main" id="{B8CB4899-F272-4B2D-A914-FDED3F2736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297202"/>
              </p:ext>
            </p:extLst>
          </p:nvPr>
        </p:nvGraphicFramePr>
        <p:xfrm>
          <a:off x="601245" y="1857829"/>
          <a:ext cx="10485855" cy="4041583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888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C3-203656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Application Id in a PCC rule for ATSSS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CR#0511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#0435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Introduction of Bridge management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CR#0221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CR#2230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C3-203464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Introduction of Bridge management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CR#0490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CR#2230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Max bitrate of TSN QoS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CR#0225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#0436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21032921"/>
                  </a:ext>
                </a:extLst>
              </a:tr>
              <a:tr h="32329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C3-203103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Provisioning of TSCAI input information and TSC QoS related data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CR#0451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CR#2340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7077849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C3-203674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Clarification of the DS-TT MAC address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CR#0069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720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#2297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5349212"/>
                  </a:ext>
                </a:extLst>
              </a:tr>
              <a:tr h="846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C3-203465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 parameter mapping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CR#0513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#0436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6025381"/>
                  </a:ext>
                </a:extLst>
              </a:tr>
              <a:tr h="3468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C3-203472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Subscription trigger request UE IP address from DN-AAA server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CR#0034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CR#2224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CR#2307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647634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AF provides DN-AAA server address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CR#0185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CR#2224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CR#2307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9552862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C3-203181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Replacing AUSF by NSSAAF to support NSSAA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CR#2372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CR#2316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40580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5932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pic>
        <p:nvPicPr>
          <p:cNvPr id="1026" name="Picture 2" descr="http://3gpp.org/local/cache-vignettes/L120xH150/Frederic-987eb-88854.jpg">
            <a:extLst>
              <a:ext uri="{FF2B5EF4-FFF2-40B4-BE49-F238E27FC236}">
                <a16:creationId xmlns=""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65" y="4191237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=""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approval(III) 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="" xmlns:a16="http://schemas.microsoft.com/office/drawing/2014/main" id="{D2F1F680-D999-4C3A-8A87-628397BDB7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182193"/>
              </p:ext>
            </p:extLst>
          </p:nvPr>
        </p:nvGraphicFramePr>
        <p:xfrm>
          <a:off x="582195" y="1829255"/>
          <a:ext cx="10485855" cy="4483280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888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97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DDN Failure and Delivery Policy Control Request triggers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CR#0489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#2177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CR#0431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full Frame Routing feature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CR#0455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CR#2369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C3-203420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Removal of RG_TMBR trigger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CR#0122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CR#2038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1327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Nucmf_Provisioning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29.675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CR#0005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21032921"/>
                  </a:ext>
                </a:extLst>
              </a:tr>
              <a:tr h="21389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C3-203429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Npcf_AMPolicyControl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CR#0121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70778491"/>
                  </a:ext>
                </a:extLst>
              </a:tr>
              <a:tr h="29759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Nsmf_EventExposure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CR#0080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5349212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C3-203431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Npcf_SMPolicyControl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CR#0501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6025381"/>
                  </a:ext>
                </a:extLst>
              </a:tr>
              <a:tr h="31327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correction on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Npcf_SMPolicyControl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CR#0155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6476341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Npcf_PolicyAuthorization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95528623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C3-203434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Nudr_DataRepository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for Policy, Application and Exposure data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40580236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CR#0179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5626689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Nbsf_Management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CR#0083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33904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9230992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approval(IV) 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="" xmlns:a16="http://schemas.microsoft.com/office/drawing/2014/main" id="{B177CA67-1EE8-48C3-B59D-65047D1B2D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410465"/>
              </p:ext>
            </p:extLst>
          </p:nvPr>
        </p:nvGraphicFramePr>
        <p:xfrm>
          <a:off x="582195" y="1829255"/>
          <a:ext cx="10485855" cy="4589423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888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5972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Npcf_EventExposure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CR#0022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Npcf_UEPolicyControl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C3-203439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Nnef_PFDmanagement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29.551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1327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Npcf_BDTPolicyControl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CR#0049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21032921"/>
                  </a:ext>
                </a:extLst>
              </a:tr>
              <a:tr h="21389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Nchf_SpendingLimitControl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29.594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CR#0049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70778491"/>
                  </a:ext>
                </a:extLst>
              </a:tr>
              <a:tr h="29759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on QoS Flow Binding for CN PDB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CR#0154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CR#0416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5349212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C3-203486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SCEF northbound APIs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CR#0249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6025381"/>
                  </a:ext>
                </a:extLst>
              </a:tr>
              <a:tr h="31327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C3-203487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CAPIF APIs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CR#0140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6476341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C3-203670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Traffic descriptor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xBDT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CR#0248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CR#0451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95528623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C3-203504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Traffic descriptor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xBDT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CR#0174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CR#0451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40580236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Traffic descriptor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xBDT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CR#0194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CR#0451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5626689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Traffic descriptor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xBDT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CR#0045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CR#0451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33904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430766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approval(V) </a:t>
            </a:r>
          </a:p>
        </p:txBody>
      </p:sp>
      <p:graphicFrame>
        <p:nvGraphicFramePr>
          <p:cNvPr id="5" name="Tableau 6">
            <a:extLst>
              <a:ext uri="{FF2B5EF4-FFF2-40B4-BE49-F238E27FC236}">
                <a16:creationId xmlns="" xmlns:a16="http://schemas.microsoft.com/office/drawing/2014/main" id="{1CE0AAD6-0AE3-4ACD-B682-E3149D310D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858194"/>
              </p:ext>
            </p:extLst>
          </p:nvPr>
        </p:nvGraphicFramePr>
        <p:xfrm>
          <a:off x="763170" y="2000705"/>
          <a:ext cx="10485855" cy="2354920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888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95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5368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URI of the VAE APIs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CR#0006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29.501 CR#0079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Service description and operations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CAPIF_Routing_Policy_API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29.222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CR#0128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23.222 CR#0070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878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C3-203605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API definition for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CAPIF_Routing_Policy_API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CR#0129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23.222 CR#0070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13275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C3-203606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API Topology hiding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23.222 CR#0072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21032921"/>
                  </a:ext>
                </a:extLst>
              </a:tr>
              <a:tr h="21389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C3-203542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Reallocation of credit reporting to the AF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CR#1644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CR#0434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70778491"/>
                  </a:ext>
                </a:extLst>
              </a:tr>
              <a:tr h="29759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C3-203543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Reallocation of credit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CR#0234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23.503 CR#0434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5349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8950229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</a:t>
            </a:r>
            <a:r>
              <a:rPr lang="en-US" dirty="0" smtClean="0"/>
              <a:t>I) 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BF9D8E7C-16C4-49A0-9120-9D0B6302AA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526526"/>
              </p:ext>
            </p:extLst>
          </p:nvPr>
        </p:nvGraphicFramePr>
        <p:xfrm>
          <a:off x="756068" y="2101019"/>
          <a:ext cx="9006205" cy="40120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40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840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1643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9260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5051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41751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8347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TS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Revision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Release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Title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C4 TD#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Other Affected Specs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Affected WG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0394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Monitoring Configuration for event Loss of Connectivity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C4-203713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29.503-0284 23.502-2312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0284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Monitoring Configuration for event UE reachability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C4-203669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29.503-0394 23.502-2312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CT4</a:t>
                      </a: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0393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Define the value range of NB-IoT UE priority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C4-202403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38.413-0156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23.632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SMS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C4-202307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23.632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0014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Common Network Exposure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C4-203339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23.501-2232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0414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Aligning "MO Exception data" handling with stage 2 - UPF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C4-203465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23.501-2271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0427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Downlink data reordering - new feature definition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C4-203666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23.501-2339 23.502-2280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0435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PMF control information to enable/disable PMF RTT measurements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C4-203507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23.501-2303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0437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5GS Bridge and port information separation for Time Sensitive Communication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C4-203509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23.501-2230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0121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Clarifications for scenarios with more than one SCP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C4-203498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23.501-2269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0340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Registration with I-SMF insertion/change/removal and UP connection establishment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C4-202299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23.502-2115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0343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Aligning "MO Exception data" handling with stage 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C4-203665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23.501-2271 23.502-2216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0344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MA-PDU Session 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C4-203557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23.502-2188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0345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N4 information exchanged over N16a during PDU session 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23.502-2250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</a:t>
            </a:r>
            <a:r>
              <a:rPr lang="en-US" dirty="0" smtClean="0"/>
              <a:t>(II</a:t>
            </a:r>
            <a:r>
              <a:rPr lang="en-US" dirty="0"/>
              <a:t>)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6AFA487B-6EF2-499D-A355-DD84A12040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74566"/>
              </p:ext>
            </p:extLst>
          </p:nvPr>
        </p:nvGraphicFramePr>
        <p:xfrm>
          <a:off x="838200" y="2113524"/>
          <a:ext cx="9006205" cy="39781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40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840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1643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9260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5051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41751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8347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TS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Revision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Release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Title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C4 TD#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Other Affected Specs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Affected WG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 PDU Session re-activation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23.502-2199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0349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QoS Monitoring Request to NG-RAN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C4-203543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23.502-2322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0436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Removal of RG-TMBR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23.316-2038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0440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Corrections of Enhance Coverage Restriction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C4-203545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23.501-2302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0443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on V2X Subscription data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C4-203275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23.287-0114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0283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on V2X Subscription data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C4-203277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23.501-2302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0345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SCP profile registration and discovery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C4-203497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23.501-2269 23.502-2208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0356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V-SMF Selection for Serving Full PLMN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C4-203570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23.501-2225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LDRreference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C4-203269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23.501-2302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0354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Condition of MA-PDU Session Context Transfer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C4-203556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23.502-2188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29.541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Revert MO Exception Data Indication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C4-203260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23.501-2277 23.502-2216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Removal of RG-TMBR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C4-203544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23.316-2038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0219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 the RAT type definition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C4-203547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23.316-2040 23.501-2308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534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0225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Aligning "MO Exception data" handling with stage 2 - Data types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C4-203474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23.501-2271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8388290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</a:t>
            </a:r>
            <a:r>
              <a:rPr lang="en-US" dirty="0" smtClean="0"/>
              <a:t>III) 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F167540C-0240-486F-BD94-99B6A210C4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496450"/>
              </p:ext>
            </p:extLst>
          </p:nvPr>
        </p:nvGraphicFramePr>
        <p:xfrm>
          <a:off x="838200" y="2171151"/>
          <a:ext cx="9006205" cy="19251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40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640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8406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1643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39260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5051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41751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83474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TS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Revision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Release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Title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C4 TD#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Other Affected Specs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Affected WG</a:t>
                      </a:r>
                      <a:endParaRPr lang="en-US" sz="1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0063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LDRreference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C4-203525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23.501-2302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29.673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Multiple Coding Formats Support in RAC-Information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C4-203483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23.502-2231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29.673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application error at receiving out-dated UE RAC-ID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C4-203228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23.501-2257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29.674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Multiple Coding Formats Supports in RAC-Information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C4-203484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23.401-2255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29.674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application error at receiving out-dated UE RAC-ID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C4-203229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23.401-3598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334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0135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Client credentials assertion and authentication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C4-203496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33.501-0808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2369736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information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0B8FD8EC-8199-497A-9865-A6F8228F9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23268"/>
            <a:ext cx="10515600" cy="391875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None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64848"/>
              </p:ext>
            </p:extLst>
          </p:nvPr>
        </p:nvGraphicFramePr>
        <p:xfrm>
          <a:off x="135408" y="1973906"/>
          <a:ext cx="11257521" cy="3384567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CP-201173</a:t>
                      </a:r>
                      <a:endParaRPr lang="en-GB" sz="16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24.193 v2.0.0 on 5G System; Access Traffic Steering, Switching and Splitting (ATSSS);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CP-201180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24.548 v2.0.0 on Network Resource Management - Service Enabler Architecture Layer for Verticals (SEAL); Protocol specification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CP-201181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24.486 v.2.0.0 on Vehicle-to-Everything (V2X) Application Enabler (VAE) layer; Protocol aspects;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CP-201193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Presentation of Specification to TSG: 3GPP TS 29.526 on 5G System; Network Slice-Specific Authentication and Authorization (NSSAA) services Stage 3 , Version 1.0.0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CP-201334</a:t>
                      </a:r>
                      <a:endParaRPr lang="en-GB" sz="16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Draft TS 29.549 v2.0.1 on Service Enabler Architecture Layer (SEAL); Application Programming Interface (API) specification;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505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Hao.Jing@3gpp.org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="" xmlns:a16="http://schemas.microsoft.com/office/drawing/2014/main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5" y="4276248"/>
            <a:ext cx="1628008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6954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CT4#90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D6FD76-2D16-4E42-AE29-681F744EFC4E}"/>
              </a:ext>
            </a:extLst>
          </p:cNvPr>
          <p:cNvSpPr txBox="1">
            <a:spLocks/>
          </p:cNvSpPr>
          <p:nvPr/>
        </p:nvSpPr>
        <p:spPr bwMode="auto">
          <a:xfrm>
            <a:off x="7458075" y="401214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Yvette</a:t>
            </a:r>
            <a:r>
              <a:rPr lang="fr-FR" altLang="en-US" sz="1800" dirty="0"/>
              <a:t> </a:t>
            </a:r>
            <a:r>
              <a:rPr lang="fr-FR" altLang="en-US" sz="1800" dirty="0" err="1"/>
              <a:t>Koza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yvette.koza@t-mobile.at</a:t>
            </a:r>
            <a:endParaRPr lang="fr-FR" altLang="en-US" sz="1800" dirty="0"/>
          </a:p>
          <a:p>
            <a:pPr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CT4#91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EDFF47F-94E1-490A-9451-59B3DC8FE4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4213140"/>
            <a:ext cx="985086" cy="13165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9453" y="4268259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 Meeting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361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/>
              <a:t>1782 Cat B/C/D/F </a:t>
            </a:r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/>
              <a:t>12</a:t>
            </a:r>
          </a:p>
          <a:p>
            <a:r>
              <a:rPr lang="en-US" dirty="0"/>
              <a:t>Approved Revised SID/WID</a:t>
            </a:r>
          </a:p>
          <a:p>
            <a:pPr lvl="1"/>
            <a:r>
              <a:rPr lang="en-US" altLang="fr-FR" smtClean="0"/>
              <a:t>6</a:t>
            </a:r>
            <a:endParaRPr lang="en-US" altLang="fr-FR" dirty="0"/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5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</a:t>
            </a:r>
            <a:r>
              <a:rPr lang="en-US" altLang="fr-FR" dirty="0"/>
              <a:t>:</a:t>
            </a:r>
          </a:p>
          <a:p>
            <a:pPr lvl="1"/>
            <a:r>
              <a:rPr lang="en-US" altLang="fr-FR" dirty="0"/>
              <a:t>181 registered</a:t>
            </a:r>
          </a:p>
          <a:p>
            <a:pPr lvl="2"/>
            <a:r>
              <a:rPr lang="en-US" dirty="0"/>
              <a:t>71 during 1</a:t>
            </a:r>
            <a:r>
              <a:rPr lang="en-US" baseline="30000" dirty="0"/>
              <a:t>st</a:t>
            </a:r>
            <a:r>
              <a:rPr lang="en-US" dirty="0"/>
              <a:t> Conf. call</a:t>
            </a:r>
          </a:p>
          <a:p>
            <a:pPr lvl="2"/>
            <a:r>
              <a:rPr lang="en-US" dirty="0"/>
              <a:t>50 during 2</a:t>
            </a:r>
            <a:r>
              <a:rPr lang="en-US" baseline="30000" dirty="0"/>
              <a:t>nd</a:t>
            </a:r>
            <a:r>
              <a:rPr lang="en-US" dirty="0"/>
              <a:t> Conf. call</a:t>
            </a:r>
          </a:p>
          <a:p>
            <a:endParaRPr lang="en-US" dirty="0"/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Statistics: Approved CRs by 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740426" y="2141537"/>
            <a:ext cx="5257800" cy="3848446"/>
          </a:xfrm>
        </p:spPr>
        <p:txBody>
          <a:bodyPr/>
          <a:lstStyle/>
          <a:p>
            <a:r>
              <a:rPr lang="en-US" dirty="0"/>
              <a:t>CT1 CRs for approval</a:t>
            </a:r>
          </a:p>
          <a:p>
            <a:pPr lvl="1"/>
            <a:r>
              <a:rPr lang="en-US" dirty="0"/>
              <a:t>691</a:t>
            </a:r>
          </a:p>
          <a:p>
            <a:r>
              <a:rPr lang="en-US" dirty="0"/>
              <a:t>CT3 CRs for approval</a:t>
            </a:r>
          </a:p>
          <a:p>
            <a:pPr lvl="1"/>
            <a:r>
              <a:rPr lang="en-US" dirty="0"/>
              <a:t>490</a:t>
            </a:r>
          </a:p>
          <a:p>
            <a:r>
              <a:rPr lang="en-US" dirty="0"/>
              <a:t>CT4 CRs for approval</a:t>
            </a:r>
          </a:p>
          <a:p>
            <a:pPr lvl="1"/>
            <a:r>
              <a:rPr lang="en-US" dirty="0"/>
              <a:t>539</a:t>
            </a:r>
          </a:p>
          <a:p>
            <a:r>
              <a:rPr lang="en-US" dirty="0"/>
              <a:t>CT6 CRs for approval</a:t>
            </a:r>
          </a:p>
          <a:p>
            <a:pPr lvl="1"/>
            <a:r>
              <a:rPr lang="en-US" dirty="0"/>
              <a:t>62 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err="1"/>
              <a:t>CRc</a:t>
            </a:r>
            <a:r>
              <a:rPr lang="en-US" dirty="0"/>
              <a:t>)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=""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altLang="fr-FR" dirty="0"/>
              <a:t>0</a:t>
            </a:r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7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7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10725</TotalTime>
  <Words>3177</Words>
  <Application>Microsoft Office PowerPoint</Application>
  <PresentationFormat>Grand écran</PresentationFormat>
  <Paragraphs>1063</Paragraphs>
  <Slides>39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7" baseType="lpstr">
      <vt:lpstr>MS PGothic</vt:lpstr>
      <vt:lpstr>Arial</vt:lpstr>
      <vt:lpstr>Arial </vt:lpstr>
      <vt:lpstr>Calibri</vt:lpstr>
      <vt:lpstr>Calibri Light</vt:lpstr>
      <vt:lpstr>MS Mincho</vt:lpstr>
      <vt:lpstr>Times New Roman</vt:lpstr>
      <vt:lpstr>Office Theme</vt:lpstr>
      <vt:lpstr>CT Status Report  to TSG SA#88e</vt:lpstr>
      <vt:lpstr>TSG CT Officials</vt:lpstr>
      <vt:lpstr>TSG CT WG1 Officials</vt:lpstr>
      <vt:lpstr>TSG CT WG3 Officials</vt:lpstr>
      <vt:lpstr>TSG CT WG4 Officials</vt:lpstr>
      <vt:lpstr>TSG CT WG6 Officials</vt:lpstr>
      <vt:lpstr>TSG WG CT Meeting Statistics</vt:lpstr>
      <vt:lpstr>CT WG Statistics: Approved CRs by WG</vt:lpstr>
      <vt:lpstr>Rel-8 – Rel-14 Status (Cat F CRc)</vt:lpstr>
      <vt:lpstr>Release 15 Status</vt:lpstr>
      <vt:lpstr>Release 16 Status</vt:lpstr>
      <vt:lpstr>Release 17 Status</vt:lpstr>
      <vt:lpstr>For Information to SA   1/2</vt:lpstr>
      <vt:lpstr>For Information to SA   2/2</vt:lpstr>
      <vt:lpstr>For Action to SA</vt:lpstr>
      <vt:lpstr>Acknowledgement</vt:lpstr>
      <vt:lpstr>Annex</vt:lpstr>
      <vt:lpstr>New approved  Study/Work Items</vt:lpstr>
      <vt:lpstr>New approved  Study/Work Items 1/2</vt:lpstr>
      <vt:lpstr>New approved  Study/Work Items 2/2</vt:lpstr>
      <vt:lpstr>Revised approved  Study/Work Items 1/2</vt:lpstr>
      <vt:lpstr>New Specification numbers</vt:lpstr>
      <vt:lpstr>New allocated Specification numbers</vt:lpstr>
      <vt:lpstr>CRs for conditional approval </vt:lpstr>
      <vt:lpstr>CT1: CRs for conditional approval I</vt:lpstr>
      <vt:lpstr>CT1: CRs for conditional approval II</vt:lpstr>
      <vt:lpstr>CT1: CRs for conditional approval III</vt:lpstr>
      <vt:lpstr>CT3: CRs for conditional approval(I) </vt:lpstr>
      <vt:lpstr>CT3: CRs for conditional approval(II) </vt:lpstr>
      <vt:lpstr>CT3: CRs for conditional approval(III) </vt:lpstr>
      <vt:lpstr>CT3: CRs for conditional approval(IV) </vt:lpstr>
      <vt:lpstr>CT3: CRs for conditional approval(V) </vt:lpstr>
      <vt:lpstr>CT4: CRs for conditional approval (I) </vt:lpstr>
      <vt:lpstr>CT4: CRs for conditional approval (II) </vt:lpstr>
      <vt:lpstr>CT4: CRs for conditional approval (III) </vt:lpstr>
      <vt:lpstr>TR/TS sent to plenary</vt:lpstr>
      <vt:lpstr>New Rel-16 TR/TS for information</vt:lpstr>
      <vt:lpstr>New Rel-16 TR/TS for Approval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MORAND Lionel TGI/OLN</cp:lastModifiedBy>
  <cp:revision>751</cp:revision>
  <dcterms:created xsi:type="dcterms:W3CDTF">2010-02-05T13:52:04Z</dcterms:created>
  <dcterms:modified xsi:type="dcterms:W3CDTF">2020-07-03T13:21:19Z</dcterms:modified>
  <cp:contentStatus>Template 2017</cp:contentStatus>
</cp:coreProperties>
</file>