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8"/>
  </p:notesMasterIdLst>
  <p:handoutMasterIdLst>
    <p:handoutMasterId r:id="rId59"/>
  </p:handoutMasterIdLst>
  <p:sldIdLst>
    <p:sldId id="303" r:id="rId2"/>
    <p:sldId id="708" r:id="rId3"/>
    <p:sldId id="709" r:id="rId4"/>
    <p:sldId id="710" r:id="rId5"/>
    <p:sldId id="711" r:id="rId6"/>
    <p:sldId id="838" r:id="rId7"/>
    <p:sldId id="803" r:id="rId8"/>
    <p:sldId id="804" r:id="rId9"/>
    <p:sldId id="805" r:id="rId10"/>
    <p:sldId id="806" r:id="rId11"/>
    <p:sldId id="718" r:id="rId12"/>
    <p:sldId id="719" r:id="rId13"/>
    <p:sldId id="720" r:id="rId14"/>
    <p:sldId id="721" r:id="rId15"/>
    <p:sldId id="724" r:id="rId16"/>
    <p:sldId id="723" r:id="rId17"/>
    <p:sldId id="783" r:id="rId18"/>
    <p:sldId id="785" r:id="rId19"/>
    <p:sldId id="786" r:id="rId20"/>
    <p:sldId id="787" r:id="rId21"/>
    <p:sldId id="789" r:id="rId22"/>
    <p:sldId id="784" r:id="rId23"/>
    <p:sldId id="733" r:id="rId24"/>
    <p:sldId id="257" r:id="rId25"/>
    <p:sldId id="765" r:id="rId26"/>
    <p:sldId id="766" r:id="rId27"/>
    <p:sldId id="791" r:id="rId28"/>
    <p:sldId id="759" r:id="rId29"/>
    <p:sldId id="788" r:id="rId30"/>
    <p:sldId id="767" r:id="rId31"/>
    <p:sldId id="773" r:id="rId32"/>
    <p:sldId id="790" r:id="rId33"/>
    <p:sldId id="732" r:id="rId34"/>
    <p:sldId id="740" r:id="rId35"/>
    <p:sldId id="769" r:id="rId36"/>
    <p:sldId id="792" r:id="rId37"/>
    <p:sldId id="818" r:id="rId38"/>
    <p:sldId id="819" r:id="rId39"/>
    <p:sldId id="820" r:id="rId40"/>
    <p:sldId id="821" r:id="rId41"/>
    <p:sldId id="822" r:id="rId42"/>
    <p:sldId id="828" r:id="rId43"/>
    <p:sldId id="829" r:id="rId44"/>
    <p:sldId id="830" r:id="rId45"/>
    <p:sldId id="837" r:id="rId46"/>
    <p:sldId id="843" r:id="rId47"/>
    <p:sldId id="742" r:id="rId48"/>
    <p:sldId id="743" r:id="rId49"/>
    <p:sldId id="744" r:id="rId50"/>
    <p:sldId id="812" r:id="rId51"/>
    <p:sldId id="745" r:id="rId52"/>
    <p:sldId id="831" r:id="rId53"/>
    <p:sldId id="810" r:id="rId54"/>
    <p:sldId id="747" r:id="rId55"/>
    <p:sldId id="748" r:id="rId56"/>
    <p:sldId id="749" r:id="rId5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3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8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88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8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8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Attendance!$B$2:$BL$2</c:f>
              <c:strCache>
                <c:ptCount val="63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</c:v>
                </c:pt>
                <c:pt idx="61">
                  <c:v>141</c:v>
                </c:pt>
                <c:pt idx="62">
                  <c:v>(Expected Rel-17 FREEZE):  142</c:v>
                </c:pt>
              </c:strCache>
            </c:strRef>
          </c:cat>
          <c:val>
            <c:numRef>
              <c:f>Attendance!$B$3:$BL$3</c:f>
              <c:numCache>
                <c:formatCode>General</c:formatCode>
                <c:ptCount val="63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23C-4C0E-A8A7-2785D23B3C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Maintenance'!$BU$15:$CZ$15</c:f>
              <c:numCache>
                <c:formatCode>0.0</c:formatCode>
                <c:ptCount val="32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0-427B-894D-A928475A5813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CE0-427B-894D-A928475A5813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ACE0-427B-894D-A928475A5813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ACE0-427B-894D-A928475A5813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ACE0-427B-894D-A928475A5813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ACE0-427B-894D-A928475A5813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ACE0-427B-894D-A928475A5813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ACE0-427B-894D-A928475A5813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ACE0-427B-894D-A928475A5813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ACE0-427B-894D-A928475A5813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ACE0-427B-894D-A928475A5813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ACE0-427B-894D-A928475A5813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ACE0-427B-894D-A928475A58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Maintenance'!$BU$16:$CZ$16</c:f>
              <c:numCache>
                <c:formatCode>General</c:formatCode>
                <c:ptCount val="32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CE0-427B-894D-A928475A5813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Maintenance'!$BU$17:$CZ$17</c:f>
              <c:numCache>
                <c:formatCode>General</c:formatCode>
                <c:ptCount val="32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ACE0-427B-894D-A928475A5813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Maintenance'!$BU$18:$CZ$18</c:f>
              <c:numCache>
                <c:formatCode>General</c:formatCode>
                <c:ptCount val="32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ACE0-427B-894D-A928475A581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44256323302201495"/>
          <c:h val="5.1201973213775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</c:v>
                </c:pt>
                <c:pt idx="60">
                  <c:v>141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SA2#67_on'!$AC$2:$CL$2</c:f>
              <c:numCache>
                <c:formatCode>0</c:formatCode>
                <c:ptCount val="62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31-4888-940E-2DCB03703F9E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</c:v>
                </c:pt>
                <c:pt idx="60">
                  <c:v>141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SA2#67_on'!$AC$3:$CL$3</c:f>
              <c:numCache>
                <c:formatCode>0</c:formatCode>
                <c:ptCount val="62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31-4888-940E-2DCB03703F9E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</c:v>
                </c:pt>
                <c:pt idx="60">
                  <c:v>141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SA2#67_on'!$AC$4:$CL$4</c:f>
              <c:numCache>
                <c:formatCode>0</c:formatCode>
                <c:ptCount val="62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31-4888-940E-2DCB03703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0650111043812E-2"/>
          <c:y val="2.4096954969397556E-2"/>
          <c:w val="0.96805249343832023"/>
          <c:h val="0.7017150580784912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CRs'!$A$6</c:f>
              <c:strCache>
                <c:ptCount val="1"/>
                <c:pt idx="0">
                  <c:v>Rel-12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CRs'!$AA$6:$CI$6</c:f>
              <c:numCache>
                <c:formatCode>0</c:formatCode>
                <c:ptCount val="61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8</c:v>
                </c:pt>
                <c:pt idx="5">
                  <c:v>19</c:v>
                </c:pt>
                <c:pt idx="6">
                  <c:v>21</c:v>
                </c:pt>
                <c:pt idx="7">
                  <c:v>35</c:v>
                </c:pt>
                <c:pt idx="8">
                  <c:v>50</c:v>
                </c:pt>
                <c:pt idx="9">
                  <c:v>38</c:v>
                </c:pt>
                <c:pt idx="10">
                  <c:v>64</c:v>
                </c:pt>
                <c:pt idx="11">
                  <c:v>55</c:v>
                </c:pt>
                <c:pt idx="12">
                  <c:v>39</c:v>
                </c:pt>
                <c:pt idx="13">
                  <c:v>35</c:v>
                </c:pt>
                <c:pt idx="14">
                  <c:v>34</c:v>
                </c:pt>
                <c:pt idx="15">
                  <c:v>21</c:v>
                </c:pt>
                <c:pt idx="16">
                  <c:v>11</c:v>
                </c:pt>
                <c:pt idx="17">
                  <c:v>10</c:v>
                </c:pt>
                <c:pt idx="18">
                  <c:v>9</c:v>
                </c:pt>
                <c:pt idx="19">
                  <c:v>1</c:v>
                </c:pt>
                <c:pt idx="20">
                  <c:v>9</c:v>
                </c:pt>
                <c:pt idx="21">
                  <c:v>3</c:v>
                </c:pt>
                <c:pt idx="22">
                  <c:v>3</c:v>
                </c:pt>
                <c:pt idx="24">
                  <c:v>3</c:v>
                </c:pt>
                <c:pt idx="3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B-4642-ABF4-F82D3F36B71E}"/>
            </c:ext>
          </c:extLst>
        </c:ser>
        <c:ser>
          <c:idx val="1"/>
          <c:order val="1"/>
          <c:tx>
            <c:strRef>
              <c:f>'Rel-10_Rel-16 CRs'!$A$7</c:f>
              <c:strCache>
                <c:ptCount val="1"/>
                <c:pt idx="0">
                  <c:v>Rel-13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CRs'!$AA$7:$CI$7</c:f>
              <c:numCache>
                <c:formatCode>0</c:formatCode>
                <c:ptCount val="6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10</c:v>
                </c:pt>
                <c:pt idx="13">
                  <c:v>19</c:v>
                </c:pt>
                <c:pt idx="14">
                  <c:v>13</c:v>
                </c:pt>
                <c:pt idx="15">
                  <c:v>14</c:v>
                </c:pt>
                <c:pt idx="16">
                  <c:v>6</c:v>
                </c:pt>
                <c:pt idx="17">
                  <c:v>9</c:v>
                </c:pt>
                <c:pt idx="18">
                  <c:v>56</c:v>
                </c:pt>
                <c:pt idx="19">
                  <c:v>25</c:v>
                </c:pt>
                <c:pt idx="20">
                  <c:v>58</c:v>
                </c:pt>
                <c:pt idx="21">
                  <c:v>73</c:v>
                </c:pt>
                <c:pt idx="22">
                  <c:v>41</c:v>
                </c:pt>
                <c:pt idx="23">
                  <c:v>11</c:v>
                </c:pt>
                <c:pt idx="24">
                  <c:v>35</c:v>
                </c:pt>
                <c:pt idx="25">
                  <c:v>29</c:v>
                </c:pt>
                <c:pt idx="26">
                  <c:v>25</c:v>
                </c:pt>
                <c:pt idx="27">
                  <c:v>25</c:v>
                </c:pt>
                <c:pt idx="28">
                  <c:v>9</c:v>
                </c:pt>
                <c:pt idx="29">
                  <c:v>11</c:v>
                </c:pt>
                <c:pt idx="30">
                  <c:v>2</c:v>
                </c:pt>
                <c:pt idx="31">
                  <c:v>5</c:v>
                </c:pt>
                <c:pt idx="32">
                  <c:v>2</c:v>
                </c:pt>
                <c:pt idx="33">
                  <c:v>4</c:v>
                </c:pt>
                <c:pt idx="34">
                  <c:v>2</c:v>
                </c:pt>
                <c:pt idx="35">
                  <c:v>5</c:v>
                </c:pt>
                <c:pt idx="37">
                  <c:v>3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2">
                  <c:v>1</c:v>
                </c:pt>
                <c:pt idx="52" formatCode="General">
                  <c:v>0</c:v>
                </c:pt>
                <c:pt idx="5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3B-4642-ABF4-F82D3F36B71E}"/>
            </c:ext>
          </c:extLst>
        </c:ser>
        <c:ser>
          <c:idx val="2"/>
          <c:order val="2"/>
          <c:tx>
            <c:strRef>
              <c:f>'Rel-10_Rel-16 CRs'!$A$8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CRs'!$AA$8:$CI$8</c:f>
              <c:numCache>
                <c:formatCode>General</c:formatCode>
                <c:ptCount val="61"/>
                <c:pt idx="24">
                  <c:v>4</c:v>
                </c:pt>
                <c:pt idx="25">
                  <c:v>21</c:v>
                </c:pt>
                <c:pt idx="26">
                  <c:v>69</c:v>
                </c:pt>
                <c:pt idx="27">
                  <c:v>81</c:v>
                </c:pt>
                <c:pt idx="28">
                  <c:v>33</c:v>
                </c:pt>
                <c:pt idx="29">
                  <c:v>56</c:v>
                </c:pt>
                <c:pt idx="30">
                  <c:v>23</c:v>
                </c:pt>
                <c:pt idx="31">
                  <c:v>13</c:v>
                </c:pt>
                <c:pt idx="32">
                  <c:v>17</c:v>
                </c:pt>
                <c:pt idx="33">
                  <c:v>18</c:v>
                </c:pt>
                <c:pt idx="34">
                  <c:v>20</c:v>
                </c:pt>
                <c:pt idx="35">
                  <c:v>10</c:v>
                </c:pt>
                <c:pt idx="37">
                  <c:v>8</c:v>
                </c:pt>
                <c:pt idx="38">
                  <c:v>10</c:v>
                </c:pt>
                <c:pt idx="39">
                  <c:v>8</c:v>
                </c:pt>
                <c:pt idx="40">
                  <c:v>1</c:v>
                </c:pt>
                <c:pt idx="41">
                  <c:v>7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5</c:v>
                </c:pt>
                <c:pt idx="48">
                  <c:v>1</c:v>
                </c:pt>
                <c:pt idx="52">
                  <c:v>1</c:v>
                </c:pt>
                <c:pt idx="5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3B-4642-ABF4-F82D3F36B71E}"/>
            </c:ext>
          </c:extLst>
        </c:ser>
        <c:ser>
          <c:idx val="3"/>
          <c:order val="3"/>
          <c:tx>
            <c:strRef>
              <c:f>'Rel-10_Rel-16 CRs'!$A$9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CRs'!$AA$9:$CI$9</c:f>
              <c:numCache>
                <c:formatCode>General</c:formatCode>
                <c:ptCount val="61"/>
                <c:pt idx="30">
                  <c:v>63</c:v>
                </c:pt>
                <c:pt idx="31">
                  <c:v>126</c:v>
                </c:pt>
                <c:pt idx="32">
                  <c:v>117</c:v>
                </c:pt>
                <c:pt idx="33">
                  <c:v>121</c:v>
                </c:pt>
                <c:pt idx="34">
                  <c:v>171</c:v>
                </c:pt>
                <c:pt idx="35">
                  <c:v>214</c:v>
                </c:pt>
                <c:pt idx="36">
                  <c:v>62</c:v>
                </c:pt>
                <c:pt idx="37">
                  <c:v>287</c:v>
                </c:pt>
                <c:pt idx="38">
                  <c:v>328</c:v>
                </c:pt>
                <c:pt idx="39">
                  <c:v>182</c:v>
                </c:pt>
                <c:pt idx="40">
                  <c:v>4</c:v>
                </c:pt>
                <c:pt idx="52">
                  <c:v>0</c:v>
                </c:pt>
                <c:pt idx="5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3B-4642-ABF4-F82D3F36B71E}"/>
            </c:ext>
          </c:extLst>
        </c:ser>
        <c:ser>
          <c:idx val="4"/>
          <c:order val="4"/>
          <c:tx>
            <c:strRef>
              <c:f>'Rel-10_Rel-16 CRs'!$A$10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CRs'!$AA$10:$CI$10</c:f>
              <c:numCache>
                <c:formatCode>General</c:formatCode>
                <c:ptCount val="61"/>
                <c:pt idx="34">
                  <c:v>19</c:v>
                </c:pt>
                <c:pt idx="35">
                  <c:v>19</c:v>
                </c:pt>
                <c:pt idx="37">
                  <c:v>27</c:v>
                </c:pt>
                <c:pt idx="38">
                  <c:v>27</c:v>
                </c:pt>
                <c:pt idx="39">
                  <c:v>12</c:v>
                </c:pt>
                <c:pt idx="40">
                  <c:v>351</c:v>
                </c:pt>
                <c:pt idx="41">
                  <c:v>201</c:v>
                </c:pt>
                <c:pt idx="42">
                  <c:v>213</c:v>
                </c:pt>
                <c:pt idx="43">
                  <c:v>119</c:v>
                </c:pt>
                <c:pt idx="44">
                  <c:v>159</c:v>
                </c:pt>
                <c:pt idx="45">
                  <c:v>100</c:v>
                </c:pt>
                <c:pt idx="46">
                  <c:v>102</c:v>
                </c:pt>
                <c:pt idx="47">
                  <c:v>78</c:v>
                </c:pt>
                <c:pt idx="48">
                  <c:v>74</c:v>
                </c:pt>
                <c:pt idx="49">
                  <c:v>50</c:v>
                </c:pt>
                <c:pt idx="50">
                  <c:v>40</c:v>
                </c:pt>
                <c:pt idx="51">
                  <c:v>17</c:v>
                </c:pt>
                <c:pt idx="52">
                  <c:v>6</c:v>
                </c:pt>
                <c:pt idx="53">
                  <c:v>10</c:v>
                </c:pt>
                <c:pt idx="54">
                  <c:v>3</c:v>
                </c:pt>
                <c:pt idx="55">
                  <c:v>4</c:v>
                </c:pt>
                <c:pt idx="56">
                  <c:v>6</c:v>
                </c:pt>
                <c:pt idx="5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3B-4642-ABF4-F82D3F36B71E}"/>
            </c:ext>
          </c:extLst>
        </c:ser>
        <c:ser>
          <c:idx val="5"/>
          <c:order val="5"/>
          <c:tx>
            <c:strRef>
              <c:f>'Rel-10_Rel-16 CRs'!$A$11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CRs'!$AA$11:$CI$11</c:f>
              <c:numCache>
                <c:formatCode>General</c:formatCode>
                <c:ptCount val="61"/>
                <c:pt idx="39">
                  <c:v>43</c:v>
                </c:pt>
                <c:pt idx="40">
                  <c:v>80</c:v>
                </c:pt>
                <c:pt idx="41">
                  <c:v>170</c:v>
                </c:pt>
                <c:pt idx="42">
                  <c:v>147</c:v>
                </c:pt>
                <c:pt idx="43">
                  <c:v>181</c:v>
                </c:pt>
                <c:pt idx="44">
                  <c:v>171</c:v>
                </c:pt>
                <c:pt idx="45">
                  <c:v>207</c:v>
                </c:pt>
                <c:pt idx="46">
                  <c:v>250</c:v>
                </c:pt>
                <c:pt idx="47">
                  <c:v>88</c:v>
                </c:pt>
                <c:pt idx="48">
                  <c:v>87</c:v>
                </c:pt>
                <c:pt idx="49">
                  <c:v>71</c:v>
                </c:pt>
                <c:pt idx="50">
                  <c:v>103</c:v>
                </c:pt>
                <c:pt idx="51">
                  <c:v>26</c:v>
                </c:pt>
                <c:pt idx="52">
                  <c:v>39</c:v>
                </c:pt>
                <c:pt idx="53">
                  <c:v>30</c:v>
                </c:pt>
                <c:pt idx="54">
                  <c:v>21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3B-4642-ABF4-F82D3F36B71E}"/>
            </c:ext>
          </c:extLst>
        </c:ser>
        <c:ser>
          <c:idx val="8"/>
          <c:order val="6"/>
          <c:tx>
            <c:strRef>
              <c:f>'Rel-10_Rel-16 CRs'!$A$12</c:f>
              <c:strCache>
                <c:ptCount val="1"/>
                <c:pt idx="0">
                  <c:v>Rel-16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CRs'!$AA$12:$CI$12</c:f>
              <c:numCache>
                <c:formatCode>General</c:formatCode>
                <c:ptCount val="61"/>
                <c:pt idx="44">
                  <c:v>2</c:v>
                </c:pt>
                <c:pt idx="46">
                  <c:v>3</c:v>
                </c:pt>
                <c:pt idx="47">
                  <c:v>66</c:v>
                </c:pt>
                <c:pt idx="48">
                  <c:v>133</c:v>
                </c:pt>
                <c:pt idx="49">
                  <c:v>117</c:v>
                </c:pt>
                <c:pt idx="50">
                  <c:v>233</c:v>
                </c:pt>
                <c:pt idx="51">
                  <c:v>279</c:v>
                </c:pt>
                <c:pt idx="52">
                  <c:v>205</c:v>
                </c:pt>
                <c:pt idx="53">
                  <c:v>260</c:v>
                </c:pt>
                <c:pt idx="54">
                  <c:v>174</c:v>
                </c:pt>
                <c:pt idx="55">
                  <c:v>197</c:v>
                </c:pt>
                <c:pt idx="56">
                  <c:v>248</c:v>
                </c:pt>
                <c:pt idx="57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A3B-4642-ABF4-F82D3F36B71E}"/>
            </c:ext>
          </c:extLst>
        </c:ser>
        <c:ser>
          <c:idx val="6"/>
          <c:order val="7"/>
          <c:tx>
            <c:strRef>
              <c:f>'Rel-10_Rel-16 CRs'!$A$13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CRs'!$AA$13:$CI$13</c:f>
              <c:numCache>
                <c:formatCode>General</c:formatCode>
                <c:ptCount val="61"/>
                <c:pt idx="52">
                  <c:v>48</c:v>
                </c:pt>
                <c:pt idx="53">
                  <c:v>55</c:v>
                </c:pt>
                <c:pt idx="54">
                  <c:v>91</c:v>
                </c:pt>
                <c:pt idx="55">
                  <c:v>0</c:v>
                </c:pt>
                <c:pt idx="56">
                  <c:v>0</c:v>
                </c:pt>
                <c:pt idx="57">
                  <c:v>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A3B-4642-ABF4-F82D3F36B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9.8071471835251361E-2"/>
          <c:h val="0.3169041087809338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96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68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81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180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56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634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6037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246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4593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534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896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343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4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725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72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#88-e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30 June – 03 July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SP-200536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SA#88-e, </a:t>
            </a:r>
            <a:r>
              <a:rPr lang="en-US" altLang="de-DE" sz="1200" dirty="0">
                <a:solidFill>
                  <a:schemeClr val="bg1"/>
                </a:solidFill>
              </a:rPr>
              <a:t>30 June – 03 July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SA#88-e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230736" y="1204957"/>
          <a:ext cx="8891041" cy="5122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1 CR for TS 23.401 (CIoT_Ext, System support </a:t>
            </a:r>
          </a:p>
          <a:p>
            <a:pPr marL="3600450" lvl="8" indent="0" eaLnBrk="1" hangingPunct="1">
              <a:buNone/>
            </a:pPr>
            <a:r>
              <a:rPr lang="de-DE" altLang="de-DE" sz="2000" dirty="0"/>
              <a:t>     for wake up signal)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Rel-15 CRs agreed for TS 23.501 (</a:t>
            </a:r>
            <a:r>
              <a:rPr lang="en-US" altLang="zh-CN" sz="1600" b="1" dirty="0"/>
              <a:t>3</a:t>
            </a:r>
            <a:r>
              <a:rPr lang="en-US" altLang="zh-CN" sz="1600" dirty="0"/>
              <a:t> CRs), TS 23.502 (</a:t>
            </a:r>
            <a:r>
              <a:rPr lang="en-US" altLang="zh-CN" sz="1600" b="1" dirty="0"/>
              <a:t>3</a:t>
            </a:r>
            <a:r>
              <a:rPr lang="en-US" altLang="zh-CN" sz="1600" dirty="0"/>
              <a:t> CRs) + Rel-16 Mirrors (</a:t>
            </a:r>
            <a:r>
              <a:rPr lang="en-US" altLang="zh-CN" sz="1600" b="1" dirty="0"/>
              <a:t>6</a:t>
            </a:r>
            <a:r>
              <a:rPr lang="en-US" altLang="zh-CN" sz="1600" dirty="0"/>
              <a:t> CRs).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TEI16 5GS_Ph1 CRs agreed for TS 23.501 (</a:t>
            </a:r>
            <a:r>
              <a:rPr lang="en-US" altLang="zh-CN" sz="1600" b="1" dirty="0"/>
              <a:t>8</a:t>
            </a:r>
            <a:r>
              <a:rPr lang="en-US" altLang="zh-CN" sz="1600" dirty="0"/>
              <a:t> CRs), TS 23.502 (</a:t>
            </a:r>
            <a:r>
              <a:rPr lang="en-US" altLang="zh-CN" sz="1600" b="1" dirty="0"/>
              <a:t>19</a:t>
            </a:r>
            <a:r>
              <a:rPr lang="en-US" altLang="zh-CN" sz="1600" dirty="0"/>
              <a:t> CRs), TS 23.503 (</a:t>
            </a:r>
            <a:r>
              <a:rPr lang="en-US" altLang="zh-CN" sz="1600" b="1" dirty="0"/>
              <a:t>9</a:t>
            </a:r>
            <a:r>
              <a:rPr lang="en-US" altLang="zh-CN" sz="1600" dirty="0"/>
              <a:t> CRs)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  <a:p>
            <a:pPr lvl="1"/>
            <a:r>
              <a:rPr lang="en-US" sz="1600" dirty="0"/>
              <a:t>Further aligning with the work from other WGs</a:t>
            </a: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0662682"/>
              </p:ext>
            </p:extLst>
          </p:nvPr>
        </p:nvGraphicFramePr>
        <p:xfrm>
          <a:off x="169449" y="1303706"/>
          <a:ext cx="8937859" cy="19756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10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035" y="3578641"/>
            <a:ext cx="8554480" cy="24941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 No new CRs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altLang="zh-CN" sz="1400" dirty="0"/>
              <a:t>None </a:t>
            </a:r>
            <a:r>
              <a:rPr lang="en-US" sz="1400" dirty="0"/>
              <a:t>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  Maintenance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(2/17)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147513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SP-170380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15 CRs (7 CRs to TS 23.316, 3 CRs to TS 23.501, 4 CRs to TS 23.502, 1 CRs to TS 23.503)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7860762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SP-181124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465835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on going - 7 CRs to TS 23.501, 7CRs to TS 23.502, 4 CRs to 23,503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Open Issue - Non-homogeneous support for ATSSS was resolved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 </a:t>
            </a:r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/>
              <a:t>2.5) IETF Dependency Update</a:t>
            </a:r>
          </a:p>
          <a:p>
            <a:pPr eaLnBrk="1" hangingPunct="1">
              <a:defRPr/>
            </a:pPr>
            <a:r>
              <a:rPr lang="en-GB" sz="2400" dirty="0"/>
              <a:t> 3) SA2 Work Planning</a:t>
            </a:r>
          </a:p>
          <a:p>
            <a:pPr eaLnBrk="1" hangingPunct="1">
              <a:defRPr/>
            </a:pPr>
            <a:r>
              <a:rPr lang="en-GB" sz="24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sz="2800" b="1" dirty="0"/>
              <a:t>2.3) Rel-16 Work and Maintenance (4/17)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112851"/>
            <a:ext cx="8404754" cy="33450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Maintenance work ongoing, and alignments with the work from other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CR to TS 23.285 and 21 CRs to TS 23.287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to TS 23.501, 1 CR to TS 23.502 and 3 CRs to TS 23.503 agreed regarding </a:t>
            </a:r>
            <a:r>
              <a:rPr lang="en-US" altLang="ko-KR" sz="1400" dirty="0" err="1"/>
              <a:t>Uu</a:t>
            </a:r>
            <a:r>
              <a:rPr lang="en-US" altLang="ko-KR" sz="1400" dirty="0"/>
              <a:t> QoS.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Nothing new identified.</a:t>
            </a:r>
            <a:endParaRPr lang="de-DE" altLang="de-DE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Maintenance </a:t>
            </a:r>
            <a:r>
              <a:rPr lang="en-US" altLang="zh-CN" sz="1400" dirty="0"/>
              <a:t>and aligning with the work from other WGs.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1975297"/>
              </p:ext>
            </p:extLst>
          </p:nvPr>
        </p:nvGraphicFramePr>
        <p:xfrm>
          <a:off x="271598" y="1376362"/>
          <a:ext cx="8634196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altLang="ko-KR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SP-181121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96260" y="103011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1679"/>
            <a:ext cx="8099425" cy="33111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32 CRs (24 CRs to 23.288,  8 CRs to TS 23.502, 1 CR to TS 23.503) were agreed.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Open issue about </a:t>
            </a:r>
            <a:r>
              <a:rPr lang="en-GB" altLang="zh-CN" sz="1400" dirty="0"/>
              <a:t>whether/how to support abnormal UE behaviour for any UE is resolved </a:t>
            </a: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400" dirty="0"/>
              <a:t>None identified</a:t>
            </a:r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AA7420C-8E9F-4B98-92CA-01B050A58D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847650"/>
              </p:ext>
            </p:extLst>
          </p:nvPr>
        </p:nvGraphicFramePr>
        <p:xfrm>
          <a:off x="271598" y="1356484"/>
          <a:ext cx="8634196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SP-181123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0898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4864463"/>
              </p:ext>
            </p:extLst>
          </p:nvPr>
        </p:nvGraphicFramePr>
        <p:xfrm>
          <a:off x="179388" y="1376363"/>
          <a:ext cx="8810067" cy="154885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SP-180614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595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5G_CIoT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066397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19 CRs (1 CR to TS 23.273, 6 CRs to TS 23.501, 11 CRs to TS 23.502, 1 CR to TS 23.503)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</a:t>
            </a:r>
            <a:r>
              <a:rPr lang="en-US" altLang="zh-CN" sz="2000" dirty="0"/>
              <a:t>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1298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210128"/>
            <a:ext cx="8554480" cy="30179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12 CRs (5 CRs to TS 23.501, 7 CRs to TS 23.502)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Decision taken on the issue of interworking between ETSUN and each of  non 3GPP access, ATSSS, TSC, NPN, URLLC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 </a:t>
            </a:r>
            <a:r>
              <a:rPr lang="en-US" sz="1400" dirty="0"/>
              <a:t>None identified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946130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11 CRs (10 CRs to 23.273, 1 CR to TS 23.502)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655992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62505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(9/17)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991677"/>
            <a:ext cx="8387206" cy="3339549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12 CRs (4 CRs to TS 23.401, 4 CRs to TS 23.501, 3 CRs to TS 23.502, 1 CR to TS 23.682) were agreed. </a:t>
            </a:r>
          </a:p>
          <a:p>
            <a:pPr lvl="1">
              <a:spcBef>
                <a:spcPts val="0"/>
              </a:spcBef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dependencies:</a:t>
            </a:r>
          </a:p>
          <a:p>
            <a:pPr lvl="1">
              <a:defRPr/>
            </a:pPr>
            <a:r>
              <a:rPr lang="en-US" altLang="zh-CN" sz="1400" dirty="0"/>
              <a:t>None Identified. 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400" dirty="0"/>
              <a:t>Maintenance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2A0C0D-09DA-4A68-87B9-097651F1E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600073"/>
              </p:ext>
            </p:extLst>
          </p:nvPr>
        </p:nvGraphicFramePr>
        <p:xfrm>
          <a:off x="179388" y="1376363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SP-190180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01376" y="74509"/>
            <a:ext cx="7112000" cy="857748"/>
          </a:xfrm>
        </p:spPr>
        <p:txBody>
          <a:bodyPr/>
          <a:lstStyle/>
          <a:p>
            <a:r>
              <a:rPr lang="en-US" altLang="de-DE" sz="2800" b="1" dirty="0"/>
              <a:t>2.3) Rel-16 Work and Maintenance (10/17)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203994" y="3052658"/>
            <a:ext cx="8736011" cy="33019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5G-LAN, NPN and TSN: Maintenance work ongoing, 46 CRs (5G_LAN - 4 CRs; TSN - 34; NPN - 8)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Open Issues - NPN: NID for NSSF services, TSN: co-existence of plain ETH and IEEE TSN sessions to be clarified</a:t>
            </a:r>
            <a:r>
              <a:rPr lang="en-US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/>
              <a:t>RAN impacts or dependencies: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r>
              <a:rPr lang="de-DE" sz="1400" dirty="0"/>
              <a:t>. </a:t>
            </a:r>
            <a:endParaRPr lang="en-US" sz="14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D57DA89-397D-4956-9E61-8069651CE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87174"/>
              </p:ext>
            </p:extLst>
          </p:nvPr>
        </p:nvGraphicFramePr>
        <p:xfrm>
          <a:off x="101376" y="1238733"/>
          <a:ext cx="894124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693513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SP-181122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Aft>
                <a:spcPts val="600"/>
              </a:spcAft>
            </a:pPr>
            <a:r>
              <a:rPr lang="en-US" altLang="zh-CN" sz="1400" dirty="0"/>
              <a:t>Maintenance work ongoing, 4 CRs (2 CRs to TS 23.501, 2 CRs to TS 23.502) were  agreed.</a:t>
            </a:r>
          </a:p>
          <a:p>
            <a:pPr lvl="1">
              <a:spcAft>
                <a:spcPts val="6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Aft>
                <a:spcPts val="600"/>
              </a:spcAft>
            </a:pPr>
            <a:r>
              <a:rPr lang="en-US" sz="1400" dirty="0"/>
              <a:t>Identified issue on QoS monitoring is resolved by above CRs. LS from RAN WG3 is replied. </a:t>
            </a:r>
          </a:p>
          <a:p>
            <a:pPr lvl="1"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95812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(12/17)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05767" y="3200399"/>
            <a:ext cx="8280400" cy="2912165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SA#87-e: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/>
              <a:t>Maintenance work ongoing, 9 CRs (4 CRs to TS 23.501, 4 CRs to TS 23.502, 1 CR to TS 23.503) were agreed.</a:t>
            </a:r>
          </a:p>
          <a:p>
            <a:r>
              <a:rPr lang="de-DE" altLang="zh-CN" sz="2000" dirty="0"/>
              <a:t>RAN impacts or dependencies:</a:t>
            </a:r>
          </a:p>
          <a:p>
            <a:pPr lvl="1">
              <a:spcAft>
                <a:spcPts val="600"/>
              </a:spcAft>
            </a:pPr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6D74868-4AA4-4819-9635-D4C02C26F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83935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SP-180231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SP-181125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8619822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81232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12 CRs (5 CRs to TS 23.501, 7 CRs to TS 23.502)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Open Issue whether AUSF to host NSSAA services was resolved and new NF, NSSAAF (Network Slicing Specific Authentication &amp; Authorization Function) was introduced to support NSSAA instead of AUSF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marL="457200" lvl="1" indent="0">
              <a:buNone/>
            </a:pP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/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05064"/>
            <a:ext cx="7112000" cy="788849"/>
          </a:xfrm>
        </p:spPr>
        <p:txBody>
          <a:bodyPr/>
          <a:lstStyle/>
          <a:p>
            <a:r>
              <a:rPr lang="en-US" altLang="de-DE" sz="2800" b="1" dirty="0"/>
              <a:t>2.3) Rel-16 Work and Maintenance (14/17)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3 CRs (1 CR to TS 23.501, 2 CRs to TS 23.502) were agreed.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r>
              <a:rPr lang="de-DE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  <a:p>
            <a:pPr marL="457200" lvl="1" indent="0">
              <a:buNone/>
            </a:pP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68CCDF6-E1F0-4085-9FC9-5DCB1074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470767"/>
              </p:ext>
            </p:extLst>
          </p:nvPr>
        </p:nvGraphicFramePr>
        <p:xfrm>
          <a:off x="179388" y="1417638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Study on User data interworking, Coexistence and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90182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3 CRs (2 CRs to TS 23.502, 1 CR to TS 23.503) were agreed.</a:t>
            </a:r>
          </a:p>
          <a:p>
            <a:pPr lvl="1"/>
            <a:endParaRPr lang="en-US" altLang="zh-CN" sz="1600" dirty="0"/>
          </a:p>
          <a:p>
            <a:r>
              <a:rPr lang="de-DE" altLang="zh-CN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20402C9-AE8F-4D7D-BB2D-185E2B98B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590013"/>
              </p:ext>
            </p:extLst>
          </p:nvPr>
        </p:nvGraphicFramePr>
        <p:xfrm>
          <a:off x="179388" y="1535387"/>
          <a:ext cx="8810067" cy="942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2779007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aspects of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1 CRs (1 CR to TS 23.501) was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53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the support of Integrated access and backhaul (IAB)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16139"/>
            <a:ext cx="8554480" cy="35590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/>
            <a:r>
              <a:rPr lang="en-US" altLang="zh-CN" sz="1600" dirty="0"/>
              <a:t>1 CR (TS 23.501, CR2382: IAB support in NPN deployment) conditionally approved </a:t>
            </a:r>
          </a:p>
          <a:p>
            <a:pPr lvl="1"/>
            <a:r>
              <a:rPr lang="en-US" altLang="zh-CN" sz="1600" dirty="0"/>
              <a:t>1 LS response to RAN2, RAN3, SA, (cc CT1), on the approval of the above CR</a:t>
            </a:r>
          </a:p>
          <a:p>
            <a:pPr marL="457200" lvl="1" indent="0"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Formal approval of </a:t>
            </a:r>
            <a:r>
              <a:rPr lang="en-US" sz="1600" dirty="0">
                <a:solidFill>
                  <a:srgbClr val="FF0000"/>
                </a:solidFill>
              </a:rPr>
              <a:t>SP-200435</a:t>
            </a:r>
            <a:r>
              <a:rPr lang="en-US" sz="1600" dirty="0"/>
              <a:t> depends on approval of RAN2 CRs: R2-2004280/R2-2004281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 based on inputs from other working groups.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20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SA#87-e:</a:t>
            </a:r>
          </a:p>
          <a:p>
            <a:pPr lvl="1"/>
            <a:r>
              <a:rPr lang="en-US" sz="1400" dirty="0"/>
              <a:t>Remaining Key Issues (such as Mobility for Large coverage areas or with moving tracking areas, or , Regulatory services with super-national satellite ground station) were evaluated (based on feedback from RAN2/RAN3/CT1 and SA3-LI) and corresponding conclusions have been finalized.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fr-FR" sz="1400" dirty="0"/>
              <a:t>SA2 sent LS </a:t>
            </a:r>
            <a:r>
              <a:rPr lang="en-GB" sz="1400" dirty="0"/>
              <a:t>to RAN2, RAN3 and CT1 informing them that SA2 has finalised the study for the two remaining open key issues and ask two questions related to solution#1 implementation. </a:t>
            </a: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Move to normative phase.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(1/12)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6819848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SP-181253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1450104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defRPr/>
            </a:pPr>
            <a:r>
              <a:rPr lang="en-US" altLang="zh-CN" sz="1400" dirty="0"/>
              <a:t>43 new Solutions has been agreed to address various KIs</a:t>
            </a:r>
            <a:r>
              <a:rPr lang="en-US" sz="1400" dirty="0"/>
              <a:t>.</a:t>
            </a:r>
          </a:p>
          <a:p>
            <a:pPr lvl="1">
              <a:defRPr/>
            </a:pPr>
            <a:r>
              <a:rPr lang="en-US" altLang="zh-CN" sz="1400" dirty="0"/>
              <a:t>7 existing solutions are updated to address Editor’s Notes.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Resolve Editor’s Notes of existing solutions. </a:t>
            </a:r>
          </a:p>
          <a:p>
            <a:pPr lvl="1"/>
            <a:r>
              <a:rPr lang="en-US" sz="1400" dirty="0"/>
              <a:t>Solution evaluation towards conclusion.</a:t>
            </a:r>
            <a:r>
              <a:rPr lang="en-GB" altLang="zh-CN" sz="800" dirty="0"/>
              <a:t> </a:t>
            </a:r>
          </a:p>
          <a:p>
            <a:pPr lvl="1"/>
            <a:r>
              <a:rPr lang="en-US" altLang="zh-CN" sz="1400" b="1" dirty="0"/>
              <a:t>Target Completion</a:t>
            </a:r>
            <a:r>
              <a:rPr lang="en-US" altLang="zh-CN" sz="1400" dirty="0"/>
              <a:t>: 50 solutions in the TR. There is risk that several Key Issues may not conclude by Sep, 20. Original TU estimates were severely under-estimated. 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(2/12)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92043"/>
            <a:ext cx="8554480" cy="3690004"/>
          </a:xfrm>
        </p:spPr>
        <p:txBody>
          <a:bodyPr/>
          <a:lstStyle/>
          <a:p>
            <a:r>
              <a:rPr lang="en-US" altLang="de-DE" sz="2000" dirty="0"/>
              <a:t>Progress since SA#87-e:</a:t>
            </a:r>
          </a:p>
          <a:p>
            <a:pPr lvl="1"/>
            <a:r>
              <a:rPr lang="en-US" sz="1400" dirty="0"/>
              <a:t>Agreed new solutions for all Key Issues. </a:t>
            </a:r>
          </a:p>
          <a:p>
            <a:pPr lvl="1"/>
            <a:r>
              <a:rPr lang="en-US" sz="1400" dirty="0"/>
              <a:t>Progressed some existing solutions with resolution for editor’s notes, open items.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Coordination with RAN is needed on “survival time”.</a:t>
            </a:r>
          </a:p>
          <a:p>
            <a:pPr lvl="1"/>
            <a:r>
              <a:rPr lang="en-US" sz="1400" dirty="0"/>
              <a:t>Coordination needed on other KIs depend on solutions concluded</a:t>
            </a:r>
            <a:endParaRPr lang="en-US" sz="12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Progress solutions by resolving </a:t>
            </a:r>
            <a:r>
              <a:rPr lang="en-US" sz="1400" dirty="0" err="1"/>
              <a:t>ENs.</a:t>
            </a:r>
            <a:endParaRPr lang="en-US" sz="1400" dirty="0"/>
          </a:p>
          <a:p>
            <a:pPr lvl="1"/>
            <a:r>
              <a:rPr lang="en-US" sz="1400" dirty="0"/>
              <a:t>Work towards identification of commonalities, differences and way forward towards conclusion.</a:t>
            </a:r>
          </a:p>
          <a:p>
            <a:pPr lvl="1"/>
            <a:r>
              <a:rPr lang="en-US" sz="1400" b="1" dirty="0"/>
              <a:t>Target Completion</a:t>
            </a:r>
            <a:r>
              <a:rPr lang="en-US" sz="1400" dirty="0"/>
              <a:t>: Some key Issue may not conclude by Sep, 20 due to RAN dependency.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(3/12)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99693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SP-200096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Revised SID (</a:t>
            </a:r>
            <a:r>
              <a:rPr lang="en-US" altLang="zh-CN" sz="1200" dirty="0">
                <a:solidFill>
                  <a:srgbClr val="FF0000"/>
                </a:solidFill>
              </a:rPr>
              <a:t>SP-200444</a:t>
            </a:r>
            <a:r>
              <a:rPr lang="en-US" altLang="zh-CN" sz="1200" dirty="0"/>
              <a:t>) submitted for Approval, aligning scope to agreed Rel-17 prioritization at TSG#86.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 KIs have been revised and 1 KI (KI#6: Path Switching) has been </a:t>
            </a:r>
            <a:r>
              <a:rPr lang="de-DE" altLang="de-DE" sz="1200" dirty="0"/>
              <a:t>removed as a result of downscoping exercise.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Solutions for </a:t>
            </a:r>
            <a:r>
              <a:rPr lang="en-US" altLang="zh-CN" sz="1200" dirty="0"/>
              <a:t>KI#1 (Direct Discovery), #2 (Direct Communication</a:t>
            </a:r>
            <a:r>
              <a:rPr lang="en-US" altLang="zh-CN" sz="1200"/>
              <a:t>), #</a:t>
            </a:r>
            <a:r>
              <a:rPr lang="en-US" altLang="zh-CN" sz="1200" dirty="0"/>
              <a:t>7 (PC5 Charging) and #8 (Service Authorization) are considered stable and ready for evaluation and conclusion.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/>
              <a:t>5 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and consolidate the solutions. Communicate with RAN WGs on the TR contents and finalize/complete </a:t>
            </a:r>
            <a:r>
              <a:rPr lang="en-US" altLang="zh-CN" sz="1200" dirty="0" err="1"/>
              <a:t>ENs.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Start solution evaluation and interim conclusion(s).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Target Completion</a:t>
            </a:r>
            <a:r>
              <a:rPr lang="de-DE" sz="1200" dirty="0"/>
              <a:t>: Some key Issue may not conclude by Sep, 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776340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(5/12)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2153820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29%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5702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14 new solutions agreed for inclusion in TR 23.761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There are now 22 solutions in TR 23.761 on all the three prioritized key issues</a:t>
            </a:r>
            <a:r>
              <a:rPr lang="en-US" sz="1400" dirty="0"/>
              <a:t>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All three key issues may potentially lead to solutions with RAN impact and may require RAN coordination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Whether normative phase can be completed in Q4 depends on the interactions with RAN in Q4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Complete description of existing solutions and add any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evaluation and conclusion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may not conclude by Sep, 20 as all of the KI have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SA#87-e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SA2#138E: 20 – 24 April 2020 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SA2#138 with limited agenda focusing on pre-Rel-17 items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Rel-17 items (except for TEI17 proposals) were discussed. 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SA2#139E: 01 – 12 June 2020 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SA2#139 with limited agenda focusing on Rel-17 items and essential LS/CRs. 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SA2#140E: 19 Aug – 02 Sep 2020</a:t>
            </a: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(6/12)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3845672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01612"/>
            <a:ext cx="8554480" cy="355072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Definition clarifications and KI#7 terminology alignment.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Agreed not to address KI#8 in Rel-17 time frame.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Updated the two architectural baselines in Annex 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Added 24 new solutions: now 31 solutions are described in the TR, most of which focusing on session handling (KI#1) and on switch between multicast and unicast (KI#7).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Most of the key issues may lead to RAN impact.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with solution discussions with focus on KI#1, KI#7 and architecture baseline.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Start solution and architecture baseline evaluation and conclusion(s).</a:t>
            </a:r>
            <a:r>
              <a:rPr lang="en-GB" altLang="zh-CN" sz="900" dirty="0"/>
              <a:t> 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/>
              <a:t>List identified RAN dependencies and send liaisons to relevant RAN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may not conclude by Sep, 20 as all of the KI have RAN dependencies, and TU requirements were under-estimated.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(7/12)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969739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3 KIs have been revised and 1 KI has been obsoleted based on the feedback from GSMA on the GST parameters.  </a:t>
            </a:r>
            <a:r>
              <a:rPr lang="en-US" altLang="zh-CN" sz="1400" b="1" dirty="0"/>
              <a:t>7</a:t>
            </a:r>
            <a:r>
              <a:rPr lang="en-US" altLang="zh-CN" sz="1400" dirty="0"/>
              <a:t> KIs are now remained in total. </a:t>
            </a:r>
          </a:p>
          <a:p>
            <a:pPr lvl="1">
              <a:lnSpc>
                <a:spcPts val="16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20</a:t>
            </a:r>
            <a:r>
              <a:rPr lang="en-US" altLang="zh-CN" sz="1400" dirty="0"/>
              <a:t> new solutions have been added.  Total </a:t>
            </a:r>
            <a:r>
              <a:rPr lang="en-US" altLang="zh-CN" sz="1400" b="1" dirty="0"/>
              <a:t>31</a:t>
            </a:r>
            <a:r>
              <a:rPr lang="en-US" altLang="zh-CN" sz="1400" dirty="0"/>
              <a:t> solutions in TR to address various KIs. 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KI#s 3, 5 and 7 could have dependency on RAN.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disagreement on the interpretation of frequency bands configuration within &amp; among the TAs for a given Allowed NSSAI.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Complete solution, evaluation  and conclusion(s) for each Key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Sep, 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52 new solutions have been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to update the existing solutions  and 1 PCR to update the existing key issue. </a:t>
            </a:r>
            <a:endParaRPr lang="en-US" altLang="de-DE" sz="20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Regarding KI#8: UE data as an input for analytics generation, the method of collection of RAN impacting parameters from the UE will be investigated after the MDT work of TSG RAN is completed</a:t>
            </a:r>
            <a:endParaRPr lang="en-US" altLang="de-DE" sz="20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1400" dirty="0"/>
              <a:t> </a:t>
            </a:r>
          </a:p>
          <a:p>
            <a:pPr lvl="1"/>
            <a:r>
              <a:rPr lang="en-US" altLang="zh-CN" sz="1400" b="1" dirty="0"/>
              <a:t>Target Completion</a:t>
            </a:r>
            <a:r>
              <a:rPr lang="en-US" altLang="zh-CN" sz="1400" dirty="0"/>
              <a:t>: SID has 18 KI and 53 solutions in the TR. There is risk that several Key Issues will not conclude by Sep, 20. Original TU estimates were severely under-estimated.  </a:t>
            </a:r>
          </a:p>
          <a:p>
            <a:pPr lvl="1"/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(8/12)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27973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(9/12)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809626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Clarified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Existing solutions updated and 33 new solutions added. TR </a:t>
            </a:r>
            <a:r>
              <a:rPr lang="en-US" altLang="zh-CN" sz="1400" dirty="0"/>
              <a:t>23.700-07 now </a:t>
            </a:r>
            <a:r>
              <a:rPr lang="en-US" altLang="de-DE" sz="1400" dirty="0"/>
              <a:t>includes 40 solutions and there are solutions for all Key Issues agreed to be prioritized for Rel-17 at SA#86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SA1 clarified in LS reply (cc: SA, CT1, SA3, CT6) the scope of provisioning of UE credentials, related to KI#4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Dependencies to SA3 identified by Editor’s notes and LS sent to SA3 for one of the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Dependencies to SA1 and CT1 identified by Editor’s notes regarding network selection and roaming/service continuity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 depends on the conclusions of the KIs (e.g. KI#1, KI#2, KI#4).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Complete description of existing solutions, and add any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 and agree on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several Key Issues will not conclude by Sep, 20 due to RAN/SA3 dependencies, and due to TU under-estimation.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(10/12)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5"/>
            <a:ext cx="8364642" cy="352881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Update to architectural assumptions based on moderated email discussion, 20 solutions added addressing all key issues</a:t>
            </a:r>
            <a:r>
              <a:rPr lang="en-US" sz="1400" dirty="0"/>
              <a:t>.</a:t>
            </a: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One solution proposes porting to NR the LTE aerial features.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Complete solutions and solve pending open questions.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Moderated email discussion to address key building blocks of overall solution, to aim at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Focus on evaluation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Study is on target to be completed by Sep, 20.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286833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TR 23.776 skeleton and scope agreed.</a:t>
            </a:r>
            <a:endParaRPr lang="de-DE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1 key isue and 1 solution </a:t>
            </a:r>
            <a:r>
              <a:rPr lang="en-US" altLang="ko-KR" sz="1400" dirty="0"/>
              <a:t>covering </a:t>
            </a:r>
            <a:r>
              <a:rPr lang="en-GB" altLang="ko-KR" sz="1400" dirty="0"/>
              <a:t>Support of QoS aware NR PC5 power efficiency for pedestrian UEs</a:t>
            </a:r>
            <a:r>
              <a:rPr lang="en-US" altLang="ko-KR" sz="1400" dirty="0"/>
              <a:t> were captured in TR 23.776.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Continue the study.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Sep, 20 due to RAN dependencies.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830144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25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SA#87-e: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3</a:t>
            </a:r>
            <a:r>
              <a:rPr lang="en-US" altLang="zh-CN" sz="1400" dirty="0"/>
              <a:t> KIs have been introduced. </a:t>
            </a:r>
          </a:p>
          <a:p>
            <a:pPr lvl="1">
              <a:spcBef>
                <a:spcPts val="0"/>
              </a:spcBef>
            </a:pPr>
            <a:r>
              <a:rPr lang="en-US" altLang="zh-CN" sz="1400" b="1" dirty="0"/>
              <a:t>8</a:t>
            </a:r>
            <a:r>
              <a:rPr lang="en-US" altLang="zh-CN" sz="1400" dirty="0"/>
              <a:t> new solutions have been proposed to address various KIs. </a:t>
            </a:r>
          </a:p>
          <a:p>
            <a:pPr lvl="1">
              <a:spcBef>
                <a:spcPts val="0"/>
              </a:spcBef>
            </a:pPr>
            <a:r>
              <a:rPr lang="de-DE" sz="1400" dirty="0"/>
              <a:t>Strong dependency on IETF progress on QUIC/MP-QUIC development for some proposed solutions. </a:t>
            </a:r>
            <a:r>
              <a:rPr lang="en-US" sz="1400" dirty="0"/>
              <a:t>These solutions require tighter collaboration between 3GPP and IETF to address SA2 requirements in a timely manner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1400" dirty="0"/>
              <a:t> 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Sep, 20 due to IETF dependency dependencies. 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399746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/>
              <a:t>2.5) </a:t>
            </a:r>
            <a:r>
              <a:rPr lang="en-GB" sz="2000" b="1" i="1" dirty="0" err="1"/>
              <a:t>IETF</a:t>
            </a:r>
            <a:r>
              <a:rPr lang="en-GB" sz="2000" b="1" i="1" dirty="0"/>
              <a:t> and External </a:t>
            </a:r>
            <a:r>
              <a:rPr lang="en-GB" sz="2000" b="1" i="1" dirty="0" err="1"/>
              <a:t>SDO</a:t>
            </a:r>
            <a:r>
              <a:rPr lang="en-GB" sz="2000" b="1" i="1" dirty="0"/>
              <a:t> Normative Reference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 identified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647687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/>
              <a:t>Due to COVID-19, most of 2020 F2F meetings have been cancelled and converted into e-meeting</a:t>
            </a:r>
            <a:r>
              <a:rPr lang="en-GB" sz="1800" dirty="0"/>
              <a:t>. </a:t>
            </a:r>
          </a:p>
          <a:p>
            <a:pPr eaLnBrk="1" hangingPunct="1">
              <a:defRPr/>
            </a:pPr>
            <a:r>
              <a:rPr lang="en-GB" sz="1800" dirty="0"/>
              <a:t>SA2 managed to have fairly decent progress during e-meetings but it comes at price of longer duration of e-meetings and with reduced agenda. It is not feasible to plan 2 e-meetings in Q4, 20 with full meeting agenda. </a:t>
            </a:r>
          </a:p>
          <a:p>
            <a:pPr eaLnBrk="1" hangingPunct="1">
              <a:defRPr/>
            </a:pPr>
            <a:r>
              <a:rPr lang="en-GB" sz="1800" dirty="0"/>
              <a:t>SA2 has agreed 9 new TEI17 WIDs during Q1 and Q2 (see slide# 52). </a:t>
            </a:r>
          </a:p>
          <a:p>
            <a:pPr eaLnBrk="1" hangingPunct="1">
              <a:defRPr/>
            </a:pPr>
            <a:r>
              <a:rPr lang="en-GB" sz="1800" dirty="0"/>
              <a:t>Several Rel-17 study items may not conclude at Sep, 20 due to RAN dependencies, and/or under-estimation of required effort for the completion of the SID. As a result, Rel-17 normative work completion by stage-2 freeze deadline of Dec, 20 is at high risk. </a:t>
            </a:r>
          </a:p>
          <a:p>
            <a:pPr eaLnBrk="1" hangingPunct="1">
              <a:defRPr/>
            </a:pPr>
            <a:r>
              <a:rPr lang="en-GB" sz="2000" b="1" u="sng" dirty="0">
                <a:solidFill>
                  <a:srgbClr val="FF0000"/>
                </a:solidFill>
              </a:rPr>
              <a:t>Action to SA#88-e</a:t>
            </a:r>
            <a:r>
              <a:rPr lang="en-GB" sz="2000" dirty="0">
                <a:solidFill>
                  <a:srgbClr val="FF0000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rgbClr val="FF0000"/>
                </a:solidFill>
              </a:rPr>
              <a:t>TSG SA to request RAN WGs (especially RAN2/3) to allocate time during their Q3 and Q4, 2020 e-meetings to respond to LSs from SA2 on Rel-17 topics. 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rgbClr val="FF0000"/>
                </a:solidFill>
              </a:rPr>
              <a:t>SA2 request TSG SA to evaluate feasibility of shifting Rel-17 stage-2 freeze dates to March 2021. </a:t>
            </a:r>
          </a:p>
          <a:p>
            <a:pPr marL="457200" lvl="1" indent="0" eaLnBrk="1" hangingPunct="1">
              <a:buNone/>
              <a:defRPr/>
            </a:pPr>
            <a:endParaRPr lang="en-GB" sz="18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TEI17 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39999"/>
              </p:ext>
            </p:extLst>
          </p:nvPr>
        </p:nvGraphicFramePr>
        <p:xfrm>
          <a:off x="488950" y="2185605"/>
          <a:ext cx="8445581" cy="2926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135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257786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25552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4398316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SA-TD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+mn-lt"/>
                        </a:rPr>
                        <a:t>Type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WI Code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Title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TUs Requested</a:t>
                      </a: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SP-200452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TEI17_IMSGID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IMS Optimization for HSS Group ID in an SBA environment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SP-200453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TEI17_SAPES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Support for Signed Attestation for Priority and Emergency Sessions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SP-200446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TEI17_DCAMP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Dynamically Changing AM Policies in the 5GC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1.0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552176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SP-200454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TEI17_IPU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IP address pool information from UDM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166857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SP-200455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TEI17_GroupEventMont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Dynamic management of group-based event monitoring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214329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SP-200456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TEI17_N3SLICE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Support of different slices over different Non 3GPP access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57976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SP-200457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TEI17_NIESGU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N7/N40 Interfaces Enhancements to Support GERAN and UTRAN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41761202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SP-200447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TEI17_SPSFAS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 on same PCF selection for AMF and SMF.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441258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SP-200448</a:t>
                      </a:r>
                      <a:endParaRPr lang="en-US" sz="12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TEI17_SE_RPS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New WID: System enhancement for Redundant PDU Session.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906081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29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SID(s)/WID(s)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037550"/>
              </p:ext>
            </p:extLst>
          </p:nvPr>
        </p:nvGraphicFramePr>
        <p:xfrm>
          <a:off x="488950" y="2185605"/>
          <a:ext cx="825420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451264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107209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SP-200444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FS_5G_ProSe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SID: Study on System enhancement for Proximity based Services in 5GS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SP-200445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REVISED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5GSAT_ARCH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Change of rapporteur on WID 'Integration of satellite systems in the 5G architecture'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SA#87-e,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372764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1) Approval of new/revised SID(s)/WIDs </a:t>
            </a:r>
            <a:r>
              <a:rPr lang="en-US" sz="2600" i="1" dirty="0">
                <a:solidFill>
                  <a:srgbClr val="FF0000"/>
                </a:solidFill>
              </a:rPr>
              <a:t>(Please see slide# 52 &amp; 53)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2) TSG SA to request RAN WGs (especially RAN2/3) to allocate time during their Q3 and Q4, 2020 e-meetings to respond to LSs from SA2 on Rel-17 topics. </a:t>
            </a:r>
            <a:r>
              <a:rPr lang="en-US" sz="2600" i="1" dirty="0">
                <a:solidFill>
                  <a:srgbClr val="FF0000"/>
                </a:solidFill>
              </a:rPr>
              <a:t>(Please see slide# 50)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3) SA2 request TSG SA to evaluate feasibility of shifting Rel-17 stage-2 freeze dates to March 2021. </a:t>
            </a:r>
            <a:r>
              <a:rPr lang="en-US" sz="2600" i="1" dirty="0">
                <a:solidFill>
                  <a:srgbClr val="FF0000"/>
                </a:solidFill>
              </a:rPr>
              <a:t>(Please see slide# 50)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37075"/>
            <a:ext cx="8229600" cy="447030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#138-e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228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#138-e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~3700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806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806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658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68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19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36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256 </a:t>
            </a: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(of which, 10 were further revised/agreed at SA WG2#139-e)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#139-e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326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for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#139-e</a:t>
            </a:r>
            <a:b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</a:br>
            <a:r>
              <a:rPr lang="en-GB" altLang="ko-KR" sz="1400" dirty="0">
                <a:solidFill>
                  <a:srgbClr val="0000FF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(Only registered delegates were added to the EMEET List)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~7000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e-mails were sent to the list during the e-meeting</a:t>
            </a:r>
            <a:endParaRPr lang="en-GB" altLang="ko-KR" sz="1400" u="sng" dirty="0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1201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1201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handled,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115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83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31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43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45</a:t>
            </a: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819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10 March 2020</a:t>
            </a:r>
          </a:p>
        </p:txBody>
      </p:sp>
    </p:spTree>
    <p:extLst>
      <p:ext uri="{BB962C8B-B14F-4D97-AF65-F5344CB8AC3E}">
        <p14:creationId xmlns:p14="http://schemas.microsoft.com/office/powerpoint/2010/main" val="224485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/>
        </p:nvGraphicFramePr>
        <p:xfrm>
          <a:off x="-1" y="794759"/>
          <a:ext cx="9015554" cy="5833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298025" y="1136601"/>
          <a:ext cx="8845981" cy="4845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96714" y="3460981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205099" y="1298960"/>
          <a:ext cx="8938901" cy="487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6983</TotalTime>
  <Words>5643</Words>
  <Application>Microsoft Office PowerPoint</Application>
  <PresentationFormat>On-screen Show (4:3)</PresentationFormat>
  <Paragraphs>990</Paragraphs>
  <Slides>56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 (1/17)</vt:lpstr>
      <vt:lpstr>2.3) Rel-16 Work and Maintenance (2/17)</vt:lpstr>
      <vt:lpstr>2.3) Rel-16 Work and Maintenance (3/17)</vt:lpstr>
      <vt:lpstr>2.3) Rel-16 Work and Maintenance (4/17)</vt:lpstr>
      <vt:lpstr>2.3) Rel-16 Work and Maintenance (5/17)</vt:lpstr>
      <vt:lpstr>2.3) Rel-16 Work and Maintenance (6/17)</vt:lpstr>
      <vt:lpstr>2.3) Rel-16 Work and Maintenance (7/17)</vt:lpstr>
      <vt:lpstr>2.3) Rel-16 Work and Maintenance (8/17)</vt:lpstr>
      <vt:lpstr>2.3) Rel-16 Work and Maintenance (9/17)</vt:lpstr>
      <vt:lpstr>2.3) Rel-16 Work and Maintenance (10/17)</vt:lpstr>
      <vt:lpstr>2.3) Rel-16 Work and Maintenance (11/17)</vt:lpstr>
      <vt:lpstr>2.3) Rel-16 Work and Maintenance (12/17)</vt:lpstr>
      <vt:lpstr>2.3) Rel-16 Work and Maintenance (13/17)</vt:lpstr>
      <vt:lpstr>2.3) Rel-16 Work and Maintenance (14/17)</vt:lpstr>
      <vt:lpstr>2.3) Rel-16 Work and Maintenance (15/17)</vt:lpstr>
      <vt:lpstr>2.3) Rel-16 Work and Maintenance (16/17)</vt:lpstr>
      <vt:lpstr>2.3) Rel-16 Work and Maintenance (17/17)</vt:lpstr>
      <vt:lpstr>Contents</vt:lpstr>
      <vt:lpstr>2.4) Rel-17 Study/Work (1/12)</vt:lpstr>
      <vt:lpstr>PowerPoint Presentation</vt:lpstr>
      <vt:lpstr>2.4) Rel-17 Study/Work (3/12)</vt:lpstr>
      <vt:lpstr>2.4) Rel-17 Study/Work (4/12)</vt:lpstr>
      <vt:lpstr>2.4) Rel-17 Study/Work (5/12)</vt:lpstr>
      <vt:lpstr>2.4) Rel-17 Study/Work (6/12)</vt:lpstr>
      <vt:lpstr>2.4) Rel-17 Study/Work (7/12)</vt:lpstr>
      <vt:lpstr>2.4) Rel-17 Study/Work (8/12)</vt:lpstr>
      <vt:lpstr>2.4) Rel-17 Study/Work (9/12)</vt:lpstr>
      <vt:lpstr>2.4) Rel-17 Study/Work (10/12)</vt:lpstr>
      <vt:lpstr>2.4) Rel-17 Study/Work (11/12)</vt:lpstr>
      <vt:lpstr>2.4) Rel-17 Study/Work (12/12)</vt:lpstr>
      <vt:lpstr>Contents</vt:lpstr>
      <vt:lpstr>2.5) IETF and External SDO Normative Reference Update (1/1)</vt:lpstr>
      <vt:lpstr>Contents</vt:lpstr>
      <vt:lpstr>3) SA2 Work Planning</vt:lpstr>
      <vt:lpstr>Contents</vt:lpstr>
      <vt:lpstr>4) Documents for Information and Approval (1/2)</vt:lpstr>
      <vt:lpstr>4) Documents for Information and Approval (2/2)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06-10-2219_Puneet Jain</cp:lastModifiedBy>
  <cp:revision>1397</cp:revision>
  <dcterms:created xsi:type="dcterms:W3CDTF">2008-08-30T09:32:10Z</dcterms:created>
  <dcterms:modified xsi:type="dcterms:W3CDTF">2020-06-24T16:05:50Z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