
<file path=[Content_Types].xml><?xml version="1.0" encoding="utf-8"?>
<Types xmlns="http://schemas.openxmlformats.org/package/2006/content-types">
  <Default Extension="emf" ContentType="image/x-emf"/>
  <Default Extension="gif" ContentType="image/gif"/>
  <Default Extension="jfif" ContentType="image/jpeg"/>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5"/>
  </p:notesMasterIdLst>
  <p:handoutMasterIdLst>
    <p:handoutMasterId r:id="rId36"/>
  </p:handoutMasterIdLst>
  <p:sldIdLst>
    <p:sldId id="303" r:id="rId2"/>
    <p:sldId id="839" r:id="rId3"/>
    <p:sldId id="918" r:id="rId4"/>
    <p:sldId id="708" r:id="rId5"/>
    <p:sldId id="709" r:id="rId6"/>
    <p:sldId id="711" r:id="rId7"/>
    <p:sldId id="712" r:id="rId8"/>
    <p:sldId id="714" r:id="rId9"/>
    <p:sldId id="717" r:id="rId10"/>
    <p:sldId id="759" r:id="rId11"/>
    <p:sldId id="761" r:id="rId12"/>
    <p:sldId id="912" r:id="rId13"/>
    <p:sldId id="905" r:id="rId14"/>
    <p:sldId id="922" r:id="rId15"/>
    <p:sldId id="760" r:id="rId16"/>
    <p:sldId id="724" r:id="rId17"/>
    <p:sldId id="264" r:id="rId18"/>
    <p:sldId id="915" r:id="rId19"/>
    <p:sldId id="907" r:id="rId20"/>
    <p:sldId id="919" r:id="rId21"/>
    <p:sldId id="923" r:id="rId22"/>
    <p:sldId id="924" r:id="rId23"/>
    <p:sldId id="925" r:id="rId24"/>
    <p:sldId id="926" r:id="rId25"/>
    <p:sldId id="930" r:id="rId26"/>
    <p:sldId id="927" r:id="rId27"/>
    <p:sldId id="928" r:id="rId28"/>
    <p:sldId id="929" r:id="rId29"/>
    <p:sldId id="931" r:id="rId30"/>
    <p:sldId id="920" r:id="rId31"/>
    <p:sldId id="932" r:id="rId32"/>
    <p:sldId id="933" r:id="rId33"/>
    <p:sldId id="614" r:id="rId34"/>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72AF2F"/>
    <a:srgbClr val="5C88D0"/>
    <a:srgbClr val="2A6EA8"/>
    <a:srgbClr val="B1D254"/>
    <a:srgbClr val="72732F"/>
    <a:srgbClr val="C6D254"/>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4587" autoAdjust="0"/>
    <p:restoredTop sz="94625" autoAdjust="0"/>
  </p:normalViewPr>
  <p:slideViewPr>
    <p:cSldViewPr snapToGrid="0">
      <p:cViewPr varScale="1">
        <p:scale>
          <a:sx n="119" d="100"/>
          <a:sy n="119" d="100"/>
        </p:scale>
        <p:origin x="972"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3/13/2020</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dirty="0"/>
          </a:p>
        </p:txBody>
      </p:sp>
    </p:spTree>
    <p:extLst>
      <p:ext uri="{BB962C8B-B14F-4D97-AF65-F5344CB8AC3E}">
        <p14:creationId xmlns:p14="http://schemas.microsoft.com/office/powerpoint/2010/main"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3/13/2020</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dirty="0"/>
          </a:p>
        </p:txBody>
      </p:sp>
    </p:spTree>
    <p:extLst>
      <p:ext uri="{BB962C8B-B14F-4D97-AF65-F5344CB8AC3E}">
        <p14:creationId xmlns:p14="http://schemas.microsoft.com/office/powerpoint/2010/main"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dirty="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Tree>
    <p:extLst>
      <p:ext uri="{BB962C8B-B14F-4D97-AF65-F5344CB8AC3E}">
        <p14:creationId xmlns:p14="http://schemas.microsoft.com/office/powerpoint/2010/main"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416478743"/>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5504872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255088170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9126034"/>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 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31" name="Picture 6" descr="3GPP_TM_RD.jpg"/>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TSGs</a:t>
            </a:r>
            <a:endParaRPr lang="en-GB" dirty="0">
              <a:solidFill>
                <a:schemeClr val="bg1"/>
              </a:solidFill>
            </a:endParaRPr>
          </a:p>
        </p:txBody>
      </p:sp>
      <p:sp>
        <p:nvSpPr>
          <p:cNvPr id="12" name="Oval 11"/>
          <p:cNvSpPr/>
          <p:nvPr/>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dirty="0"/>
          </a:p>
          <a:p>
            <a:endParaRPr lang="en-GB" dirty="0"/>
          </a:p>
        </p:txBody>
      </p:sp>
      <p:sp>
        <p:nvSpPr>
          <p:cNvPr id="16" name="Rectangle 15"/>
          <p:cNvSpPr/>
          <p:nvPr/>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p:nvSpPr>
        <p:spPr>
          <a:xfrm>
            <a:off x="7285038" y="6461125"/>
            <a:ext cx="1207481" cy="215444"/>
          </a:xfrm>
          <a:prstGeom prst="rect">
            <a:avLst/>
          </a:prstGeom>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OPs 2020</a:t>
            </a:r>
          </a:p>
        </p:txBody>
      </p:sp>
      <p:sp>
        <p:nvSpPr>
          <p:cNvPr id="1037" name="Text Box 13"/>
          <p:cNvSpPr txBox="1">
            <a:spLocks noChangeArrowheads="1"/>
          </p:cNvSpPr>
          <p:nvPr/>
        </p:nvSpPr>
        <p:spPr bwMode="auto">
          <a:xfrm>
            <a:off x="5822066" y="73025"/>
            <a:ext cx="146297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a:solidFill>
                  <a:schemeClr val="tx1"/>
                </a:solidFill>
              </a:rPr>
              <a:t>SP-200127</a:t>
            </a:r>
            <a:br>
              <a:rPr lang="en-GB" sz="1200" b="1" dirty="0">
                <a:solidFill>
                  <a:schemeClr val="tx1"/>
                </a:solidFill>
              </a:rPr>
            </a:br>
            <a:r>
              <a:rPr lang="en-GB" sz="1200" b="1" dirty="0">
                <a:solidFill>
                  <a:schemeClr val="tx1"/>
                </a:solidFill>
              </a:rPr>
              <a:t>RP-200016</a:t>
            </a:r>
            <a:br>
              <a:rPr lang="en-GB" sz="1200" b="1" dirty="0">
                <a:solidFill>
                  <a:schemeClr val="tx1"/>
                </a:solidFill>
              </a:rPr>
            </a:br>
            <a:r>
              <a:rPr lang="en-GB" sz="1200" b="1" dirty="0">
                <a:solidFill>
                  <a:schemeClr val="tx1"/>
                </a:solidFill>
              </a:rPr>
              <a:t>CP-200008</a:t>
            </a:r>
            <a:endParaRPr lang="en-GB" sz="1200" dirty="0">
              <a:solidFill>
                <a:schemeClr val="tx1"/>
              </a:solidFill>
            </a:endParaRPr>
          </a:p>
        </p:txBody>
      </p:sp>
      <p:sp>
        <p:nvSpPr>
          <p:cNvPr id="1038" name="Text Box 14"/>
          <p:cNvSpPr txBox="1">
            <a:spLocks noChangeArrowheads="1"/>
          </p:cNvSpPr>
          <p:nvPr/>
        </p:nvSpPr>
        <p:spPr bwMode="auto">
          <a:xfrm>
            <a:off x="323850" y="73025"/>
            <a:ext cx="58102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v-SE" sz="1200" b="1" dirty="0">
                <a:solidFill>
                  <a:schemeClr val="tx1"/>
                </a:solidFill>
                <a:latin typeface="Arial "/>
              </a:rPr>
              <a:t>3GPP TSGs CT, RAN, SA #87-e</a:t>
            </a:r>
          </a:p>
          <a:p>
            <a:r>
              <a:rPr lang="sv-SE" sz="1200" b="1" dirty="0">
                <a:solidFill>
                  <a:schemeClr val="tx1"/>
                </a:solidFill>
                <a:latin typeface="Arial "/>
              </a:rPr>
              <a:t>Electronic meeting, March 2020</a:t>
            </a: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mailto:kevin.flynn@3gpp.org" TargetMode="External"/><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hyperlink" Target="http://www.3gpp.org/" TargetMode="External"/><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hyperlink" Target="mailto:kevin.flynn@3gpp.org"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8.gif"/><Relationship Id="rId1" Type="http://schemas.openxmlformats.org/officeDocument/2006/relationships/slideLayout" Target="../slideLayouts/slideLayout2.xml"/><Relationship Id="rId4" Type="http://schemas.openxmlformats.org/officeDocument/2006/relationships/hyperlink" Target="mailto:3GPP_MENTORING@3gpp.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8.gif"/><Relationship Id="rId1" Type="http://schemas.openxmlformats.org/officeDocument/2006/relationships/slideLayout" Target="../slideLayouts/slideLayout2.xml"/><Relationship Id="rId4" Type="http://schemas.openxmlformats.org/officeDocument/2006/relationships/hyperlink" Target="https://www.3gpp.org/about-3gpp/legal-matters#ear"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8.gif"/><Relationship Id="rId1" Type="http://schemas.openxmlformats.org/officeDocument/2006/relationships/slideLayout" Target="../slideLayouts/slideLayout2.xml"/><Relationship Id="rId4" Type="http://schemas.openxmlformats.org/officeDocument/2006/relationships/hyperlink" Target="https://www.3gpp.org/ftp/Information/Working_Procedures/3GPP_WP.htm#Annex_F"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8.gif"/><Relationship Id="rId1" Type="http://schemas.openxmlformats.org/officeDocument/2006/relationships/slideLayout" Target="../slideLayouts/slideLayout2.xml"/><Relationship Id="rId4" Type="http://schemas.openxmlformats.org/officeDocument/2006/relationships/hyperlink" Target="https://www.3gpp.org/ftp/Information/Working_Procedures/3GPP_WP.htm#Annex_F"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8.gif"/><Relationship Id="rId1" Type="http://schemas.openxmlformats.org/officeDocument/2006/relationships/slideLayout" Target="../slideLayouts/slideLayout2.xml"/><Relationship Id="rId5" Type="http://schemas.openxmlformats.org/officeDocument/2006/relationships/hyperlink" Target="https://www.3gpp.org/ftp/Information/Working_Procedures/3GPP_WP.htm#Annex_F" TargetMode="External"/><Relationship Id="rId4" Type="http://schemas.openxmlformats.org/officeDocument/2006/relationships/hyperlink" Target="https://www.3gpp.org/ftp/Information/Working_Procedures/3GPP_WP.htm#Article_24"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8.gif"/><Relationship Id="rId1" Type="http://schemas.openxmlformats.org/officeDocument/2006/relationships/slideLayout" Target="../slideLayouts/slideLayout2.xml"/><Relationship Id="rId5" Type="http://schemas.openxmlformats.org/officeDocument/2006/relationships/hyperlink" Target="https://www.3gpp.org/ftp/Meetings_3GPP_SYNC" TargetMode="External"/><Relationship Id="rId4" Type="http://schemas.openxmlformats.org/officeDocument/2006/relationships/hyperlink" Target="https://www.3gpp.org/ftp/Email_Discussions"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www.3gpp.org/" TargetMode="External"/><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hyperlink" Target="https://portal.3gpp.org/"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3.jfi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4.xml"/><Relationship Id="rId6" Type="http://schemas.openxmlformats.org/officeDocument/2006/relationships/image" Target="../media/image9.emf"/><Relationship Id="rId5" Type="http://schemas.openxmlformats.org/officeDocument/2006/relationships/image" Target="../media/image8.emf"/><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4.xml"/><Relationship Id="rId4" Type="http://schemas.openxmlformats.org/officeDocument/2006/relationships/image" Target="../media/image14.emf"/></Relationships>
</file>

<file path=ppt/slides/_rels/slide9.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a:effectLst>
                  <a:outerShdw blurRad="38100" dist="38100" dir="2700000" algn="tl">
                    <a:srgbClr val="C0C0C0"/>
                  </a:outerShdw>
                </a:effectLst>
              </a:rPr>
              <a:t>  </a:t>
            </a:r>
            <a:br>
              <a:rPr lang="en-GB" sz="2900" dirty="0"/>
            </a:br>
            <a:r>
              <a:rPr lang="en-GB" sz="2900" dirty="0"/>
              <a:t> </a:t>
            </a:r>
            <a:r>
              <a:rPr lang="en-US" sz="5400" b="1" dirty="0"/>
              <a:t>Support Team Report</a:t>
            </a:r>
            <a:br>
              <a:rPr lang="en-GB" sz="5400" b="1" i="1" dirty="0"/>
            </a:br>
            <a:r>
              <a:rPr lang="en-GB" sz="2900" dirty="0">
                <a:latin typeface="Arial" panose="020B0604020202020204" pitchFamily="34" charset="0"/>
              </a:rPr>
              <a:t> </a:t>
            </a:r>
            <a:br>
              <a:rPr lang="en-US" sz="2900" dirty="0">
                <a:effectLst>
                  <a:outerShdw blurRad="38100" dist="38100" dir="2700000" algn="tl">
                    <a:srgbClr val="C0C0C0"/>
                  </a:outerShdw>
                </a:effectLst>
                <a:latin typeface="Arial" panose="020B0604020202020204" pitchFamily="34" charset="0"/>
              </a:rPr>
            </a:br>
            <a:br>
              <a:rPr lang="en-US" sz="2500" dirty="0">
                <a:effectLst>
                  <a:outerShdw blurRad="38100" dist="38100" dir="2700000" algn="tl">
                    <a:srgbClr val="C0C0C0"/>
                  </a:outerShdw>
                </a:effectLst>
              </a:rPr>
            </a:br>
            <a:endParaRPr lang="en-GB" sz="2500" dirty="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br>
              <a:rPr lang="en-US" sz="2000" dirty="0"/>
            </a:br>
            <a:r>
              <a:rPr lang="en-US" dirty="0">
                <a:latin typeface="Arial" panose="020B0604020202020204" pitchFamily="34" charset="0"/>
              </a:rPr>
              <a:t>John M Meredith</a:t>
            </a:r>
          </a:p>
          <a:p>
            <a:pPr>
              <a:lnSpc>
                <a:spcPct val="80000"/>
              </a:lnSpc>
            </a:pPr>
            <a:endParaRPr lang="en-US" sz="2000" dirty="0">
              <a:latin typeface="Arial" panose="020B0604020202020204" pitchFamily="34" charset="0"/>
            </a:endParaRPr>
          </a:p>
          <a:p>
            <a:pPr>
              <a:lnSpc>
                <a:spcPct val="80000"/>
              </a:lnSpc>
            </a:pPr>
            <a:r>
              <a:rPr lang="en-US" sz="2000" dirty="0">
                <a:latin typeface="Arial" panose="020B0604020202020204" pitchFamily="34" charset="0"/>
              </a:rPr>
              <a:t>Director, MCC</a:t>
            </a:r>
          </a:p>
          <a:p>
            <a:pPr>
              <a:lnSpc>
                <a:spcPct val="80000"/>
              </a:lnSpc>
            </a:pPr>
            <a:endParaRPr lang="en-GB"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E755043-D9C7-43E6-A5B5-CC94D6102269}"/>
              </a:ext>
            </a:extLst>
          </p:cNvPr>
          <p:cNvSpPr/>
          <p:nvPr/>
        </p:nvSpPr>
        <p:spPr bwMode="auto">
          <a:xfrm>
            <a:off x="599470" y="1247013"/>
            <a:ext cx="8103372" cy="5145555"/>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pic>
        <p:nvPicPr>
          <p:cNvPr id="2" name="Picture 1">
            <a:extLst>
              <a:ext uri="{FF2B5EF4-FFF2-40B4-BE49-F238E27FC236}">
                <a16:creationId xmlns:a16="http://schemas.microsoft.com/office/drawing/2014/main" id="{098D817C-1A5F-4032-AFC9-FB5AADF2DEB0}"/>
              </a:ext>
            </a:extLst>
          </p:cNvPr>
          <p:cNvPicPr>
            <a:picLocks noChangeAspect="1"/>
          </p:cNvPicPr>
          <p:nvPr/>
        </p:nvPicPr>
        <p:blipFill>
          <a:blip r:embed="rId2"/>
          <a:stretch>
            <a:fillRect/>
          </a:stretch>
        </p:blipFill>
        <p:spPr>
          <a:xfrm>
            <a:off x="599471" y="1247013"/>
            <a:ext cx="8103372" cy="5145555"/>
          </a:xfrm>
          <a:prstGeom prst="rect">
            <a:avLst/>
          </a:prstGeom>
        </p:spPr>
      </p:pic>
    </p:spTree>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CF32CB4-0E32-480A-8AF3-45F4DF8E92E8}"/>
              </a:ext>
            </a:extLst>
          </p:cNvPr>
          <p:cNvSpPr/>
          <p:nvPr/>
        </p:nvSpPr>
        <p:spPr bwMode="auto">
          <a:xfrm>
            <a:off x="633663" y="1363579"/>
            <a:ext cx="8253663" cy="4981074"/>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pic>
        <p:nvPicPr>
          <p:cNvPr id="4" name="Picture 3">
            <a:extLst>
              <a:ext uri="{FF2B5EF4-FFF2-40B4-BE49-F238E27FC236}">
                <a16:creationId xmlns:a16="http://schemas.microsoft.com/office/drawing/2014/main" id="{D9BA1962-33EA-4D6A-84F9-C37B76C90407}"/>
              </a:ext>
            </a:extLst>
          </p:cNvPr>
          <p:cNvPicPr>
            <a:picLocks noChangeAspect="1"/>
          </p:cNvPicPr>
          <p:nvPr/>
        </p:nvPicPr>
        <p:blipFill>
          <a:blip r:embed="rId2"/>
          <a:stretch>
            <a:fillRect/>
          </a:stretch>
        </p:blipFill>
        <p:spPr>
          <a:xfrm>
            <a:off x="633663" y="1362190"/>
            <a:ext cx="8253663" cy="4982464"/>
          </a:xfrm>
          <a:prstGeom prst="rect">
            <a:avLst/>
          </a:prstGeom>
        </p:spPr>
      </p:pic>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A9AFD1-B0B1-47F9-89E6-CAC6492E0AF4}"/>
              </a:ext>
            </a:extLst>
          </p:cNvPr>
          <p:cNvSpPr txBox="1"/>
          <p:nvPr/>
        </p:nvSpPr>
        <p:spPr>
          <a:xfrm>
            <a:off x="109399" y="1601308"/>
            <a:ext cx="5383034" cy="584775"/>
          </a:xfrm>
          <a:prstGeom prst="rect">
            <a:avLst/>
          </a:prstGeom>
          <a:noFill/>
        </p:spPr>
        <p:txBody>
          <a:bodyPr wrap="square" rtlCol="0">
            <a:spAutoFit/>
          </a:bodyPr>
          <a:lstStyle/>
          <a:p>
            <a:r>
              <a:rPr lang="en-GB" sz="1600" dirty="0" err="1"/>
              <a:t>TDoc</a:t>
            </a:r>
            <a:r>
              <a:rPr lang="en-GB" sz="1600" dirty="0"/>
              <a:t> count per quarter, absolute values</a:t>
            </a:r>
          </a:p>
          <a:p>
            <a:endParaRPr lang="en-GB" sz="1600" dirty="0"/>
          </a:p>
        </p:txBody>
      </p:sp>
      <p:pic>
        <p:nvPicPr>
          <p:cNvPr id="7" name="Picture 6">
            <a:extLst>
              <a:ext uri="{FF2B5EF4-FFF2-40B4-BE49-F238E27FC236}">
                <a16:creationId xmlns:a16="http://schemas.microsoft.com/office/drawing/2014/main" id="{DB64D320-8DFF-45B3-9FC4-45AD89F6DA34}"/>
              </a:ext>
            </a:extLst>
          </p:cNvPr>
          <p:cNvPicPr>
            <a:picLocks noChangeAspect="1"/>
          </p:cNvPicPr>
          <p:nvPr/>
        </p:nvPicPr>
        <p:blipFill>
          <a:blip r:embed="rId2"/>
          <a:stretch>
            <a:fillRect/>
          </a:stretch>
        </p:blipFill>
        <p:spPr>
          <a:xfrm>
            <a:off x="245462" y="2098059"/>
            <a:ext cx="8687570" cy="3757309"/>
          </a:xfrm>
          <a:prstGeom prst="rect">
            <a:avLst/>
          </a:prstGeom>
        </p:spPr>
      </p:pic>
    </p:spTree>
    <p:extLst>
      <p:ext uri="{BB962C8B-B14F-4D97-AF65-F5344CB8AC3E}">
        <p14:creationId xmlns:p14="http://schemas.microsoft.com/office/powerpoint/2010/main" val="220273144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A9AFD1-B0B1-47F9-89E6-CAC6492E0AF4}"/>
              </a:ext>
            </a:extLst>
          </p:cNvPr>
          <p:cNvSpPr txBox="1"/>
          <p:nvPr/>
        </p:nvSpPr>
        <p:spPr>
          <a:xfrm>
            <a:off x="451721" y="1142203"/>
            <a:ext cx="5383034" cy="338554"/>
          </a:xfrm>
          <a:prstGeom prst="rect">
            <a:avLst/>
          </a:prstGeom>
          <a:noFill/>
        </p:spPr>
        <p:txBody>
          <a:bodyPr wrap="square" rtlCol="0">
            <a:spAutoFit/>
          </a:bodyPr>
          <a:lstStyle/>
          <a:p>
            <a:r>
              <a:rPr lang="en-GB" sz="1600" dirty="0"/>
              <a:t>Delegates at Ordinary meetings per year</a:t>
            </a:r>
          </a:p>
        </p:txBody>
      </p:sp>
      <p:sp>
        <p:nvSpPr>
          <p:cNvPr id="6" name="TextBox 5">
            <a:extLst>
              <a:ext uri="{FF2B5EF4-FFF2-40B4-BE49-F238E27FC236}">
                <a16:creationId xmlns:a16="http://schemas.microsoft.com/office/drawing/2014/main" id="{908E0417-73D5-47B9-AEBA-1658671A39CF}"/>
              </a:ext>
            </a:extLst>
          </p:cNvPr>
          <p:cNvSpPr txBox="1"/>
          <p:nvPr/>
        </p:nvSpPr>
        <p:spPr>
          <a:xfrm>
            <a:off x="5767136" y="1327442"/>
            <a:ext cx="3376863" cy="276999"/>
          </a:xfrm>
          <a:prstGeom prst="rect">
            <a:avLst/>
          </a:prstGeom>
          <a:noFill/>
        </p:spPr>
        <p:txBody>
          <a:bodyPr wrap="square" rtlCol="0">
            <a:spAutoFit/>
          </a:bodyPr>
          <a:lstStyle/>
          <a:p>
            <a:pPr algn="r"/>
            <a:r>
              <a:rPr lang="en-GB" sz="1200" dirty="0">
                <a:solidFill>
                  <a:schemeClr val="bg1">
                    <a:lumMod val="95000"/>
                  </a:schemeClr>
                </a:solidFill>
              </a:rPr>
              <a:t>Current partial year is extrapolated estimate.</a:t>
            </a:r>
          </a:p>
        </p:txBody>
      </p:sp>
      <p:pic>
        <p:nvPicPr>
          <p:cNvPr id="7" name="Picture 6">
            <a:extLst>
              <a:ext uri="{FF2B5EF4-FFF2-40B4-BE49-F238E27FC236}">
                <a16:creationId xmlns:a16="http://schemas.microsoft.com/office/drawing/2014/main" id="{0495976D-E00F-4C86-99E0-C595334D1AF1}"/>
              </a:ext>
            </a:extLst>
          </p:cNvPr>
          <p:cNvPicPr>
            <a:picLocks noChangeAspect="1"/>
          </p:cNvPicPr>
          <p:nvPr/>
        </p:nvPicPr>
        <p:blipFill>
          <a:blip r:embed="rId2"/>
          <a:stretch>
            <a:fillRect/>
          </a:stretch>
        </p:blipFill>
        <p:spPr>
          <a:xfrm>
            <a:off x="498993" y="1665996"/>
            <a:ext cx="8146013" cy="4353834"/>
          </a:xfrm>
          <a:prstGeom prst="rect">
            <a:avLst/>
          </a:prstGeom>
        </p:spPr>
      </p:pic>
    </p:spTree>
    <p:extLst>
      <p:ext uri="{BB962C8B-B14F-4D97-AF65-F5344CB8AC3E}">
        <p14:creationId xmlns:p14="http://schemas.microsoft.com/office/powerpoint/2010/main" val="4238190955"/>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A9AFD1-B0B1-47F9-89E6-CAC6492E0AF4}"/>
              </a:ext>
            </a:extLst>
          </p:cNvPr>
          <p:cNvSpPr txBox="1"/>
          <p:nvPr/>
        </p:nvSpPr>
        <p:spPr>
          <a:xfrm>
            <a:off x="451721" y="1142203"/>
            <a:ext cx="5383034" cy="338554"/>
          </a:xfrm>
          <a:prstGeom prst="rect">
            <a:avLst/>
          </a:prstGeom>
          <a:noFill/>
        </p:spPr>
        <p:txBody>
          <a:bodyPr wrap="square" rtlCol="0">
            <a:spAutoFit/>
          </a:bodyPr>
          <a:lstStyle/>
          <a:p>
            <a:r>
              <a:rPr lang="en-GB" sz="1600" dirty="0" err="1"/>
              <a:t>TDocs</a:t>
            </a:r>
            <a:r>
              <a:rPr lang="en-GB" sz="1600" dirty="0"/>
              <a:t> per year</a:t>
            </a:r>
          </a:p>
        </p:txBody>
      </p:sp>
      <p:sp>
        <p:nvSpPr>
          <p:cNvPr id="6" name="TextBox 5">
            <a:extLst>
              <a:ext uri="{FF2B5EF4-FFF2-40B4-BE49-F238E27FC236}">
                <a16:creationId xmlns:a16="http://schemas.microsoft.com/office/drawing/2014/main" id="{908E0417-73D5-47B9-AEBA-1658671A39CF}"/>
              </a:ext>
            </a:extLst>
          </p:cNvPr>
          <p:cNvSpPr txBox="1"/>
          <p:nvPr/>
        </p:nvSpPr>
        <p:spPr>
          <a:xfrm>
            <a:off x="5767136" y="1327442"/>
            <a:ext cx="3376863" cy="276999"/>
          </a:xfrm>
          <a:prstGeom prst="rect">
            <a:avLst/>
          </a:prstGeom>
          <a:noFill/>
        </p:spPr>
        <p:txBody>
          <a:bodyPr wrap="square" rtlCol="0">
            <a:spAutoFit/>
          </a:bodyPr>
          <a:lstStyle/>
          <a:p>
            <a:pPr algn="r"/>
            <a:r>
              <a:rPr lang="en-GB" sz="1200" dirty="0">
                <a:solidFill>
                  <a:schemeClr val="bg1">
                    <a:lumMod val="95000"/>
                  </a:schemeClr>
                </a:solidFill>
              </a:rPr>
              <a:t>Current partial year is extrapolated estimate.</a:t>
            </a:r>
          </a:p>
        </p:txBody>
      </p:sp>
      <p:sp>
        <p:nvSpPr>
          <p:cNvPr id="8" name="TextBox 7">
            <a:extLst>
              <a:ext uri="{FF2B5EF4-FFF2-40B4-BE49-F238E27FC236}">
                <a16:creationId xmlns:a16="http://schemas.microsoft.com/office/drawing/2014/main" id="{0DE4A045-DFB2-4069-A44C-FCC4B0926719}"/>
              </a:ext>
            </a:extLst>
          </p:cNvPr>
          <p:cNvSpPr txBox="1"/>
          <p:nvPr/>
        </p:nvSpPr>
        <p:spPr>
          <a:xfrm>
            <a:off x="451721" y="3548481"/>
            <a:ext cx="5383034" cy="338554"/>
          </a:xfrm>
          <a:prstGeom prst="rect">
            <a:avLst/>
          </a:prstGeom>
          <a:noFill/>
        </p:spPr>
        <p:txBody>
          <a:bodyPr wrap="square" rtlCol="0">
            <a:spAutoFit/>
          </a:bodyPr>
          <a:lstStyle/>
          <a:p>
            <a:r>
              <a:rPr lang="en-GB" sz="1600" dirty="0"/>
              <a:t>Meetings per year</a:t>
            </a:r>
          </a:p>
        </p:txBody>
      </p:sp>
      <p:pic>
        <p:nvPicPr>
          <p:cNvPr id="10" name="Picture 9">
            <a:extLst>
              <a:ext uri="{FF2B5EF4-FFF2-40B4-BE49-F238E27FC236}">
                <a16:creationId xmlns:a16="http://schemas.microsoft.com/office/drawing/2014/main" id="{A3534D59-6EC6-4BD3-B5AC-E9754D224779}"/>
              </a:ext>
            </a:extLst>
          </p:cNvPr>
          <p:cNvPicPr>
            <a:picLocks noChangeAspect="1"/>
          </p:cNvPicPr>
          <p:nvPr/>
        </p:nvPicPr>
        <p:blipFill>
          <a:blip r:embed="rId2"/>
          <a:stretch>
            <a:fillRect/>
          </a:stretch>
        </p:blipFill>
        <p:spPr>
          <a:xfrm>
            <a:off x="2441523" y="3675340"/>
            <a:ext cx="3899540" cy="1947417"/>
          </a:xfrm>
          <a:prstGeom prst="rect">
            <a:avLst/>
          </a:prstGeom>
        </p:spPr>
      </p:pic>
      <p:pic>
        <p:nvPicPr>
          <p:cNvPr id="11" name="Picture 10">
            <a:extLst>
              <a:ext uri="{FF2B5EF4-FFF2-40B4-BE49-F238E27FC236}">
                <a16:creationId xmlns:a16="http://schemas.microsoft.com/office/drawing/2014/main" id="{95CF6C02-93E2-4E8D-83AB-2AF277DB1D53}"/>
              </a:ext>
            </a:extLst>
          </p:cNvPr>
          <p:cNvPicPr>
            <a:picLocks noChangeAspect="1"/>
          </p:cNvPicPr>
          <p:nvPr/>
        </p:nvPicPr>
        <p:blipFill>
          <a:blip r:embed="rId3"/>
          <a:stretch>
            <a:fillRect/>
          </a:stretch>
        </p:blipFill>
        <p:spPr>
          <a:xfrm>
            <a:off x="2441522" y="1231491"/>
            <a:ext cx="3919921" cy="2035322"/>
          </a:xfrm>
          <a:prstGeom prst="rect">
            <a:avLst/>
          </a:prstGeom>
        </p:spPr>
      </p:pic>
    </p:spTree>
    <p:extLst>
      <p:ext uri="{BB962C8B-B14F-4D97-AF65-F5344CB8AC3E}">
        <p14:creationId xmlns:p14="http://schemas.microsoft.com/office/powerpoint/2010/main" val="261151583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Specs per Release</a:t>
            </a:r>
            <a:endParaRPr lang="en-GB" sz="2800" dirty="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dirty="0">
                <a:solidFill>
                  <a:schemeClr val="bg1">
                    <a:lumMod val="65000"/>
                  </a:schemeClr>
                </a:solidFill>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486273" y="5840413"/>
            <a:ext cx="75365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200" baseline="30000" dirty="0">
                <a:solidFill>
                  <a:schemeClr val="bg1"/>
                </a:solidFill>
                <a:latin typeface="Times New Roman" panose="02020603050405020304" pitchFamily="18" charset="0"/>
              </a:rPr>
              <a:t>#</a:t>
            </a:r>
            <a:r>
              <a:rPr lang="en-US" sz="1200" dirty="0">
                <a:solidFill>
                  <a:schemeClr val="bg1"/>
                </a:solidFill>
                <a:latin typeface="Times New Roman" panose="02020603050405020304" pitchFamily="18" charset="0"/>
              </a:rPr>
              <a:t> Greyed Releases are closed.                                  </a:t>
            </a:r>
            <a:br>
              <a:rPr lang="en-US" sz="1200" dirty="0">
                <a:solidFill>
                  <a:schemeClr val="bg1"/>
                </a:solidFill>
                <a:latin typeface="Times New Roman" panose="02020603050405020304" pitchFamily="18" charset="0"/>
              </a:rPr>
            </a:br>
            <a:r>
              <a:rPr lang="en-US" sz="1200" dirty="0">
                <a:solidFill>
                  <a:schemeClr val="bg1"/>
                </a:solidFill>
                <a:latin typeface="Times New Roman" panose="02020603050405020304" pitchFamily="18" charset="0"/>
              </a:rPr>
              <a:t>* Figures in the right column are values reported last plenary meeting.</a:t>
            </a:r>
            <a:endParaRPr lang="en-GB" sz="1200" dirty="0">
              <a:solidFill>
                <a:schemeClr val="bg1"/>
              </a:solidFill>
              <a:latin typeface="Times New Roman" panose="02020603050405020304" pitchFamily="18" charset="0"/>
            </a:endParaRPr>
          </a:p>
        </p:txBody>
      </p:sp>
      <p:pic>
        <p:nvPicPr>
          <p:cNvPr id="3" name="Picture 2">
            <a:extLst>
              <a:ext uri="{FF2B5EF4-FFF2-40B4-BE49-F238E27FC236}">
                <a16:creationId xmlns:a16="http://schemas.microsoft.com/office/drawing/2014/main" id="{CDB7EFCD-22F1-430F-AA19-86BD41575927}"/>
              </a:ext>
            </a:extLst>
          </p:cNvPr>
          <p:cNvPicPr>
            <a:picLocks noChangeAspect="1"/>
          </p:cNvPicPr>
          <p:nvPr/>
        </p:nvPicPr>
        <p:blipFill>
          <a:blip r:embed="rId2"/>
          <a:stretch>
            <a:fillRect/>
          </a:stretch>
        </p:blipFill>
        <p:spPr>
          <a:xfrm>
            <a:off x="1950677" y="2598583"/>
            <a:ext cx="3820245" cy="2741921"/>
          </a:xfrm>
          <a:prstGeom prst="rect">
            <a:avLst/>
          </a:prstGeom>
        </p:spPr>
      </p:pic>
    </p:spTree>
  </p:cSld>
  <p:clrMapOvr>
    <a:masterClrMapping/>
  </p:clrMapOvr>
  <p:transition spd="slow">
    <p:diamon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1104899" y="1484313"/>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Marketing and communications</a:t>
            </a:r>
            <a:endParaRPr lang="en-GB" sz="2800" dirty="0"/>
          </a:p>
        </p:txBody>
      </p:sp>
      <p:pic>
        <p:nvPicPr>
          <p:cNvPr id="3" name="Picture 2">
            <a:extLst>
              <a:ext uri="{FF2B5EF4-FFF2-40B4-BE49-F238E27FC236}">
                <a16:creationId xmlns:a16="http://schemas.microsoft.com/office/drawing/2014/main" id="{B0BFA195-D50E-48F8-8B44-A27632EE34DC}"/>
              </a:ext>
            </a:extLst>
          </p:cNvPr>
          <p:cNvPicPr>
            <a:picLocks noChangeAspect="1"/>
          </p:cNvPicPr>
          <p:nvPr/>
        </p:nvPicPr>
        <p:blipFill>
          <a:blip r:embed="rId2"/>
          <a:stretch>
            <a:fillRect/>
          </a:stretch>
        </p:blipFill>
        <p:spPr>
          <a:xfrm flipV="1">
            <a:off x="2347912" y="2364456"/>
            <a:ext cx="3990975" cy="1647825"/>
          </a:xfrm>
          <a:prstGeom prst="rect">
            <a:avLst/>
          </a:prstGeom>
        </p:spPr>
      </p:pic>
      <p:sp>
        <p:nvSpPr>
          <p:cNvPr id="4" name="TextBox 3">
            <a:extLst>
              <a:ext uri="{FF2B5EF4-FFF2-40B4-BE49-F238E27FC236}">
                <a16:creationId xmlns:a16="http://schemas.microsoft.com/office/drawing/2014/main" id="{F8CCA6CE-C363-48F9-89A7-CCAEECC66377}"/>
              </a:ext>
            </a:extLst>
          </p:cNvPr>
          <p:cNvSpPr txBox="1"/>
          <p:nvPr/>
        </p:nvSpPr>
        <p:spPr>
          <a:xfrm>
            <a:off x="6410325" y="5303504"/>
            <a:ext cx="2733675" cy="461962"/>
          </a:xfrm>
          <a:prstGeom prst="rect">
            <a:avLst/>
          </a:prstGeom>
          <a:noFill/>
        </p:spPr>
        <p:txBody>
          <a:bodyPr wrap="none">
            <a:spAutoFit/>
          </a:bodyPr>
          <a:lstStyle/>
          <a:p>
            <a:pPr>
              <a:defRPr/>
            </a:pPr>
            <a:r>
              <a:rPr lang="en-GB" sz="1200" dirty="0">
                <a:latin typeface="+mn-lt"/>
              </a:rPr>
              <a:t>If you have any advice, ideas or requests </a:t>
            </a:r>
          </a:p>
          <a:p>
            <a:pPr>
              <a:defRPr/>
            </a:pPr>
            <a:r>
              <a:rPr lang="en-GB" sz="1200" dirty="0">
                <a:latin typeface="+mn-lt"/>
              </a:rPr>
              <a:t>about 3GPP Marketing, contact:</a:t>
            </a:r>
          </a:p>
        </p:txBody>
      </p:sp>
      <p:sp>
        <p:nvSpPr>
          <p:cNvPr id="5" name="TextBox 4">
            <a:extLst>
              <a:ext uri="{FF2B5EF4-FFF2-40B4-BE49-F238E27FC236}">
                <a16:creationId xmlns:a16="http://schemas.microsoft.com/office/drawing/2014/main" id="{3AE0BDBA-FFB7-4CCF-953B-A779BDE51AB2}"/>
              </a:ext>
            </a:extLst>
          </p:cNvPr>
          <p:cNvSpPr txBox="1"/>
          <p:nvPr/>
        </p:nvSpPr>
        <p:spPr>
          <a:xfrm>
            <a:off x="6400800" y="5651166"/>
            <a:ext cx="2241550" cy="646113"/>
          </a:xfrm>
          <a:prstGeom prst="rect">
            <a:avLst/>
          </a:prstGeom>
          <a:noFill/>
        </p:spPr>
        <p:txBody>
          <a:bodyPr wrap="none">
            <a:spAutoFit/>
          </a:bodyPr>
          <a:lstStyle/>
          <a:p>
            <a:pPr>
              <a:defRPr/>
            </a:pPr>
            <a:r>
              <a:rPr lang="en-GB" dirty="0">
                <a:latin typeface="+mn-lt"/>
                <a:hlinkClick r:id="rId3"/>
              </a:rPr>
              <a:t>kevin.flynn@3gpp.org</a:t>
            </a:r>
            <a:endParaRPr lang="en-GB" dirty="0">
              <a:latin typeface="+mn-lt"/>
            </a:endParaRPr>
          </a:p>
          <a:p>
            <a:pPr>
              <a:defRPr/>
            </a:pPr>
            <a:endParaRPr lang="en-GB" dirty="0">
              <a:latin typeface="+mn-lt"/>
            </a:endParaRPr>
          </a:p>
        </p:txBody>
      </p:sp>
    </p:spTree>
  </p:cSld>
  <p:clrMapOvr>
    <a:masterClrMapping/>
  </p:clrMapOvr>
  <p:transition spd="slow">
    <p:cover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FDF6BA6C-3F50-4D0A-8AAC-8FEE4B72A084}"/>
              </a:ext>
            </a:extLst>
          </p:cNvPr>
          <p:cNvSpPr>
            <a:spLocks noGrp="1"/>
          </p:cNvSpPr>
          <p:nvPr>
            <p:ph type="title"/>
          </p:nvPr>
        </p:nvSpPr>
        <p:spPr>
          <a:xfrm>
            <a:off x="142124" y="589035"/>
            <a:ext cx="6780610" cy="476250"/>
          </a:xfrm>
        </p:spPr>
        <p:txBody>
          <a:bodyPr anchor="t"/>
          <a:lstStyle/>
          <a:p>
            <a:pPr>
              <a:defRPr/>
            </a:pPr>
            <a:r>
              <a:rPr lang="en-GB" altLang="en-US" dirty="0"/>
              <a:t>3GPP Marketing matters </a:t>
            </a:r>
            <a:r>
              <a:rPr lang="en-GB" altLang="en-US" sz="1350" dirty="0">
                <a:solidFill>
                  <a:schemeClr val="tx1">
                    <a:lumMod val="50000"/>
                    <a:lumOff val="50000"/>
                  </a:schemeClr>
                </a:solidFill>
              </a:rPr>
              <a:t>(highlights)</a:t>
            </a:r>
            <a:br>
              <a:rPr lang="en-GB" altLang="en-US" sz="1350" dirty="0">
                <a:solidFill>
                  <a:schemeClr val="tx1">
                    <a:lumMod val="50000"/>
                    <a:lumOff val="50000"/>
                  </a:schemeClr>
                </a:solidFill>
              </a:rPr>
            </a:br>
            <a:endParaRPr lang="en-GB" altLang="en-US" dirty="0">
              <a:solidFill>
                <a:schemeClr val="tx1">
                  <a:lumMod val="50000"/>
                  <a:lumOff val="50000"/>
                </a:schemeClr>
              </a:solidFill>
            </a:endParaRPr>
          </a:p>
        </p:txBody>
      </p:sp>
      <p:sp>
        <p:nvSpPr>
          <p:cNvPr id="4100" name="Content Placeholder 2">
            <a:extLst>
              <a:ext uri="{FF2B5EF4-FFF2-40B4-BE49-F238E27FC236}">
                <a16:creationId xmlns:a16="http://schemas.microsoft.com/office/drawing/2014/main" id="{EE599355-5B51-4027-A7E9-775A10BECDD3}"/>
              </a:ext>
            </a:extLst>
          </p:cNvPr>
          <p:cNvSpPr txBox="1">
            <a:spLocks/>
          </p:cNvSpPr>
          <p:nvPr/>
        </p:nvSpPr>
        <p:spPr bwMode="auto">
          <a:xfrm>
            <a:off x="285750" y="1065285"/>
            <a:ext cx="5911454" cy="449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buNone/>
              <a:defRPr/>
            </a:pPr>
            <a:r>
              <a:rPr lang="en-GB" altLang="en-US" sz="1600" b="1" dirty="0"/>
              <a:t>Marketing work in 2020:</a:t>
            </a:r>
            <a:endParaRPr lang="en-GB" altLang="en-US" sz="1600" dirty="0"/>
          </a:p>
          <a:p>
            <a:pPr>
              <a:defRPr/>
            </a:pPr>
            <a:r>
              <a:rPr lang="en-GB" altLang="en-US" sz="1600" dirty="0"/>
              <a:t>Aiming to produce 20+ Articles on the </a:t>
            </a:r>
            <a:r>
              <a:rPr lang="en-GB" altLang="en-US" sz="1600" dirty="0">
                <a:hlinkClick r:id="rId3"/>
              </a:rPr>
              <a:t>www.3gpp.org</a:t>
            </a:r>
            <a:r>
              <a:rPr lang="en-GB" altLang="en-US" sz="1600" dirty="0"/>
              <a:t> site. More authors/contributors needed</a:t>
            </a:r>
          </a:p>
          <a:p>
            <a:pPr>
              <a:defRPr/>
            </a:pPr>
            <a:r>
              <a:rPr lang="en-GB" altLang="en-US" sz="1600" dirty="0"/>
              <a:t>Supporting partners/experts/leaders participation at Conferences in 2020: </a:t>
            </a:r>
          </a:p>
          <a:p>
            <a:pPr lvl="1">
              <a:defRPr/>
            </a:pPr>
            <a:r>
              <a:rPr lang="en-GB" altLang="en-US" sz="1050" dirty="0"/>
              <a:t>Participation in MWC2020 Barcelona (cancelled), Critical Communications World (booth), 5G World Summit (booth), MWC2020 Los Angeles (1000 pcs of 3GPP brochure distributed)</a:t>
            </a:r>
          </a:p>
          <a:p>
            <a:pPr lvl="1">
              <a:defRPr/>
            </a:pPr>
            <a:r>
              <a:rPr lang="en-GB" altLang="en-US" sz="1050" dirty="0"/>
              <a:t>Preparing generic 3GPP slides for all 3GPP speakers – after each TSG meeting</a:t>
            </a:r>
          </a:p>
          <a:p>
            <a:pPr lvl="1">
              <a:defRPr/>
            </a:pPr>
            <a:r>
              <a:rPr lang="en-GB" altLang="en-US" sz="1050" dirty="0"/>
              <a:t>Possible 3GPP endorsement of conferences featuring 3GPP speakers</a:t>
            </a:r>
            <a:endParaRPr lang="en-GB" altLang="en-US" sz="1600" dirty="0"/>
          </a:p>
          <a:p>
            <a:pPr marL="0" indent="0">
              <a:lnSpc>
                <a:spcPct val="100000"/>
              </a:lnSpc>
              <a:spcBef>
                <a:spcPct val="20000"/>
              </a:spcBef>
              <a:buNone/>
              <a:defRPr/>
            </a:pPr>
            <a:r>
              <a:rPr lang="en-GB" altLang="en-US" sz="1600" b="1" dirty="0"/>
              <a:t>Ongoing actions:</a:t>
            </a:r>
          </a:p>
          <a:p>
            <a:pPr>
              <a:lnSpc>
                <a:spcPct val="100000"/>
              </a:lnSpc>
              <a:spcBef>
                <a:spcPct val="20000"/>
              </a:spcBef>
              <a:defRPr/>
            </a:pPr>
            <a:r>
              <a:rPr lang="en-GB" altLang="en-US" sz="1600" dirty="0"/>
              <a:t>2019 awards out for distribution, 2020 Excellence Awards process to start Q4</a:t>
            </a:r>
          </a:p>
          <a:p>
            <a:pPr>
              <a:lnSpc>
                <a:spcPct val="100000"/>
              </a:lnSpc>
              <a:spcBef>
                <a:spcPct val="20000"/>
              </a:spcBef>
              <a:defRPr/>
            </a:pPr>
            <a:r>
              <a:rPr lang="en-GB" altLang="en-US" sz="1600" dirty="0"/>
              <a:t>Leader’s videos + post production to be done Q4</a:t>
            </a:r>
          </a:p>
          <a:p>
            <a:pPr>
              <a:lnSpc>
                <a:spcPct val="100000"/>
              </a:lnSpc>
              <a:spcBef>
                <a:spcPct val="20000"/>
              </a:spcBef>
              <a:defRPr/>
            </a:pPr>
            <a:r>
              <a:rPr lang="en-GB" altLang="en-US" sz="1600" dirty="0"/>
              <a:t>Webinars – on </a:t>
            </a:r>
            <a:r>
              <a:rPr lang="en-GB" altLang="en-US" sz="1600" dirty="0" err="1"/>
              <a:t>Brighttalk</a:t>
            </a:r>
            <a:r>
              <a:rPr lang="en-GB" altLang="en-US" sz="1600" dirty="0"/>
              <a:t>, then embedded on 3GPP site (no need to register)</a:t>
            </a:r>
          </a:p>
          <a:p>
            <a:pPr>
              <a:lnSpc>
                <a:spcPct val="100000"/>
              </a:lnSpc>
              <a:spcBef>
                <a:spcPct val="20000"/>
              </a:spcBef>
              <a:defRPr/>
            </a:pPr>
            <a:r>
              <a:rPr lang="en-GB" altLang="en-US" sz="1600" dirty="0"/>
              <a:t>Marketing Officer working on a twice yearly news brochure (first edition by June)</a:t>
            </a:r>
          </a:p>
          <a:p>
            <a:pPr>
              <a:lnSpc>
                <a:spcPct val="100000"/>
              </a:lnSpc>
              <a:spcBef>
                <a:spcPct val="20000"/>
              </a:spcBef>
              <a:defRPr/>
            </a:pPr>
            <a:r>
              <a:rPr lang="en-GB" altLang="en-US" sz="1600" dirty="0"/>
              <a:t>Marketing Officer to start writing a spec and scope of work on a new design for the 3GPP web site (&gt;2020)</a:t>
            </a:r>
          </a:p>
          <a:p>
            <a:pPr marL="342900" lvl="1" indent="0">
              <a:lnSpc>
                <a:spcPct val="100000"/>
              </a:lnSpc>
              <a:spcBef>
                <a:spcPct val="20000"/>
              </a:spcBef>
              <a:buNone/>
              <a:defRPr/>
            </a:pPr>
            <a:endParaRPr lang="en-GB" altLang="en-US" sz="1050" dirty="0"/>
          </a:p>
          <a:p>
            <a:pPr lvl="1">
              <a:lnSpc>
                <a:spcPct val="100000"/>
              </a:lnSpc>
              <a:spcBef>
                <a:spcPct val="20000"/>
              </a:spcBef>
              <a:defRPr/>
            </a:pPr>
            <a:endParaRPr lang="en-GB" altLang="en-US" sz="1050" dirty="0"/>
          </a:p>
          <a:p>
            <a:pPr lvl="1">
              <a:lnSpc>
                <a:spcPct val="100000"/>
              </a:lnSpc>
              <a:spcBef>
                <a:spcPct val="20000"/>
              </a:spcBef>
              <a:defRPr/>
            </a:pPr>
            <a:endParaRPr lang="en-GB" altLang="en-US" sz="1050" dirty="0"/>
          </a:p>
        </p:txBody>
      </p:sp>
      <p:sp>
        <p:nvSpPr>
          <p:cNvPr id="9" name="TextBox 8">
            <a:extLst>
              <a:ext uri="{FF2B5EF4-FFF2-40B4-BE49-F238E27FC236}">
                <a16:creationId xmlns:a16="http://schemas.microsoft.com/office/drawing/2014/main" id="{5EA2DD7A-DE6F-4E45-9A20-4DA4F90F40C7}"/>
              </a:ext>
            </a:extLst>
          </p:cNvPr>
          <p:cNvSpPr txBox="1"/>
          <p:nvPr/>
        </p:nvSpPr>
        <p:spPr>
          <a:xfrm>
            <a:off x="142124" y="6049674"/>
            <a:ext cx="1548822" cy="219291"/>
          </a:xfrm>
          <a:prstGeom prst="rect">
            <a:avLst/>
          </a:prstGeom>
          <a:noFill/>
        </p:spPr>
        <p:txBody>
          <a:bodyPr wrap="none">
            <a:spAutoFit/>
          </a:bodyPr>
          <a:lstStyle/>
          <a:p>
            <a:pPr>
              <a:defRPr/>
            </a:pPr>
            <a:r>
              <a:rPr lang="en-GB" sz="825" dirty="0">
                <a:latin typeface="+mn-lt"/>
              </a:rPr>
              <a:t>Contact: </a:t>
            </a:r>
            <a:r>
              <a:rPr lang="en-GB" sz="825" dirty="0">
                <a:latin typeface="+mn-lt"/>
                <a:hlinkClick r:id="rId4"/>
              </a:rPr>
              <a:t>kevin.flynn@3gpp.org</a:t>
            </a:r>
            <a:r>
              <a:rPr lang="en-GB" sz="825" dirty="0">
                <a:latin typeface="+mn-lt"/>
              </a:rPr>
              <a:t> </a:t>
            </a:r>
          </a:p>
        </p:txBody>
      </p:sp>
      <p:sp>
        <p:nvSpPr>
          <p:cNvPr id="10" name="Rectangle: Rounded Corners 9">
            <a:extLst>
              <a:ext uri="{FF2B5EF4-FFF2-40B4-BE49-F238E27FC236}">
                <a16:creationId xmlns:a16="http://schemas.microsoft.com/office/drawing/2014/main" id="{8C64CAA3-A8B4-468A-ADE9-7F3919466C43}"/>
              </a:ext>
            </a:extLst>
          </p:cNvPr>
          <p:cNvSpPr/>
          <p:nvPr/>
        </p:nvSpPr>
        <p:spPr>
          <a:xfrm>
            <a:off x="6255544" y="3401616"/>
            <a:ext cx="2674144" cy="2007394"/>
          </a:xfrm>
          <a:prstGeom prst="roundRect">
            <a:avLst>
              <a:gd name="adj" fmla="val 4477"/>
            </a:avLst>
          </a:prstGeom>
          <a:solidFill>
            <a:schemeClr val="bg1"/>
          </a:solidFill>
          <a:ln w="12700">
            <a:solidFill>
              <a:srgbClr val="298F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750" dirty="0" err="1"/>
          </a:p>
        </p:txBody>
      </p:sp>
      <p:pic>
        <p:nvPicPr>
          <p:cNvPr id="4102" name="Picture 2" descr="A group of people sitting posing for the camera&#10;&#10;Description automatically generated">
            <a:extLst>
              <a:ext uri="{FF2B5EF4-FFF2-40B4-BE49-F238E27FC236}">
                <a16:creationId xmlns:a16="http://schemas.microsoft.com/office/drawing/2014/main" id="{12472053-513D-418A-8075-EA084BA7CF7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16266" y="3449242"/>
            <a:ext cx="2551509" cy="1915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Other stuff</a:t>
            </a:r>
            <a:endParaRPr lang="en-GB" sz="2800" dirty="0"/>
          </a:p>
        </p:txBody>
      </p:sp>
      <p:pic>
        <p:nvPicPr>
          <p:cNvPr id="30723" name="Picture 3" descr="MCj03710640000[1]"/>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974725" y="2479675"/>
            <a:ext cx="1898650" cy="1670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5168682"/>
      </p:ext>
    </p:extLst>
  </p:cSld>
  <p:clrMapOvr>
    <a:masterClrMapping/>
  </p:clrMapOvr>
  <p:transition spd="slow">
    <p:cover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Newcomer orientation and mentoring (1)</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19</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768474"/>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Tx/>
              <a:buBlip>
                <a:blip r:embed="rId3"/>
              </a:buBlip>
              <a:defRPr/>
            </a:pPr>
            <a:r>
              <a:rPr lang="en-GB" altLang="en-US" sz="2000" kern="0" dirty="0"/>
              <a:t>REMINDER …</a:t>
            </a:r>
            <a:br>
              <a:rPr lang="en-GB" altLang="en-US" sz="2000" kern="0" dirty="0"/>
            </a:br>
            <a:endParaRPr lang="en-GB" altLang="en-US" sz="2000" kern="0" dirty="0"/>
          </a:p>
          <a:p>
            <a:pPr>
              <a:buFontTx/>
              <a:buBlip>
                <a:blip r:embed="rId3"/>
              </a:buBlip>
              <a:defRPr/>
            </a:pPr>
            <a:r>
              <a:rPr lang="en-GB" altLang="en-US" sz="2000" kern="0" dirty="0"/>
              <a:t>In response to discussions within the PCG earlier this year, the TSG Chairmen took the initiative to set up an early morning meeting during the September TSG week designed to help new delegates understand what (and who) makes 3GPP tick.</a:t>
            </a:r>
          </a:p>
          <a:p>
            <a:pPr>
              <a:buFontTx/>
              <a:buBlip>
                <a:blip r:embed="rId3"/>
              </a:buBlip>
              <a:defRPr/>
            </a:pPr>
            <a:r>
              <a:rPr lang="en-GB" altLang="en-US" sz="2000" kern="0" dirty="0"/>
              <a:t>An exploder list – </a:t>
            </a:r>
            <a:r>
              <a:rPr lang="en-GB" altLang="en-US" sz="2000" kern="0" dirty="0">
                <a:hlinkClick r:id="rId4"/>
              </a:rPr>
              <a:t>mailto:3GPP_MENTORING@3gpp.org</a:t>
            </a:r>
            <a:r>
              <a:rPr lang="en-GB" altLang="en-US" sz="2000" kern="0" dirty="0"/>
              <a:t> – is available for the giving and receiving of good advice concerning the workings of 3GPP.</a:t>
            </a:r>
          </a:p>
          <a:p>
            <a:pPr>
              <a:buFontTx/>
              <a:buBlip>
                <a:blip r:embed="rId3"/>
              </a:buBlip>
              <a:defRPr/>
            </a:pPr>
            <a:r>
              <a:rPr lang="en-GB" altLang="en-US" sz="2000" kern="0" dirty="0"/>
              <a:t>For more details, see the Support Team report to TSGs#86 (</a:t>
            </a:r>
            <a:r>
              <a:rPr lang="en-GB" altLang="en-US" sz="2000" kern="0" dirty="0" err="1"/>
              <a:t>Sitges</a:t>
            </a:r>
            <a:r>
              <a:rPr lang="en-GB" altLang="en-US" sz="2000" kern="0" dirty="0"/>
              <a:t>, December2019).</a:t>
            </a:r>
          </a:p>
          <a:p>
            <a:pPr>
              <a:buFontTx/>
              <a:buBlip>
                <a:blip r:embed="rId3"/>
              </a:buBlip>
              <a:defRPr/>
            </a:pPr>
            <a:r>
              <a:rPr lang="en-GB" altLang="en-US" sz="2000" kern="0" dirty="0"/>
              <a:t>Unfortunately</a:t>
            </a:r>
            <a:r>
              <a:rPr lang="en-GB" altLang="en-US" sz="2000" kern="0"/>
              <a:t>, during the </a:t>
            </a:r>
            <a:r>
              <a:rPr lang="en-GB" altLang="en-US" sz="2000" kern="0" dirty="0"/>
              <a:t>Coronavirus pandemic, there will not be any face to face meetings on orientation and mentoring.</a:t>
            </a:r>
          </a:p>
          <a:p>
            <a:pPr>
              <a:buFontTx/>
              <a:buBlip>
                <a:blip r:embed="rId3"/>
              </a:buBlip>
              <a:defRPr/>
            </a:pPr>
            <a:endParaRPr lang="en-GB" altLang="en-US" sz="1000" kern="0" dirty="0"/>
          </a:p>
        </p:txBody>
      </p:sp>
      <p:sp>
        <p:nvSpPr>
          <p:cNvPr id="2" name="TextBox 1">
            <a:extLst>
              <a:ext uri="{FF2B5EF4-FFF2-40B4-BE49-F238E27FC236}">
                <a16:creationId xmlns:a16="http://schemas.microsoft.com/office/drawing/2014/main" id="{4A3FA528-027F-48B4-96F1-95E2466695C8}"/>
              </a:ext>
            </a:extLst>
          </p:cNvPr>
          <p:cNvSpPr txBox="1"/>
          <p:nvPr/>
        </p:nvSpPr>
        <p:spPr>
          <a:xfrm>
            <a:off x="7132854" y="6019407"/>
            <a:ext cx="2174033" cy="246221"/>
          </a:xfrm>
          <a:prstGeom prst="rect">
            <a:avLst/>
          </a:prstGeom>
          <a:noFill/>
        </p:spPr>
        <p:txBody>
          <a:bodyPr wrap="square" rtlCol="0">
            <a:spAutoFit/>
          </a:bodyPr>
          <a:lstStyle/>
          <a:p>
            <a:r>
              <a:rPr lang="en-GB" dirty="0"/>
              <a:t>* Fear, Uncertainty and Doubt</a:t>
            </a:r>
          </a:p>
        </p:txBody>
      </p:sp>
    </p:spTree>
    <p:extLst>
      <p:ext uri="{BB962C8B-B14F-4D97-AF65-F5344CB8AC3E}">
        <p14:creationId xmlns:p14="http://schemas.microsoft.com/office/powerpoint/2010/main" val="3887407795"/>
      </p:ext>
    </p:extLst>
  </p:cSld>
  <p:clrMapOvr>
    <a:masterClrMapping/>
  </p:clrMapOvr>
  <p:transition spd="slow" advClick="0" advTm="3000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2500667" y="2016125"/>
            <a:ext cx="414266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a:t>None</a:t>
            </a:r>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a:t>Changes of personnel</a:t>
            </a:r>
            <a:endParaRPr lang="en-GB" dirty="0"/>
          </a:p>
        </p:txBody>
      </p:sp>
    </p:spTree>
    <p:extLst>
      <p:ext uri="{BB962C8B-B14F-4D97-AF65-F5344CB8AC3E}">
        <p14:creationId xmlns:p14="http://schemas.microsoft.com/office/powerpoint/2010/main" val="3758086208"/>
      </p:ext>
    </p:extLst>
  </p:cSld>
  <p:clrMapOvr>
    <a:masterClrMapping/>
  </p:clrMapOvr>
  <p:transition spd="slow">
    <p:cover di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Coronavirus</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20</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768474"/>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Tx/>
              <a:buBlip>
                <a:blip r:embed="rId3"/>
              </a:buBlip>
              <a:defRPr/>
            </a:pPr>
            <a:r>
              <a:rPr lang="en-GB" altLang="en-US" sz="2000" kern="0" dirty="0"/>
              <a:t>The Coronavirus currently rampaging in the world has had a considerable disruptive effect upon 3GPP meeting organization. All face-to-face meetings have been cancelled until at least the end of May 2020 – and one can imagine that this situation may be further extended.</a:t>
            </a:r>
          </a:p>
          <a:p>
            <a:pPr>
              <a:buFontTx/>
              <a:buBlip>
                <a:blip r:embed="rId3"/>
              </a:buBlip>
              <a:defRPr/>
            </a:pPr>
            <a:r>
              <a:rPr lang="en-GB" altLang="en-US" sz="2000" kern="0" dirty="0"/>
              <a:t>Many of these meetings have been replaced with “virtual meetings”, with views exchanged by emails and/or on-line conferencing using the GoToMeeting or GoToWebinar tools. In most cases, these e-meetings have had pared-down agendas compared to the physical meetings they have replaced, meaning that less work has been accomplished than originally intended, with a potential knock-on effect on 3GPP’s time scale planning. Some e-meetings have been extended to beyond the </a:t>
            </a:r>
            <a:r>
              <a:rPr lang="en-GB" altLang="en-US" sz="2000" kern="0"/>
              <a:t>usual five days.</a:t>
            </a:r>
            <a:endParaRPr lang="en-GB" altLang="en-US" sz="2000" kern="0" dirty="0"/>
          </a:p>
          <a:p>
            <a:pPr>
              <a:buFontTx/>
              <a:buBlip>
                <a:blip r:embed="rId3"/>
              </a:buBlip>
              <a:defRPr/>
            </a:pPr>
            <a:r>
              <a:rPr lang="en-GB" altLang="en-US" sz="2000" kern="0" dirty="0"/>
              <a:t>Nevertheless, the overall experience of e-meetings has been positive – though not as good as physical meetings – and regardless of any Corona effect, one can imagine these techniques being used in the future.</a:t>
            </a:r>
            <a:br>
              <a:rPr lang="en-GB" altLang="en-US" sz="2000" kern="0" dirty="0"/>
            </a:br>
            <a:endParaRPr lang="en-GB" altLang="en-US" sz="1000" kern="0" dirty="0"/>
          </a:p>
        </p:txBody>
      </p:sp>
    </p:spTree>
    <p:extLst>
      <p:ext uri="{BB962C8B-B14F-4D97-AF65-F5344CB8AC3E}">
        <p14:creationId xmlns:p14="http://schemas.microsoft.com/office/powerpoint/2010/main" val="1652969761"/>
      </p:ext>
    </p:extLst>
  </p:cSld>
  <p:clrMapOvr>
    <a:masterClrMapping/>
  </p:clrMapOvr>
  <p:transition spd="slow" advClick="0" advTm="3000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Virtual meetings (1)</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21</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768474"/>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Tx/>
              <a:buBlip>
                <a:blip r:embed="rId3"/>
              </a:buBlip>
              <a:defRPr/>
            </a:pPr>
            <a:r>
              <a:rPr lang="en-GB" altLang="en-US" sz="2000" kern="0" dirty="0"/>
              <a:t>A number of 3GPP working groups have held virtual meetings of one kind or another for many years. These tend to be simple telephone conferences, but occasionally GoToMeeting or a similar tool is employed, allowing real-time sharing of documents.</a:t>
            </a:r>
            <a:br>
              <a:rPr lang="en-GB" altLang="en-US" sz="2000" kern="0" dirty="0"/>
            </a:br>
            <a:r>
              <a:rPr lang="en-GB" altLang="en-US" sz="2000" kern="0" dirty="0"/>
              <a:t>In addition, exchanges of emails can contribute to, or even entirely constitute, a virtual meeting.</a:t>
            </a:r>
            <a:br>
              <a:rPr lang="en-GB" altLang="en-US" sz="2000" kern="0" dirty="0"/>
            </a:br>
            <a:br>
              <a:rPr lang="en-GB" altLang="en-US" sz="2000" kern="0" dirty="0"/>
            </a:br>
            <a:endParaRPr lang="en-GB" altLang="en-US" sz="2000" kern="0" dirty="0"/>
          </a:p>
          <a:p>
            <a:pPr>
              <a:buFontTx/>
              <a:buBlip>
                <a:blip r:embed="rId3"/>
              </a:buBlip>
              <a:defRPr/>
            </a:pPr>
            <a:r>
              <a:rPr lang="en-GB" altLang="en-US" sz="2000" kern="0" dirty="0"/>
              <a:t>The following slides present some observations in favour of and against the use of such virtual meetings …</a:t>
            </a:r>
            <a:endParaRPr lang="en-GB" altLang="en-US" sz="1000" kern="0" dirty="0"/>
          </a:p>
        </p:txBody>
      </p:sp>
    </p:spTree>
    <p:extLst>
      <p:ext uri="{BB962C8B-B14F-4D97-AF65-F5344CB8AC3E}">
        <p14:creationId xmlns:p14="http://schemas.microsoft.com/office/powerpoint/2010/main" val="4243931025"/>
      </p:ext>
    </p:extLst>
  </p:cSld>
  <p:clrMapOvr>
    <a:masterClrMapping/>
  </p:clrMapOvr>
  <p:transition spd="slow" advClick="0" advTm="3000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319755" y="589736"/>
            <a:ext cx="7031621" cy="556090"/>
          </a:xfrm>
          <a:noFill/>
          <a:ln>
            <a:miter lim="800000"/>
            <a:headEnd/>
            <a:tailEnd/>
          </a:ln>
        </p:spPr>
        <p:txBody>
          <a:bodyPr vert="horz" wrap="square" lIns="91440" tIns="45720" rIns="91440" bIns="45720" numCol="1" anchor="t" anchorCtr="0" compatLnSpc="1">
            <a:prstTxWarp prst="textNoShape">
              <a:avLst/>
            </a:prstTxWarp>
          </a:bodyPr>
          <a:lstStyle/>
          <a:p>
            <a:pPr algn="l"/>
            <a:r>
              <a:rPr lang="en-GB" altLang="en-US" dirty="0"/>
              <a:t>Virtual meetings (2)</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22</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19270" y="1070642"/>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Blip>
                <a:blip r:embed="rId3"/>
              </a:buBlip>
              <a:defRPr/>
            </a:pPr>
            <a:r>
              <a:rPr lang="en-GB" altLang="en-US" sz="2000" kern="0" dirty="0"/>
              <a:t>Status:</a:t>
            </a:r>
            <a:br>
              <a:rPr lang="en-GB" altLang="en-US" sz="2000" kern="0" dirty="0"/>
            </a:br>
            <a:br>
              <a:rPr lang="en-GB" altLang="en-US" sz="2000" kern="0" dirty="0"/>
            </a:br>
            <a:r>
              <a:rPr lang="en-GB" altLang="en-US" sz="2000" kern="0" dirty="0"/>
              <a:t>It can be unclear whether a virtual meeting has the status of an official 3GPP meeting or not. </a:t>
            </a:r>
            <a:br>
              <a:rPr lang="en-GB" altLang="en-US" sz="2000" kern="0" dirty="0"/>
            </a:br>
            <a:br>
              <a:rPr lang="en-GB" altLang="en-US" sz="2000" kern="0" dirty="0"/>
            </a:br>
            <a:r>
              <a:rPr lang="en-GB" altLang="en-US" sz="2000" kern="0" dirty="0"/>
              <a:t>If it DOES have such a status, then all the associated formalities must be respected:</a:t>
            </a:r>
          </a:p>
          <a:p>
            <a:pPr lvl="1">
              <a:buBlip>
                <a:blip r:embed="rId3"/>
              </a:buBlip>
              <a:defRPr/>
            </a:pPr>
            <a:r>
              <a:rPr lang="en-GB" altLang="en-US" sz="1600" kern="0" dirty="0"/>
              <a:t>The meeting must be created in accordance with the usual TSG/WG rules and must appear in the calendar, including a clear statement on the decision-making powers of the e-meeting. The e-meeting must be of type “ad hoc”.</a:t>
            </a:r>
          </a:p>
          <a:p>
            <a:pPr lvl="1">
              <a:buBlip>
                <a:blip r:embed="rId3"/>
              </a:buBlip>
              <a:defRPr/>
            </a:pPr>
            <a:r>
              <a:rPr lang="en-GB" altLang="en-US" sz="1600" kern="0" dirty="0"/>
              <a:t>The meeting must have a dedicated folder in the group’s area of the 3GPP file server.</a:t>
            </a:r>
          </a:p>
          <a:p>
            <a:pPr lvl="1">
              <a:buBlip>
                <a:blip r:embed="rId3"/>
              </a:buBlip>
              <a:defRPr/>
            </a:pPr>
            <a:r>
              <a:rPr lang="en-GB" altLang="en-US" sz="1600" kern="0" dirty="0"/>
              <a:t>A formal invitation and a formal agenda must be issued, respecting the lead times stipulated in the 3GPP Working Procedures.</a:t>
            </a:r>
          </a:p>
          <a:p>
            <a:pPr lvl="1">
              <a:buBlip>
                <a:blip r:embed="rId3"/>
              </a:buBlip>
              <a:defRPr/>
            </a:pPr>
            <a:r>
              <a:rPr lang="en-GB" altLang="en-US" sz="1600" kern="0" dirty="0"/>
              <a:t>At the beginning of the meeting, the chairman must make the usual IPR, antitrust, etc, statements.</a:t>
            </a:r>
          </a:p>
          <a:p>
            <a:pPr lvl="1">
              <a:buBlip>
                <a:blip r:embed="rId3"/>
              </a:buBlip>
              <a:defRPr/>
            </a:pPr>
            <a:r>
              <a:rPr lang="en-GB" altLang="en-US" sz="1600" kern="0" dirty="0"/>
              <a:t>After the meeting, a formal report must be provided, approved, and uploaded to the meeting’s Report subfolder. (The report can be approved by email within a short period following the end of the meeting or, more usually, at the next f2f (?) meeting of the group.)</a:t>
            </a:r>
            <a:endParaRPr lang="en-GB" altLang="en-US" sz="600" kern="0" dirty="0"/>
          </a:p>
        </p:txBody>
      </p:sp>
    </p:spTree>
    <p:extLst>
      <p:ext uri="{BB962C8B-B14F-4D97-AF65-F5344CB8AC3E}">
        <p14:creationId xmlns:p14="http://schemas.microsoft.com/office/powerpoint/2010/main" val="824939986"/>
      </p:ext>
    </p:extLst>
  </p:cSld>
  <p:clrMapOvr>
    <a:masterClrMapping/>
  </p:clrMapOvr>
  <p:transition spd="slow" advClick="0" advTm="3000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497304"/>
            <a:ext cx="7031621" cy="681791"/>
          </a:xfrm>
          <a:noFill/>
          <a:ln>
            <a:miter lim="800000"/>
            <a:headEnd/>
            <a:tailEnd/>
          </a:ln>
        </p:spPr>
        <p:txBody>
          <a:bodyPr vert="horz" wrap="square" lIns="91440" tIns="45720" rIns="91440" bIns="45720" numCol="1" anchor="t" anchorCtr="0" compatLnSpc="1">
            <a:prstTxWarp prst="textNoShape">
              <a:avLst/>
            </a:prstTxWarp>
          </a:bodyPr>
          <a:lstStyle/>
          <a:p>
            <a:pPr algn="l"/>
            <a:r>
              <a:rPr lang="en-GB" altLang="en-US" dirty="0"/>
              <a:t>Virtual meetings (3)</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23</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238540" y="1155221"/>
            <a:ext cx="8905460" cy="420283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Blip>
                <a:blip r:embed="rId3"/>
              </a:buBlip>
              <a:defRPr/>
            </a:pPr>
            <a:r>
              <a:rPr lang="en-GB" altLang="en-US" sz="2000" kern="0" dirty="0">
                <a:solidFill>
                  <a:schemeClr val="bg1">
                    <a:lumMod val="50000"/>
                  </a:schemeClr>
                </a:solidFill>
              </a:rPr>
              <a:t>Status:</a:t>
            </a:r>
            <a:br>
              <a:rPr lang="en-GB" altLang="en-US" sz="2000" kern="0" dirty="0">
                <a:solidFill>
                  <a:schemeClr val="bg1">
                    <a:lumMod val="50000"/>
                  </a:schemeClr>
                </a:solidFill>
              </a:rPr>
            </a:br>
            <a:br>
              <a:rPr lang="en-GB" altLang="en-US" sz="2000" kern="0" dirty="0">
                <a:solidFill>
                  <a:schemeClr val="bg1">
                    <a:lumMod val="50000"/>
                  </a:schemeClr>
                </a:solidFill>
              </a:rPr>
            </a:br>
            <a:r>
              <a:rPr lang="en-GB" altLang="en-US" sz="2000" kern="0" dirty="0">
                <a:solidFill>
                  <a:schemeClr val="bg1">
                    <a:lumMod val="50000"/>
                  </a:schemeClr>
                </a:solidFill>
              </a:rPr>
              <a:t>It can be unclear whether a virtual meeting has the status of an official 3GPP meeting or not.</a:t>
            </a:r>
            <a:r>
              <a:rPr lang="en-GB" altLang="en-US" sz="2000" kern="0" dirty="0"/>
              <a:t> </a:t>
            </a:r>
            <a:br>
              <a:rPr lang="en-GB" altLang="en-US" sz="2000" kern="0" dirty="0"/>
            </a:br>
            <a:br>
              <a:rPr lang="en-GB" altLang="en-US" sz="2000" kern="0" dirty="0"/>
            </a:br>
            <a:r>
              <a:rPr lang="en-GB" altLang="en-US" sz="2000" kern="0" dirty="0"/>
              <a:t>If it does NOT, then the foregoing formalities can be waived. </a:t>
            </a:r>
            <a:r>
              <a:rPr lang="en-GB" altLang="en-US" sz="2000" b="1" kern="0" dirty="0"/>
              <a:t>BUT</a:t>
            </a:r>
            <a:r>
              <a:rPr lang="en-GB" altLang="en-US" sz="2000" kern="0" dirty="0"/>
              <a:t> in this case the e-meeting is not a 3GPP meeting in any sense – it is simply a discussion amongst people with a common interest.</a:t>
            </a:r>
          </a:p>
          <a:p>
            <a:pPr lvl="1">
              <a:buBlip>
                <a:blip r:embed="rId3"/>
              </a:buBlip>
              <a:defRPr/>
            </a:pPr>
            <a:r>
              <a:rPr lang="en-GB" altLang="en-US" sz="1600" kern="0" dirty="0"/>
              <a:t>MCC should not organize such a meeting nor participate unless specifically requested by the chairman to contribute on particular areas of expertise*.</a:t>
            </a:r>
          </a:p>
          <a:p>
            <a:pPr lvl="1">
              <a:buBlip>
                <a:blip r:embed="rId3"/>
              </a:buBlip>
              <a:defRPr/>
            </a:pPr>
            <a:r>
              <a:rPr lang="en-GB" altLang="en-US" sz="1600" kern="0" dirty="0"/>
              <a:t>Documents produced for input to, discussion at, and output from the e-meeting should not be uploaded to the 3GPP file server nor distributed on a 3GPP email exploder.</a:t>
            </a:r>
          </a:p>
          <a:p>
            <a:pPr lvl="1">
              <a:buBlip>
                <a:blip r:embed="rId3"/>
              </a:buBlip>
              <a:defRPr/>
            </a:pPr>
            <a:r>
              <a:rPr lang="en-GB" altLang="en-US" sz="1600" kern="0" dirty="0"/>
              <a:t>Nevertheless, participants must be aware of the provisions of the </a:t>
            </a:r>
            <a:r>
              <a:rPr lang="en-GB" altLang="en-US" sz="1600" kern="0" dirty="0">
                <a:hlinkClick r:id="rId4"/>
              </a:rPr>
              <a:t>US Export Administration Regulations</a:t>
            </a:r>
            <a:r>
              <a:rPr lang="en-GB" altLang="en-US" sz="1600" kern="0" dirty="0"/>
              <a:t> and must decide on their applicability.</a:t>
            </a:r>
          </a:p>
        </p:txBody>
      </p:sp>
      <p:sp>
        <p:nvSpPr>
          <p:cNvPr id="2" name="TextBox 1">
            <a:extLst>
              <a:ext uri="{FF2B5EF4-FFF2-40B4-BE49-F238E27FC236}">
                <a16:creationId xmlns:a16="http://schemas.microsoft.com/office/drawing/2014/main" id="{9BBA7F16-6D55-488A-AD2A-3FE7CC217C2E}"/>
              </a:ext>
            </a:extLst>
          </p:cNvPr>
          <p:cNvSpPr txBox="1"/>
          <p:nvPr/>
        </p:nvSpPr>
        <p:spPr>
          <a:xfrm>
            <a:off x="3982713" y="5446295"/>
            <a:ext cx="4796589" cy="707886"/>
          </a:xfrm>
          <a:prstGeom prst="rect">
            <a:avLst/>
          </a:prstGeom>
          <a:noFill/>
        </p:spPr>
        <p:txBody>
          <a:bodyPr wrap="square" rtlCol="0">
            <a:spAutoFit/>
          </a:bodyPr>
          <a:lstStyle/>
          <a:p>
            <a:r>
              <a:rPr lang="en-GB" dirty="0"/>
              <a:t>* MCC is not “obliged” to support ad hoc meetings. However, subject to budgetary considerations, MCC will normally endeavour do so, particularly where the meeting is held at ETSI premises or nearby. </a:t>
            </a:r>
            <a:br>
              <a:rPr lang="en-GB" dirty="0"/>
            </a:br>
            <a:r>
              <a:rPr lang="en-GB" dirty="0"/>
              <a:t>MCC will normally support e-meetings since there is little or no budgetary impact.</a:t>
            </a:r>
          </a:p>
        </p:txBody>
      </p:sp>
    </p:spTree>
    <p:extLst>
      <p:ext uri="{BB962C8B-B14F-4D97-AF65-F5344CB8AC3E}">
        <p14:creationId xmlns:p14="http://schemas.microsoft.com/office/powerpoint/2010/main" val="845216319"/>
      </p:ext>
    </p:extLst>
  </p:cSld>
  <p:clrMapOvr>
    <a:masterClrMapping/>
  </p:clrMapOvr>
  <p:transition spd="slow" advClick="0" advTm="3000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Virtual meetings (4)</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24</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71486" y="1407526"/>
            <a:ext cx="8905460" cy="407887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Blip>
                <a:blip r:embed="rId3"/>
              </a:buBlip>
              <a:defRPr/>
            </a:pPr>
            <a:r>
              <a:rPr lang="en-GB" altLang="en-US" sz="2000" kern="0" dirty="0"/>
              <a:t>Meeting type:</a:t>
            </a:r>
            <a:br>
              <a:rPr lang="en-GB" altLang="en-US" sz="2000" kern="0" dirty="0"/>
            </a:br>
            <a:endParaRPr lang="en-GB" altLang="en-US" sz="2000" kern="0" dirty="0"/>
          </a:p>
          <a:p>
            <a:pPr lvl="1">
              <a:buBlip>
                <a:blip r:embed="rId3"/>
              </a:buBlip>
              <a:defRPr/>
            </a:pPr>
            <a:r>
              <a:rPr lang="en-GB" altLang="en-US" sz="1600" kern="0" dirty="0"/>
              <a:t>All official 3GPP meetings are of type “ordinary” or “ad hoc” </a:t>
            </a:r>
            <a:r>
              <a:rPr lang="en-GB" altLang="en-US" sz="1200" kern="0" dirty="0"/>
              <a:t>(</a:t>
            </a:r>
            <a:r>
              <a:rPr lang="en-GB" altLang="en-US" sz="1200" kern="0" dirty="0">
                <a:hlinkClick r:id="rId4"/>
              </a:rPr>
              <a:t>annex F of the 3GPP Working Procedures</a:t>
            </a:r>
            <a:r>
              <a:rPr lang="en-GB" altLang="en-US" sz="1200" kern="0" dirty="0"/>
              <a:t>)*</a:t>
            </a:r>
            <a:r>
              <a:rPr lang="en-GB" altLang="en-US" sz="1600" kern="0" dirty="0"/>
              <a:t>. Participation (or not) in an “ad hoc” meeting has no effect on the acquisition or loss of an Individual Member’s voting rights in that group.</a:t>
            </a:r>
          </a:p>
          <a:p>
            <a:pPr lvl="1">
              <a:buBlip>
                <a:blip r:embed="rId3"/>
              </a:buBlip>
              <a:defRPr/>
            </a:pPr>
            <a:r>
              <a:rPr lang="en-GB" altLang="en-US" sz="1600" kern="0" dirty="0"/>
              <a:t>Fully electronic meetings (pure e-meetings, with no face-to-face participation) are considered to be of type “ad hoc”.</a:t>
            </a:r>
          </a:p>
          <a:p>
            <a:pPr lvl="1">
              <a:buBlip>
                <a:blip r:embed="rId3"/>
              </a:buBlip>
              <a:defRPr/>
            </a:pPr>
            <a:r>
              <a:rPr lang="en-GB" altLang="en-US" sz="1600" kern="0" dirty="0"/>
              <a:t>Remote (electronic) participation in an “ordinary” meeting by an Individual Member’s delegate does not count for the acquisition or maintenance of that IM’s voting rights.</a:t>
            </a:r>
          </a:p>
          <a:p>
            <a:pPr lvl="1">
              <a:buBlip>
                <a:blip r:embed="rId3"/>
              </a:buBlip>
              <a:defRPr/>
            </a:pPr>
            <a:r>
              <a:rPr lang="en-GB" altLang="en-US" sz="1600" kern="0" dirty="0"/>
              <a:t>The Working Procedures implicitly assume that “ordinary” meetings are the norm, and that “ad hoc” meetings may be inserted into the calendar amongst these without disrupting the normal frequency of “ordinary” meetings.</a:t>
            </a:r>
          </a:p>
          <a:p>
            <a:pPr lvl="1">
              <a:buBlip>
                <a:blip r:embed="rId3"/>
              </a:buBlip>
              <a:defRPr/>
            </a:pPr>
            <a:r>
              <a:rPr lang="en-GB" altLang="en-US" sz="1600" kern="0" dirty="0"/>
              <a:t>The concept of “time units” may be subject to misinterpretation for e-meetings. (The “time unit” was introduced to define the time dedicated to a particular topic / work item in face-to-face meetings.)</a:t>
            </a:r>
          </a:p>
          <a:p>
            <a:pPr marL="0" indent="0">
              <a:buNone/>
              <a:defRPr/>
            </a:pPr>
            <a:endParaRPr lang="en-GB" altLang="en-US" sz="2000" kern="0" dirty="0"/>
          </a:p>
          <a:p>
            <a:pPr>
              <a:buBlip>
                <a:blip r:embed="rId3"/>
              </a:buBlip>
              <a:defRPr/>
            </a:pPr>
            <a:endParaRPr lang="en-GB" altLang="en-US" sz="600" kern="0" dirty="0"/>
          </a:p>
        </p:txBody>
      </p:sp>
      <p:sp>
        <p:nvSpPr>
          <p:cNvPr id="2" name="TextBox 1">
            <a:extLst>
              <a:ext uri="{FF2B5EF4-FFF2-40B4-BE49-F238E27FC236}">
                <a16:creationId xmlns:a16="http://schemas.microsoft.com/office/drawing/2014/main" id="{7AF008D6-6858-4464-A3D3-5C0CCA03B3FA}"/>
              </a:ext>
            </a:extLst>
          </p:cNvPr>
          <p:cNvSpPr txBox="1"/>
          <p:nvPr/>
        </p:nvSpPr>
        <p:spPr>
          <a:xfrm>
            <a:off x="5189621" y="5694947"/>
            <a:ext cx="3537284" cy="553998"/>
          </a:xfrm>
          <a:prstGeom prst="rect">
            <a:avLst/>
          </a:prstGeom>
          <a:noFill/>
        </p:spPr>
        <p:txBody>
          <a:bodyPr wrap="square" rtlCol="0">
            <a:spAutoFit/>
          </a:bodyPr>
          <a:lstStyle/>
          <a:p>
            <a:r>
              <a:rPr lang="en-GB" dirty="0"/>
              <a:t>* It has been proposed that matters might be simplified by creating a new meeting type “electronic”, having dedicated rules and procedures.</a:t>
            </a:r>
          </a:p>
        </p:txBody>
      </p:sp>
    </p:spTree>
    <p:extLst>
      <p:ext uri="{BB962C8B-B14F-4D97-AF65-F5344CB8AC3E}">
        <p14:creationId xmlns:p14="http://schemas.microsoft.com/office/powerpoint/2010/main" val="1810744848"/>
      </p:ext>
    </p:extLst>
  </p:cSld>
  <p:clrMapOvr>
    <a:masterClrMapping/>
  </p:clrMapOvr>
  <p:transition spd="slow" advClick="0" advTm="3000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Virtual meetings (5)</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25</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71486" y="1407526"/>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Blip>
                <a:blip r:embed="rId3"/>
              </a:buBlip>
              <a:defRPr/>
            </a:pPr>
            <a:r>
              <a:rPr lang="en-GB" altLang="en-US" sz="2000" kern="0" dirty="0"/>
              <a:t>Check-in:</a:t>
            </a:r>
            <a:br>
              <a:rPr lang="en-GB" altLang="en-US" sz="2000" kern="0" dirty="0"/>
            </a:br>
            <a:endParaRPr lang="en-GB" altLang="en-US" sz="2000" kern="0" dirty="0"/>
          </a:p>
          <a:p>
            <a:pPr lvl="1">
              <a:buBlip>
                <a:blip r:embed="rId3"/>
              </a:buBlip>
              <a:defRPr/>
            </a:pPr>
            <a:r>
              <a:rPr lang="en-GB" altLang="en-US" sz="1600" kern="0" dirty="0"/>
              <a:t>At a f2f meeting, check-in of participants is normally easy to achieve. In case of individual difficulties (broken-down PC, company IT policy limitations, …) the MCC Secretary can manually check a delegate in.</a:t>
            </a:r>
          </a:p>
          <a:p>
            <a:pPr lvl="1">
              <a:buBlip>
                <a:blip r:embed="rId3"/>
              </a:buBlip>
              <a:defRPr/>
            </a:pPr>
            <a:r>
              <a:rPr lang="en-GB" altLang="en-US" sz="1600" kern="0" dirty="0"/>
              <a:t>At a virtual meeting, the usual self-check-in process is impossible.</a:t>
            </a:r>
          </a:p>
          <a:p>
            <a:pPr lvl="1">
              <a:buBlip>
                <a:blip r:embed="rId3"/>
              </a:buBlip>
              <a:defRPr/>
            </a:pPr>
            <a:r>
              <a:rPr lang="en-GB" altLang="en-US" sz="1600" kern="0" dirty="0"/>
              <a:t>Whilst the MCC Secretary can analyse the email traffic and GoToMeeting attendance to establish who has participated in an e-meeting, this manual process is time consuming and potentially error-prone. </a:t>
            </a:r>
          </a:p>
          <a:p>
            <a:pPr lvl="1">
              <a:buBlip>
                <a:blip r:embed="rId3"/>
              </a:buBlip>
              <a:defRPr/>
            </a:pPr>
            <a:r>
              <a:rPr lang="en-GB" altLang="en-US" sz="1600" kern="0" dirty="0"/>
              <a:t>In view of the fact that many delegates may passively participate in (any) meeting, listening without speaking, it might be desirable to create dedicated email exploder lists for each e-meeting (rather than each group). MCC will subscribe to that exploder every delegate who registers for the meeting, and all such persons will be deemed to have attended the meeting regardless of whether or not they sent any email messages.</a:t>
            </a:r>
          </a:p>
          <a:p>
            <a:pPr lvl="1">
              <a:buBlip>
                <a:blip r:embed="rId3"/>
              </a:buBlip>
              <a:defRPr/>
            </a:pPr>
            <a:r>
              <a:rPr lang="en-GB" altLang="en-US" sz="1600" kern="0" dirty="0"/>
              <a:t>The GoToMeeting™ tool is capable of providing a fairly accurate participation list, the only doubt being around people who use dial-in access only.</a:t>
            </a:r>
          </a:p>
          <a:p>
            <a:pPr lvl="1">
              <a:buBlip>
                <a:blip r:embed="rId3"/>
              </a:buBlip>
              <a:defRPr/>
            </a:pPr>
            <a:r>
              <a:rPr lang="en-GB" altLang="en-US" sz="1600" kern="0" dirty="0"/>
              <a:t>That said, a completely accurate attendance list is not </a:t>
            </a:r>
            <a:r>
              <a:rPr lang="en-GB" altLang="en-US" sz="1600" i="1" kern="0" dirty="0"/>
              <a:t>vitally</a:t>
            </a:r>
            <a:r>
              <a:rPr lang="en-GB" altLang="en-US" sz="1600" kern="0" dirty="0"/>
              <a:t> important for an e-meeting for the reasons outlined in the following slides.</a:t>
            </a:r>
          </a:p>
          <a:p>
            <a:pPr marL="0" indent="0">
              <a:buNone/>
              <a:defRPr/>
            </a:pPr>
            <a:endParaRPr lang="en-GB" altLang="en-US" sz="2000" kern="0" dirty="0"/>
          </a:p>
          <a:p>
            <a:pPr>
              <a:buBlip>
                <a:blip r:embed="rId3"/>
              </a:buBlip>
              <a:defRPr/>
            </a:pPr>
            <a:endParaRPr lang="en-GB" altLang="en-US" sz="600" kern="0" dirty="0"/>
          </a:p>
        </p:txBody>
      </p:sp>
    </p:spTree>
    <p:extLst>
      <p:ext uri="{BB962C8B-B14F-4D97-AF65-F5344CB8AC3E}">
        <p14:creationId xmlns:p14="http://schemas.microsoft.com/office/powerpoint/2010/main" val="3785587826"/>
      </p:ext>
    </p:extLst>
  </p:cSld>
  <p:clrMapOvr>
    <a:masterClrMapping/>
  </p:clrMapOvr>
  <p:transition spd="slow" advClick="0" advTm="3000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Virtual meetings (6)</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26</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71486" y="1407526"/>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Blip>
                <a:blip r:embed="rId3"/>
              </a:buBlip>
              <a:defRPr/>
            </a:pPr>
            <a:r>
              <a:rPr lang="en-GB" altLang="en-US" sz="2000" kern="0" dirty="0"/>
              <a:t>Voting rights (see also slide 24)</a:t>
            </a:r>
            <a:br>
              <a:rPr lang="en-GB" altLang="en-US" sz="2000" kern="0" dirty="0"/>
            </a:br>
            <a:endParaRPr lang="en-GB" altLang="en-US" sz="2000" kern="0" dirty="0"/>
          </a:p>
          <a:p>
            <a:pPr lvl="1">
              <a:buBlip>
                <a:blip r:embed="rId3"/>
              </a:buBlip>
              <a:defRPr/>
            </a:pPr>
            <a:r>
              <a:rPr lang="en-GB" altLang="en-US" sz="1600" kern="0" dirty="0"/>
              <a:t>All official 3GPP meetings are of type “ordinary” or “ad hoc” </a:t>
            </a:r>
            <a:r>
              <a:rPr lang="en-GB" altLang="en-US" sz="1200" kern="0" dirty="0"/>
              <a:t>(</a:t>
            </a:r>
            <a:r>
              <a:rPr lang="en-GB" altLang="en-US" sz="1200" kern="0" dirty="0">
                <a:hlinkClick r:id="rId4"/>
              </a:rPr>
              <a:t>annex F of the 3GPP Working Procedures</a:t>
            </a:r>
            <a:r>
              <a:rPr lang="en-GB" altLang="en-US" sz="1200" kern="0" dirty="0"/>
              <a:t>)</a:t>
            </a:r>
            <a:r>
              <a:rPr lang="en-GB" altLang="en-US" sz="1600" kern="0" dirty="0"/>
              <a:t>.* Participation (or not) in an “ad hoc” meeting has no implication for the acquisition or loss of an Individual Member’s voting rights in that group.</a:t>
            </a:r>
            <a:br>
              <a:rPr lang="en-GB" altLang="en-US" sz="1600" kern="0" dirty="0"/>
            </a:br>
            <a:endParaRPr lang="en-GB" altLang="en-US" sz="1600" kern="0" dirty="0"/>
          </a:p>
          <a:p>
            <a:pPr lvl="1">
              <a:buBlip>
                <a:blip r:embed="rId3"/>
              </a:buBlip>
              <a:defRPr/>
            </a:pPr>
            <a:r>
              <a:rPr lang="en-GB" altLang="en-US" sz="1600" kern="0" dirty="0"/>
              <a:t>Remote (electronic) participation in an “ordinary” meeting by an Individual Member’s delegate has no impact with regard to voting rights for that IM.</a:t>
            </a:r>
          </a:p>
          <a:p>
            <a:pPr lvl="1">
              <a:buBlip>
                <a:blip r:embed="rId3"/>
              </a:buBlip>
              <a:defRPr/>
            </a:pPr>
            <a:r>
              <a:rPr lang="en-GB" altLang="en-US" sz="1600" kern="0" dirty="0"/>
              <a:t>Fully electronic meetings (pure e-meetings, with no face-to-face participation) are considered to be of type “ad hoc”.</a:t>
            </a:r>
          </a:p>
          <a:p>
            <a:pPr lvl="1">
              <a:buBlip>
                <a:blip r:embed="rId3"/>
              </a:buBlip>
              <a:defRPr/>
            </a:pPr>
            <a:r>
              <a:rPr lang="en-GB" altLang="en-US" sz="1600" kern="0" dirty="0"/>
              <a:t>The Working Procedures implicitly assume that “ordinary” meetings are the norm, and that “ad hoc” meetings may be interspersed in the calendar amongst these without disrupting the normal frequency of “ordinary” meetings.</a:t>
            </a:r>
          </a:p>
          <a:p>
            <a:pPr lvl="1">
              <a:buBlip>
                <a:blip r:embed="rId3"/>
              </a:buBlip>
              <a:defRPr/>
            </a:pPr>
            <a:r>
              <a:rPr lang="en-GB" altLang="en-US" sz="1600" b="1" kern="0" dirty="0"/>
              <a:t>The above conditions mean that prolonged periods of “ad hoc” e-meetings with no intervening “ordinary”, f2f, meetings will result in stagnation of IMs’ voting rights: new IMs will be unable ever to acquire voting rights for the duration of that period regardless of how many meetings they participate in, and existing IMs will never lose voting rights, even if they do not participate in any of those “ad hoc” meetings.</a:t>
            </a:r>
          </a:p>
        </p:txBody>
      </p:sp>
      <p:sp>
        <p:nvSpPr>
          <p:cNvPr id="2" name="TextBox 1">
            <a:extLst>
              <a:ext uri="{FF2B5EF4-FFF2-40B4-BE49-F238E27FC236}">
                <a16:creationId xmlns:a16="http://schemas.microsoft.com/office/drawing/2014/main" id="{517B20DD-D484-431C-B6B3-F615ED310CCA}"/>
              </a:ext>
            </a:extLst>
          </p:cNvPr>
          <p:cNvSpPr txBox="1"/>
          <p:nvPr/>
        </p:nvSpPr>
        <p:spPr>
          <a:xfrm>
            <a:off x="2982469" y="2842560"/>
            <a:ext cx="6438951" cy="246221"/>
          </a:xfrm>
          <a:prstGeom prst="rect">
            <a:avLst/>
          </a:prstGeom>
          <a:noFill/>
        </p:spPr>
        <p:txBody>
          <a:bodyPr wrap="square" rtlCol="0">
            <a:spAutoFit/>
          </a:bodyPr>
          <a:lstStyle/>
          <a:p>
            <a:pPr algn="just"/>
            <a:r>
              <a:rPr lang="en-GB" dirty="0">
                <a:solidFill>
                  <a:schemeClr val="bg1">
                    <a:lumMod val="50000"/>
                  </a:schemeClr>
                </a:solidFill>
              </a:rPr>
              <a:t>“Workshops” are a special case of “ad hoc” meetings where non-3GPP member organizations may attend.</a:t>
            </a:r>
          </a:p>
        </p:txBody>
      </p:sp>
    </p:spTree>
    <p:extLst>
      <p:ext uri="{BB962C8B-B14F-4D97-AF65-F5344CB8AC3E}">
        <p14:creationId xmlns:p14="http://schemas.microsoft.com/office/powerpoint/2010/main" val="701977861"/>
      </p:ext>
    </p:extLst>
  </p:cSld>
  <p:clrMapOvr>
    <a:masterClrMapping/>
  </p:clrMapOvr>
  <p:transition spd="slow" advClick="0" advTm="3000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Virtual meetings (7)</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27</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71486" y="1407526"/>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Blip>
                <a:blip r:embed="rId3"/>
              </a:buBlip>
              <a:defRPr/>
            </a:pPr>
            <a:r>
              <a:rPr lang="en-GB" altLang="en-US" sz="2000" kern="0" dirty="0"/>
              <a:t>Technical Votes and Elections of Officials</a:t>
            </a:r>
            <a:br>
              <a:rPr lang="en-GB" altLang="en-US" sz="2000" kern="0" dirty="0"/>
            </a:br>
            <a:endParaRPr lang="en-GB" altLang="en-US" sz="2000" kern="0" dirty="0"/>
          </a:p>
          <a:p>
            <a:pPr lvl="1">
              <a:buBlip>
                <a:blip r:embed="rId3"/>
              </a:buBlip>
              <a:defRPr/>
            </a:pPr>
            <a:r>
              <a:rPr lang="en-GB" altLang="en-US" sz="1600" kern="0" dirty="0"/>
              <a:t>Decision-making at TSG and WG level is defined in the </a:t>
            </a:r>
            <a:r>
              <a:rPr lang="en-GB" altLang="en-US" sz="1600" kern="0" dirty="0">
                <a:hlinkClick r:id="rId4"/>
              </a:rPr>
              <a:t>3GPP Working Procedures, articles 24 ff</a:t>
            </a:r>
            <a:r>
              <a:rPr lang="en-GB" altLang="en-US" sz="1600" kern="0" dirty="0"/>
              <a:t>. Furthermore, special conditions apply to decision making at ad hoc meetings </a:t>
            </a:r>
            <a:r>
              <a:rPr lang="en-GB" altLang="en-US" sz="1400" kern="0" dirty="0"/>
              <a:t>(</a:t>
            </a:r>
            <a:r>
              <a:rPr lang="en-GB" altLang="en-US" sz="1400" kern="0" dirty="0">
                <a:hlinkClick r:id="rId5"/>
              </a:rPr>
              <a:t>3GPP Working Procedures, annex F, clause F3</a:t>
            </a:r>
            <a:r>
              <a:rPr lang="en-GB" altLang="en-US" sz="1400" kern="0" dirty="0"/>
              <a:t>)</a:t>
            </a:r>
            <a:r>
              <a:rPr lang="en-GB" altLang="en-US" sz="1600" kern="0" dirty="0"/>
              <a:t>.</a:t>
            </a:r>
          </a:p>
          <a:p>
            <a:pPr lvl="1">
              <a:buBlip>
                <a:blip r:embed="rId3"/>
              </a:buBlip>
              <a:defRPr/>
            </a:pPr>
            <a:r>
              <a:rPr lang="en-GB" altLang="en-US" sz="1600" kern="0" dirty="0"/>
              <a:t>Informal methods of voting at e-meetings (the electronic equivalent of a show of hands at a f2f meeting) can be achieved (typically by email or messaging), but will take very much longer than in a f2f context.</a:t>
            </a:r>
          </a:p>
          <a:p>
            <a:pPr lvl="1">
              <a:buBlip>
                <a:blip r:embed="rId3"/>
              </a:buBlip>
              <a:defRPr/>
            </a:pPr>
            <a:r>
              <a:rPr lang="en-GB" altLang="en-US" sz="1600" kern="0" dirty="0"/>
              <a:t>Voting on sensitive issues such as election of officials and certain technical matters are always carried out in 3GPP by secret ballot.</a:t>
            </a:r>
          </a:p>
          <a:p>
            <a:pPr lvl="1">
              <a:buBlip>
                <a:blip r:embed="rId3"/>
              </a:buBlip>
              <a:defRPr/>
            </a:pPr>
            <a:r>
              <a:rPr lang="en-GB" altLang="en-US" sz="1600" b="1" kern="0" dirty="0"/>
              <a:t>A traditional vote by secret ballot is impossible at an e-meeting.</a:t>
            </a:r>
          </a:p>
          <a:p>
            <a:pPr lvl="1">
              <a:buBlip>
                <a:blip r:embed="rId3"/>
              </a:buBlip>
              <a:defRPr/>
            </a:pPr>
            <a:r>
              <a:rPr lang="en-GB" altLang="en-US" sz="1600" kern="0" dirty="0"/>
              <a:t>MCC has been developing an on-line voting tool which can be used to conduct secret ballots, but this is not yet ready for deployment.</a:t>
            </a:r>
          </a:p>
          <a:p>
            <a:pPr lvl="1">
              <a:buBlip>
                <a:blip r:embed="rId3"/>
              </a:buBlip>
              <a:defRPr/>
            </a:pPr>
            <a:r>
              <a:rPr lang="en-GB" altLang="en-US" sz="1600" b="1" kern="0" dirty="0"/>
              <a:t>A long period of e-meetings without intervening f2f meetings may result in a delay in important technical decision making, and the inability to run elections at the due times.</a:t>
            </a:r>
          </a:p>
          <a:p>
            <a:pPr lvl="1">
              <a:buBlip>
                <a:blip r:embed="rId3"/>
              </a:buBlip>
              <a:defRPr/>
            </a:pPr>
            <a:r>
              <a:rPr lang="en-GB" altLang="en-US" sz="1600" kern="0" dirty="0"/>
              <a:t>Furthermore, the Working Procedures forbid formal voting at ad hoc meetings.</a:t>
            </a:r>
          </a:p>
          <a:p>
            <a:pPr>
              <a:buBlip>
                <a:blip r:embed="rId3"/>
              </a:buBlip>
              <a:defRPr/>
            </a:pPr>
            <a:endParaRPr lang="en-GB" altLang="en-US" sz="2000" kern="0" dirty="0"/>
          </a:p>
          <a:p>
            <a:pPr>
              <a:buBlip>
                <a:blip r:embed="rId3"/>
              </a:buBlip>
              <a:defRPr/>
            </a:pPr>
            <a:endParaRPr lang="en-GB" altLang="en-US" sz="600" kern="0" dirty="0"/>
          </a:p>
        </p:txBody>
      </p:sp>
    </p:spTree>
    <p:extLst>
      <p:ext uri="{BB962C8B-B14F-4D97-AF65-F5344CB8AC3E}">
        <p14:creationId xmlns:p14="http://schemas.microsoft.com/office/powerpoint/2010/main" val="288252982"/>
      </p:ext>
    </p:extLst>
  </p:cSld>
  <p:clrMapOvr>
    <a:masterClrMapping/>
  </p:clrMapOvr>
  <p:transition spd="slow" advClick="0" advTm="3000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Virtual meetings (8)</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28</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71486" y="1407526"/>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Blip>
                <a:blip r:embed="rId3"/>
              </a:buBlip>
              <a:defRPr/>
            </a:pPr>
            <a:r>
              <a:rPr lang="en-GB" altLang="en-US" sz="2000" kern="0" dirty="0"/>
              <a:t>Conclusions</a:t>
            </a:r>
            <a:br>
              <a:rPr lang="en-GB" altLang="en-US" sz="2000" kern="0" dirty="0"/>
            </a:br>
            <a:endParaRPr lang="en-GB" altLang="en-US" sz="2000" kern="0" dirty="0"/>
          </a:p>
          <a:p>
            <a:pPr lvl="1">
              <a:buBlip>
                <a:blip r:embed="rId3"/>
              </a:buBlip>
              <a:defRPr/>
            </a:pPr>
            <a:r>
              <a:rPr lang="en-GB" altLang="en-US" sz="1600" kern="0" dirty="0"/>
              <a:t>Virtual meetings, with all delegates participating electronically with no face-to-face presence is feasible, but …</a:t>
            </a:r>
          </a:p>
          <a:p>
            <a:pPr lvl="1">
              <a:buBlip>
                <a:blip r:embed="rId3"/>
              </a:buBlip>
              <a:defRPr/>
            </a:pPr>
            <a:endParaRPr lang="en-GB" altLang="en-US" sz="1600" kern="0" dirty="0"/>
          </a:p>
          <a:p>
            <a:pPr lvl="2">
              <a:buBlip>
                <a:blip r:embed="rId3"/>
              </a:buBlip>
              <a:defRPr/>
            </a:pPr>
            <a:r>
              <a:rPr lang="en-GB" altLang="en-US" sz="1200" kern="0" dirty="0"/>
              <a:t>The rate of progress through a workload is considerably reduced in comparison with that which can be achieved in a f2f meeting.</a:t>
            </a:r>
          </a:p>
          <a:p>
            <a:pPr lvl="2">
              <a:buBlip>
                <a:blip r:embed="rId3"/>
              </a:buBlip>
              <a:defRPr/>
            </a:pPr>
            <a:r>
              <a:rPr lang="en-GB" altLang="en-US" sz="1200" kern="0" dirty="0"/>
              <a:t>The duration of an e-meeting can be extended compared to that of a traditional f2f meeting in an endeavour to overcome the problem of reduced work rate. But there is a limit to this exercise when one meeting runs into the next.</a:t>
            </a:r>
          </a:p>
          <a:p>
            <a:pPr lvl="2">
              <a:buBlip>
                <a:blip r:embed="rId3"/>
              </a:buBlip>
              <a:defRPr/>
            </a:pPr>
            <a:r>
              <a:rPr lang="en-GB" altLang="en-US" sz="1200" kern="0" dirty="0"/>
              <a:t>Decision making is cumbersome if not by consensus, and secret ballots are (currently) impossible.</a:t>
            </a:r>
          </a:p>
          <a:p>
            <a:pPr lvl="2">
              <a:buBlip>
                <a:blip r:embed="rId3"/>
              </a:buBlip>
              <a:defRPr/>
            </a:pPr>
            <a:r>
              <a:rPr lang="en-GB" altLang="en-US" sz="1200" kern="0" dirty="0"/>
              <a:t>Election of Chairmen and Vice-Chairmen is currently impossible (unless a formal vote can be eliminated which is the case where there are no more candidates than vacant positions: the election can be done by acclamation, that is, the absence of contrary opinions being expressed).</a:t>
            </a:r>
            <a:endParaRPr lang="en-GB" altLang="en-US" sz="1600" kern="0" dirty="0"/>
          </a:p>
          <a:p>
            <a:pPr>
              <a:buBlip>
                <a:blip r:embed="rId3"/>
              </a:buBlip>
              <a:defRPr/>
            </a:pPr>
            <a:endParaRPr lang="en-GB" altLang="en-US" sz="600" kern="0" dirty="0"/>
          </a:p>
        </p:txBody>
      </p:sp>
    </p:spTree>
    <p:extLst>
      <p:ext uri="{BB962C8B-B14F-4D97-AF65-F5344CB8AC3E}">
        <p14:creationId xmlns:p14="http://schemas.microsoft.com/office/powerpoint/2010/main" val="1707014745"/>
      </p:ext>
    </p:extLst>
  </p:cSld>
  <p:clrMapOvr>
    <a:masterClrMapping/>
  </p:clrMapOvr>
  <p:transition spd="slow" advClick="0" advTm="30000"/>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Virtual meetings (9)</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29</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71486" y="1407526"/>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Blip>
                <a:blip r:embed="rId3"/>
              </a:buBlip>
              <a:defRPr/>
            </a:pPr>
            <a:r>
              <a:rPr lang="en-GB" altLang="en-US" sz="2000" kern="0" dirty="0"/>
              <a:t>Recommendations</a:t>
            </a:r>
            <a:br>
              <a:rPr lang="en-GB" altLang="en-US" sz="2000" kern="0" dirty="0"/>
            </a:br>
            <a:endParaRPr lang="en-GB" altLang="en-US" sz="2000" kern="0" dirty="0"/>
          </a:p>
          <a:p>
            <a:pPr lvl="1">
              <a:buBlip>
                <a:blip r:embed="rId3"/>
              </a:buBlip>
              <a:defRPr/>
            </a:pPr>
            <a:r>
              <a:rPr lang="en-GB" altLang="en-US" sz="1600" kern="0" dirty="0"/>
              <a:t>Bearing in mind the foregoing conclusions, MCC requests the TSGs to endorse the following recommendations.</a:t>
            </a:r>
          </a:p>
          <a:p>
            <a:pPr lvl="1">
              <a:buBlip>
                <a:blip r:embed="rId3"/>
              </a:buBlip>
              <a:defRPr/>
            </a:pPr>
            <a:endParaRPr lang="en-GB" altLang="en-US" sz="1600" kern="0" dirty="0"/>
          </a:p>
          <a:p>
            <a:pPr lvl="2">
              <a:buBlip>
                <a:blip r:embed="rId3"/>
              </a:buBlip>
              <a:defRPr/>
            </a:pPr>
            <a:r>
              <a:rPr lang="en-GB" altLang="en-US" sz="1200" kern="0" dirty="0"/>
              <a:t>The PCG should, as a matter of urgency, review the provisions of the 3GPP Working Procedure articles indicated below with a view to eliminating some of the limitations identified in this report.</a:t>
            </a:r>
            <a:br>
              <a:rPr lang="en-GB" altLang="en-US" sz="1200" kern="0" dirty="0"/>
            </a:br>
            <a:r>
              <a:rPr lang="en-GB" altLang="en-US" sz="1200" kern="0" dirty="0"/>
              <a:t>Annex F, clause F.3, last sentence: shall voting be permitted at ad hoc meetings?</a:t>
            </a:r>
            <a:br>
              <a:rPr lang="en-GB" altLang="en-US" sz="1200" kern="0" dirty="0"/>
            </a:br>
            <a:r>
              <a:rPr lang="en-GB" altLang="en-US" sz="1200" kern="0" dirty="0"/>
              <a:t>Annex F, clause F.4.2: shall all e-meetings be of type “ad hoc”, or may they be designated as “ordinary”?</a:t>
            </a:r>
            <a:br>
              <a:rPr lang="en-GB" altLang="en-US" sz="1200" kern="0" dirty="0"/>
            </a:br>
            <a:r>
              <a:rPr lang="en-GB" altLang="en-US" sz="1200" kern="0" dirty="0"/>
              <a:t>Ibid: shall remote participation at a face-to-face meeting qualify for voting rights purposes?</a:t>
            </a:r>
            <a:br>
              <a:rPr lang="en-GB" altLang="en-US" sz="1200" kern="0" dirty="0"/>
            </a:br>
            <a:r>
              <a:rPr lang="en-GB" altLang="en-US" sz="1200" kern="0" dirty="0"/>
              <a:t>Article 25: </a:t>
            </a:r>
            <a:br>
              <a:rPr lang="en-GB" altLang="en-US" sz="1200" kern="0" dirty="0"/>
            </a:br>
            <a:r>
              <a:rPr lang="en-GB" altLang="en-US" sz="1200" i="1" kern="0" dirty="0"/>
              <a:t>“[…] Informal methods of reaching consensus are encouraged (e.g., a show of hands). If consensus cannot be achieved, the Chairman can decide to take a vote. The vote may exceptionally be performed by a secret ballot […]”</a:t>
            </a:r>
            <a:br>
              <a:rPr lang="en-GB" altLang="en-US" sz="1200" kern="0" dirty="0"/>
            </a:br>
            <a:r>
              <a:rPr lang="en-GB" altLang="en-US" sz="1200" kern="0" dirty="0"/>
              <a:t>If a formal vote is not conducted by “secret ballot”, how shall it be conducted?</a:t>
            </a:r>
          </a:p>
          <a:p>
            <a:pPr lvl="2">
              <a:buBlip>
                <a:blip r:embed="rId3"/>
              </a:buBlip>
              <a:defRPr/>
            </a:pPr>
            <a:r>
              <a:rPr lang="en-GB" altLang="en-US" sz="1200" kern="0" dirty="0"/>
              <a:t>MCC should discuss what changes need to be made to the meeting check-in process to make it compatible with e-meetings.</a:t>
            </a:r>
          </a:p>
          <a:p>
            <a:pPr lvl="2">
              <a:buBlip>
                <a:blip r:embed="rId3"/>
              </a:buBlip>
              <a:defRPr/>
            </a:pPr>
            <a:r>
              <a:rPr lang="en-GB" altLang="en-US" sz="1200" kern="0" dirty="0"/>
              <a:t>MCC should resume active work on the electronic voting tool to allow voting to be conducted at e-meetings (and unrelated to a meeting).</a:t>
            </a:r>
          </a:p>
          <a:p>
            <a:pPr lvl="2">
              <a:buBlip>
                <a:blip r:embed="rId3"/>
              </a:buBlip>
              <a:defRPr/>
            </a:pPr>
            <a:r>
              <a:rPr lang="en-GB" altLang="en-US" sz="1200" kern="0" dirty="0"/>
              <a:t>The PCG should grant standing decision-making powers to e-meetings of TSGs, and TSGs should grant standing decision-making powers to e-meetings of their WGs for the duration of the present Coronavirus problem. (Already tacitly assumed!)</a:t>
            </a:r>
          </a:p>
          <a:p>
            <a:pPr>
              <a:buBlip>
                <a:blip r:embed="rId3"/>
              </a:buBlip>
              <a:defRPr/>
            </a:pPr>
            <a:endParaRPr lang="en-GB" altLang="en-US" sz="600" kern="0" dirty="0"/>
          </a:p>
        </p:txBody>
      </p:sp>
    </p:spTree>
    <p:extLst>
      <p:ext uri="{BB962C8B-B14F-4D97-AF65-F5344CB8AC3E}">
        <p14:creationId xmlns:p14="http://schemas.microsoft.com/office/powerpoint/2010/main" val="2372902934"/>
      </p:ext>
    </p:extLst>
  </p:cSld>
  <p:clrMapOvr>
    <a:masterClrMapping/>
  </p:clrMapOvr>
  <p:transition spd="slow" advClick="0" advTm="30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Group 106"/>
          <p:cNvGrpSpPr/>
          <p:nvPr/>
        </p:nvGrpSpPr>
        <p:grpSpPr>
          <a:xfrm>
            <a:off x="588192" y="1935955"/>
            <a:ext cx="583932" cy="3683307"/>
            <a:chOff x="588192" y="1935955"/>
            <a:chExt cx="583932" cy="3683307"/>
          </a:xfrm>
        </p:grpSpPr>
        <p:sp>
          <p:nvSpPr>
            <p:cNvPr id="102" name="Line 57"/>
            <p:cNvSpPr>
              <a:spLocks noChangeShapeType="1"/>
            </p:cNvSpPr>
            <p:nvPr/>
          </p:nvSpPr>
          <p:spPr bwMode="auto">
            <a:xfrm flipV="1">
              <a:off x="869852" y="3588788"/>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3" name="Line 57"/>
            <p:cNvSpPr>
              <a:spLocks noChangeShapeType="1"/>
            </p:cNvSpPr>
            <p:nvPr/>
          </p:nvSpPr>
          <p:spPr bwMode="auto">
            <a:xfrm flipV="1">
              <a:off x="870890" y="4919785"/>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Line 57"/>
            <p:cNvSpPr>
              <a:spLocks noChangeShapeType="1"/>
            </p:cNvSpPr>
            <p:nvPr/>
          </p:nvSpPr>
          <p:spPr bwMode="auto">
            <a:xfrm rot="5400000">
              <a:off x="-967369" y="3770831"/>
              <a:ext cx="3683307" cy="13556"/>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0" name="Line 57"/>
            <p:cNvSpPr>
              <a:spLocks noChangeShapeType="1"/>
            </p:cNvSpPr>
            <p:nvPr/>
          </p:nvSpPr>
          <p:spPr bwMode="auto">
            <a:xfrm flipV="1">
              <a:off x="874491" y="1940292"/>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1" name="Line 57"/>
            <p:cNvSpPr>
              <a:spLocks noChangeShapeType="1"/>
            </p:cNvSpPr>
            <p:nvPr/>
          </p:nvSpPr>
          <p:spPr bwMode="auto">
            <a:xfrm flipV="1">
              <a:off x="588192" y="291287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5" name="Line 57"/>
            <p:cNvSpPr>
              <a:spLocks noChangeShapeType="1"/>
            </p:cNvSpPr>
            <p:nvPr/>
          </p:nvSpPr>
          <p:spPr bwMode="auto">
            <a:xfrm flipV="1">
              <a:off x="874980" y="560753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grpSp>
      <p:sp>
        <p:nvSpPr>
          <p:cNvPr id="93" name="Line 42"/>
          <p:cNvSpPr>
            <a:spLocks noChangeShapeType="1"/>
          </p:cNvSpPr>
          <p:nvPr/>
        </p:nvSpPr>
        <p:spPr bwMode="auto">
          <a:xfrm flipV="1">
            <a:off x="2108892" y="3941123"/>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Line 57"/>
          <p:cNvSpPr>
            <a:spLocks noChangeShapeType="1"/>
          </p:cNvSpPr>
          <p:nvPr/>
        </p:nvSpPr>
        <p:spPr bwMode="auto">
          <a:xfrm>
            <a:off x="2115312" y="2550600"/>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6" name="Line 51"/>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51"/>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7" name="Line 55"/>
          <p:cNvSpPr>
            <a:spLocks noChangeShapeType="1"/>
          </p:cNvSpPr>
          <p:nvPr/>
        </p:nvSpPr>
        <p:spPr bwMode="auto">
          <a:xfrm>
            <a:off x="2170259" y="1606414"/>
            <a:ext cx="44513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5" name="Line 3"/>
          <p:cNvSpPr>
            <a:spLocks noChangeShapeType="1"/>
          </p:cNvSpPr>
          <p:nvPr/>
        </p:nvSpPr>
        <p:spPr bwMode="auto">
          <a:xfrm flipH="1">
            <a:off x="6545016" y="851877"/>
            <a:ext cx="4276" cy="5502031"/>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6" name="AutoShape 4"/>
          <p:cNvSpPr>
            <a:spLocks noChangeArrowheads="1"/>
          </p:cNvSpPr>
          <p:nvPr/>
        </p:nvSpPr>
        <p:spPr bwMode="auto">
          <a:xfrm>
            <a:off x="3175075" y="567233"/>
            <a:ext cx="1565641" cy="155950"/>
          </a:xfrm>
          <a:prstGeom prst="roundRect">
            <a:avLst>
              <a:gd name="adj" fmla="val 24333"/>
            </a:avLst>
          </a:prstGeom>
          <a:solidFill>
            <a:srgbClr val="CC330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John Meredith</a:t>
            </a:r>
          </a:p>
          <a:p>
            <a:pPr algn="ctr"/>
            <a:r>
              <a:rPr lang="en-US" sz="800" dirty="0"/>
              <a:t>Specifications Manager</a:t>
            </a:r>
            <a:br>
              <a:rPr lang="en-US" sz="800" dirty="0"/>
            </a:br>
            <a:r>
              <a:rPr lang="en-US" sz="800" dirty="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451734"/>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31409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3322" name="AutoShape 10"/>
          <p:cNvSpPr>
            <a:spLocks noChangeArrowheads="1"/>
          </p:cNvSpPr>
          <p:nvPr/>
        </p:nvSpPr>
        <p:spPr bwMode="auto">
          <a:xfrm>
            <a:off x="7166554" y="5125043"/>
            <a:ext cx="1779588" cy="3222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Riondet</a:t>
            </a:r>
            <a:br>
              <a:rPr lang="en-US" sz="800" dirty="0"/>
            </a:br>
            <a:r>
              <a:rPr lang="en-US" sz="800" dirty="0"/>
              <a:t>(general admin)</a:t>
            </a:r>
          </a:p>
        </p:txBody>
      </p:sp>
      <p:sp>
        <p:nvSpPr>
          <p:cNvPr id="13323" name="AutoShape 11"/>
          <p:cNvSpPr>
            <a:spLocks noChangeArrowheads="1"/>
          </p:cNvSpPr>
          <p:nvPr/>
        </p:nvSpPr>
        <p:spPr bwMode="auto">
          <a:xfrm>
            <a:off x="7150924" y="5576748"/>
            <a:ext cx="1779588" cy="30042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(meetings, …)</a:t>
            </a:r>
          </a:p>
        </p:txBody>
      </p:sp>
      <p:sp>
        <p:nvSpPr>
          <p:cNvPr id="13325" name="Line 13"/>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26" name="AutoShape 14"/>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3329" name="AutoShape 17"/>
          <p:cNvSpPr>
            <a:spLocks noChangeArrowheads="1"/>
          </p:cNvSpPr>
          <p:nvPr/>
        </p:nvSpPr>
        <p:spPr bwMode="auto">
          <a:xfrm>
            <a:off x="1112508"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13331" name="Line 19"/>
          <p:cNvSpPr>
            <a:spLocks noChangeShapeType="1"/>
          </p:cNvSpPr>
          <p:nvPr/>
        </p:nvSpPr>
        <p:spPr bwMode="auto">
          <a:xfrm>
            <a:off x="1988771" y="3221974"/>
            <a:ext cx="4553893" cy="781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2" name="AutoShape 20"/>
          <p:cNvSpPr>
            <a:spLocks noChangeArrowheads="1"/>
          </p:cNvSpPr>
          <p:nvPr/>
        </p:nvSpPr>
        <p:spPr bwMode="auto">
          <a:xfrm>
            <a:off x="1112508" y="3836401"/>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p:txBody>
      </p:sp>
      <p:sp>
        <p:nvSpPr>
          <p:cNvPr id="13339" name="Line 27"/>
          <p:cNvSpPr>
            <a:spLocks noChangeShapeType="1"/>
          </p:cNvSpPr>
          <p:nvPr/>
        </p:nvSpPr>
        <p:spPr bwMode="auto">
          <a:xfrm>
            <a:off x="2075884" y="4929685"/>
            <a:ext cx="428758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0" name="AutoShape 28"/>
          <p:cNvSpPr>
            <a:spLocks noChangeArrowheads="1"/>
          </p:cNvSpPr>
          <p:nvPr/>
        </p:nvSpPr>
        <p:spPr bwMode="auto">
          <a:xfrm>
            <a:off x="1112508" y="4835932"/>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3341" name="Line 29"/>
          <p:cNvSpPr>
            <a:spLocks noChangeShapeType="1"/>
          </p:cNvSpPr>
          <p:nvPr/>
        </p:nvSpPr>
        <p:spPr bwMode="auto">
          <a:xfrm flipV="1">
            <a:off x="2036312" y="4598710"/>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2" name="AutoShape 30"/>
          <p:cNvSpPr>
            <a:spLocks noChangeArrowheads="1"/>
          </p:cNvSpPr>
          <p:nvPr/>
        </p:nvSpPr>
        <p:spPr bwMode="auto">
          <a:xfrm>
            <a:off x="1112508" y="450220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3343" name="AutoShape 31"/>
          <p:cNvSpPr>
            <a:spLocks noChangeArrowheads="1"/>
          </p:cNvSpPr>
          <p:nvPr/>
        </p:nvSpPr>
        <p:spPr bwMode="auto">
          <a:xfrm>
            <a:off x="4744587" y="4549273"/>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3344" name="AutoShape 32"/>
          <p:cNvSpPr>
            <a:spLocks noChangeArrowheads="1"/>
          </p:cNvSpPr>
          <p:nvPr/>
        </p:nvSpPr>
        <p:spPr bwMode="auto">
          <a:xfrm>
            <a:off x="4743000" y="4668444"/>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3347" name="Line 35"/>
          <p:cNvSpPr>
            <a:spLocks noChangeShapeType="1"/>
          </p:cNvSpPr>
          <p:nvPr/>
        </p:nvSpPr>
        <p:spPr bwMode="auto">
          <a:xfrm>
            <a:off x="2027214" y="3577997"/>
            <a:ext cx="4486275"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9" name="AutoShape 37"/>
          <p:cNvSpPr>
            <a:spLocks noChangeArrowheads="1"/>
          </p:cNvSpPr>
          <p:nvPr/>
        </p:nvSpPr>
        <p:spPr bwMode="auto">
          <a:xfrm>
            <a:off x="1112508" y="34944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3350" name="AutoShape 38"/>
          <p:cNvSpPr>
            <a:spLocks noChangeArrowheads="1"/>
          </p:cNvSpPr>
          <p:nvPr/>
        </p:nvSpPr>
        <p:spPr bwMode="auto">
          <a:xfrm>
            <a:off x="2455839" y="3532735"/>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47546" y="2896709"/>
            <a:ext cx="44894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3" name="AutoShape 41"/>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7" name="AutoShape 45"/>
          <p:cNvSpPr>
            <a:spLocks noChangeArrowheads="1"/>
          </p:cNvSpPr>
          <p:nvPr/>
        </p:nvSpPr>
        <p:spPr bwMode="auto">
          <a:xfrm>
            <a:off x="4740716" y="4783013"/>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60" name="AutoShape 48"/>
          <p:cNvSpPr>
            <a:spLocks noChangeArrowheads="1"/>
          </p:cNvSpPr>
          <p:nvPr/>
        </p:nvSpPr>
        <p:spPr bwMode="auto">
          <a:xfrm>
            <a:off x="3958530" y="3170307"/>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3361" name="AutoShape 49"/>
          <p:cNvSpPr>
            <a:spLocks noChangeArrowheads="1"/>
          </p:cNvSpPr>
          <p:nvPr/>
        </p:nvSpPr>
        <p:spPr bwMode="auto">
          <a:xfrm>
            <a:off x="1112508" y="313630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3362" name="AutoShape 50"/>
          <p:cNvSpPr>
            <a:spLocks noChangeArrowheads="1"/>
          </p:cNvSpPr>
          <p:nvPr/>
        </p:nvSpPr>
        <p:spPr bwMode="auto">
          <a:xfrm>
            <a:off x="3957895" y="3294416"/>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4" name="AutoShape 52"/>
          <p:cNvSpPr>
            <a:spLocks noChangeArrowheads="1"/>
          </p:cNvSpPr>
          <p:nvPr/>
        </p:nvSpPr>
        <p:spPr bwMode="auto">
          <a:xfrm>
            <a:off x="1112508"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365" name="AutoShape 53"/>
          <p:cNvSpPr>
            <a:spLocks noChangeArrowheads="1"/>
          </p:cNvSpPr>
          <p:nvPr/>
        </p:nvSpPr>
        <p:spPr bwMode="auto">
          <a:xfrm>
            <a:off x="2476904" y="5553608"/>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366" name="AutoShape 54"/>
          <p:cNvSpPr>
            <a:spLocks noChangeArrowheads="1"/>
          </p:cNvSpPr>
          <p:nvPr/>
        </p:nvSpPr>
        <p:spPr bwMode="auto">
          <a:xfrm>
            <a:off x="1131361" y="151489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368" name="AutoShape 56"/>
          <p:cNvSpPr>
            <a:spLocks noChangeArrowheads="1"/>
          </p:cNvSpPr>
          <p:nvPr/>
        </p:nvSpPr>
        <p:spPr bwMode="auto">
          <a:xfrm>
            <a:off x="3944717" y="1565914"/>
            <a:ext cx="890588"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57180" y="223794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0" name="AutoShape 58"/>
          <p:cNvSpPr>
            <a:spLocks noChangeArrowheads="1"/>
          </p:cNvSpPr>
          <p:nvPr/>
        </p:nvSpPr>
        <p:spPr bwMode="auto">
          <a:xfrm>
            <a:off x="1131361" y="214677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371" name="AutoShape 59"/>
          <p:cNvSpPr>
            <a:spLocks noChangeArrowheads="1"/>
          </p:cNvSpPr>
          <p:nvPr/>
        </p:nvSpPr>
        <p:spPr bwMode="auto">
          <a:xfrm>
            <a:off x="3977383" y="2266855"/>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372" name="AutoShape 60"/>
          <p:cNvSpPr>
            <a:spLocks noChangeArrowheads="1"/>
          </p:cNvSpPr>
          <p:nvPr/>
        </p:nvSpPr>
        <p:spPr bwMode="auto">
          <a:xfrm>
            <a:off x="3977383" y="2139277"/>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374" name="AutoShape 62"/>
          <p:cNvSpPr>
            <a:spLocks noChangeArrowheads="1"/>
          </p:cNvSpPr>
          <p:nvPr/>
        </p:nvSpPr>
        <p:spPr bwMode="auto">
          <a:xfrm>
            <a:off x="2439172" y="4883005"/>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43000" y="3894807"/>
            <a:ext cx="890588"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89344" y="1889840"/>
            <a:ext cx="4506913" cy="114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7" name="AutoShape 65"/>
          <p:cNvSpPr>
            <a:spLocks noChangeArrowheads="1"/>
          </p:cNvSpPr>
          <p:nvPr/>
        </p:nvSpPr>
        <p:spPr bwMode="auto">
          <a:xfrm>
            <a:off x="2459976" y="1850109"/>
            <a:ext cx="889000"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3383" name="AutoShape 71"/>
          <p:cNvSpPr>
            <a:spLocks noChangeArrowheads="1"/>
          </p:cNvSpPr>
          <p:nvPr/>
        </p:nvSpPr>
        <p:spPr bwMode="auto">
          <a:xfrm>
            <a:off x="1131361" y="183087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3384" name="AutoShape 72"/>
          <p:cNvSpPr>
            <a:spLocks noChangeArrowheads="1"/>
          </p:cNvSpPr>
          <p:nvPr/>
        </p:nvSpPr>
        <p:spPr bwMode="auto">
          <a:xfrm>
            <a:off x="1112508"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p:txBody>
      </p:sp>
      <p:sp>
        <p:nvSpPr>
          <p:cNvPr id="13387" name="AutoShape 75"/>
          <p:cNvSpPr>
            <a:spLocks noChangeArrowheads="1"/>
          </p:cNvSpPr>
          <p:nvPr/>
        </p:nvSpPr>
        <p:spPr bwMode="auto">
          <a:xfrm>
            <a:off x="1131361" y="21356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3335" name="AutoShape 23"/>
          <p:cNvSpPr>
            <a:spLocks noChangeArrowheads="1"/>
          </p:cNvSpPr>
          <p:nvPr/>
        </p:nvSpPr>
        <p:spPr bwMode="auto">
          <a:xfrm>
            <a:off x="2495116" y="2844124"/>
            <a:ext cx="889104"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77" name="AutoShape 74"/>
          <p:cNvSpPr>
            <a:spLocks noChangeArrowheads="1"/>
          </p:cNvSpPr>
          <p:nvPr/>
        </p:nvSpPr>
        <p:spPr bwMode="auto">
          <a:xfrm>
            <a:off x="1120187" y="279104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80" name="AutoShape 72"/>
          <p:cNvSpPr>
            <a:spLocks noChangeArrowheads="1"/>
          </p:cNvSpPr>
          <p:nvPr/>
        </p:nvSpPr>
        <p:spPr bwMode="auto">
          <a:xfrm>
            <a:off x="1112508"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81" name="Line 57"/>
          <p:cNvSpPr>
            <a:spLocks noChangeShapeType="1"/>
          </p:cNvSpPr>
          <p:nvPr/>
        </p:nvSpPr>
        <p:spPr bwMode="auto">
          <a:xfrm>
            <a:off x="2154506" y="94420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0" name="AutoShape 78"/>
          <p:cNvSpPr>
            <a:spLocks noChangeArrowheads="1"/>
          </p:cNvSpPr>
          <p:nvPr/>
        </p:nvSpPr>
        <p:spPr bwMode="auto">
          <a:xfrm>
            <a:off x="3227167" y="913850"/>
            <a:ext cx="889000" cy="99991"/>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1107915" y="779727"/>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82" name="Line 57"/>
          <p:cNvSpPr>
            <a:spLocks noChangeShapeType="1"/>
          </p:cNvSpPr>
          <p:nvPr/>
        </p:nvSpPr>
        <p:spPr bwMode="auto">
          <a:xfrm>
            <a:off x="2102178" y="131392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6" name="AutoShape 24"/>
          <p:cNvSpPr>
            <a:spLocks noChangeArrowheads="1"/>
          </p:cNvSpPr>
          <p:nvPr/>
        </p:nvSpPr>
        <p:spPr bwMode="auto">
          <a:xfrm>
            <a:off x="1131361" y="121678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3378" name="AutoShape 66"/>
          <p:cNvSpPr>
            <a:spLocks noChangeArrowheads="1"/>
          </p:cNvSpPr>
          <p:nvPr/>
        </p:nvSpPr>
        <p:spPr bwMode="auto">
          <a:xfrm>
            <a:off x="2484516" y="1267397"/>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2015-09-01</a:t>
            </a:r>
          </a:p>
        </p:txBody>
      </p:sp>
      <p:sp>
        <p:nvSpPr>
          <p:cNvPr id="92" name="AutoShape 72"/>
          <p:cNvSpPr>
            <a:spLocks noChangeArrowheads="1"/>
          </p:cNvSpPr>
          <p:nvPr/>
        </p:nvSpPr>
        <p:spPr bwMode="auto">
          <a:xfrm>
            <a:off x="1092543"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Hao Jing</a:t>
            </a:r>
          </a:p>
        </p:txBody>
      </p:sp>
      <p:sp>
        <p:nvSpPr>
          <p:cNvPr id="79" name="AutoShape 59"/>
          <p:cNvSpPr>
            <a:spLocks noChangeArrowheads="1"/>
          </p:cNvSpPr>
          <p:nvPr/>
        </p:nvSpPr>
        <p:spPr bwMode="auto">
          <a:xfrm>
            <a:off x="4374880" y="2509172"/>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87" name="AutoShape 75"/>
          <p:cNvSpPr>
            <a:spLocks noChangeArrowheads="1"/>
          </p:cNvSpPr>
          <p:nvPr/>
        </p:nvSpPr>
        <p:spPr bwMode="auto">
          <a:xfrm>
            <a:off x="1132933" y="24483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90" name="Text Box 12"/>
          <p:cNvSpPr txBox="1">
            <a:spLocks noChangeArrowheads="1"/>
          </p:cNvSpPr>
          <p:nvPr/>
        </p:nvSpPr>
        <p:spPr bwMode="auto">
          <a:xfrm>
            <a:off x="7272046" y="64184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2016-06-01</a:t>
            </a:r>
          </a:p>
        </p:txBody>
      </p:sp>
      <p:sp>
        <p:nvSpPr>
          <p:cNvPr id="85" name="AutoShape 38"/>
          <p:cNvSpPr>
            <a:spLocks noChangeArrowheads="1"/>
          </p:cNvSpPr>
          <p:nvPr/>
        </p:nvSpPr>
        <p:spPr bwMode="auto">
          <a:xfrm>
            <a:off x="2476904" y="1382550"/>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6</a:t>
            </a:r>
          </a:p>
        </p:txBody>
      </p:sp>
      <p:sp>
        <p:nvSpPr>
          <p:cNvPr id="94" name="AutoShape 72"/>
          <p:cNvSpPr>
            <a:spLocks noChangeArrowheads="1"/>
          </p:cNvSpPr>
          <p:nvPr/>
        </p:nvSpPr>
        <p:spPr bwMode="auto">
          <a:xfrm>
            <a:off x="1115440" y="279178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Kai-Erik Sunell</a:t>
            </a:r>
          </a:p>
        </p:txBody>
      </p:sp>
      <p:sp>
        <p:nvSpPr>
          <p:cNvPr id="96" name="Text Box 12"/>
          <p:cNvSpPr txBox="1">
            <a:spLocks noChangeArrowheads="1"/>
          </p:cNvSpPr>
          <p:nvPr/>
        </p:nvSpPr>
        <p:spPr bwMode="auto">
          <a:xfrm>
            <a:off x="7354108" y="6395033"/>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2020-01-01</a:t>
            </a:r>
          </a:p>
        </p:txBody>
      </p:sp>
      <p:sp>
        <p:nvSpPr>
          <p:cNvPr id="97" name="AutoShape 24"/>
          <p:cNvSpPr>
            <a:spLocks noChangeArrowheads="1"/>
          </p:cNvSpPr>
          <p:nvPr/>
        </p:nvSpPr>
        <p:spPr bwMode="auto">
          <a:xfrm rot="16200000">
            <a:off x="-92013" y="2833150"/>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a:t>
            </a:r>
            <a:r>
              <a:rPr lang="en-US" sz="800" dirty="0" err="1"/>
              <a:t>Ik</a:t>
            </a:r>
            <a:r>
              <a:rPr lang="en-US" sz="800" dirty="0"/>
              <a:t> Jo</a:t>
            </a:r>
          </a:p>
        </p:txBody>
      </p:sp>
    </p:spTree>
    <p:extLst>
      <p:ext uri="{BB962C8B-B14F-4D97-AF65-F5344CB8AC3E}">
        <p14:creationId xmlns:p14="http://schemas.microsoft.com/office/powerpoint/2010/main" val="891125673"/>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 and finally (1)</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30</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768474"/>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Tx/>
              <a:buBlip>
                <a:blip r:embed="rId3"/>
              </a:buBlip>
              <a:defRPr/>
            </a:pPr>
            <a:r>
              <a:rPr lang="en-GB" altLang="en-US" sz="2000" kern="0" dirty="0"/>
              <a:t>Delegates have a habit of sending very many emails with draft or final </a:t>
            </a:r>
            <a:r>
              <a:rPr lang="en-GB" altLang="en-US" sz="2000" kern="0" dirty="0" err="1"/>
              <a:t>TDocs</a:t>
            </a:r>
            <a:r>
              <a:rPr lang="en-GB" altLang="en-US" sz="2000" kern="0" dirty="0"/>
              <a:t> as attachments.</a:t>
            </a:r>
          </a:p>
          <a:p>
            <a:pPr>
              <a:buFontTx/>
              <a:buBlip>
                <a:blip r:embed="rId3"/>
              </a:buBlip>
              <a:defRPr/>
            </a:pPr>
            <a:r>
              <a:rPr lang="en-GB" altLang="en-US" sz="2000" kern="0" dirty="0"/>
              <a:t>Outside the context of meetings, there is a </a:t>
            </a:r>
            <a:r>
              <a:rPr lang="en-GB" altLang="en-US" sz="2000" kern="0" dirty="0">
                <a:hlinkClick r:id="rId4"/>
              </a:rPr>
              <a:t>special folder on the public file server</a:t>
            </a:r>
            <a:r>
              <a:rPr lang="en-GB" altLang="en-US" sz="2000" kern="0" dirty="0"/>
              <a:t> (which has subfolders for every TSG and WG) to which delegates are encouraged to upload such documents rather than attach them to exploded emails. The emails must mention the URL or folder and filename, and those receiving the email can collect the document from the file server.</a:t>
            </a:r>
          </a:p>
          <a:p>
            <a:pPr>
              <a:buFontTx/>
              <a:buBlip>
                <a:blip r:embed="rId3"/>
              </a:buBlip>
              <a:defRPr/>
            </a:pPr>
            <a:r>
              <a:rPr lang="en-GB" altLang="en-US" sz="2000" kern="0" dirty="0"/>
              <a:t>During f2f meetings there is a special folder for each group on the local server: “Inbox” for final </a:t>
            </a:r>
            <a:r>
              <a:rPr lang="en-GB" altLang="en-US" sz="2000" kern="0" dirty="0" err="1"/>
              <a:t>TDocs</a:t>
            </a:r>
            <a:r>
              <a:rPr lang="en-GB" altLang="en-US" sz="2000" kern="0" dirty="0"/>
              <a:t> and “Inbox/drafts” for draft </a:t>
            </a:r>
            <a:r>
              <a:rPr lang="en-GB" altLang="en-US" sz="2000" kern="0" dirty="0" err="1"/>
              <a:t>TDocs</a:t>
            </a:r>
            <a:r>
              <a:rPr lang="en-GB" altLang="en-US" sz="2000" kern="0" dirty="0"/>
              <a:t>. These folders should be used instead of attachments to emails. Remember that these folders are mirrored in the </a:t>
            </a:r>
            <a:r>
              <a:rPr lang="en-GB" altLang="en-US" sz="2000" kern="0" dirty="0">
                <a:hlinkClick r:id="rId5"/>
              </a:rPr>
              <a:t>appropriate sub-folder on the public server</a:t>
            </a:r>
            <a:r>
              <a:rPr lang="en-GB" altLang="en-US" sz="2000" kern="0" dirty="0"/>
              <a:t>.</a:t>
            </a:r>
          </a:p>
          <a:p>
            <a:pPr>
              <a:buFontTx/>
              <a:buBlip>
                <a:blip r:embed="rId3"/>
              </a:buBlip>
              <a:defRPr/>
            </a:pPr>
            <a:r>
              <a:rPr lang="en-GB" altLang="en-US" sz="2000" kern="0" dirty="0"/>
              <a:t>Topic-related subfolders beneath the drafts folder are used to good effect by some groups.</a:t>
            </a:r>
          </a:p>
          <a:p>
            <a:pPr marL="0" indent="0">
              <a:buNone/>
              <a:defRPr/>
            </a:pPr>
            <a:br>
              <a:rPr lang="en-GB" altLang="en-US" sz="2000" kern="0" dirty="0"/>
            </a:br>
            <a:br>
              <a:rPr lang="en-GB" altLang="en-US" sz="2000" kern="0" dirty="0"/>
            </a:br>
            <a:endParaRPr lang="en-GB" altLang="en-US" sz="1000" kern="0" dirty="0"/>
          </a:p>
        </p:txBody>
      </p:sp>
    </p:spTree>
    <p:extLst>
      <p:ext uri="{BB962C8B-B14F-4D97-AF65-F5344CB8AC3E}">
        <p14:creationId xmlns:p14="http://schemas.microsoft.com/office/powerpoint/2010/main" val="2520246165"/>
      </p:ext>
    </p:extLst>
  </p:cSld>
  <p:clrMapOvr>
    <a:masterClrMapping/>
  </p:clrMapOvr>
  <p:transition spd="slow" advClick="0" advTm="30000"/>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 and finally (2)</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31</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768474"/>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Tx/>
              <a:buBlip>
                <a:blip r:embed="rId3"/>
              </a:buBlip>
              <a:defRPr/>
            </a:pPr>
            <a:r>
              <a:rPr lang="en-GB" altLang="en-US" sz="2000" kern="0" dirty="0"/>
              <a:t>For an e-meeting, an Inbox and an Inbox/Drafts folder are available on the </a:t>
            </a:r>
            <a:r>
              <a:rPr lang="en-GB" altLang="en-US" sz="2000" i="1" kern="0" dirty="0"/>
              <a:t>public</a:t>
            </a:r>
            <a:r>
              <a:rPr lang="en-GB" altLang="en-US" sz="2000" kern="0" dirty="0"/>
              <a:t> server for the meeting concerned. These folders, instantly read-only accessible to non-participants, MUST be used instead of attaching files to emails.</a:t>
            </a:r>
          </a:p>
          <a:p>
            <a:pPr>
              <a:buFontTx/>
              <a:buBlip>
                <a:blip r:embed="rId3"/>
              </a:buBlip>
              <a:defRPr/>
            </a:pPr>
            <a:r>
              <a:rPr lang="en-GB" altLang="en-US" sz="2000" kern="0" dirty="0"/>
              <a:t>Conscious of the fact that WG and TSG email exploders are not policed and therefore individuals not representing 3GPP member organizations may subscribe, MCC will consider the possibility of establishing per-meeting exploder lists populated only with individuals who have successfully registered for the meeting in question. (See slide 25 above.) These lists would not be “self-service” but would be regularly updated (on a daily basis?) by MCC as new delegates register during the course of the meeting. Delegates who de-register prior to the start of the meeting would be removed from the exploder. This will ensure that only bona-fide persons would be able to contribute to meeting-related email discussions. MCC would welcome feedback on the need for this expedient as an alternative to using the regular group-related email exploder.</a:t>
            </a:r>
            <a:br>
              <a:rPr lang="en-GB" altLang="en-US" sz="2000" kern="0" dirty="0"/>
            </a:br>
            <a:br>
              <a:rPr lang="en-GB" altLang="en-US" sz="2000" kern="0" dirty="0"/>
            </a:br>
            <a:br>
              <a:rPr lang="en-GB" altLang="en-US" sz="2000" kern="0" dirty="0"/>
            </a:br>
            <a:endParaRPr lang="en-GB" altLang="en-US" sz="1000" kern="0" dirty="0"/>
          </a:p>
        </p:txBody>
      </p:sp>
    </p:spTree>
    <p:extLst>
      <p:ext uri="{BB962C8B-B14F-4D97-AF65-F5344CB8AC3E}">
        <p14:creationId xmlns:p14="http://schemas.microsoft.com/office/powerpoint/2010/main" val="3180853132"/>
      </p:ext>
    </p:extLst>
  </p:cSld>
  <p:clrMapOvr>
    <a:masterClrMapping/>
  </p:clrMapOvr>
  <p:transition spd="slow" advClick="0" advTm="30000"/>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 and finally (3)</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32</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768474"/>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Tx/>
              <a:buBlip>
                <a:blip r:embed="rId3"/>
              </a:buBlip>
              <a:defRPr/>
            </a:pPr>
            <a:r>
              <a:rPr lang="en-GB" altLang="en-US" sz="2000" kern="0" dirty="0"/>
              <a:t>Should the PCG decide to change the rules to allow e-meetings to be of type “ordinary”, it is possible that “participation” in a given group increase, since it is no longer necessary to travel to the meeting location to check-in and passively “participate”. This could result in a significant increase in the number of organizations appearing on the voting list.*</a:t>
            </a:r>
            <a:br>
              <a:rPr lang="en-GB" altLang="en-US" sz="2000" kern="0" dirty="0"/>
            </a:br>
            <a:br>
              <a:rPr lang="en-GB" altLang="en-US" sz="2000" kern="0" dirty="0"/>
            </a:br>
            <a:br>
              <a:rPr lang="en-GB" altLang="en-US" sz="2000" kern="0" dirty="0"/>
            </a:br>
            <a:endParaRPr lang="en-GB" altLang="en-US" sz="1000" kern="0" dirty="0"/>
          </a:p>
        </p:txBody>
      </p:sp>
      <p:sp>
        <p:nvSpPr>
          <p:cNvPr id="2" name="TextBox 1">
            <a:extLst>
              <a:ext uri="{FF2B5EF4-FFF2-40B4-BE49-F238E27FC236}">
                <a16:creationId xmlns:a16="http://schemas.microsoft.com/office/drawing/2014/main" id="{FFC23D05-071F-428A-944D-0004E41DD59E}"/>
              </a:ext>
            </a:extLst>
          </p:cNvPr>
          <p:cNvSpPr txBox="1"/>
          <p:nvPr/>
        </p:nvSpPr>
        <p:spPr>
          <a:xfrm>
            <a:off x="6721642" y="5430253"/>
            <a:ext cx="2422358" cy="646331"/>
          </a:xfrm>
          <a:prstGeom prst="rect">
            <a:avLst/>
          </a:prstGeom>
          <a:noFill/>
        </p:spPr>
        <p:txBody>
          <a:bodyPr wrap="square" rtlCol="0">
            <a:spAutoFit/>
          </a:bodyPr>
          <a:lstStyle/>
          <a:p>
            <a:r>
              <a:rPr lang="en-GB" sz="1200" dirty="0"/>
              <a:t>* For e-meetings, there would probably be no need for the concept of proxy voting.</a:t>
            </a:r>
          </a:p>
        </p:txBody>
      </p:sp>
    </p:spTree>
    <p:extLst>
      <p:ext uri="{BB962C8B-B14F-4D97-AF65-F5344CB8AC3E}">
        <p14:creationId xmlns:p14="http://schemas.microsoft.com/office/powerpoint/2010/main" val="983092323"/>
      </p:ext>
    </p:extLst>
  </p:cSld>
  <p:clrMapOvr>
    <a:masterClrMapping/>
  </p:clrMapOvr>
  <p:transition spd="slow" advClick="0" advTm="30000"/>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meredith\Documents\d\2017-09-11_3gpp_Sapporo\02) contribs\01) MCC report\people-silhouette-clipart-people-silhouette-clipart-300_300.jpg"/>
          <p:cNvPicPr>
            <a:picLocks noChangeAspect="1" noChangeArrowheads="1"/>
          </p:cNvPicPr>
          <p:nvPr/>
        </p:nvPicPr>
        <p:blipFill>
          <a:blip r:embed="rId2" cstate="print"/>
          <a:srcRect/>
          <a:stretch>
            <a:fillRect/>
          </a:stretch>
        </p:blipFill>
        <p:spPr bwMode="auto">
          <a:xfrm>
            <a:off x="1823085" y="3280409"/>
            <a:ext cx="1722755" cy="1722755"/>
          </a:xfrm>
          <a:prstGeom prst="rect">
            <a:avLst/>
          </a:prstGeom>
          <a:noFill/>
        </p:spPr>
      </p:pic>
      <p:sp>
        <p:nvSpPr>
          <p:cNvPr id="8" name="TextBox 7"/>
          <p:cNvSpPr txBox="1"/>
          <p:nvPr/>
        </p:nvSpPr>
        <p:spPr>
          <a:xfrm>
            <a:off x="2251393" y="2365058"/>
            <a:ext cx="4162425" cy="1384995"/>
          </a:xfrm>
          <a:prstGeom prst="rect">
            <a:avLst/>
          </a:prstGeom>
          <a:noFill/>
        </p:spPr>
        <p:txBody>
          <a:bodyPr>
            <a:spAutoFit/>
          </a:bodyPr>
          <a:lstStyle/>
          <a:p>
            <a:pPr algn="ctr" eaLnBrk="0" hangingPunct="0">
              <a:defRPr/>
            </a:pPr>
            <a:r>
              <a:rPr lang="en-GB" sz="2800" b="1" dirty="0">
                <a:cs typeface="+mn-cs"/>
                <a:hlinkClick r:id="rId3"/>
              </a:rPr>
              <a:t>www.3gpp.org</a:t>
            </a:r>
            <a:endParaRPr lang="en-GB" sz="2800" b="1" dirty="0">
              <a:cs typeface="+mn-cs"/>
            </a:endParaRPr>
          </a:p>
          <a:p>
            <a:pPr algn="ctr" eaLnBrk="0" hangingPunct="0">
              <a:defRPr/>
            </a:pPr>
            <a:r>
              <a:rPr lang="en-GB" sz="2800" b="1" dirty="0">
                <a:cs typeface="+mn-cs"/>
                <a:hlinkClick r:id="rId4"/>
              </a:rPr>
              <a:t>portal.3gpp.org</a:t>
            </a:r>
            <a:endParaRPr lang="en-GB" sz="2800" b="1" dirty="0">
              <a:cs typeface="+mn-cs"/>
            </a:endParaRPr>
          </a:p>
          <a:p>
            <a:pPr algn="ctr" eaLnBrk="0" hangingPunct="0">
              <a:defRPr/>
            </a:pPr>
            <a:endParaRPr lang="en-GB" sz="2800" b="1" dirty="0">
              <a:cs typeface="+mn-cs"/>
            </a:endParaRPr>
          </a:p>
        </p:txBody>
      </p:sp>
      <p:sp>
        <p:nvSpPr>
          <p:cNvPr id="11" name="Rectangle 10"/>
          <p:cNvSpPr/>
          <p:nvPr/>
        </p:nvSpPr>
        <p:spPr>
          <a:xfrm>
            <a:off x="3417253" y="538257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Exciting statistics !</a:t>
            </a:r>
            <a:endParaRPr lang="en-GB" sz="2800" dirty="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slide 16 if you are not moved by statistics.</a:t>
            </a:r>
          </a:p>
        </p:txBody>
      </p:sp>
      <p:sp>
        <p:nvSpPr>
          <p:cNvPr id="2" name="TextBox 1"/>
          <p:cNvSpPr txBox="1"/>
          <p:nvPr/>
        </p:nvSpPr>
        <p:spPr>
          <a:xfrm>
            <a:off x="970960" y="2441542"/>
            <a:ext cx="5192448" cy="400110"/>
          </a:xfrm>
          <a:prstGeom prst="rect">
            <a:avLst/>
          </a:prstGeom>
          <a:noFill/>
        </p:spPr>
        <p:txBody>
          <a:bodyPr wrap="square" rtlCol="0">
            <a:spAutoFit/>
          </a:bodyPr>
          <a:lstStyle/>
          <a:p>
            <a:r>
              <a:rPr lang="en-GB" dirty="0">
                <a:solidFill>
                  <a:schemeClr val="bg1"/>
                </a:solidFill>
              </a:rPr>
              <a:t>If your experiment needs a statistician, you need a better experiment.</a:t>
            </a:r>
          </a:p>
          <a:p>
            <a:r>
              <a:rPr lang="en-GB" i="1" dirty="0">
                <a:solidFill>
                  <a:schemeClr val="bg1"/>
                </a:solidFill>
              </a:rPr>
              <a:t> - Ernest Rutherford</a:t>
            </a:r>
          </a:p>
        </p:txBody>
      </p:sp>
      <p:pic>
        <p:nvPicPr>
          <p:cNvPr id="4" name="Picture 3">
            <a:extLst>
              <a:ext uri="{FF2B5EF4-FFF2-40B4-BE49-F238E27FC236}">
                <a16:creationId xmlns:a16="http://schemas.microsoft.com/office/drawing/2014/main" id="{BC6EA02E-A29F-40D7-9286-CEE8128D73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44815" y="3429000"/>
            <a:ext cx="1576137" cy="1576137"/>
          </a:xfrm>
          <a:prstGeom prst="rect">
            <a:avLst/>
          </a:prstGeom>
        </p:spPr>
      </p:pic>
    </p:spTree>
  </p:cSld>
  <p:clrMapOvr>
    <a:masterClrMapping/>
  </p:clrMapOvr>
  <p:transition spd="slow">
    <p:cover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4F38A27-6157-45EA-B128-89E18E5CCC03}"/>
              </a:ext>
            </a:extLst>
          </p:cNvPr>
          <p:cNvPicPr>
            <a:picLocks noChangeAspect="1"/>
          </p:cNvPicPr>
          <p:nvPr/>
        </p:nvPicPr>
        <p:blipFill>
          <a:blip r:embed="rId2"/>
          <a:stretch>
            <a:fillRect/>
          </a:stretch>
        </p:blipFill>
        <p:spPr>
          <a:xfrm>
            <a:off x="1364977" y="1210966"/>
            <a:ext cx="5934180" cy="2543100"/>
          </a:xfrm>
          <a:prstGeom prst="rect">
            <a:avLst/>
          </a:prstGeom>
        </p:spPr>
      </p:pic>
      <p:pic>
        <p:nvPicPr>
          <p:cNvPr id="4" name="Picture 3">
            <a:extLst>
              <a:ext uri="{FF2B5EF4-FFF2-40B4-BE49-F238E27FC236}">
                <a16:creationId xmlns:a16="http://schemas.microsoft.com/office/drawing/2014/main" id="{5C75EE65-1B00-4E91-A3E3-E57069F5373D}"/>
              </a:ext>
            </a:extLst>
          </p:cNvPr>
          <p:cNvPicPr>
            <a:picLocks noChangeAspect="1"/>
          </p:cNvPicPr>
          <p:nvPr/>
        </p:nvPicPr>
        <p:blipFill>
          <a:blip r:embed="rId3"/>
          <a:stretch>
            <a:fillRect/>
          </a:stretch>
        </p:blipFill>
        <p:spPr>
          <a:xfrm>
            <a:off x="1364977" y="3754066"/>
            <a:ext cx="5934180" cy="2548867"/>
          </a:xfrm>
          <a:prstGeom prst="rect">
            <a:avLst/>
          </a:prstGeom>
        </p:spPr>
      </p:pic>
    </p:spTree>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801D1B-FA18-4FC7-BA9C-6334AD17120D}"/>
              </a:ext>
            </a:extLst>
          </p:cNvPr>
          <p:cNvPicPr>
            <a:picLocks noChangeAspect="1"/>
          </p:cNvPicPr>
          <p:nvPr/>
        </p:nvPicPr>
        <p:blipFill>
          <a:blip r:embed="rId2"/>
          <a:stretch>
            <a:fillRect/>
          </a:stretch>
        </p:blipFill>
        <p:spPr>
          <a:xfrm>
            <a:off x="4443129" y="3905301"/>
            <a:ext cx="4733494" cy="2231700"/>
          </a:xfrm>
          <a:prstGeom prst="rect">
            <a:avLst/>
          </a:prstGeom>
        </p:spPr>
      </p:pic>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dirty="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1242645" y="6127262"/>
            <a:ext cx="2915139" cy="189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dirty="0"/>
              <a:t>Region 1: Europe, Middle East, Africa</a:t>
            </a:r>
          </a:p>
          <a:p>
            <a:pPr>
              <a:spcBef>
                <a:spcPct val="50000"/>
              </a:spcBef>
            </a:pPr>
            <a:r>
              <a:rPr lang="en-US" sz="1400" dirty="0"/>
              <a:t>Region 2: Americas</a:t>
            </a:r>
          </a:p>
          <a:p>
            <a:pPr>
              <a:spcBef>
                <a:spcPct val="50000"/>
              </a:spcBef>
            </a:pPr>
            <a:r>
              <a:rPr lang="en-US" sz="1400" dirty="0"/>
              <a:t>Region 3: Asia</a:t>
            </a:r>
          </a:p>
        </p:txBody>
      </p:sp>
      <p:pic>
        <p:nvPicPr>
          <p:cNvPr id="4" name="Picture 3"/>
          <p:cNvPicPr>
            <a:picLocks noChangeAspect="1"/>
          </p:cNvPicPr>
          <p:nvPr/>
        </p:nvPicPr>
        <p:blipFill>
          <a:blip r:embed="rId3" cstate="print">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bright="75000"/>
                    </a14:imgEffect>
                  </a14:imgLayer>
                </a14:imgProps>
              </a:ext>
              <a:ext uri="{28A0092B-C50C-407E-A947-70E740481C1C}">
                <a14:useLocalDpi xmlns:a14="http://schemas.microsoft.com/office/drawing/2010/main" val="0"/>
              </a:ext>
            </a:extLst>
          </a:blip>
          <a:stretch>
            <a:fillRect/>
          </a:stretch>
        </p:blipFill>
        <p:spPr>
          <a:xfrm>
            <a:off x="350046" y="1284364"/>
            <a:ext cx="1561176" cy="926948"/>
          </a:xfrm>
          <a:prstGeom prst="rect">
            <a:avLst/>
          </a:prstGeom>
          <a:noFill/>
          <a:ln>
            <a:noFill/>
          </a:ln>
        </p:spPr>
      </p:pic>
      <p:sp>
        <p:nvSpPr>
          <p:cNvPr id="17415" name="Rectangle 7"/>
          <p:cNvSpPr>
            <a:spLocks noChangeArrowheads="1"/>
          </p:cNvSpPr>
          <p:nvPr/>
        </p:nvSpPr>
        <p:spPr bwMode="auto">
          <a:xfrm>
            <a:off x="265113" y="646114"/>
            <a:ext cx="4513262" cy="588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Meeting delegates by region </a:t>
            </a:r>
            <a:endParaRPr lang="en-GB" sz="2800" dirty="0"/>
          </a:p>
        </p:txBody>
      </p:sp>
      <p:pic>
        <p:nvPicPr>
          <p:cNvPr id="3" name="Picture 2">
            <a:extLst>
              <a:ext uri="{FF2B5EF4-FFF2-40B4-BE49-F238E27FC236}">
                <a16:creationId xmlns:a16="http://schemas.microsoft.com/office/drawing/2014/main" id="{244A9495-779E-471B-9CCF-52F92C05001C}"/>
              </a:ext>
            </a:extLst>
          </p:cNvPr>
          <p:cNvPicPr>
            <a:picLocks noChangeAspect="1"/>
          </p:cNvPicPr>
          <p:nvPr/>
        </p:nvPicPr>
        <p:blipFill>
          <a:blip r:embed="rId5"/>
          <a:stretch>
            <a:fillRect/>
          </a:stretch>
        </p:blipFill>
        <p:spPr>
          <a:xfrm>
            <a:off x="4778375" y="1244571"/>
            <a:ext cx="2400469" cy="2650991"/>
          </a:xfrm>
          <a:prstGeom prst="rect">
            <a:avLst/>
          </a:prstGeom>
        </p:spPr>
      </p:pic>
      <p:pic>
        <p:nvPicPr>
          <p:cNvPr id="5" name="Picture 4">
            <a:extLst>
              <a:ext uri="{FF2B5EF4-FFF2-40B4-BE49-F238E27FC236}">
                <a16:creationId xmlns:a16="http://schemas.microsoft.com/office/drawing/2014/main" id="{8C314AB3-65BD-4EDA-A682-12ECBE0F8F63}"/>
              </a:ext>
            </a:extLst>
          </p:cNvPr>
          <p:cNvPicPr>
            <a:picLocks noChangeAspect="1"/>
          </p:cNvPicPr>
          <p:nvPr/>
        </p:nvPicPr>
        <p:blipFill>
          <a:blip r:embed="rId6"/>
          <a:stretch>
            <a:fillRect/>
          </a:stretch>
        </p:blipFill>
        <p:spPr>
          <a:xfrm>
            <a:off x="7178844" y="1234832"/>
            <a:ext cx="1946943" cy="2873581"/>
          </a:xfrm>
          <a:prstGeom prst="rect">
            <a:avLst/>
          </a:prstGeom>
        </p:spPr>
      </p:pic>
    </p:spTree>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94F4BC5-686B-4578-BF99-6C400F553D19}"/>
              </a:ext>
            </a:extLst>
          </p:cNvPr>
          <p:cNvPicPr>
            <a:picLocks noChangeAspect="1"/>
          </p:cNvPicPr>
          <p:nvPr/>
        </p:nvPicPr>
        <p:blipFill>
          <a:blip r:embed="rId2"/>
          <a:stretch>
            <a:fillRect/>
          </a:stretch>
        </p:blipFill>
        <p:spPr>
          <a:xfrm>
            <a:off x="5189621" y="1883509"/>
            <a:ext cx="3918625" cy="3200942"/>
          </a:xfrm>
          <a:prstGeom prst="rect">
            <a:avLst/>
          </a:prstGeom>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Individual Members by</a:t>
            </a:r>
            <a:br>
              <a:rPr lang="en-US" sz="2800" dirty="0"/>
            </a:br>
            <a:r>
              <a:rPr lang="en-US" sz="2800" dirty="0"/>
              <a:t>Organizational Partner /  Region </a:t>
            </a:r>
            <a:endParaRPr lang="en-GB" sz="2800" dirty="0"/>
          </a:p>
        </p:txBody>
      </p:sp>
      <p:sp>
        <p:nvSpPr>
          <p:cNvPr id="18436" name="Text Box 4"/>
          <p:cNvSpPr txBox="1">
            <a:spLocks noChangeArrowheads="1"/>
          </p:cNvSpPr>
          <p:nvPr/>
        </p:nvSpPr>
        <p:spPr bwMode="auto">
          <a:xfrm>
            <a:off x="5893006" y="4514491"/>
            <a:ext cx="3494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434 </a:t>
            </a:r>
            <a:r>
              <a:rPr lang="en-US" sz="2400" i="1" dirty="0">
                <a:solidFill>
                  <a:srgbClr val="969696"/>
                </a:solidFill>
              </a:rPr>
              <a:t>(439)</a:t>
            </a:r>
          </a:p>
        </p:txBody>
      </p:sp>
      <p:sp>
        <p:nvSpPr>
          <p:cNvPr id="18437" name="Text Box 5"/>
          <p:cNvSpPr txBox="1">
            <a:spLocks noChangeArrowheads="1"/>
          </p:cNvSpPr>
          <p:nvPr/>
        </p:nvSpPr>
        <p:spPr bwMode="auto">
          <a:xfrm>
            <a:off x="2453236" y="3732635"/>
            <a:ext cx="3294062" cy="4572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54 </a:t>
            </a:r>
            <a:r>
              <a:rPr lang="en-US" sz="2400" i="1" dirty="0">
                <a:solidFill>
                  <a:srgbClr val="969696"/>
                </a:solidFill>
              </a:rPr>
              <a:t>(56)</a:t>
            </a:r>
          </a:p>
        </p:txBody>
      </p:sp>
      <p:sp>
        <p:nvSpPr>
          <p:cNvPr id="18438" name="Text Box 6"/>
          <p:cNvSpPr txBox="1">
            <a:spLocks noChangeArrowheads="1"/>
          </p:cNvSpPr>
          <p:nvPr/>
        </p:nvSpPr>
        <p:spPr bwMode="auto">
          <a:xfrm>
            <a:off x="2453236" y="2640013"/>
            <a:ext cx="3298825" cy="4572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194 </a:t>
            </a:r>
            <a:r>
              <a:rPr lang="en-US" sz="2400" i="1" dirty="0">
                <a:solidFill>
                  <a:srgbClr val="969696"/>
                </a:solidFill>
              </a:rPr>
              <a:t>(194)</a:t>
            </a: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dirty="0">
                <a:solidFill>
                  <a:schemeClr val="bg1">
                    <a:lumMod val="65000"/>
                  </a:schemeClr>
                </a:solidFill>
              </a:rPr>
              <a:t>Data from http://webapp.etsi.org/3gppmembership/Queryform.asp</a:t>
            </a:r>
          </a:p>
        </p:txBody>
      </p:sp>
      <p:pic>
        <p:nvPicPr>
          <p:cNvPr id="18440"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6112041" y="5197209"/>
            <a:ext cx="299620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i="1" dirty="0">
                <a:solidFill>
                  <a:srgbClr val="969696"/>
                </a:solidFill>
              </a:rPr>
              <a:t>Figures in grey italics relate to previous report.</a:t>
            </a:r>
          </a:p>
        </p:txBody>
      </p:sp>
      <p:sp>
        <p:nvSpPr>
          <p:cNvPr id="18442" name="Text Box 10"/>
          <p:cNvSpPr txBox="1">
            <a:spLocks noChangeArrowheads="1"/>
          </p:cNvSpPr>
          <p:nvPr/>
        </p:nvSpPr>
        <p:spPr bwMode="auto">
          <a:xfrm>
            <a:off x="122238" y="4840288"/>
            <a:ext cx="45831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689 </a:t>
            </a:r>
            <a:r>
              <a:rPr lang="en-US" sz="2400" i="1" dirty="0">
                <a:solidFill>
                  <a:srgbClr val="969696"/>
                </a:solidFill>
              </a:rPr>
              <a:t>(689)</a:t>
            </a:r>
          </a:p>
        </p:txBody>
      </p:sp>
      <p:sp>
        <p:nvSpPr>
          <p:cNvPr id="18443" name="Text Box 11"/>
          <p:cNvSpPr txBox="1">
            <a:spLocks noChangeArrowheads="1"/>
          </p:cNvSpPr>
          <p:nvPr/>
        </p:nvSpPr>
        <p:spPr bwMode="auto">
          <a:xfrm>
            <a:off x="1600200" y="5305425"/>
            <a:ext cx="28940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Guests =   19   </a:t>
            </a:r>
            <a:r>
              <a:rPr lang="en-US" sz="2400" i="1" dirty="0">
                <a:solidFill>
                  <a:srgbClr val="969696"/>
                </a:solidFill>
              </a:rPr>
              <a:t>(19)</a:t>
            </a:r>
          </a:p>
        </p:txBody>
      </p:sp>
    </p:spTree>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CFB0546-5BE5-4960-8A3D-BB821F7FD95B}"/>
              </a:ext>
            </a:extLst>
          </p:cNvPr>
          <p:cNvPicPr>
            <a:picLocks noChangeAspect="1"/>
          </p:cNvPicPr>
          <p:nvPr/>
        </p:nvPicPr>
        <p:blipFill>
          <a:blip r:embed="rId2"/>
          <a:stretch>
            <a:fillRect/>
          </a:stretch>
        </p:blipFill>
        <p:spPr>
          <a:xfrm>
            <a:off x="5628533" y="3560865"/>
            <a:ext cx="3515467" cy="2820688"/>
          </a:xfrm>
          <a:prstGeom prst="rect">
            <a:avLst/>
          </a:prstGeom>
        </p:spPr>
      </p:pic>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Approved CRs per year per Release</a:t>
            </a:r>
            <a:endParaRPr lang="en-GB" sz="2800" dirty="0"/>
          </a:p>
        </p:txBody>
      </p:sp>
      <p:sp>
        <p:nvSpPr>
          <p:cNvPr id="20484" name="Rectangle 4"/>
          <p:cNvSpPr>
            <a:spLocks noChangeArrowheads="1"/>
          </p:cNvSpPr>
          <p:nvPr/>
        </p:nvSpPr>
        <p:spPr bwMode="auto">
          <a:xfrm>
            <a:off x="206836" y="1321049"/>
            <a:ext cx="3422732"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sz="900" dirty="0">
                <a:solidFill>
                  <a:schemeClr val="bg1">
                    <a:lumMod val="85000"/>
                  </a:schemeClr>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319441"/>
            <a:ext cx="1589087"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800" dirty="0">
                <a:solidFill>
                  <a:schemeClr val="bg1">
                    <a:lumMod val="95000"/>
                  </a:schemeClr>
                </a:solidFill>
              </a:rPr>
              <a:t>* Year-end estimate</a:t>
            </a:r>
          </a:p>
        </p:txBody>
      </p:sp>
      <p:pic>
        <p:nvPicPr>
          <p:cNvPr id="4" name="Picture 3">
            <a:extLst>
              <a:ext uri="{FF2B5EF4-FFF2-40B4-BE49-F238E27FC236}">
                <a16:creationId xmlns:a16="http://schemas.microsoft.com/office/drawing/2014/main" id="{96CDAF19-143D-4BAF-8D4E-ED3481C586A0}"/>
              </a:ext>
            </a:extLst>
          </p:cNvPr>
          <p:cNvPicPr>
            <a:picLocks noChangeAspect="1"/>
          </p:cNvPicPr>
          <p:nvPr/>
        </p:nvPicPr>
        <p:blipFill>
          <a:blip r:embed="rId3"/>
          <a:stretch>
            <a:fillRect/>
          </a:stretch>
        </p:blipFill>
        <p:spPr>
          <a:xfrm>
            <a:off x="2376899" y="1551882"/>
            <a:ext cx="6767101" cy="2047167"/>
          </a:xfrm>
          <a:prstGeom prst="rect">
            <a:avLst/>
          </a:prstGeom>
        </p:spPr>
      </p:pic>
      <p:pic>
        <p:nvPicPr>
          <p:cNvPr id="6" name="Picture 5">
            <a:extLst>
              <a:ext uri="{FF2B5EF4-FFF2-40B4-BE49-F238E27FC236}">
                <a16:creationId xmlns:a16="http://schemas.microsoft.com/office/drawing/2014/main" id="{9A54E9A0-7910-4B83-93C6-67F9891E156D}"/>
              </a:ext>
            </a:extLst>
          </p:cNvPr>
          <p:cNvPicPr>
            <a:picLocks noChangeAspect="1"/>
          </p:cNvPicPr>
          <p:nvPr/>
        </p:nvPicPr>
        <p:blipFill>
          <a:blip r:embed="rId4"/>
          <a:stretch>
            <a:fillRect/>
          </a:stretch>
        </p:blipFill>
        <p:spPr>
          <a:xfrm>
            <a:off x="766054" y="3616046"/>
            <a:ext cx="4921959" cy="2782504"/>
          </a:xfrm>
          <a:prstGeom prst="rect">
            <a:avLst/>
          </a:prstGeom>
        </p:spPr>
      </p:pic>
    </p:spTree>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9C83497-7611-4F6E-965D-8B16F5A18F83}"/>
              </a:ext>
            </a:extLst>
          </p:cNvPr>
          <p:cNvPicPr>
            <a:picLocks noChangeAspect="1"/>
          </p:cNvPicPr>
          <p:nvPr/>
        </p:nvPicPr>
        <p:blipFill>
          <a:blip r:embed="rId2"/>
          <a:stretch>
            <a:fillRect/>
          </a:stretch>
        </p:blipFill>
        <p:spPr>
          <a:xfrm>
            <a:off x="859778" y="1245200"/>
            <a:ext cx="7533215" cy="2483229"/>
          </a:xfrm>
          <a:prstGeom prst="rect">
            <a:avLst/>
          </a:prstGeom>
        </p:spPr>
      </p:pic>
      <p:pic>
        <p:nvPicPr>
          <p:cNvPr id="3" name="Picture 2">
            <a:extLst>
              <a:ext uri="{FF2B5EF4-FFF2-40B4-BE49-F238E27FC236}">
                <a16:creationId xmlns:a16="http://schemas.microsoft.com/office/drawing/2014/main" id="{8937E5E7-4676-4E88-A734-2E36F28577D8}"/>
              </a:ext>
            </a:extLst>
          </p:cNvPr>
          <p:cNvPicPr>
            <a:picLocks noChangeAspect="1"/>
          </p:cNvPicPr>
          <p:nvPr/>
        </p:nvPicPr>
        <p:blipFill>
          <a:blip r:embed="rId3"/>
          <a:stretch>
            <a:fillRect/>
          </a:stretch>
        </p:blipFill>
        <p:spPr>
          <a:xfrm>
            <a:off x="840100" y="3728429"/>
            <a:ext cx="7552894" cy="2483229"/>
          </a:xfrm>
          <a:prstGeom prst="rect">
            <a:avLst/>
          </a:prstGeom>
        </p:spPr>
      </p:pic>
    </p:spTree>
  </p:cSld>
  <p:clrMapOvr>
    <a:masterClrMapping/>
  </p:clrMapOvr>
  <p:transition spd="slow">
    <p:cove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43503</TotalTime>
  <Words>1350</Words>
  <Application>Microsoft Office PowerPoint</Application>
  <PresentationFormat>On-screen Show (4:3)</PresentationFormat>
  <Paragraphs>239</Paragraphs>
  <Slides>33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Arial </vt:lpstr>
      <vt:lpstr>Calibri</vt:lpstr>
      <vt:lpstr>Times New Roman</vt:lpstr>
      <vt:lpstr>Office Theme</vt:lpstr>
      <vt:lpstr>    Support Team Report    </vt:lpstr>
      <vt:lpstr>Changes of personnel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3GPP Marketing matters (highlights) </vt:lpstr>
      <vt:lpstr>PowerPoint Presentation</vt:lpstr>
      <vt:lpstr> Newcomer orientation and mentoring (1)</vt:lpstr>
      <vt:lpstr> Coronavirus</vt:lpstr>
      <vt:lpstr> Virtual meetings (1)</vt:lpstr>
      <vt:lpstr>Virtual meetings (2)</vt:lpstr>
      <vt:lpstr>Virtual meetings (3)</vt:lpstr>
      <vt:lpstr> Virtual meetings (4)</vt:lpstr>
      <vt:lpstr> Virtual meetings (5)</vt:lpstr>
      <vt:lpstr> Virtual meetings (6)</vt:lpstr>
      <vt:lpstr> Virtual meetings (7)</vt:lpstr>
      <vt:lpstr> Virtual meetings (8)</vt:lpstr>
      <vt:lpstr> Virtual meetings (9)</vt:lpstr>
      <vt:lpstr> … and finally (1)</vt:lpstr>
      <vt:lpstr> … and finally (2)</vt:lpstr>
      <vt:lpstr> … and finally (3)</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 support team report</dc:subject>
  <dc:creator>JMM</dc:creator>
  <dc:description>© 2019  All rights reserved</dc:description>
  <cp:lastModifiedBy>John M Meredith</cp:lastModifiedBy>
  <cp:revision>1632</cp:revision>
  <dcterms:created xsi:type="dcterms:W3CDTF">2008-08-30T09:32:10Z</dcterms:created>
  <dcterms:modified xsi:type="dcterms:W3CDTF">2020-03-13T17:32:50Z</dcterms:modified>
</cp:coreProperties>
</file>