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56"/>
  </p:notesMasterIdLst>
  <p:handoutMasterIdLst>
    <p:handoutMasterId r:id="rId57"/>
  </p:handoutMasterIdLst>
  <p:sldIdLst>
    <p:sldId id="303" r:id="rId2"/>
    <p:sldId id="708" r:id="rId3"/>
    <p:sldId id="709" r:id="rId4"/>
    <p:sldId id="710" r:id="rId5"/>
    <p:sldId id="711" r:id="rId6"/>
    <p:sldId id="832" r:id="rId7"/>
    <p:sldId id="833" r:id="rId8"/>
    <p:sldId id="834" r:id="rId9"/>
    <p:sldId id="835" r:id="rId10"/>
    <p:sldId id="836" r:id="rId11"/>
    <p:sldId id="718" r:id="rId12"/>
    <p:sldId id="719" r:id="rId13"/>
    <p:sldId id="720" r:id="rId14"/>
    <p:sldId id="721" r:id="rId15"/>
    <p:sldId id="724" r:id="rId16"/>
    <p:sldId id="723" r:id="rId17"/>
    <p:sldId id="783" r:id="rId18"/>
    <p:sldId id="785" r:id="rId19"/>
    <p:sldId id="786" r:id="rId20"/>
    <p:sldId id="787" r:id="rId21"/>
    <p:sldId id="789" r:id="rId22"/>
    <p:sldId id="784" r:id="rId23"/>
    <p:sldId id="733" r:id="rId24"/>
    <p:sldId id="257" r:id="rId25"/>
    <p:sldId id="765" r:id="rId26"/>
    <p:sldId id="766" r:id="rId27"/>
    <p:sldId id="791" r:id="rId28"/>
    <p:sldId id="759" r:id="rId29"/>
    <p:sldId id="788" r:id="rId30"/>
    <p:sldId id="767" r:id="rId31"/>
    <p:sldId id="773" r:id="rId32"/>
    <p:sldId id="790" r:id="rId33"/>
    <p:sldId id="732" r:id="rId34"/>
    <p:sldId id="740" r:id="rId35"/>
    <p:sldId id="769" r:id="rId36"/>
    <p:sldId id="792" r:id="rId37"/>
    <p:sldId id="818" r:id="rId38"/>
    <p:sldId id="819" r:id="rId39"/>
    <p:sldId id="820" r:id="rId40"/>
    <p:sldId id="821" r:id="rId41"/>
    <p:sldId id="822" r:id="rId42"/>
    <p:sldId id="828" r:id="rId43"/>
    <p:sldId id="829" r:id="rId44"/>
    <p:sldId id="830" r:id="rId45"/>
    <p:sldId id="742" r:id="rId46"/>
    <p:sldId id="743" r:id="rId47"/>
    <p:sldId id="744" r:id="rId48"/>
    <p:sldId id="812" r:id="rId49"/>
    <p:sldId id="745" r:id="rId50"/>
    <p:sldId id="831" r:id="rId51"/>
    <p:sldId id="810" r:id="rId52"/>
    <p:sldId id="747" r:id="rId53"/>
    <p:sldId id="748" r:id="rId54"/>
    <p:sldId id="749" r:id="rId55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62A14D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98" d="100"/>
          <a:sy n="98" d="100"/>
        </p:scale>
        <p:origin x="588" y="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7" d="100"/>
          <a:sy n="57" d="100"/>
        </p:scale>
        <p:origin x="2640" y="7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tableStyles" Target="tableStyle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Meetings\SAWG2\STATS\SA2_STATS_DATA_SP-87E.xlsx" TargetMode="Externa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Meetings\SAWG2\STATS\SA2_STATS_DATA_SP-87E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C:\Meetings\SAWG2\STATS\SA2_STATS_DATA_SP-87E.xlsx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C:\Meetings\SAWG2\STATS\SA2_STATS_DATA_SP-87E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/>
              <a:t>SA WG2 meeting attendance</a:t>
            </a:r>
          </a:p>
        </c:rich>
      </c:tx>
      <c:layout>
        <c:manualLayout>
          <c:xMode val="edge"/>
          <c:yMode val="edge"/>
          <c:x val="0.29199999999999998"/>
          <c:y val="2.5974025974025976E-2"/>
        </c:manualLayout>
      </c:layout>
      <c:overlay val="0"/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Attendance!$A$3</c:f>
              <c:strCache>
                <c:ptCount val="1"/>
                <c:pt idx="0">
                  <c:v>attended</c:v>
                </c:pt>
              </c:strCache>
            </c:strRef>
          </c:tx>
          <c:marker>
            <c:symbol val="none"/>
          </c:marker>
          <c:trendline>
            <c:name>5</c:name>
            <c:spPr>
              <a:ln w="28575">
                <a:solidFill>
                  <a:srgbClr val="FF0000"/>
                </a:solidFill>
              </a:ln>
            </c:spPr>
            <c:trendlineType val="poly"/>
            <c:order val="3"/>
            <c:dispRSqr val="0"/>
            <c:dispEq val="0"/>
          </c:trendline>
          <c:cat>
            <c:strRef>
              <c:f>Attendance!$F$2:$BG$2</c:f>
              <c:strCache>
                <c:ptCount val="54"/>
                <c:pt idx="0">
                  <c:v>92</c:v>
                </c:pt>
                <c:pt idx="1">
                  <c:v>93</c:v>
                </c:pt>
                <c:pt idx="2">
                  <c:v>94</c:v>
                </c:pt>
                <c:pt idx="3">
                  <c:v>95</c:v>
                </c:pt>
                <c:pt idx="4">
                  <c:v>96</c:v>
                </c:pt>
                <c:pt idx="5">
                  <c:v>97</c:v>
                </c:pt>
                <c:pt idx="6">
                  <c:v>98</c:v>
                </c:pt>
                <c:pt idx="7">
                  <c:v>99</c:v>
                </c:pt>
                <c:pt idx="8">
                  <c:v>100</c:v>
                </c:pt>
                <c:pt idx="9">
                  <c:v>101</c:v>
                </c:pt>
                <c:pt idx="10">
                  <c:v>102</c:v>
                </c:pt>
                <c:pt idx="11">
                  <c:v>103</c:v>
                </c:pt>
                <c:pt idx="12">
                  <c:v>104</c:v>
                </c:pt>
                <c:pt idx="13">
                  <c:v>105</c:v>
                </c:pt>
                <c:pt idx="14">
                  <c:v>106</c:v>
                </c:pt>
                <c:pt idx="15">
                  <c:v>107</c:v>
                </c:pt>
                <c:pt idx="16">
                  <c:v>108</c:v>
                </c:pt>
                <c:pt idx="17">
                  <c:v>109</c:v>
                </c:pt>
                <c:pt idx="18">
                  <c:v>110</c:v>
                </c:pt>
                <c:pt idx="19">
                  <c:v>111</c:v>
                </c:pt>
                <c:pt idx="20">
                  <c:v>112</c:v>
                </c:pt>
                <c:pt idx="21">
                  <c:v>113</c:v>
                </c:pt>
                <c:pt idx="22">
                  <c:v>113AH</c:v>
                </c:pt>
                <c:pt idx="23">
                  <c:v>114</c:v>
                </c:pt>
                <c:pt idx="24">
                  <c:v>115</c:v>
                </c:pt>
                <c:pt idx="25">
                  <c:v>116</c:v>
                </c:pt>
                <c:pt idx="26">
                  <c:v>116bis</c:v>
                </c:pt>
                <c:pt idx="27">
                  <c:v>117</c:v>
                </c:pt>
                <c:pt idx="28">
                  <c:v>118</c:v>
                </c:pt>
                <c:pt idx="29">
                  <c:v>118bis</c:v>
                </c:pt>
                <c:pt idx="30">
                  <c:v>119</c:v>
                </c:pt>
                <c:pt idx="31">
                  <c:v>120</c:v>
                </c:pt>
                <c:pt idx="32">
                  <c:v>121</c:v>
                </c:pt>
                <c:pt idx="33">
                  <c:v>122</c:v>
                </c:pt>
                <c:pt idx="34">
                  <c:v>122bis</c:v>
                </c:pt>
                <c:pt idx="35">
                  <c:v>123</c:v>
                </c:pt>
                <c:pt idx="36">
                  <c:v>124</c:v>
                </c:pt>
                <c:pt idx="37">
                  <c:v>125</c:v>
                </c:pt>
                <c:pt idx="38">
                  <c:v>126</c:v>
                </c:pt>
                <c:pt idx="39">
                  <c:v>127</c:v>
                </c:pt>
                <c:pt idx="40">
                  <c:v>127bis</c:v>
                </c:pt>
                <c:pt idx="41">
                  <c:v>128</c:v>
                </c:pt>
                <c:pt idx="42">
                  <c:v>128bis</c:v>
                </c:pt>
                <c:pt idx="43">
                  <c:v>129</c:v>
                </c:pt>
                <c:pt idx="44">
                  <c:v>129bis</c:v>
                </c:pt>
                <c:pt idx="45">
                  <c:v>130</c:v>
                </c:pt>
                <c:pt idx="46">
                  <c:v>131</c:v>
                </c:pt>
                <c:pt idx="47">
                  <c:v>132</c:v>
                </c:pt>
                <c:pt idx="48">
                  <c:v>133</c:v>
                </c:pt>
                <c:pt idx="49">
                  <c:v>134</c:v>
                </c:pt>
                <c:pt idx="50">
                  <c:v>135</c:v>
                </c:pt>
                <c:pt idx="51">
                  <c:v>136</c:v>
                </c:pt>
                <c:pt idx="52">
                  <c:v>136AH</c:v>
                </c:pt>
                <c:pt idx="53">
                  <c:v>137E (estimate)</c:v>
                </c:pt>
              </c:strCache>
            </c:strRef>
          </c:cat>
          <c:val>
            <c:numRef>
              <c:f>Attendance!$F$3:$BG$3</c:f>
              <c:numCache>
                <c:formatCode>General</c:formatCode>
                <c:ptCount val="54"/>
                <c:pt idx="0">
                  <c:v>135</c:v>
                </c:pt>
                <c:pt idx="1">
                  <c:v>142</c:v>
                </c:pt>
                <c:pt idx="2">
                  <c:v>139</c:v>
                </c:pt>
                <c:pt idx="3">
                  <c:v>173</c:v>
                </c:pt>
                <c:pt idx="4">
                  <c:v>181</c:v>
                </c:pt>
                <c:pt idx="5">
                  <c:v>165</c:v>
                </c:pt>
                <c:pt idx="6">
                  <c:v>158</c:v>
                </c:pt>
                <c:pt idx="7">
                  <c:v>153</c:v>
                </c:pt>
                <c:pt idx="8">
                  <c:v>189</c:v>
                </c:pt>
                <c:pt idx="9">
                  <c:v>146</c:v>
                </c:pt>
                <c:pt idx="10">
                  <c:v>133</c:v>
                </c:pt>
                <c:pt idx="11">
                  <c:v>145</c:v>
                </c:pt>
                <c:pt idx="12">
                  <c:v>142</c:v>
                </c:pt>
                <c:pt idx="13">
                  <c:v>144</c:v>
                </c:pt>
                <c:pt idx="14">
                  <c:v>195</c:v>
                </c:pt>
                <c:pt idx="15">
                  <c:v>159</c:v>
                </c:pt>
                <c:pt idx="16">
                  <c:v>175</c:v>
                </c:pt>
                <c:pt idx="17">
                  <c:v>182</c:v>
                </c:pt>
                <c:pt idx="18">
                  <c:v>113</c:v>
                </c:pt>
                <c:pt idx="19">
                  <c:v>137</c:v>
                </c:pt>
                <c:pt idx="20">
                  <c:v>200</c:v>
                </c:pt>
                <c:pt idx="21">
                  <c:v>137</c:v>
                </c:pt>
                <c:pt idx="22">
                  <c:v>107</c:v>
                </c:pt>
                <c:pt idx="23">
                  <c:v>157</c:v>
                </c:pt>
                <c:pt idx="24">
                  <c:v>168</c:v>
                </c:pt>
                <c:pt idx="25">
                  <c:v>169</c:v>
                </c:pt>
                <c:pt idx="26">
                  <c:v>143</c:v>
                </c:pt>
                <c:pt idx="27">
                  <c:v>157</c:v>
                </c:pt>
                <c:pt idx="28">
                  <c:v>233</c:v>
                </c:pt>
                <c:pt idx="29">
                  <c:v>182</c:v>
                </c:pt>
                <c:pt idx="30">
                  <c:v>175</c:v>
                </c:pt>
                <c:pt idx="31">
                  <c:v>191</c:v>
                </c:pt>
                <c:pt idx="32">
                  <c:v>188</c:v>
                </c:pt>
                <c:pt idx="33">
                  <c:v>156</c:v>
                </c:pt>
                <c:pt idx="34">
                  <c:v>154</c:v>
                </c:pt>
                <c:pt idx="35">
                  <c:v>156</c:v>
                </c:pt>
                <c:pt idx="36">
                  <c:v>222</c:v>
                </c:pt>
                <c:pt idx="37">
                  <c:v>196</c:v>
                </c:pt>
                <c:pt idx="38">
                  <c:v>174</c:v>
                </c:pt>
                <c:pt idx="39">
                  <c:v>149</c:v>
                </c:pt>
                <c:pt idx="40">
                  <c:v>140</c:v>
                </c:pt>
                <c:pt idx="41">
                  <c:v>152</c:v>
                </c:pt>
                <c:pt idx="42">
                  <c:v>149</c:v>
                </c:pt>
                <c:pt idx="43">
                  <c:v>165</c:v>
                </c:pt>
                <c:pt idx="44">
                  <c:v>191</c:v>
                </c:pt>
                <c:pt idx="45">
                  <c:v>153</c:v>
                </c:pt>
                <c:pt idx="46">
                  <c:v>178</c:v>
                </c:pt>
                <c:pt idx="47">
                  <c:v>279</c:v>
                </c:pt>
                <c:pt idx="48">
                  <c:v>280</c:v>
                </c:pt>
                <c:pt idx="49">
                  <c:v>229</c:v>
                </c:pt>
                <c:pt idx="50">
                  <c:v>189</c:v>
                </c:pt>
                <c:pt idx="51">
                  <c:v>241</c:v>
                </c:pt>
                <c:pt idx="52">
                  <c:v>180</c:v>
                </c:pt>
                <c:pt idx="53">
                  <c:v>154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EB14-4459-B89D-39E9402328D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201066736"/>
        <c:axId val="201067296"/>
      </c:lineChart>
      <c:catAx>
        <c:axId val="20106673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ln/>
        </c:spPr>
        <c:crossAx val="201067296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20106729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201066736"/>
        <c:crosses val="autoZero"/>
        <c:crossBetween val="midCat"/>
      </c:valAx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4.7476482121994519E-2"/>
          <c:y val="0.12054835716354979"/>
          <c:w val="0.95223389374948575"/>
          <c:h val="0.802833914563991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'Maintenance_Non Maintenance'!$B$15</c:f>
              <c:strCache>
                <c:ptCount val="1"/>
                <c:pt idx="0">
                  <c:v>maintenance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tint val="50000"/>
                    <a:satMod val="300000"/>
                  </a:schemeClr>
                </a:gs>
                <a:gs pos="35000">
                  <a:schemeClr val="accent1">
                    <a:tint val="37000"/>
                    <a:satMod val="300000"/>
                  </a:schemeClr>
                </a:gs>
                <a:gs pos="100000">
                  <a:schemeClr val="accent1">
                    <a:tint val="15000"/>
                    <a:satMod val="350000"/>
                  </a:schemeClr>
                </a:gs>
              </a:gsLst>
              <a:lin ang="16200000" scaled="1"/>
            </a:gradFill>
            <a:ln w="19050" cap="flat" cmpd="sng" algn="ctr">
              <a:solidFill>
                <a:schemeClr val="accent1">
                  <a:shade val="95000"/>
                </a:schemeClr>
              </a:solidFill>
              <a:round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clip" horzOverflow="clip" vert="horz" wrap="square" lIns="0" tIns="0" rIns="0" bIns="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'Maintenance_Non Maintenance'!$BU$5:$CU$5</c:f>
              <c:strCache>
                <c:ptCount val="27"/>
                <c:pt idx="0">
                  <c:v>#117
Oct</c:v>
                </c:pt>
                <c:pt idx="1">
                  <c:v>#118
Nov</c:v>
                </c:pt>
                <c:pt idx="2">
                  <c:v>#118bis
Jan</c:v>
                </c:pt>
                <c:pt idx="3">
                  <c:v>#119
Feb</c:v>
                </c:pt>
                <c:pt idx="4">
                  <c:v>#120
Mar</c:v>
                </c:pt>
                <c:pt idx="5">
                  <c:v>#121
May</c:v>
                </c:pt>
                <c:pt idx="6">
                  <c:v>#122
Jun</c:v>
                </c:pt>
                <c:pt idx="7">
                  <c:v>#122bis
Aug</c:v>
                </c:pt>
                <c:pt idx="8">
                  <c:v>#123
Oct</c:v>
                </c:pt>
                <c:pt idx="9">
                  <c:v>#124
Nov</c:v>
                </c:pt>
                <c:pt idx="10">
                  <c:v>#125
Jan</c:v>
                </c:pt>
                <c:pt idx="11">
                  <c:v>#126
Feb</c:v>
                </c:pt>
                <c:pt idx="12">
                  <c:v>#127
Apr</c:v>
                </c:pt>
                <c:pt idx="13">
                  <c:v>#127bis
May</c:v>
                </c:pt>
                <c:pt idx="14">
                  <c:v>#128
Jul</c:v>
                </c:pt>
                <c:pt idx="15">
                  <c:v>#128bis
Aug</c:v>
                </c:pt>
                <c:pt idx="16">
                  <c:v>#129
Oct</c:v>
                </c:pt>
                <c:pt idx="17">
                  <c:v>#129bis
Nov</c:v>
                </c:pt>
                <c:pt idx="18">
                  <c:v>#130
Jan</c:v>
                </c:pt>
                <c:pt idx="19">
                  <c:v>#131
Feb</c:v>
                </c:pt>
                <c:pt idx="20">
                  <c:v>#132
Apr</c:v>
                </c:pt>
                <c:pt idx="21">
                  <c:v>#133
May</c:v>
                </c:pt>
                <c:pt idx="22">
                  <c:v>#134
Jun</c:v>
                </c:pt>
                <c:pt idx="23">
                  <c:v>#135
Oct</c:v>
                </c:pt>
                <c:pt idx="24">
                  <c:v>#136
Nov</c:v>
                </c:pt>
                <c:pt idx="25">
                  <c:v>#136AH
Jan</c:v>
                </c:pt>
                <c:pt idx="26">
                  <c:v>#137E
Feb (Estimate)</c:v>
                </c:pt>
              </c:strCache>
            </c:strRef>
          </c:cat>
          <c:val>
            <c:numRef>
              <c:f>'Maintenance_Non Maintenance'!$BU$15:$CU$15</c:f>
              <c:numCache>
                <c:formatCode>0.0</c:formatCode>
                <c:ptCount val="27"/>
                <c:pt idx="0">
                  <c:v>5</c:v>
                </c:pt>
                <c:pt idx="1">
                  <c:v>6</c:v>
                </c:pt>
                <c:pt idx="2">
                  <c:v>5</c:v>
                </c:pt>
                <c:pt idx="3">
                  <c:v>6</c:v>
                </c:pt>
                <c:pt idx="4">
                  <c:v>6.7</c:v>
                </c:pt>
                <c:pt idx="5">
                  <c:v>6.5</c:v>
                </c:pt>
                <c:pt idx="6">
                  <c:v>6</c:v>
                </c:pt>
                <c:pt idx="7">
                  <c:v>3.4</c:v>
                </c:pt>
                <c:pt idx="8">
                  <c:v>5</c:v>
                </c:pt>
                <c:pt idx="9">
                  <c:v>3</c:v>
                </c:pt>
                <c:pt idx="10">
                  <c:v>4.5</c:v>
                </c:pt>
                <c:pt idx="11">
                  <c:v>3.8</c:v>
                </c:pt>
                <c:pt idx="12">
                  <c:v>4</c:v>
                </c:pt>
                <c:pt idx="13">
                  <c:v>4</c:v>
                </c:pt>
                <c:pt idx="14">
                  <c:v>1.5</c:v>
                </c:pt>
                <c:pt idx="15">
                  <c:v>1.2</c:v>
                </c:pt>
                <c:pt idx="16">
                  <c:v>3</c:v>
                </c:pt>
                <c:pt idx="17">
                  <c:v>1.5</c:v>
                </c:pt>
                <c:pt idx="18">
                  <c:v>0.9</c:v>
                </c:pt>
                <c:pt idx="19">
                  <c:v>0.9</c:v>
                </c:pt>
                <c:pt idx="20">
                  <c:v>2</c:v>
                </c:pt>
                <c:pt idx="21">
                  <c:v>0.9</c:v>
                </c:pt>
                <c:pt idx="22">
                  <c:v>3.5</c:v>
                </c:pt>
                <c:pt idx="23">
                  <c:v>2.1</c:v>
                </c:pt>
                <c:pt idx="24">
                  <c:v>1.6</c:v>
                </c:pt>
                <c:pt idx="25">
                  <c:v>2</c:v>
                </c:pt>
                <c:pt idx="26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EE7-4350-8B5E-DDF86C78A5BD}"/>
            </c:ext>
          </c:extLst>
        </c:ser>
        <c:ser>
          <c:idx val="2"/>
          <c:order val="1"/>
          <c:tx>
            <c:strRef>
              <c:f>'Maintenance_Non Maintenance'!$B$16</c:f>
              <c:strCache>
                <c:ptCount val="1"/>
                <c:pt idx="0">
                  <c:v>Rel-15 5GS / maintenance</c:v>
                </c:pt>
              </c:strCache>
            </c:strRef>
          </c:tx>
          <c:spPr>
            <a:gradFill rotWithShape="1">
              <a:gsLst>
                <a:gs pos="0">
                  <a:schemeClr val="accent3">
                    <a:tint val="50000"/>
                    <a:satMod val="300000"/>
                  </a:schemeClr>
                </a:gs>
                <a:gs pos="35000">
                  <a:schemeClr val="accent3">
                    <a:tint val="37000"/>
                    <a:satMod val="300000"/>
                  </a:schemeClr>
                </a:gs>
                <a:gs pos="100000">
                  <a:schemeClr val="accent3">
                    <a:tint val="15000"/>
                    <a:satMod val="350000"/>
                  </a:schemeClr>
                </a:gs>
              </a:gsLst>
              <a:lin ang="16200000" scaled="1"/>
            </a:gradFill>
            <a:ln w="9525" cap="flat" cmpd="sng" algn="ctr">
              <a:solidFill>
                <a:schemeClr val="accent3">
                  <a:shade val="95000"/>
                </a:schemeClr>
              </a:solidFill>
              <a:round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c:spPr>
          <c:invertIfNegative val="0"/>
          <c:dPt>
            <c:idx val="8"/>
            <c:invertIfNegative val="0"/>
            <c:bubble3D val="0"/>
            <c:spPr>
              <a:solidFill>
                <a:srgbClr val="BEF575"/>
              </a:solidFill>
              <a:ln w="9525" cap="flat" cmpd="sng" algn="ctr">
                <a:solidFill>
                  <a:schemeClr val="accent3">
                    <a:shade val="95000"/>
                  </a:schemeClr>
                </a:solidFill>
                <a:round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2-BEE7-4350-8B5E-DDF86C78A5BD}"/>
              </c:ext>
            </c:extLst>
          </c:dPt>
          <c:dPt>
            <c:idx val="9"/>
            <c:invertIfNegative val="0"/>
            <c:bubble3D val="0"/>
            <c:spPr>
              <a:solidFill>
                <a:srgbClr val="BEF575"/>
              </a:solidFill>
              <a:ln w="9525" cap="flat" cmpd="sng" algn="ctr">
                <a:solidFill>
                  <a:schemeClr val="accent3">
                    <a:shade val="95000"/>
                  </a:schemeClr>
                </a:solidFill>
                <a:round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4-BEE7-4350-8B5E-DDF86C78A5BD}"/>
              </c:ext>
            </c:extLst>
          </c:dPt>
          <c:dPt>
            <c:idx val="10"/>
            <c:invertIfNegative val="0"/>
            <c:bubble3D val="0"/>
            <c:spPr>
              <a:solidFill>
                <a:srgbClr val="BEF575"/>
              </a:solidFill>
              <a:ln w="9525" cap="flat" cmpd="sng" algn="ctr">
                <a:solidFill>
                  <a:schemeClr val="accent3">
                    <a:shade val="95000"/>
                  </a:schemeClr>
                </a:solidFill>
                <a:round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6-BEE7-4350-8B5E-DDF86C78A5BD}"/>
              </c:ext>
            </c:extLst>
          </c:dPt>
          <c:dPt>
            <c:idx val="11"/>
            <c:invertIfNegative val="0"/>
            <c:bubble3D val="0"/>
            <c:spPr>
              <a:solidFill>
                <a:srgbClr val="BEF575"/>
              </a:solidFill>
              <a:ln w="9525" cap="flat" cmpd="sng" algn="ctr">
                <a:solidFill>
                  <a:schemeClr val="accent3">
                    <a:shade val="95000"/>
                  </a:schemeClr>
                </a:solidFill>
                <a:round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8-BEE7-4350-8B5E-DDF86C78A5BD}"/>
              </c:ext>
            </c:extLst>
          </c:dPt>
          <c:dPt>
            <c:idx val="12"/>
            <c:invertIfNegative val="0"/>
            <c:bubble3D val="0"/>
            <c:spPr>
              <a:solidFill>
                <a:srgbClr val="BEF575"/>
              </a:solidFill>
              <a:ln w="9525" cap="flat" cmpd="sng" algn="ctr">
                <a:solidFill>
                  <a:schemeClr val="accent3">
                    <a:shade val="95000"/>
                  </a:schemeClr>
                </a:solidFill>
                <a:round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A-BEE7-4350-8B5E-DDF86C78A5BD}"/>
              </c:ext>
            </c:extLst>
          </c:dPt>
          <c:dPt>
            <c:idx val="13"/>
            <c:invertIfNegative val="0"/>
            <c:bubble3D val="0"/>
            <c:spPr>
              <a:solidFill>
                <a:srgbClr val="BEF575"/>
              </a:solidFill>
              <a:ln w="9525" cap="flat" cmpd="sng" algn="ctr">
                <a:solidFill>
                  <a:schemeClr val="accent3">
                    <a:shade val="95000"/>
                  </a:schemeClr>
                </a:solidFill>
                <a:round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C-BEE7-4350-8B5E-DDF86C78A5BD}"/>
              </c:ext>
            </c:extLst>
          </c:dPt>
          <c:dPt>
            <c:idx val="14"/>
            <c:invertIfNegative val="0"/>
            <c:bubble3D val="0"/>
            <c:spPr>
              <a:solidFill>
                <a:srgbClr val="BEF575"/>
              </a:solidFill>
              <a:ln w="9525" cap="flat" cmpd="sng" algn="ctr">
                <a:solidFill>
                  <a:schemeClr val="accent3">
                    <a:shade val="95000"/>
                  </a:schemeClr>
                </a:solidFill>
                <a:round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E-BEE7-4350-8B5E-DDF86C78A5BD}"/>
              </c:ext>
            </c:extLst>
          </c:dPt>
          <c:dPt>
            <c:idx val="15"/>
            <c:invertIfNegative val="0"/>
            <c:bubble3D val="0"/>
            <c:spPr>
              <a:solidFill>
                <a:srgbClr val="BEF575"/>
              </a:solidFill>
              <a:ln w="9525" cap="flat" cmpd="sng" algn="ctr">
                <a:solidFill>
                  <a:schemeClr val="accent3">
                    <a:shade val="95000"/>
                  </a:schemeClr>
                </a:solidFill>
                <a:round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10-BEE7-4350-8B5E-DDF86C78A5BD}"/>
              </c:ext>
            </c:extLst>
          </c:dPt>
          <c:dPt>
            <c:idx val="16"/>
            <c:invertIfNegative val="0"/>
            <c:bubble3D val="0"/>
            <c:spPr>
              <a:solidFill>
                <a:srgbClr val="BEF575"/>
              </a:solidFill>
              <a:ln w="9525" cap="flat" cmpd="sng" algn="ctr">
                <a:solidFill>
                  <a:schemeClr val="accent3">
                    <a:shade val="95000"/>
                  </a:schemeClr>
                </a:solidFill>
                <a:round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12-BEE7-4350-8B5E-DDF86C78A5BD}"/>
              </c:ext>
            </c:extLst>
          </c:dPt>
          <c:dPt>
            <c:idx val="17"/>
            <c:invertIfNegative val="0"/>
            <c:bubble3D val="0"/>
            <c:spPr>
              <a:solidFill>
                <a:srgbClr val="BEF575"/>
              </a:solidFill>
              <a:ln w="9525" cap="flat" cmpd="sng" algn="ctr">
                <a:solidFill>
                  <a:schemeClr val="accent3">
                    <a:shade val="95000"/>
                  </a:schemeClr>
                </a:solidFill>
                <a:round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14-BEE7-4350-8B5E-DDF86C78A5BD}"/>
              </c:ext>
            </c:extLst>
          </c:dPt>
          <c:dPt>
            <c:idx val="18"/>
            <c:invertIfNegative val="0"/>
            <c:bubble3D val="0"/>
            <c:spPr>
              <a:solidFill>
                <a:srgbClr val="BEF575"/>
              </a:solidFill>
              <a:ln w="9525" cap="flat" cmpd="sng" algn="ctr">
                <a:solidFill>
                  <a:schemeClr val="accent3">
                    <a:shade val="95000"/>
                  </a:schemeClr>
                </a:solidFill>
                <a:round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16-BEE7-4350-8B5E-DDF86C78A5BD}"/>
              </c:ext>
            </c:extLst>
          </c:dPt>
          <c:dPt>
            <c:idx val="19"/>
            <c:invertIfNegative val="0"/>
            <c:bubble3D val="0"/>
            <c:spPr>
              <a:solidFill>
                <a:srgbClr val="BEF575"/>
              </a:solidFill>
              <a:ln w="9525" cap="flat" cmpd="sng" algn="ctr">
                <a:solidFill>
                  <a:schemeClr val="accent3">
                    <a:shade val="95000"/>
                  </a:schemeClr>
                </a:solidFill>
                <a:round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18-BEE7-4350-8B5E-DDF86C78A5BD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clip" horzOverflow="clip" vert="horz" wrap="square" lIns="0" tIns="0" rIns="0" bIns="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'Maintenance_Non Maintenance'!$BU$5:$CU$5</c:f>
              <c:strCache>
                <c:ptCount val="27"/>
                <c:pt idx="0">
                  <c:v>#117
Oct</c:v>
                </c:pt>
                <c:pt idx="1">
                  <c:v>#118
Nov</c:v>
                </c:pt>
                <c:pt idx="2">
                  <c:v>#118bis
Jan</c:v>
                </c:pt>
                <c:pt idx="3">
                  <c:v>#119
Feb</c:v>
                </c:pt>
                <c:pt idx="4">
                  <c:v>#120
Mar</c:v>
                </c:pt>
                <c:pt idx="5">
                  <c:v>#121
May</c:v>
                </c:pt>
                <c:pt idx="6">
                  <c:v>#122
Jun</c:v>
                </c:pt>
                <c:pt idx="7">
                  <c:v>#122bis
Aug</c:v>
                </c:pt>
                <c:pt idx="8">
                  <c:v>#123
Oct</c:v>
                </c:pt>
                <c:pt idx="9">
                  <c:v>#124
Nov</c:v>
                </c:pt>
                <c:pt idx="10">
                  <c:v>#125
Jan</c:v>
                </c:pt>
                <c:pt idx="11">
                  <c:v>#126
Feb</c:v>
                </c:pt>
                <c:pt idx="12">
                  <c:v>#127
Apr</c:v>
                </c:pt>
                <c:pt idx="13">
                  <c:v>#127bis
May</c:v>
                </c:pt>
                <c:pt idx="14">
                  <c:v>#128
Jul</c:v>
                </c:pt>
                <c:pt idx="15">
                  <c:v>#128bis
Aug</c:v>
                </c:pt>
                <c:pt idx="16">
                  <c:v>#129
Oct</c:v>
                </c:pt>
                <c:pt idx="17">
                  <c:v>#129bis
Nov</c:v>
                </c:pt>
                <c:pt idx="18">
                  <c:v>#130
Jan</c:v>
                </c:pt>
                <c:pt idx="19">
                  <c:v>#131
Feb</c:v>
                </c:pt>
                <c:pt idx="20">
                  <c:v>#132
Apr</c:v>
                </c:pt>
                <c:pt idx="21">
                  <c:v>#133
May</c:v>
                </c:pt>
                <c:pt idx="22">
                  <c:v>#134
Jun</c:v>
                </c:pt>
                <c:pt idx="23">
                  <c:v>#135
Oct</c:v>
                </c:pt>
                <c:pt idx="24">
                  <c:v>#136
Nov</c:v>
                </c:pt>
                <c:pt idx="25">
                  <c:v>#136AH
Jan</c:v>
                </c:pt>
                <c:pt idx="26">
                  <c:v>#137E
Feb (Estimate)</c:v>
                </c:pt>
              </c:strCache>
            </c:strRef>
          </c:cat>
          <c:val>
            <c:numRef>
              <c:f>'Maintenance_Non Maintenance'!$BU$16:$CU$16</c:f>
              <c:numCache>
                <c:formatCode>General</c:formatCode>
                <c:ptCount val="27"/>
                <c:pt idx="2" formatCode="0.0">
                  <c:v>18</c:v>
                </c:pt>
                <c:pt idx="3" formatCode="0.0">
                  <c:v>23</c:v>
                </c:pt>
                <c:pt idx="4" formatCode="0.0">
                  <c:v>24</c:v>
                </c:pt>
                <c:pt idx="5" formatCode="0.0">
                  <c:v>27</c:v>
                </c:pt>
                <c:pt idx="6" formatCode="0.0">
                  <c:v>31</c:v>
                </c:pt>
                <c:pt idx="7" formatCode="0.0">
                  <c:v>32.5</c:v>
                </c:pt>
                <c:pt idx="8" formatCode="0.0">
                  <c:v>36</c:v>
                </c:pt>
                <c:pt idx="9" formatCode="0.0">
                  <c:v>37</c:v>
                </c:pt>
                <c:pt idx="10" formatCode="0.0">
                  <c:v>24</c:v>
                </c:pt>
                <c:pt idx="11" formatCode="0.0">
                  <c:v>25</c:v>
                </c:pt>
                <c:pt idx="12" formatCode="0.0">
                  <c:v>19</c:v>
                </c:pt>
                <c:pt idx="13" formatCode="0.0">
                  <c:v>19</c:v>
                </c:pt>
                <c:pt idx="14" formatCode="0.0">
                  <c:v>15</c:v>
                </c:pt>
                <c:pt idx="15" formatCode="0.0">
                  <c:v>15</c:v>
                </c:pt>
                <c:pt idx="16" formatCode="0.0">
                  <c:v>13.7</c:v>
                </c:pt>
                <c:pt idx="17" formatCode="0.0">
                  <c:v>11.5</c:v>
                </c:pt>
                <c:pt idx="18" formatCode="0.0">
                  <c:v>9</c:v>
                </c:pt>
                <c:pt idx="19" formatCode="0.0">
                  <c:v>9.3000000000000007</c:v>
                </c:pt>
                <c:pt idx="20" formatCode="0.0">
                  <c:v>8.1999999999999993</c:v>
                </c:pt>
                <c:pt idx="21" formatCode="0.0">
                  <c:v>7.2</c:v>
                </c:pt>
                <c:pt idx="22" formatCode="0.0">
                  <c:v>6</c:v>
                </c:pt>
                <c:pt idx="23" formatCode="0.0">
                  <c:v>8.9</c:v>
                </c:pt>
                <c:pt idx="24" formatCode="0.0">
                  <c:v>7.7</c:v>
                </c:pt>
                <c:pt idx="25" formatCode="0.0">
                  <c:v>5</c:v>
                </c:pt>
                <c:pt idx="26" formatCode="0.0">
                  <c:v>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9-BEE7-4350-8B5E-DDF86C78A5BD}"/>
            </c:ext>
          </c:extLst>
        </c:ser>
        <c:ser>
          <c:idx val="3"/>
          <c:order val="2"/>
          <c:tx>
            <c:strRef>
              <c:f>'Maintenance_Non Maintenance'!$B$17</c:f>
              <c:strCache>
                <c:ptCount val="1"/>
                <c:pt idx="0">
                  <c:v>Rel-16 work</c:v>
                </c:pt>
              </c:strCache>
            </c:strRef>
          </c:tx>
          <c:spPr>
            <a:gradFill rotWithShape="1">
              <a:gsLst>
                <a:gs pos="0">
                  <a:schemeClr val="accent4">
                    <a:tint val="50000"/>
                    <a:satMod val="300000"/>
                  </a:schemeClr>
                </a:gs>
                <a:gs pos="35000">
                  <a:schemeClr val="accent4">
                    <a:tint val="37000"/>
                    <a:satMod val="300000"/>
                  </a:schemeClr>
                </a:gs>
                <a:gs pos="100000">
                  <a:schemeClr val="accent4">
                    <a:tint val="15000"/>
                    <a:satMod val="350000"/>
                  </a:schemeClr>
                </a:gs>
              </a:gsLst>
              <a:lin ang="16200000" scaled="1"/>
            </a:gradFill>
            <a:ln w="19050" cap="flat" cmpd="sng" algn="ctr">
              <a:solidFill>
                <a:schemeClr val="accent4">
                  <a:shade val="95000"/>
                </a:schemeClr>
              </a:solidFill>
              <a:round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'Maintenance_Non Maintenance'!$BU$5:$CU$5</c:f>
              <c:strCache>
                <c:ptCount val="27"/>
                <c:pt idx="0">
                  <c:v>#117
Oct</c:v>
                </c:pt>
                <c:pt idx="1">
                  <c:v>#118
Nov</c:v>
                </c:pt>
                <c:pt idx="2">
                  <c:v>#118bis
Jan</c:v>
                </c:pt>
                <c:pt idx="3">
                  <c:v>#119
Feb</c:v>
                </c:pt>
                <c:pt idx="4">
                  <c:v>#120
Mar</c:v>
                </c:pt>
                <c:pt idx="5">
                  <c:v>#121
May</c:v>
                </c:pt>
                <c:pt idx="6">
                  <c:v>#122
Jun</c:v>
                </c:pt>
                <c:pt idx="7">
                  <c:v>#122bis
Aug</c:v>
                </c:pt>
                <c:pt idx="8">
                  <c:v>#123
Oct</c:v>
                </c:pt>
                <c:pt idx="9">
                  <c:v>#124
Nov</c:v>
                </c:pt>
                <c:pt idx="10">
                  <c:v>#125
Jan</c:v>
                </c:pt>
                <c:pt idx="11">
                  <c:v>#126
Feb</c:v>
                </c:pt>
                <c:pt idx="12">
                  <c:v>#127
Apr</c:v>
                </c:pt>
                <c:pt idx="13">
                  <c:v>#127bis
May</c:v>
                </c:pt>
                <c:pt idx="14">
                  <c:v>#128
Jul</c:v>
                </c:pt>
                <c:pt idx="15">
                  <c:v>#128bis
Aug</c:v>
                </c:pt>
                <c:pt idx="16">
                  <c:v>#129
Oct</c:v>
                </c:pt>
                <c:pt idx="17">
                  <c:v>#129bis
Nov</c:v>
                </c:pt>
                <c:pt idx="18">
                  <c:v>#130
Jan</c:v>
                </c:pt>
                <c:pt idx="19">
                  <c:v>#131
Feb</c:v>
                </c:pt>
                <c:pt idx="20">
                  <c:v>#132
Apr</c:v>
                </c:pt>
                <c:pt idx="21">
                  <c:v>#133
May</c:v>
                </c:pt>
                <c:pt idx="22">
                  <c:v>#134
Jun</c:v>
                </c:pt>
                <c:pt idx="23">
                  <c:v>#135
Oct</c:v>
                </c:pt>
                <c:pt idx="24">
                  <c:v>#136
Nov</c:v>
                </c:pt>
                <c:pt idx="25">
                  <c:v>#136AH
Jan</c:v>
                </c:pt>
                <c:pt idx="26">
                  <c:v>#137E
Feb (Estimate)</c:v>
                </c:pt>
              </c:strCache>
            </c:strRef>
          </c:cat>
          <c:val>
            <c:numRef>
              <c:f>'Maintenance_Non Maintenance'!$BU$17:$CU$17</c:f>
              <c:numCache>
                <c:formatCode>General</c:formatCode>
                <c:ptCount val="27"/>
                <c:pt idx="7" formatCode="0.0">
                  <c:v>3.7</c:v>
                </c:pt>
                <c:pt idx="10" formatCode="0.0">
                  <c:v>13.5</c:v>
                </c:pt>
                <c:pt idx="11" formatCode="0.0">
                  <c:v>12</c:v>
                </c:pt>
                <c:pt idx="12" formatCode="0.0">
                  <c:v>19.5</c:v>
                </c:pt>
                <c:pt idx="13" formatCode="0.0">
                  <c:v>20</c:v>
                </c:pt>
                <c:pt idx="14" formatCode="0.0">
                  <c:v>26.4</c:v>
                </c:pt>
                <c:pt idx="15" formatCode="0.0">
                  <c:v>28.6</c:v>
                </c:pt>
                <c:pt idx="16" formatCode="0.0">
                  <c:v>31.2</c:v>
                </c:pt>
                <c:pt idx="17" formatCode="0.0">
                  <c:v>34.9</c:v>
                </c:pt>
                <c:pt idx="18" formatCode="0.0">
                  <c:v>34.9</c:v>
                </c:pt>
                <c:pt idx="19" formatCode="0.0">
                  <c:v>34.4</c:v>
                </c:pt>
                <c:pt idx="20" formatCode="0.0">
                  <c:v>35.299999999999997</c:v>
                </c:pt>
                <c:pt idx="21" formatCode="0.0">
                  <c:v>37.700000000000003</c:v>
                </c:pt>
                <c:pt idx="22" formatCode="0.0">
                  <c:v>33</c:v>
                </c:pt>
                <c:pt idx="23" formatCode="0.0">
                  <c:v>21</c:v>
                </c:pt>
                <c:pt idx="24" formatCode="0.0">
                  <c:v>23.2</c:v>
                </c:pt>
                <c:pt idx="25" formatCode="0.0">
                  <c:v>14.5</c:v>
                </c:pt>
                <c:pt idx="26" formatCode="0.0">
                  <c:v>16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A-BEE7-4350-8B5E-DDF86C78A5BD}"/>
            </c:ext>
          </c:extLst>
        </c:ser>
        <c:ser>
          <c:idx val="5"/>
          <c:order val="3"/>
          <c:tx>
            <c:strRef>
              <c:f>'Maintenance_Non Maintenance'!$B$18</c:f>
              <c:strCache>
                <c:ptCount val="1"/>
                <c:pt idx="0">
                  <c:v>Rel-17 work</c:v>
                </c:pt>
              </c:strCache>
            </c:strRef>
          </c:tx>
          <c:spPr>
            <a:gradFill rotWithShape="1">
              <a:gsLst>
                <a:gs pos="0">
                  <a:schemeClr val="accent6">
                    <a:tint val="50000"/>
                    <a:satMod val="300000"/>
                  </a:schemeClr>
                </a:gs>
                <a:gs pos="35000">
                  <a:schemeClr val="accent6">
                    <a:tint val="37000"/>
                    <a:satMod val="300000"/>
                  </a:schemeClr>
                </a:gs>
                <a:gs pos="100000">
                  <a:schemeClr val="accent6">
                    <a:tint val="15000"/>
                    <a:satMod val="350000"/>
                  </a:schemeClr>
                </a:gs>
              </a:gsLst>
              <a:lin ang="16200000" scaled="1"/>
            </a:gradFill>
            <a:ln w="9525" cap="flat" cmpd="sng" algn="ctr">
              <a:solidFill>
                <a:schemeClr val="accent6">
                  <a:shade val="95000"/>
                </a:schemeClr>
              </a:solidFill>
              <a:round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'Maintenance_Non Maintenance'!$BU$5:$CU$5</c:f>
              <c:strCache>
                <c:ptCount val="27"/>
                <c:pt idx="0">
                  <c:v>#117
Oct</c:v>
                </c:pt>
                <c:pt idx="1">
                  <c:v>#118
Nov</c:v>
                </c:pt>
                <c:pt idx="2">
                  <c:v>#118bis
Jan</c:v>
                </c:pt>
                <c:pt idx="3">
                  <c:v>#119
Feb</c:v>
                </c:pt>
                <c:pt idx="4">
                  <c:v>#120
Mar</c:v>
                </c:pt>
                <c:pt idx="5">
                  <c:v>#121
May</c:v>
                </c:pt>
                <c:pt idx="6">
                  <c:v>#122
Jun</c:v>
                </c:pt>
                <c:pt idx="7">
                  <c:v>#122bis
Aug</c:v>
                </c:pt>
                <c:pt idx="8">
                  <c:v>#123
Oct</c:v>
                </c:pt>
                <c:pt idx="9">
                  <c:v>#124
Nov</c:v>
                </c:pt>
                <c:pt idx="10">
                  <c:v>#125
Jan</c:v>
                </c:pt>
                <c:pt idx="11">
                  <c:v>#126
Feb</c:v>
                </c:pt>
                <c:pt idx="12">
                  <c:v>#127
Apr</c:v>
                </c:pt>
                <c:pt idx="13">
                  <c:v>#127bis
May</c:v>
                </c:pt>
                <c:pt idx="14">
                  <c:v>#128
Jul</c:v>
                </c:pt>
                <c:pt idx="15">
                  <c:v>#128bis
Aug</c:v>
                </c:pt>
                <c:pt idx="16">
                  <c:v>#129
Oct</c:v>
                </c:pt>
                <c:pt idx="17">
                  <c:v>#129bis
Nov</c:v>
                </c:pt>
                <c:pt idx="18">
                  <c:v>#130
Jan</c:v>
                </c:pt>
                <c:pt idx="19">
                  <c:v>#131
Feb</c:v>
                </c:pt>
                <c:pt idx="20">
                  <c:v>#132
Apr</c:v>
                </c:pt>
                <c:pt idx="21">
                  <c:v>#133
May</c:v>
                </c:pt>
                <c:pt idx="22">
                  <c:v>#134
Jun</c:v>
                </c:pt>
                <c:pt idx="23">
                  <c:v>#135
Oct</c:v>
                </c:pt>
                <c:pt idx="24">
                  <c:v>#136
Nov</c:v>
                </c:pt>
                <c:pt idx="25">
                  <c:v>#136AH
Jan</c:v>
                </c:pt>
                <c:pt idx="26">
                  <c:v>#137E
Feb (Estimate)</c:v>
                </c:pt>
              </c:strCache>
            </c:strRef>
          </c:cat>
          <c:val>
            <c:numRef>
              <c:f>'Maintenance_Non Maintenance'!$BU$18:$CU$18</c:f>
              <c:numCache>
                <c:formatCode>General</c:formatCode>
                <c:ptCount val="27"/>
                <c:pt idx="23" formatCode="0.0">
                  <c:v>10.8</c:v>
                </c:pt>
                <c:pt idx="24" formatCode="0.0">
                  <c:v>11</c:v>
                </c:pt>
                <c:pt idx="25" formatCode="0.0">
                  <c:v>12.5</c:v>
                </c:pt>
                <c:pt idx="26" formatCode="0.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B-BEE7-4350-8B5E-DDF86C78A5BD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100"/>
        <c:axId val="333875328"/>
        <c:axId val="333875888"/>
      </c:barChart>
      <c:catAx>
        <c:axId val="333875328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33875888"/>
        <c:crosses val="autoZero"/>
        <c:auto val="1"/>
        <c:lblAlgn val="ctr"/>
        <c:lblOffset val="100"/>
        <c:noMultiLvlLbl val="0"/>
      </c:catAx>
      <c:valAx>
        <c:axId val="33387588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3387532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103876664348853"/>
          <c:y val="6.5854624086673086E-2"/>
          <c:w val="0.44256323302201495"/>
          <c:h val="5.1201973213775898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2.5268768009503399E-2"/>
          <c:y val="1.4707759912680954E-2"/>
          <c:w val="0.97440901538683811"/>
          <c:h val="0.95210574583348628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'Results SA2#67_on'!$A$2</c:f>
              <c:strCache>
                <c:ptCount val="1"/>
                <c:pt idx="0">
                  <c:v>#approved/endorsed/merged (total)</c:v>
                </c:pt>
              </c:strCache>
            </c:strRef>
          </c:tx>
          <c:spPr>
            <a:solidFill>
              <a:srgbClr val="00B050"/>
            </a:solidFill>
          </c:spPr>
          <c:invertIfNegative val="0"/>
          <c:cat>
            <c:strRef>
              <c:f>'Results SA2#67_on'!$AA$1:$CE$1</c:f>
              <c:strCache>
                <c:ptCount val="57"/>
                <c:pt idx="0">
                  <c:v>92</c:v>
                </c:pt>
                <c:pt idx="1">
                  <c:v>93</c:v>
                </c:pt>
                <c:pt idx="2">
                  <c:v>94</c:v>
                </c:pt>
                <c:pt idx="3">
                  <c:v>95</c:v>
                </c:pt>
                <c:pt idx="4">
                  <c:v>96</c:v>
                </c:pt>
                <c:pt idx="5">
                  <c:v>97</c:v>
                </c:pt>
                <c:pt idx="6">
                  <c:v>98</c:v>
                </c:pt>
                <c:pt idx="7">
                  <c:v>99</c:v>
                </c:pt>
                <c:pt idx="8">
                  <c:v>100</c:v>
                </c:pt>
                <c:pt idx="9">
                  <c:v>101</c:v>
                </c:pt>
                <c:pt idx="10">
                  <c:v>101b</c:v>
                </c:pt>
                <c:pt idx="11">
                  <c:v>102</c:v>
                </c:pt>
                <c:pt idx="12">
                  <c:v>103</c:v>
                </c:pt>
                <c:pt idx="13">
                  <c:v>104</c:v>
                </c:pt>
                <c:pt idx="14">
                  <c:v>105</c:v>
                </c:pt>
                <c:pt idx="15">
                  <c:v>106</c:v>
                </c:pt>
                <c:pt idx="16">
                  <c:v>107+E</c:v>
                </c:pt>
                <c:pt idx="17">
                  <c:v>108</c:v>
                </c:pt>
                <c:pt idx="18">
                  <c:v>109</c:v>
                </c:pt>
                <c:pt idx="19">
                  <c:v>110</c:v>
                </c:pt>
                <c:pt idx="20">
                  <c:v>110AH</c:v>
                </c:pt>
                <c:pt idx="21">
                  <c:v>111</c:v>
                </c:pt>
                <c:pt idx="22">
                  <c:v>112</c:v>
                </c:pt>
                <c:pt idx="23">
                  <c:v>113</c:v>
                </c:pt>
                <c:pt idx="24">
                  <c:v>113AH</c:v>
                </c:pt>
                <c:pt idx="25">
                  <c:v>114</c:v>
                </c:pt>
                <c:pt idx="26">
                  <c:v>115</c:v>
                </c:pt>
                <c:pt idx="27">
                  <c:v>116</c:v>
                </c:pt>
                <c:pt idx="28">
                  <c:v>116bis</c:v>
                </c:pt>
                <c:pt idx="29">
                  <c:v>117</c:v>
                </c:pt>
                <c:pt idx="30">
                  <c:v>118</c:v>
                </c:pt>
                <c:pt idx="31">
                  <c:v>118bis</c:v>
                </c:pt>
                <c:pt idx="32">
                  <c:v>119</c:v>
                </c:pt>
                <c:pt idx="33">
                  <c:v>120</c:v>
                </c:pt>
                <c:pt idx="34">
                  <c:v>121</c:v>
                </c:pt>
                <c:pt idx="35">
                  <c:v>122</c:v>
                </c:pt>
                <c:pt idx="36">
                  <c:v>122bis</c:v>
                </c:pt>
                <c:pt idx="37">
                  <c:v>122e</c:v>
                </c:pt>
                <c:pt idx="38">
                  <c:v>123</c:v>
                </c:pt>
                <c:pt idx="39">
                  <c:v>124</c:v>
                </c:pt>
                <c:pt idx="40">
                  <c:v>125</c:v>
                </c:pt>
                <c:pt idx="41">
                  <c:v>126</c:v>
                </c:pt>
                <c:pt idx="42">
                  <c:v>127</c:v>
                </c:pt>
                <c:pt idx="43">
                  <c:v>127bis</c:v>
                </c:pt>
                <c:pt idx="44">
                  <c:v>128</c:v>
                </c:pt>
                <c:pt idx="45">
                  <c:v>128bis</c:v>
                </c:pt>
                <c:pt idx="46">
                  <c:v>129</c:v>
                </c:pt>
                <c:pt idx="47">
                  <c:v>129bis</c:v>
                </c:pt>
                <c:pt idx="48">
                  <c:v>130</c:v>
                </c:pt>
                <c:pt idx="49">
                  <c:v>131</c:v>
                </c:pt>
                <c:pt idx="50">
                  <c:v>132</c:v>
                </c:pt>
                <c:pt idx="51">
                  <c:v>133</c:v>
                </c:pt>
                <c:pt idx="52">
                  <c:v>134</c:v>
                </c:pt>
                <c:pt idx="53">
                  <c:v>135</c:v>
                </c:pt>
                <c:pt idx="54">
                  <c:v>136</c:v>
                </c:pt>
                <c:pt idx="55">
                  <c:v>136AH</c:v>
                </c:pt>
                <c:pt idx="56">
                  <c:v>137E</c:v>
                </c:pt>
              </c:strCache>
            </c:strRef>
          </c:cat>
          <c:val>
            <c:numRef>
              <c:f>'Results SA2#67_on'!$AA$2:$CE$2</c:f>
              <c:numCache>
                <c:formatCode>0</c:formatCode>
                <c:ptCount val="57"/>
                <c:pt idx="0">
                  <c:v>108</c:v>
                </c:pt>
                <c:pt idx="1">
                  <c:v>117</c:v>
                </c:pt>
                <c:pt idx="2">
                  <c:v>115</c:v>
                </c:pt>
                <c:pt idx="3">
                  <c:v>134</c:v>
                </c:pt>
                <c:pt idx="4" formatCode="General">
                  <c:v>147</c:v>
                </c:pt>
                <c:pt idx="5" formatCode="General">
                  <c:v>170</c:v>
                </c:pt>
                <c:pt idx="6">
                  <c:v>168</c:v>
                </c:pt>
                <c:pt idx="7">
                  <c:v>165</c:v>
                </c:pt>
                <c:pt idx="8">
                  <c:v>134</c:v>
                </c:pt>
                <c:pt idx="9">
                  <c:v>123</c:v>
                </c:pt>
                <c:pt idx="10">
                  <c:v>56</c:v>
                </c:pt>
                <c:pt idx="11">
                  <c:v>145</c:v>
                </c:pt>
                <c:pt idx="12">
                  <c:v>150</c:v>
                </c:pt>
                <c:pt idx="13">
                  <c:v>130</c:v>
                </c:pt>
                <c:pt idx="14">
                  <c:v>212</c:v>
                </c:pt>
                <c:pt idx="15">
                  <c:v>198</c:v>
                </c:pt>
                <c:pt idx="16">
                  <c:v>162</c:v>
                </c:pt>
                <c:pt idx="17">
                  <c:v>162</c:v>
                </c:pt>
                <c:pt idx="18">
                  <c:v>168</c:v>
                </c:pt>
                <c:pt idx="19">
                  <c:v>161</c:v>
                </c:pt>
                <c:pt idx="20">
                  <c:v>61</c:v>
                </c:pt>
                <c:pt idx="21">
                  <c:v>151</c:v>
                </c:pt>
                <c:pt idx="22">
                  <c:v>175</c:v>
                </c:pt>
                <c:pt idx="23">
                  <c:v>180</c:v>
                </c:pt>
                <c:pt idx="24">
                  <c:v>87</c:v>
                </c:pt>
                <c:pt idx="25">
                  <c:v>86</c:v>
                </c:pt>
                <c:pt idx="26">
                  <c:v>224</c:v>
                </c:pt>
                <c:pt idx="27">
                  <c:v>278</c:v>
                </c:pt>
                <c:pt idx="28">
                  <c:v>317</c:v>
                </c:pt>
                <c:pt idx="29">
                  <c:v>158</c:v>
                </c:pt>
                <c:pt idx="30">
                  <c:v>210</c:v>
                </c:pt>
                <c:pt idx="31" formatCode="General">
                  <c:v>151</c:v>
                </c:pt>
                <c:pt idx="32" formatCode="General">
                  <c:v>224</c:v>
                </c:pt>
                <c:pt idx="33" formatCode="General">
                  <c:v>269</c:v>
                </c:pt>
                <c:pt idx="34" formatCode="General">
                  <c:v>264</c:v>
                </c:pt>
                <c:pt idx="35" formatCode="General">
                  <c:v>311</c:v>
                </c:pt>
                <c:pt idx="36" formatCode="General">
                  <c:v>368</c:v>
                </c:pt>
                <c:pt idx="37" formatCode="General">
                  <c:v>67</c:v>
                </c:pt>
                <c:pt idx="38" formatCode="General">
                  <c:v>414</c:v>
                </c:pt>
                <c:pt idx="39" formatCode="General">
                  <c:v>467</c:v>
                </c:pt>
                <c:pt idx="40" formatCode="General">
                  <c:v>399</c:v>
                </c:pt>
                <c:pt idx="41" formatCode="General">
                  <c:v>516</c:v>
                </c:pt>
                <c:pt idx="42" formatCode="General">
                  <c:v>483</c:v>
                </c:pt>
                <c:pt idx="43" formatCode="General">
                  <c:v>434</c:v>
                </c:pt>
                <c:pt idx="44" formatCode="General">
                  <c:v>364</c:v>
                </c:pt>
                <c:pt idx="45" formatCode="General">
                  <c:v>423</c:v>
                </c:pt>
                <c:pt idx="46" formatCode="General">
                  <c:v>427</c:v>
                </c:pt>
                <c:pt idx="47" formatCode="General">
                  <c:v>503</c:v>
                </c:pt>
                <c:pt idx="48" formatCode="General">
                  <c:v>407</c:v>
                </c:pt>
                <c:pt idx="49" formatCode="General">
                  <c:v>432</c:v>
                </c:pt>
                <c:pt idx="50" formatCode="General">
                  <c:v>417</c:v>
                </c:pt>
                <c:pt idx="51" formatCode="General">
                  <c:v>561</c:v>
                </c:pt>
                <c:pt idx="52" formatCode="General">
                  <c:v>446</c:v>
                </c:pt>
                <c:pt idx="53" formatCode="General">
                  <c:v>508</c:v>
                </c:pt>
                <c:pt idx="54" formatCode="General">
                  <c:v>480</c:v>
                </c:pt>
                <c:pt idx="55" formatCode="General">
                  <c:v>406</c:v>
                </c:pt>
                <c:pt idx="56" formatCode="General">
                  <c:v>237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32F-4AAB-96BB-2B85154F1D71}"/>
            </c:ext>
          </c:extLst>
        </c:ser>
        <c:ser>
          <c:idx val="1"/>
          <c:order val="1"/>
          <c:tx>
            <c:strRef>
              <c:f>'Results SA2#67_on'!$A$3</c:f>
              <c:strCache>
                <c:ptCount val="1"/>
                <c:pt idx="0">
                  <c:v>#not handled, postponed</c:v>
                </c:pt>
              </c:strCache>
            </c:strRef>
          </c:tx>
          <c:spPr>
            <a:solidFill>
              <a:srgbClr val="FFFF00"/>
            </a:solidFill>
            <a:ln>
              <a:solidFill>
                <a:srgbClr val="FFFF00"/>
              </a:solidFill>
            </a:ln>
          </c:spPr>
          <c:invertIfNegative val="0"/>
          <c:cat>
            <c:strRef>
              <c:f>'Results SA2#67_on'!$AA$1:$CE$1</c:f>
              <c:strCache>
                <c:ptCount val="57"/>
                <c:pt idx="0">
                  <c:v>92</c:v>
                </c:pt>
                <c:pt idx="1">
                  <c:v>93</c:v>
                </c:pt>
                <c:pt idx="2">
                  <c:v>94</c:v>
                </c:pt>
                <c:pt idx="3">
                  <c:v>95</c:v>
                </c:pt>
                <c:pt idx="4">
                  <c:v>96</c:v>
                </c:pt>
                <c:pt idx="5">
                  <c:v>97</c:v>
                </c:pt>
                <c:pt idx="6">
                  <c:v>98</c:v>
                </c:pt>
                <c:pt idx="7">
                  <c:v>99</c:v>
                </c:pt>
                <c:pt idx="8">
                  <c:v>100</c:v>
                </c:pt>
                <c:pt idx="9">
                  <c:v>101</c:v>
                </c:pt>
                <c:pt idx="10">
                  <c:v>101b</c:v>
                </c:pt>
                <c:pt idx="11">
                  <c:v>102</c:v>
                </c:pt>
                <c:pt idx="12">
                  <c:v>103</c:v>
                </c:pt>
                <c:pt idx="13">
                  <c:v>104</c:v>
                </c:pt>
                <c:pt idx="14">
                  <c:v>105</c:v>
                </c:pt>
                <c:pt idx="15">
                  <c:v>106</c:v>
                </c:pt>
                <c:pt idx="16">
                  <c:v>107+E</c:v>
                </c:pt>
                <c:pt idx="17">
                  <c:v>108</c:v>
                </c:pt>
                <c:pt idx="18">
                  <c:v>109</c:v>
                </c:pt>
                <c:pt idx="19">
                  <c:v>110</c:v>
                </c:pt>
                <c:pt idx="20">
                  <c:v>110AH</c:v>
                </c:pt>
                <c:pt idx="21">
                  <c:v>111</c:v>
                </c:pt>
                <c:pt idx="22">
                  <c:v>112</c:v>
                </c:pt>
                <c:pt idx="23">
                  <c:v>113</c:v>
                </c:pt>
                <c:pt idx="24">
                  <c:v>113AH</c:v>
                </c:pt>
                <c:pt idx="25">
                  <c:v>114</c:v>
                </c:pt>
                <c:pt idx="26">
                  <c:v>115</c:v>
                </c:pt>
                <c:pt idx="27">
                  <c:v>116</c:v>
                </c:pt>
                <c:pt idx="28">
                  <c:v>116bis</c:v>
                </c:pt>
                <c:pt idx="29">
                  <c:v>117</c:v>
                </c:pt>
                <c:pt idx="30">
                  <c:v>118</c:v>
                </c:pt>
                <c:pt idx="31">
                  <c:v>118bis</c:v>
                </c:pt>
                <c:pt idx="32">
                  <c:v>119</c:v>
                </c:pt>
                <c:pt idx="33">
                  <c:v>120</c:v>
                </c:pt>
                <c:pt idx="34">
                  <c:v>121</c:v>
                </c:pt>
                <c:pt idx="35">
                  <c:v>122</c:v>
                </c:pt>
                <c:pt idx="36">
                  <c:v>122bis</c:v>
                </c:pt>
                <c:pt idx="37">
                  <c:v>122e</c:v>
                </c:pt>
                <c:pt idx="38">
                  <c:v>123</c:v>
                </c:pt>
                <c:pt idx="39">
                  <c:v>124</c:v>
                </c:pt>
                <c:pt idx="40">
                  <c:v>125</c:v>
                </c:pt>
                <c:pt idx="41">
                  <c:v>126</c:v>
                </c:pt>
                <c:pt idx="42">
                  <c:v>127</c:v>
                </c:pt>
                <c:pt idx="43">
                  <c:v>127bis</c:v>
                </c:pt>
                <c:pt idx="44">
                  <c:v>128</c:v>
                </c:pt>
                <c:pt idx="45">
                  <c:v>128bis</c:v>
                </c:pt>
                <c:pt idx="46">
                  <c:v>129</c:v>
                </c:pt>
                <c:pt idx="47">
                  <c:v>129bis</c:v>
                </c:pt>
                <c:pt idx="48">
                  <c:v>130</c:v>
                </c:pt>
                <c:pt idx="49">
                  <c:v>131</c:v>
                </c:pt>
                <c:pt idx="50">
                  <c:v>132</c:v>
                </c:pt>
                <c:pt idx="51">
                  <c:v>133</c:v>
                </c:pt>
                <c:pt idx="52">
                  <c:v>134</c:v>
                </c:pt>
                <c:pt idx="53">
                  <c:v>135</c:v>
                </c:pt>
                <c:pt idx="54">
                  <c:v>136</c:v>
                </c:pt>
                <c:pt idx="55">
                  <c:v>136AH</c:v>
                </c:pt>
                <c:pt idx="56">
                  <c:v>137E</c:v>
                </c:pt>
              </c:strCache>
            </c:strRef>
          </c:cat>
          <c:val>
            <c:numRef>
              <c:f>'Results SA2#67_on'!$AA$3:$CE$3</c:f>
              <c:numCache>
                <c:formatCode>0</c:formatCode>
                <c:ptCount val="57"/>
                <c:pt idx="0">
                  <c:v>77</c:v>
                </c:pt>
                <c:pt idx="1">
                  <c:v>149</c:v>
                </c:pt>
                <c:pt idx="2">
                  <c:v>91</c:v>
                </c:pt>
                <c:pt idx="3">
                  <c:v>138</c:v>
                </c:pt>
                <c:pt idx="4">
                  <c:v>144</c:v>
                </c:pt>
                <c:pt idx="5">
                  <c:v>124</c:v>
                </c:pt>
                <c:pt idx="6">
                  <c:v>101</c:v>
                </c:pt>
                <c:pt idx="7">
                  <c:v>131</c:v>
                </c:pt>
                <c:pt idx="8">
                  <c:v>117</c:v>
                </c:pt>
                <c:pt idx="9">
                  <c:v>23</c:v>
                </c:pt>
                <c:pt idx="10">
                  <c:v>3</c:v>
                </c:pt>
                <c:pt idx="11">
                  <c:v>49</c:v>
                </c:pt>
                <c:pt idx="12">
                  <c:v>63</c:v>
                </c:pt>
                <c:pt idx="13">
                  <c:v>72</c:v>
                </c:pt>
                <c:pt idx="14">
                  <c:v>70</c:v>
                </c:pt>
                <c:pt idx="15">
                  <c:v>66</c:v>
                </c:pt>
                <c:pt idx="16">
                  <c:v>73</c:v>
                </c:pt>
                <c:pt idx="17">
                  <c:v>74</c:v>
                </c:pt>
                <c:pt idx="18">
                  <c:v>65</c:v>
                </c:pt>
                <c:pt idx="19">
                  <c:v>27</c:v>
                </c:pt>
                <c:pt idx="20">
                  <c:v>34</c:v>
                </c:pt>
                <c:pt idx="21">
                  <c:v>145</c:v>
                </c:pt>
                <c:pt idx="22">
                  <c:v>112</c:v>
                </c:pt>
                <c:pt idx="23">
                  <c:v>120</c:v>
                </c:pt>
                <c:pt idx="24">
                  <c:v>35</c:v>
                </c:pt>
                <c:pt idx="25">
                  <c:v>120</c:v>
                </c:pt>
                <c:pt idx="26">
                  <c:v>90</c:v>
                </c:pt>
                <c:pt idx="27">
                  <c:v>53</c:v>
                </c:pt>
                <c:pt idx="28">
                  <c:v>52</c:v>
                </c:pt>
                <c:pt idx="29">
                  <c:v>166</c:v>
                </c:pt>
                <c:pt idx="30">
                  <c:v>108</c:v>
                </c:pt>
                <c:pt idx="31" formatCode="General">
                  <c:v>122</c:v>
                </c:pt>
                <c:pt idx="32" formatCode="General">
                  <c:v>178</c:v>
                </c:pt>
                <c:pt idx="33" formatCode="General">
                  <c:v>254</c:v>
                </c:pt>
                <c:pt idx="34" formatCode="General">
                  <c:v>254</c:v>
                </c:pt>
                <c:pt idx="35" formatCode="General">
                  <c:v>188</c:v>
                </c:pt>
                <c:pt idx="36" formatCode="General">
                  <c:v>200</c:v>
                </c:pt>
                <c:pt idx="37" formatCode="General">
                  <c:v>2</c:v>
                </c:pt>
                <c:pt idx="38" formatCode="General">
                  <c:v>148</c:v>
                </c:pt>
                <c:pt idx="39" formatCode="General">
                  <c:v>85</c:v>
                </c:pt>
                <c:pt idx="40" formatCode="General">
                  <c:v>176</c:v>
                </c:pt>
                <c:pt idx="41" formatCode="General">
                  <c:v>154</c:v>
                </c:pt>
                <c:pt idx="42" formatCode="General">
                  <c:v>186</c:v>
                </c:pt>
                <c:pt idx="43" formatCode="General">
                  <c:v>189</c:v>
                </c:pt>
                <c:pt idx="44" formatCode="General">
                  <c:v>170</c:v>
                </c:pt>
                <c:pt idx="45" formatCode="General">
                  <c:v>185</c:v>
                </c:pt>
                <c:pt idx="46" formatCode="General">
                  <c:v>188</c:v>
                </c:pt>
                <c:pt idx="47" formatCode="General">
                  <c:v>160</c:v>
                </c:pt>
                <c:pt idx="48" formatCode="General">
                  <c:v>133</c:v>
                </c:pt>
                <c:pt idx="49" formatCode="General">
                  <c:v>193</c:v>
                </c:pt>
                <c:pt idx="50" formatCode="General">
                  <c:v>274</c:v>
                </c:pt>
                <c:pt idx="51" formatCode="General">
                  <c:v>154</c:v>
                </c:pt>
                <c:pt idx="52" formatCode="General">
                  <c:v>265</c:v>
                </c:pt>
                <c:pt idx="53" formatCode="General">
                  <c:v>473</c:v>
                </c:pt>
                <c:pt idx="54" formatCode="General">
                  <c:v>351</c:v>
                </c:pt>
                <c:pt idx="55" formatCode="General">
                  <c:v>249</c:v>
                </c:pt>
                <c:pt idx="56" formatCode="General">
                  <c:v>71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32F-4AAB-96BB-2B85154F1D71}"/>
            </c:ext>
          </c:extLst>
        </c:ser>
        <c:ser>
          <c:idx val="2"/>
          <c:order val="2"/>
          <c:tx>
            <c:strRef>
              <c:f>'Results SA2#67_on'!$A$4</c:f>
              <c:strCache>
                <c:ptCount val="1"/>
                <c:pt idx="0">
                  <c:v>#noted</c:v>
                </c:pt>
              </c:strCache>
            </c:strRef>
          </c:tx>
          <c:spPr>
            <a:solidFill>
              <a:srgbClr val="FF0000"/>
            </a:solidFill>
            <a:ln>
              <a:solidFill>
                <a:srgbClr val="FF0000"/>
              </a:solidFill>
            </a:ln>
          </c:spPr>
          <c:invertIfNegative val="0"/>
          <c:cat>
            <c:strRef>
              <c:f>'Results SA2#67_on'!$AA$1:$CE$1</c:f>
              <c:strCache>
                <c:ptCount val="57"/>
                <c:pt idx="0">
                  <c:v>92</c:v>
                </c:pt>
                <c:pt idx="1">
                  <c:v>93</c:v>
                </c:pt>
                <c:pt idx="2">
                  <c:v>94</c:v>
                </c:pt>
                <c:pt idx="3">
                  <c:v>95</c:v>
                </c:pt>
                <c:pt idx="4">
                  <c:v>96</c:v>
                </c:pt>
                <c:pt idx="5">
                  <c:v>97</c:v>
                </c:pt>
                <c:pt idx="6">
                  <c:v>98</c:v>
                </c:pt>
                <c:pt idx="7">
                  <c:v>99</c:v>
                </c:pt>
                <c:pt idx="8">
                  <c:v>100</c:v>
                </c:pt>
                <c:pt idx="9">
                  <c:v>101</c:v>
                </c:pt>
                <c:pt idx="10">
                  <c:v>101b</c:v>
                </c:pt>
                <c:pt idx="11">
                  <c:v>102</c:v>
                </c:pt>
                <c:pt idx="12">
                  <c:v>103</c:v>
                </c:pt>
                <c:pt idx="13">
                  <c:v>104</c:v>
                </c:pt>
                <c:pt idx="14">
                  <c:v>105</c:v>
                </c:pt>
                <c:pt idx="15">
                  <c:v>106</c:v>
                </c:pt>
                <c:pt idx="16">
                  <c:v>107+E</c:v>
                </c:pt>
                <c:pt idx="17">
                  <c:v>108</c:v>
                </c:pt>
                <c:pt idx="18">
                  <c:v>109</c:v>
                </c:pt>
                <c:pt idx="19">
                  <c:v>110</c:v>
                </c:pt>
                <c:pt idx="20">
                  <c:v>110AH</c:v>
                </c:pt>
                <c:pt idx="21">
                  <c:v>111</c:v>
                </c:pt>
                <c:pt idx="22">
                  <c:v>112</c:v>
                </c:pt>
                <c:pt idx="23">
                  <c:v>113</c:v>
                </c:pt>
                <c:pt idx="24">
                  <c:v>113AH</c:v>
                </c:pt>
                <c:pt idx="25">
                  <c:v>114</c:v>
                </c:pt>
                <c:pt idx="26">
                  <c:v>115</c:v>
                </c:pt>
                <c:pt idx="27">
                  <c:v>116</c:v>
                </c:pt>
                <c:pt idx="28">
                  <c:v>116bis</c:v>
                </c:pt>
                <c:pt idx="29">
                  <c:v>117</c:v>
                </c:pt>
                <c:pt idx="30">
                  <c:v>118</c:v>
                </c:pt>
                <c:pt idx="31">
                  <c:v>118bis</c:v>
                </c:pt>
                <c:pt idx="32">
                  <c:v>119</c:v>
                </c:pt>
                <c:pt idx="33">
                  <c:v>120</c:v>
                </c:pt>
                <c:pt idx="34">
                  <c:v>121</c:v>
                </c:pt>
                <c:pt idx="35">
                  <c:v>122</c:v>
                </c:pt>
                <c:pt idx="36">
                  <c:v>122bis</c:v>
                </c:pt>
                <c:pt idx="37">
                  <c:v>122e</c:v>
                </c:pt>
                <c:pt idx="38">
                  <c:v>123</c:v>
                </c:pt>
                <c:pt idx="39">
                  <c:v>124</c:v>
                </c:pt>
                <c:pt idx="40">
                  <c:v>125</c:v>
                </c:pt>
                <c:pt idx="41">
                  <c:v>126</c:v>
                </c:pt>
                <c:pt idx="42">
                  <c:v>127</c:v>
                </c:pt>
                <c:pt idx="43">
                  <c:v>127bis</c:v>
                </c:pt>
                <c:pt idx="44">
                  <c:v>128</c:v>
                </c:pt>
                <c:pt idx="45">
                  <c:v>128bis</c:v>
                </c:pt>
                <c:pt idx="46">
                  <c:v>129</c:v>
                </c:pt>
                <c:pt idx="47">
                  <c:v>129bis</c:v>
                </c:pt>
                <c:pt idx="48">
                  <c:v>130</c:v>
                </c:pt>
                <c:pt idx="49">
                  <c:v>131</c:v>
                </c:pt>
                <c:pt idx="50">
                  <c:v>132</c:v>
                </c:pt>
                <c:pt idx="51">
                  <c:v>133</c:v>
                </c:pt>
                <c:pt idx="52">
                  <c:v>134</c:v>
                </c:pt>
                <c:pt idx="53">
                  <c:v>135</c:v>
                </c:pt>
                <c:pt idx="54">
                  <c:v>136</c:v>
                </c:pt>
                <c:pt idx="55">
                  <c:v>136AH</c:v>
                </c:pt>
                <c:pt idx="56">
                  <c:v>137E</c:v>
                </c:pt>
              </c:strCache>
            </c:strRef>
          </c:cat>
          <c:val>
            <c:numRef>
              <c:f>'Results SA2#67_on'!$AA$4:$CE$4</c:f>
              <c:numCache>
                <c:formatCode>0</c:formatCode>
                <c:ptCount val="57"/>
                <c:pt idx="0">
                  <c:v>120</c:v>
                </c:pt>
                <c:pt idx="1">
                  <c:v>139</c:v>
                </c:pt>
                <c:pt idx="2">
                  <c:v>155</c:v>
                </c:pt>
                <c:pt idx="3">
                  <c:v>131</c:v>
                </c:pt>
                <c:pt idx="4">
                  <c:v>123</c:v>
                </c:pt>
                <c:pt idx="5">
                  <c:v>121</c:v>
                </c:pt>
                <c:pt idx="6">
                  <c:v>110</c:v>
                </c:pt>
                <c:pt idx="7">
                  <c:v>165</c:v>
                </c:pt>
                <c:pt idx="8">
                  <c:v>172</c:v>
                </c:pt>
                <c:pt idx="9">
                  <c:v>141</c:v>
                </c:pt>
                <c:pt idx="10">
                  <c:v>62</c:v>
                </c:pt>
                <c:pt idx="11">
                  <c:v>95</c:v>
                </c:pt>
                <c:pt idx="12">
                  <c:v>137</c:v>
                </c:pt>
                <c:pt idx="13">
                  <c:v>143</c:v>
                </c:pt>
                <c:pt idx="14">
                  <c:v>143</c:v>
                </c:pt>
                <c:pt idx="15">
                  <c:v>143</c:v>
                </c:pt>
                <c:pt idx="16">
                  <c:v>141</c:v>
                </c:pt>
                <c:pt idx="17">
                  <c:v>120</c:v>
                </c:pt>
                <c:pt idx="18">
                  <c:v>77</c:v>
                </c:pt>
                <c:pt idx="19">
                  <c:v>65</c:v>
                </c:pt>
                <c:pt idx="20">
                  <c:v>38</c:v>
                </c:pt>
                <c:pt idx="21">
                  <c:v>103</c:v>
                </c:pt>
                <c:pt idx="22">
                  <c:v>78</c:v>
                </c:pt>
                <c:pt idx="23">
                  <c:v>124</c:v>
                </c:pt>
                <c:pt idx="24">
                  <c:v>43</c:v>
                </c:pt>
                <c:pt idx="25">
                  <c:v>112</c:v>
                </c:pt>
                <c:pt idx="26">
                  <c:v>137</c:v>
                </c:pt>
                <c:pt idx="27">
                  <c:v>119</c:v>
                </c:pt>
                <c:pt idx="28">
                  <c:v>131</c:v>
                </c:pt>
                <c:pt idx="29">
                  <c:v>70</c:v>
                </c:pt>
                <c:pt idx="30">
                  <c:v>97</c:v>
                </c:pt>
                <c:pt idx="31" formatCode="General">
                  <c:v>95</c:v>
                </c:pt>
                <c:pt idx="32" formatCode="General">
                  <c:v>101</c:v>
                </c:pt>
                <c:pt idx="33" formatCode="General">
                  <c:v>138</c:v>
                </c:pt>
                <c:pt idx="34" formatCode="General">
                  <c:v>142</c:v>
                </c:pt>
                <c:pt idx="35" formatCode="General">
                  <c:v>119</c:v>
                </c:pt>
                <c:pt idx="36" formatCode="General">
                  <c:v>109</c:v>
                </c:pt>
                <c:pt idx="37" formatCode="General">
                  <c:v>7</c:v>
                </c:pt>
                <c:pt idx="38" formatCode="General">
                  <c:v>163</c:v>
                </c:pt>
                <c:pt idx="39" formatCode="General">
                  <c:v>137</c:v>
                </c:pt>
                <c:pt idx="40" formatCode="General">
                  <c:v>142</c:v>
                </c:pt>
                <c:pt idx="41" formatCode="General">
                  <c:v>137</c:v>
                </c:pt>
                <c:pt idx="42" formatCode="General">
                  <c:v>132</c:v>
                </c:pt>
                <c:pt idx="43" formatCode="General">
                  <c:v>183</c:v>
                </c:pt>
                <c:pt idx="44" formatCode="General">
                  <c:v>113</c:v>
                </c:pt>
                <c:pt idx="45" formatCode="General">
                  <c:v>90</c:v>
                </c:pt>
                <c:pt idx="46" formatCode="General">
                  <c:v>132</c:v>
                </c:pt>
                <c:pt idx="47" formatCode="General">
                  <c:v>158</c:v>
                </c:pt>
                <c:pt idx="48" formatCode="General">
                  <c:v>124</c:v>
                </c:pt>
                <c:pt idx="49" formatCode="General">
                  <c:v>138</c:v>
                </c:pt>
                <c:pt idx="50" formatCode="General">
                  <c:v>216</c:v>
                </c:pt>
                <c:pt idx="51" formatCode="General">
                  <c:v>198</c:v>
                </c:pt>
                <c:pt idx="52" formatCode="General">
                  <c:v>181</c:v>
                </c:pt>
                <c:pt idx="53" formatCode="General">
                  <c:v>177</c:v>
                </c:pt>
                <c:pt idx="54" formatCode="General">
                  <c:v>187</c:v>
                </c:pt>
                <c:pt idx="55" formatCode="General">
                  <c:v>169</c:v>
                </c:pt>
                <c:pt idx="56" formatCode="General">
                  <c:v>202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132F-4AAB-96BB-2B85154F1D7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637032816"/>
        <c:axId val="1"/>
      </c:barChart>
      <c:catAx>
        <c:axId val="63703281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 rot="-5400000" vert="horz"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endParaRPr lang="en-US"/>
          </a:p>
        </c:txPr>
        <c:crossAx val="1"/>
        <c:crosses val="autoZero"/>
        <c:auto val="1"/>
        <c:lblAlgn val="ctr"/>
        <c:lblOffset val="100"/>
        <c:tickLblSkip val="1"/>
        <c:noMultiLvlLbl val="0"/>
      </c:catAx>
      <c:valAx>
        <c:axId val="1"/>
        <c:scaling>
          <c:orientation val="minMax"/>
        </c:scaling>
        <c:delete val="0"/>
        <c:axPos val="l"/>
        <c:majorGridlines/>
        <c:numFmt formatCode="0" sourceLinked="1"/>
        <c:majorTickMark val="out"/>
        <c:minorTickMark val="none"/>
        <c:tickLblPos val="nextTo"/>
        <c:txPr>
          <a:bodyPr rot="0" vert="horz"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endParaRPr lang="en-US"/>
          </a:p>
        </c:txPr>
        <c:crossAx val="637032816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27976592723996641"/>
          <c:y val="9.5204606273530876E-2"/>
          <c:w val="0.34071900948619471"/>
          <c:h val="0.29472507717357249"/>
        </c:manualLayout>
      </c:layout>
      <c:overlay val="0"/>
      <c:txPr>
        <a:bodyPr/>
        <a:lstStyle/>
        <a:p>
          <a:pPr>
            <a:defRPr sz="1320" b="0" i="0" u="none" strike="noStrike" baseline="0">
              <a:solidFill>
                <a:srgbClr val="000000"/>
              </a:solidFill>
              <a:latin typeface="Calibri"/>
              <a:ea typeface="Calibri"/>
              <a:cs typeface="Calibri"/>
            </a:defRPr>
          </a:pPr>
          <a:endParaRPr lang="en-US"/>
        </a:p>
      </c:txPr>
    </c:legend>
    <c:plotVisOnly val="1"/>
    <c:dispBlanksAs val="gap"/>
    <c:showDLblsOverMax val="0"/>
  </c:chart>
  <c:txPr>
    <a:bodyPr/>
    <a:lstStyle/>
    <a:p>
      <a:pPr>
        <a:defRPr sz="2400" b="0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en-US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7.2182841011177321E-2"/>
          <c:y val="3.7511665208515628E-2"/>
          <c:w val="0.92024190726159361"/>
          <c:h val="0.86500400991542725"/>
        </c:manualLayout>
      </c:layout>
      <c:bar3DChart>
        <c:barDir val="col"/>
        <c:grouping val="stacked"/>
        <c:varyColors val="0"/>
        <c:ser>
          <c:idx val="0"/>
          <c:order val="0"/>
          <c:tx>
            <c:strRef>
              <c:f>'Rel-10_Rel-16 CRs'!$A$6</c:f>
              <c:strCache>
                <c:ptCount val="1"/>
                <c:pt idx="0">
                  <c:v>Rel-12 CR</c:v>
                </c:pt>
              </c:strCache>
            </c:strRef>
          </c:tx>
          <c:invertIfNegative val="0"/>
          <c:cat>
            <c:strRef>
              <c:f>'Rel-10_Rel-16 CRs'!$AA$1:$CD$1</c:f>
              <c:strCache>
                <c:ptCount val="56"/>
                <c:pt idx="0">
                  <c:v>92</c:v>
                </c:pt>
                <c:pt idx="1">
                  <c:v>93</c:v>
                </c:pt>
                <c:pt idx="2">
                  <c:v>94</c:v>
                </c:pt>
                <c:pt idx="3">
                  <c:v>95</c:v>
                </c:pt>
                <c:pt idx="4">
                  <c:v>96</c:v>
                </c:pt>
                <c:pt idx="5">
                  <c:v>97</c:v>
                </c:pt>
                <c:pt idx="6">
                  <c:v>98</c:v>
                </c:pt>
                <c:pt idx="7">
                  <c:v>99</c:v>
                </c:pt>
                <c:pt idx="8">
                  <c:v>100</c:v>
                </c:pt>
                <c:pt idx="9">
                  <c:v>101</c:v>
                </c:pt>
                <c:pt idx="10">
                  <c:v>102</c:v>
                </c:pt>
                <c:pt idx="11">
                  <c:v>103</c:v>
                </c:pt>
                <c:pt idx="12">
                  <c:v>104</c:v>
                </c:pt>
                <c:pt idx="13">
                  <c:v>105</c:v>
                </c:pt>
                <c:pt idx="14">
                  <c:v>106</c:v>
                </c:pt>
                <c:pt idx="15">
                  <c:v>107+E</c:v>
                </c:pt>
                <c:pt idx="16">
                  <c:v>108</c:v>
                </c:pt>
                <c:pt idx="17">
                  <c:v>109</c:v>
                </c:pt>
                <c:pt idx="18">
                  <c:v>110</c:v>
                </c:pt>
                <c:pt idx="19">
                  <c:v>110AH</c:v>
                </c:pt>
                <c:pt idx="20">
                  <c:v>111</c:v>
                </c:pt>
                <c:pt idx="21">
                  <c:v>112</c:v>
                </c:pt>
                <c:pt idx="22">
                  <c:v>113</c:v>
                </c:pt>
                <c:pt idx="23">
                  <c:v>113AH</c:v>
                </c:pt>
                <c:pt idx="24">
                  <c:v>114</c:v>
                </c:pt>
                <c:pt idx="25">
                  <c:v>115</c:v>
                </c:pt>
                <c:pt idx="26">
                  <c:v>116</c:v>
                </c:pt>
                <c:pt idx="27">
                  <c:v>116bis</c:v>
                </c:pt>
                <c:pt idx="28">
                  <c:v>117</c:v>
                </c:pt>
                <c:pt idx="29">
                  <c:v>118</c:v>
                </c:pt>
                <c:pt idx="30">
                  <c:v>118bis</c:v>
                </c:pt>
                <c:pt idx="31">
                  <c:v>119</c:v>
                </c:pt>
                <c:pt idx="32">
                  <c:v>120</c:v>
                </c:pt>
                <c:pt idx="33">
                  <c:v>121</c:v>
                </c:pt>
                <c:pt idx="34">
                  <c:v>122</c:v>
                </c:pt>
                <c:pt idx="35">
                  <c:v>122bis</c:v>
                </c:pt>
                <c:pt idx="36">
                  <c:v>122e</c:v>
                </c:pt>
                <c:pt idx="37">
                  <c:v>123</c:v>
                </c:pt>
                <c:pt idx="38">
                  <c:v>124</c:v>
                </c:pt>
                <c:pt idx="39">
                  <c:v>125</c:v>
                </c:pt>
                <c:pt idx="40">
                  <c:v>126</c:v>
                </c:pt>
                <c:pt idx="41">
                  <c:v>127</c:v>
                </c:pt>
                <c:pt idx="42">
                  <c:v>127bis</c:v>
                </c:pt>
                <c:pt idx="43">
                  <c:v>128</c:v>
                </c:pt>
                <c:pt idx="44">
                  <c:v>128bis</c:v>
                </c:pt>
                <c:pt idx="45">
                  <c:v>129</c:v>
                </c:pt>
                <c:pt idx="46">
                  <c:v>129bis</c:v>
                </c:pt>
                <c:pt idx="47">
                  <c:v>130</c:v>
                </c:pt>
                <c:pt idx="48">
                  <c:v>131</c:v>
                </c:pt>
                <c:pt idx="49">
                  <c:v>132</c:v>
                </c:pt>
                <c:pt idx="50">
                  <c:v>133</c:v>
                </c:pt>
                <c:pt idx="51">
                  <c:v>134</c:v>
                </c:pt>
                <c:pt idx="52">
                  <c:v>135</c:v>
                </c:pt>
                <c:pt idx="53">
                  <c:v>136</c:v>
                </c:pt>
                <c:pt idx="54">
                  <c:v>136AH</c:v>
                </c:pt>
                <c:pt idx="55">
                  <c:v>137E</c:v>
                </c:pt>
              </c:strCache>
            </c:strRef>
          </c:cat>
          <c:val>
            <c:numRef>
              <c:f>'Rel-10_Rel-16 CRs'!$AA$6:$CD$6</c:f>
              <c:numCache>
                <c:formatCode>0</c:formatCode>
                <c:ptCount val="56"/>
                <c:pt idx="0">
                  <c:v>2</c:v>
                </c:pt>
                <c:pt idx="1">
                  <c:v>2</c:v>
                </c:pt>
                <c:pt idx="2">
                  <c:v>4</c:v>
                </c:pt>
                <c:pt idx="3">
                  <c:v>11</c:v>
                </c:pt>
                <c:pt idx="4">
                  <c:v>8</c:v>
                </c:pt>
                <c:pt idx="5">
                  <c:v>19</c:v>
                </c:pt>
                <c:pt idx="6">
                  <c:v>21</c:v>
                </c:pt>
                <c:pt idx="7">
                  <c:v>35</c:v>
                </c:pt>
                <c:pt idx="8">
                  <c:v>50</c:v>
                </c:pt>
                <c:pt idx="9">
                  <c:v>38</c:v>
                </c:pt>
                <c:pt idx="10">
                  <c:v>64</c:v>
                </c:pt>
                <c:pt idx="11">
                  <c:v>55</c:v>
                </c:pt>
                <c:pt idx="12">
                  <c:v>39</c:v>
                </c:pt>
                <c:pt idx="13">
                  <c:v>35</c:v>
                </c:pt>
                <c:pt idx="14">
                  <c:v>34</c:v>
                </c:pt>
                <c:pt idx="15">
                  <c:v>21</c:v>
                </c:pt>
                <c:pt idx="16">
                  <c:v>11</c:v>
                </c:pt>
                <c:pt idx="17">
                  <c:v>10</c:v>
                </c:pt>
                <c:pt idx="18">
                  <c:v>9</c:v>
                </c:pt>
                <c:pt idx="19">
                  <c:v>1</c:v>
                </c:pt>
                <c:pt idx="20">
                  <c:v>9</c:v>
                </c:pt>
                <c:pt idx="21">
                  <c:v>3</c:v>
                </c:pt>
                <c:pt idx="22">
                  <c:v>3</c:v>
                </c:pt>
                <c:pt idx="24">
                  <c:v>3</c:v>
                </c:pt>
                <c:pt idx="33" formatCode="General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95A-4323-8DB2-7665252F4995}"/>
            </c:ext>
          </c:extLst>
        </c:ser>
        <c:ser>
          <c:idx val="1"/>
          <c:order val="1"/>
          <c:tx>
            <c:strRef>
              <c:f>'Rel-10_Rel-16 CRs'!$A$7</c:f>
              <c:strCache>
                <c:ptCount val="1"/>
                <c:pt idx="0">
                  <c:v>Rel-13 CR</c:v>
                </c:pt>
              </c:strCache>
            </c:strRef>
          </c:tx>
          <c:spPr>
            <a:solidFill>
              <a:schemeClr val="accent2">
                <a:lumMod val="50000"/>
              </a:schemeClr>
            </a:solidFill>
          </c:spPr>
          <c:invertIfNegative val="0"/>
          <c:cat>
            <c:strRef>
              <c:f>'Rel-10_Rel-16 CRs'!$AA$1:$CD$1</c:f>
              <c:strCache>
                <c:ptCount val="56"/>
                <c:pt idx="0">
                  <c:v>92</c:v>
                </c:pt>
                <c:pt idx="1">
                  <c:v>93</c:v>
                </c:pt>
                <c:pt idx="2">
                  <c:v>94</c:v>
                </c:pt>
                <c:pt idx="3">
                  <c:v>95</c:v>
                </c:pt>
                <c:pt idx="4">
                  <c:v>96</c:v>
                </c:pt>
                <c:pt idx="5">
                  <c:v>97</c:v>
                </c:pt>
                <c:pt idx="6">
                  <c:v>98</c:v>
                </c:pt>
                <c:pt idx="7">
                  <c:v>99</c:v>
                </c:pt>
                <c:pt idx="8">
                  <c:v>100</c:v>
                </c:pt>
                <c:pt idx="9">
                  <c:v>101</c:v>
                </c:pt>
                <c:pt idx="10">
                  <c:v>102</c:v>
                </c:pt>
                <c:pt idx="11">
                  <c:v>103</c:v>
                </c:pt>
                <c:pt idx="12">
                  <c:v>104</c:v>
                </c:pt>
                <c:pt idx="13">
                  <c:v>105</c:v>
                </c:pt>
                <c:pt idx="14">
                  <c:v>106</c:v>
                </c:pt>
                <c:pt idx="15">
                  <c:v>107+E</c:v>
                </c:pt>
                <c:pt idx="16">
                  <c:v>108</c:v>
                </c:pt>
                <c:pt idx="17">
                  <c:v>109</c:v>
                </c:pt>
                <c:pt idx="18">
                  <c:v>110</c:v>
                </c:pt>
                <c:pt idx="19">
                  <c:v>110AH</c:v>
                </c:pt>
                <c:pt idx="20">
                  <c:v>111</c:v>
                </c:pt>
                <c:pt idx="21">
                  <c:v>112</c:v>
                </c:pt>
                <c:pt idx="22">
                  <c:v>113</c:v>
                </c:pt>
                <c:pt idx="23">
                  <c:v>113AH</c:v>
                </c:pt>
                <c:pt idx="24">
                  <c:v>114</c:v>
                </c:pt>
                <c:pt idx="25">
                  <c:v>115</c:v>
                </c:pt>
                <c:pt idx="26">
                  <c:v>116</c:v>
                </c:pt>
                <c:pt idx="27">
                  <c:v>116bis</c:v>
                </c:pt>
                <c:pt idx="28">
                  <c:v>117</c:v>
                </c:pt>
                <c:pt idx="29">
                  <c:v>118</c:v>
                </c:pt>
                <c:pt idx="30">
                  <c:v>118bis</c:v>
                </c:pt>
                <c:pt idx="31">
                  <c:v>119</c:v>
                </c:pt>
                <c:pt idx="32">
                  <c:v>120</c:v>
                </c:pt>
                <c:pt idx="33">
                  <c:v>121</c:v>
                </c:pt>
                <c:pt idx="34">
                  <c:v>122</c:v>
                </c:pt>
                <c:pt idx="35">
                  <c:v>122bis</c:v>
                </c:pt>
                <c:pt idx="36">
                  <c:v>122e</c:v>
                </c:pt>
                <c:pt idx="37">
                  <c:v>123</c:v>
                </c:pt>
                <c:pt idx="38">
                  <c:v>124</c:v>
                </c:pt>
                <c:pt idx="39">
                  <c:v>125</c:v>
                </c:pt>
                <c:pt idx="40">
                  <c:v>126</c:v>
                </c:pt>
                <c:pt idx="41">
                  <c:v>127</c:v>
                </c:pt>
                <c:pt idx="42">
                  <c:v>127bis</c:v>
                </c:pt>
                <c:pt idx="43">
                  <c:v>128</c:v>
                </c:pt>
                <c:pt idx="44">
                  <c:v>128bis</c:v>
                </c:pt>
                <c:pt idx="45">
                  <c:v>129</c:v>
                </c:pt>
                <c:pt idx="46">
                  <c:v>129bis</c:v>
                </c:pt>
                <c:pt idx="47">
                  <c:v>130</c:v>
                </c:pt>
                <c:pt idx="48">
                  <c:v>131</c:v>
                </c:pt>
                <c:pt idx="49">
                  <c:v>132</c:v>
                </c:pt>
                <c:pt idx="50">
                  <c:v>133</c:v>
                </c:pt>
                <c:pt idx="51">
                  <c:v>134</c:v>
                </c:pt>
                <c:pt idx="52">
                  <c:v>135</c:v>
                </c:pt>
                <c:pt idx="53">
                  <c:v>136</c:v>
                </c:pt>
                <c:pt idx="54">
                  <c:v>136AH</c:v>
                </c:pt>
                <c:pt idx="55">
                  <c:v>137E</c:v>
                </c:pt>
              </c:strCache>
            </c:strRef>
          </c:cat>
          <c:val>
            <c:numRef>
              <c:f>'Rel-10_Rel-16 CRs'!$AA$7:$CD$7</c:f>
              <c:numCache>
                <c:formatCode>0</c:formatCode>
                <c:ptCount val="56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2</c:v>
                </c:pt>
                <c:pt idx="12">
                  <c:v>10</c:v>
                </c:pt>
                <c:pt idx="13">
                  <c:v>19</c:v>
                </c:pt>
                <c:pt idx="14">
                  <c:v>13</c:v>
                </c:pt>
                <c:pt idx="15">
                  <c:v>14</c:v>
                </c:pt>
                <c:pt idx="16">
                  <c:v>6</c:v>
                </c:pt>
                <c:pt idx="17">
                  <c:v>9</c:v>
                </c:pt>
                <c:pt idx="18">
                  <c:v>56</c:v>
                </c:pt>
                <c:pt idx="19">
                  <c:v>25</c:v>
                </c:pt>
                <c:pt idx="20">
                  <c:v>58</c:v>
                </c:pt>
                <c:pt idx="21">
                  <c:v>73</c:v>
                </c:pt>
                <c:pt idx="22">
                  <c:v>41</c:v>
                </c:pt>
                <c:pt idx="23">
                  <c:v>11</c:v>
                </c:pt>
                <c:pt idx="24">
                  <c:v>35</c:v>
                </c:pt>
                <c:pt idx="25">
                  <c:v>29</c:v>
                </c:pt>
                <c:pt idx="26">
                  <c:v>25</c:v>
                </c:pt>
                <c:pt idx="27">
                  <c:v>25</c:v>
                </c:pt>
                <c:pt idx="28">
                  <c:v>9</c:v>
                </c:pt>
                <c:pt idx="29">
                  <c:v>11</c:v>
                </c:pt>
                <c:pt idx="30">
                  <c:v>2</c:v>
                </c:pt>
                <c:pt idx="31">
                  <c:v>5</c:v>
                </c:pt>
                <c:pt idx="32">
                  <c:v>2</c:v>
                </c:pt>
                <c:pt idx="33">
                  <c:v>4</c:v>
                </c:pt>
                <c:pt idx="34">
                  <c:v>2</c:v>
                </c:pt>
                <c:pt idx="35">
                  <c:v>5</c:v>
                </c:pt>
                <c:pt idx="37">
                  <c:v>3</c:v>
                </c:pt>
                <c:pt idx="38">
                  <c:v>1</c:v>
                </c:pt>
                <c:pt idx="39">
                  <c:v>1</c:v>
                </c:pt>
                <c:pt idx="40">
                  <c:v>1</c:v>
                </c:pt>
                <c:pt idx="42">
                  <c:v>1</c:v>
                </c:pt>
                <c:pt idx="52" formatCode="General">
                  <c:v>0</c:v>
                </c:pt>
                <c:pt idx="53" formatCode="General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95A-4323-8DB2-7665252F4995}"/>
            </c:ext>
          </c:extLst>
        </c:ser>
        <c:ser>
          <c:idx val="2"/>
          <c:order val="2"/>
          <c:tx>
            <c:strRef>
              <c:f>'Rel-10_Rel-16 CRs'!$A$8</c:f>
              <c:strCache>
                <c:ptCount val="1"/>
                <c:pt idx="0">
                  <c:v>Rel-14 CR</c:v>
                </c:pt>
              </c:strCache>
            </c:strRef>
          </c:tx>
          <c:spPr>
            <a:solidFill>
              <a:srgbClr val="00B050"/>
            </a:solidFill>
          </c:spPr>
          <c:invertIfNegative val="0"/>
          <c:cat>
            <c:strRef>
              <c:f>'Rel-10_Rel-16 CRs'!$AA$1:$CD$1</c:f>
              <c:strCache>
                <c:ptCount val="56"/>
                <c:pt idx="0">
                  <c:v>92</c:v>
                </c:pt>
                <c:pt idx="1">
                  <c:v>93</c:v>
                </c:pt>
                <c:pt idx="2">
                  <c:v>94</c:v>
                </c:pt>
                <c:pt idx="3">
                  <c:v>95</c:v>
                </c:pt>
                <c:pt idx="4">
                  <c:v>96</c:v>
                </c:pt>
                <c:pt idx="5">
                  <c:v>97</c:v>
                </c:pt>
                <c:pt idx="6">
                  <c:v>98</c:v>
                </c:pt>
                <c:pt idx="7">
                  <c:v>99</c:v>
                </c:pt>
                <c:pt idx="8">
                  <c:v>100</c:v>
                </c:pt>
                <c:pt idx="9">
                  <c:v>101</c:v>
                </c:pt>
                <c:pt idx="10">
                  <c:v>102</c:v>
                </c:pt>
                <c:pt idx="11">
                  <c:v>103</c:v>
                </c:pt>
                <c:pt idx="12">
                  <c:v>104</c:v>
                </c:pt>
                <c:pt idx="13">
                  <c:v>105</c:v>
                </c:pt>
                <c:pt idx="14">
                  <c:v>106</c:v>
                </c:pt>
                <c:pt idx="15">
                  <c:v>107+E</c:v>
                </c:pt>
                <c:pt idx="16">
                  <c:v>108</c:v>
                </c:pt>
                <c:pt idx="17">
                  <c:v>109</c:v>
                </c:pt>
                <c:pt idx="18">
                  <c:v>110</c:v>
                </c:pt>
                <c:pt idx="19">
                  <c:v>110AH</c:v>
                </c:pt>
                <c:pt idx="20">
                  <c:v>111</c:v>
                </c:pt>
                <c:pt idx="21">
                  <c:v>112</c:v>
                </c:pt>
                <c:pt idx="22">
                  <c:v>113</c:v>
                </c:pt>
                <c:pt idx="23">
                  <c:v>113AH</c:v>
                </c:pt>
                <c:pt idx="24">
                  <c:v>114</c:v>
                </c:pt>
                <c:pt idx="25">
                  <c:v>115</c:v>
                </c:pt>
                <c:pt idx="26">
                  <c:v>116</c:v>
                </c:pt>
                <c:pt idx="27">
                  <c:v>116bis</c:v>
                </c:pt>
                <c:pt idx="28">
                  <c:v>117</c:v>
                </c:pt>
                <c:pt idx="29">
                  <c:v>118</c:v>
                </c:pt>
                <c:pt idx="30">
                  <c:v>118bis</c:v>
                </c:pt>
                <c:pt idx="31">
                  <c:v>119</c:v>
                </c:pt>
                <c:pt idx="32">
                  <c:v>120</c:v>
                </c:pt>
                <c:pt idx="33">
                  <c:v>121</c:v>
                </c:pt>
                <c:pt idx="34">
                  <c:v>122</c:v>
                </c:pt>
                <c:pt idx="35">
                  <c:v>122bis</c:v>
                </c:pt>
                <c:pt idx="36">
                  <c:v>122e</c:v>
                </c:pt>
                <c:pt idx="37">
                  <c:v>123</c:v>
                </c:pt>
                <c:pt idx="38">
                  <c:v>124</c:v>
                </c:pt>
                <c:pt idx="39">
                  <c:v>125</c:v>
                </c:pt>
                <c:pt idx="40">
                  <c:v>126</c:v>
                </c:pt>
                <c:pt idx="41">
                  <c:v>127</c:v>
                </c:pt>
                <c:pt idx="42">
                  <c:v>127bis</c:v>
                </c:pt>
                <c:pt idx="43">
                  <c:v>128</c:v>
                </c:pt>
                <c:pt idx="44">
                  <c:v>128bis</c:v>
                </c:pt>
                <c:pt idx="45">
                  <c:v>129</c:v>
                </c:pt>
                <c:pt idx="46">
                  <c:v>129bis</c:v>
                </c:pt>
                <c:pt idx="47">
                  <c:v>130</c:v>
                </c:pt>
                <c:pt idx="48">
                  <c:v>131</c:v>
                </c:pt>
                <c:pt idx="49">
                  <c:v>132</c:v>
                </c:pt>
                <c:pt idx="50">
                  <c:v>133</c:v>
                </c:pt>
                <c:pt idx="51">
                  <c:v>134</c:v>
                </c:pt>
                <c:pt idx="52">
                  <c:v>135</c:v>
                </c:pt>
                <c:pt idx="53">
                  <c:v>136</c:v>
                </c:pt>
                <c:pt idx="54">
                  <c:v>136AH</c:v>
                </c:pt>
                <c:pt idx="55">
                  <c:v>137E</c:v>
                </c:pt>
              </c:strCache>
            </c:strRef>
          </c:cat>
          <c:val>
            <c:numRef>
              <c:f>'Rel-10_Rel-16 CRs'!$AA$8:$CD$8</c:f>
              <c:numCache>
                <c:formatCode>General</c:formatCode>
                <c:ptCount val="56"/>
                <c:pt idx="24">
                  <c:v>4</c:v>
                </c:pt>
                <c:pt idx="25">
                  <c:v>21</c:v>
                </c:pt>
                <c:pt idx="26">
                  <c:v>69</c:v>
                </c:pt>
                <c:pt idx="27">
                  <c:v>81</c:v>
                </c:pt>
                <c:pt idx="28">
                  <c:v>33</c:v>
                </c:pt>
                <c:pt idx="29">
                  <c:v>56</c:v>
                </c:pt>
                <c:pt idx="30">
                  <c:v>23</c:v>
                </c:pt>
                <c:pt idx="31">
                  <c:v>13</c:v>
                </c:pt>
                <c:pt idx="32">
                  <c:v>17</c:v>
                </c:pt>
                <c:pt idx="33">
                  <c:v>18</c:v>
                </c:pt>
                <c:pt idx="34">
                  <c:v>20</c:v>
                </c:pt>
                <c:pt idx="35">
                  <c:v>10</c:v>
                </c:pt>
                <c:pt idx="37">
                  <c:v>8</c:v>
                </c:pt>
                <c:pt idx="38">
                  <c:v>10</c:v>
                </c:pt>
                <c:pt idx="39">
                  <c:v>8</c:v>
                </c:pt>
                <c:pt idx="40">
                  <c:v>1</c:v>
                </c:pt>
                <c:pt idx="41">
                  <c:v>7</c:v>
                </c:pt>
                <c:pt idx="42">
                  <c:v>2</c:v>
                </c:pt>
                <c:pt idx="43">
                  <c:v>1</c:v>
                </c:pt>
                <c:pt idx="44">
                  <c:v>2</c:v>
                </c:pt>
                <c:pt idx="45">
                  <c:v>5</c:v>
                </c:pt>
                <c:pt idx="48">
                  <c:v>1</c:v>
                </c:pt>
                <c:pt idx="52">
                  <c:v>1</c:v>
                </c:pt>
                <c:pt idx="53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95A-4323-8DB2-7665252F4995}"/>
            </c:ext>
          </c:extLst>
        </c:ser>
        <c:ser>
          <c:idx val="3"/>
          <c:order val="3"/>
          <c:tx>
            <c:strRef>
              <c:f>'Rel-10_Rel-16 CRs'!$A$9</c:f>
              <c:strCache>
                <c:ptCount val="1"/>
                <c:pt idx="0">
                  <c:v>Rel-15 PCR/draftCR</c:v>
                </c:pt>
              </c:strCache>
            </c:strRef>
          </c:tx>
          <c:spPr>
            <a:solidFill>
              <a:srgbClr val="FF0000"/>
            </a:solidFill>
          </c:spPr>
          <c:invertIfNegative val="0"/>
          <c:cat>
            <c:strRef>
              <c:f>'Rel-10_Rel-16 CRs'!$AA$1:$CD$1</c:f>
              <c:strCache>
                <c:ptCount val="56"/>
                <c:pt idx="0">
                  <c:v>92</c:v>
                </c:pt>
                <c:pt idx="1">
                  <c:v>93</c:v>
                </c:pt>
                <c:pt idx="2">
                  <c:v>94</c:v>
                </c:pt>
                <c:pt idx="3">
                  <c:v>95</c:v>
                </c:pt>
                <c:pt idx="4">
                  <c:v>96</c:v>
                </c:pt>
                <c:pt idx="5">
                  <c:v>97</c:v>
                </c:pt>
                <c:pt idx="6">
                  <c:v>98</c:v>
                </c:pt>
                <c:pt idx="7">
                  <c:v>99</c:v>
                </c:pt>
                <c:pt idx="8">
                  <c:v>100</c:v>
                </c:pt>
                <c:pt idx="9">
                  <c:v>101</c:v>
                </c:pt>
                <c:pt idx="10">
                  <c:v>102</c:v>
                </c:pt>
                <c:pt idx="11">
                  <c:v>103</c:v>
                </c:pt>
                <c:pt idx="12">
                  <c:v>104</c:v>
                </c:pt>
                <c:pt idx="13">
                  <c:v>105</c:v>
                </c:pt>
                <c:pt idx="14">
                  <c:v>106</c:v>
                </c:pt>
                <c:pt idx="15">
                  <c:v>107+E</c:v>
                </c:pt>
                <c:pt idx="16">
                  <c:v>108</c:v>
                </c:pt>
                <c:pt idx="17">
                  <c:v>109</c:v>
                </c:pt>
                <c:pt idx="18">
                  <c:v>110</c:v>
                </c:pt>
                <c:pt idx="19">
                  <c:v>110AH</c:v>
                </c:pt>
                <c:pt idx="20">
                  <c:v>111</c:v>
                </c:pt>
                <c:pt idx="21">
                  <c:v>112</c:v>
                </c:pt>
                <c:pt idx="22">
                  <c:v>113</c:v>
                </c:pt>
                <c:pt idx="23">
                  <c:v>113AH</c:v>
                </c:pt>
                <c:pt idx="24">
                  <c:v>114</c:v>
                </c:pt>
                <c:pt idx="25">
                  <c:v>115</c:v>
                </c:pt>
                <c:pt idx="26">
                  <c:v>116</c:v>
                </c:pt>
                <c:pt idx="27">
                  <c:v>116bis</c:v>
                </c:pt>
                <c:pt idx="28">
                  <c:v>117</c:v>
                </c:pt>
                <c:pt idx="29">
                  <c:v>118</c:v>
                </c:pt>
                <c:pt idx="30">
                  <c:v>118bis</c:v>
                </c:pt>
                <c:pt idx="31">
                  <c:v>119</c:v>
                </c:pt>
                <c:pt idx="32">
                  <c:v>120</c:v>
                </c:pt>
                <c:pt idx="33">
                  <c:v>121</c:v>
                </c:pt>
                <c:pt idx="34">
                  <c:v>122</c:v>
                </c:pt>
                <c:pt idx="35">
                  <c:v>122bis</c:v>
                </c:pt>
                <c:pt idx="36">
                  <c:v>122e</c:v>
                </c:pt>
                <c:pt idx="37">
                  <c:v>123</c:v>
                </c:pt>
                <c:pt idx="38">
                  <c:v>124</c:v>
                </c:pt>
                <c:pt idx="39">
                  <c:v>125</c:v>
                </c:pt>
                <c:pt idx="40">
                  <c:v>126</c:v>
                </c:pt>
                <c:pt idx="41">
                  <c:v>127</c:v>
                </c:pt>
                <c:pt idx="42">
                  <c:v>127bis</c:v>
                </c:pt>
                <c:pt idx="43">
                  <c:v>128</c:v>
                </c:pt>
                <c:pt idx="44">
                  <c:v>128bis</c:v>
                </c:pt>
                <c:pt idx="45">
                  <c:v>129</c:v>
                </c:pt>
                <c:pt idx="46">
                  <c:v>129bis</c:v>
                </c:pt>
                <c:pt idx="47">
                  <c:v>130</c:v>
                </c:pt>
                <c:pt idx="48">
                  <c:v>131</c:v>
                </c:pt>
                <c:pt idx="49">
                  <c:v>132</c:v>
                </c:pt>
                <c:pt idx="50">
                  <c:v>133</c:v>
                </c:pt>
                <c:pt idx="51">
                  <c:v>134</c:v>
                </c:pt>
                <c:pt idx="52">
                  <c:v>135</c:v>
                </c:pt>
                <c:pt idx="53">
                  <c:v>136</c:v>
                </c:pt>
                <c:pt idx="54">
                  <c:v>136AH</c:v>
                </c:pt>
                <c:pt idx="55">
                  <c:v>137E</c:v>
                </c:pt>
              </c:strCache>
            </c:strRef>
          </c:cat>
          <c:val>
            <c:numRef>
              <c:f>'Rel-10_Rel-16 CRs'!$AA$9:$CD$9</c:f>
              <c:numCache>
                <c:formatCode>General</c:formatCode>
                <c:ptCount val="56"/>
                <c:pt idx="30">
                  <c:v>63</c:v>
                </c:pt>
                <c:pt idx="31">
                  <c:v>126</c:v>
                </c:pt>
                <c:pt idx="32">
                  <c:v>117</c:v>
                </c:pt>
                <c:pt idx="33">
                  <c:v>121</c:v>
                </c:pt>
                <c:pt idx="34">
                  <c:v>171</c:v>
                </c:pt>
                <c:pt idx="35">
                  <c:v>214</c:v>
                </c:pt>
                <c:pt idx="36">
                  <c:v>62</c:v>
                </c:pt>
                <c:pt idx="37">
                  <c:v>287</c:v>
                </c:pt>
                <c:pt idx="38">
                  <c:v>328</c:v>
                </c:pt>
                <c:pt idx="39">
                  <c:v>182</c:v>
                </c:pt>
                <c:pt idx="40">
                  <c:v>4</c:v>
                </c:pt>
                <c:pt idx="52">
                  <c:v>0</c:v>
                </c:pt>
                <c:pt idx="53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E95A-4323-8DB2-7665252F4995}"/>
            </c:ext>
          </c:extLst>
        </c:ser>
        <c:ser>
          <c:idx val="4"/>
          <c:order val="4"/>
          <c:tx>
            <c:strRef>
              <c:f>'Rel-10_Rel-16 CRs'!$A$10</c:f>
              <c:strCache>
                <c:ptCount val="1"/>
                <c:pt idx="0">
                  <c:v>Rel-15 CR</c:v>
                </c:pt>
              </c:strCache>
            </c:strRef>
          </c:tx>
          <c:spPr>
            <a:solidFill>
              <a:srgbClr val="FFC000"/>
            </a:solidFill>
          </c:spPr>
          <c:invertIfNegative val="0"/>
          <c:cat>
            <c:strRef>
              <c:f>'Rel-10_Rel-16 CRs'!$AA$1:$CD$1</c:f>
              <c:strCache>
                <c:ptCount val="56"/>
                <c:pt idx="0">
                  <c:v>92</c:v>
                </c:pt>
                <c:pt idx="1">
                  <c:v>93</c:v>
                </c:pt>
                <c:pt idx="2">
                  <c:v>94</c:v>
                </c:pt>
                <c:pt idx="3">
                  <c:v>95</c:v>
                </c:pt>
                <c:pt idx="4">
                  <c:v>96</c:v>
                </c:pt>
                <c:pt idx="5">
                  <c:v>97</c:v>
                </c:pt>
                <c:pt idx="6">
                  <c:v>98</c:v>
                </c:pt>
                <c:pt idx="7">
                  <c:v>99</c:v>
                </c:pt>
                <c:pt idx="8">
                  <c:v>100</c:v>
                </c:pt>
                <c:pt idx="9">
                  <c:v>101</c:v>
                </c:pt>
                <c:pt idx="10">
                  <c:v>102</c:v>
                </c:pt>
                <c:pt idx="11">
                  <c:v>103</c:v>
                </c:pt>
                <c:pt idx="12">
                  <c:v>104</c:v>
                </c:pt>
                <c:pt idx="13">
                  <c:v>105</c:v>
                </c:pt>
                <c:pt idx="14">
                  <c:v>106</c:v>
                </c:pt>
                <c:pt idx="15">
                  <c:v>107+E</c:v>
                </c:pt>
                <c:pt idx="16">
                  <c:v>108</c:v>
                </c:pt>
                <c:pt idx="17">
                  <c:v>109</c:v>
                </c:pt>
                <c:pt idx="18">
                  <c:v>110</c:v>
                </c:pt>
                <c:pt idx="19">
                  <c:v>110AH</c:v>
                </c:pt>
                <c:pt idx="20">
                  <c:v>111</c:v>
                </c:pt>
                <c:pt idx="21">
                  <c:v>112</c:v>
                </c:pt>
                <c:pt idx="22">
                  <c:v>113</c:v>
                </c:pt>
                <c:pt idx="23">
                  <c:v>113AH</c:v>
                </c:pt>
                <c:pt idx="24">
                  <c:v>114</c:v>
                </c:pt>
                <c:pt idx="25">
                  <c:v>115</c:v>
                </c:pt>
                <c:pt idx="26">
                  <c:v>116</c:v>
                </c:pt>
                <c:pt idx="27">
                  <c:v>116bis</c:v>
                </c:pt>
                <c:pt idx="28">
                  <c:v>117</c:v>
                </c:pt>
                <c:pt idx="29">
                  <c:v>118</c:v>
                </c:pt>
                <c:pt idx="30">
                  <c:v>118bis</c:v>
                </c:pt>
                <c:pt idx="31">
                  <c:v>119</c:v>
                </c:pt>
                <c:pt idx="32">
                  <c:v>120</c:v>
                </c:pt>
                <c:pt idx="33">
                  <c:v>121</c:v>
                </c:pt>
                <c:pt idx="34">
                  <c:v>122</c:v>
                </c:pt>
                <c:pt idx="35">
                  <c:v>122bis</c:v>
                </c:pt>
                <c:pt idx="36">
                  <c:v>122e</c:v>
                </c:pt>
                <c:pt idx="37">
                  <c:v>123</c:v>
                </c:pt>
                <c:pt idx="38">
                  <c:v>124</c:v>
                </c:pt>
                <c:pt idx="39">
                  <c:v>125</c:v>
                </c:pt>
                <c:pt idx="40">
                  <c:v>126</c:v>
                </c:pt>
                <c:pt idx="41">
                  <c:v>127</c:v>
                </c:pt>
                <c:pt idx="42">
                  <c:v>127bis</c:v>
                </c:pt>
                <c:pt idx="43">
                  <c:v>128</c:v>
                </c:pt>
                <c:pt idx="44">
                  <c:v>128bis</c:v>
                </c:pt>
                <c:pt idx="45">
                  <c:v>129</c:v>
                </c:pt>
                <c:pt idx="46">
                  <c:v>129bis</c:v>
                </c:pt>
                <c:pt idx="47">
                  <c:v>130</c:v>
                </c:pt>
                <c:pt idx="48">
                  <c:v>131</c:v>
                </c:pt>
                <c:pt idx="49">
                  <c:v>132</c:v>
                </c:pt>
                <c:pt idx="50">
                  <c:v>133</c:v>
                </c:pt>
                <c:pt idx="51">
                  <c:v>134</c:v>
                </c:pt>
                <c:pt idx="52">
                  <c:v>135</c:v>
                </c:pt>
                <c:pt idx="53">
                  <c:v>136</c:v>
                </c:pt>
                <c:pt idx="54">
                  <c:v>136AH</c:v>
                </c:pt>
                <c:pt idx="55">
                  <c:v>137E</c:v>
                </c:pt>
              </c:strCache>
            </c:strRef>
          </c:cat>
          <c:val>
            <c:numRef>
              <c:f>'Rel-10_Rel-16 CRs'!$AA$10:$CD$10</c:f>
              <c:numCache>
                <c:formatCode>General</c:formatCode>
                <c:ptCount val="56"/>
                <c:pt idx="34">
                  <c:v>19</c:v>
                </c:pt>
                <c:pt idx="35">
                  <c:v>19</c:v>
                </c:pt>
                <c:pt idx="37">
                  <c:v>27</c:v>
                </c:pt>
                <c:pt idx="38">
                  <c:v>27</c:v>
                </c:pt>
                <c:pt idx="39">
                  <c:v>12</c:v>
                </c:pt>
                <c:pt idx="40">
                  <c:v>351</c:v>
                </c:pt>
                <c:pt idx="41">
                  <c:v>201</c:v>
                </c:pt>
                <c:pt idx="42">
                  <c:v>213</c:v>
                </c:pt>
                <c:pt idx="43">
                  <c:v>119</c:v>
                </c:pt>
                <c:pt idx="44">
                  <c:v>159</c:v>
                </c:pt>
                <c:pt idx="45">
                  <c:v>100</c:v>
                </c:pt>
                <c:pt idx="46">
                  <c:v>102</c:v>
                </c:pt>
                <c:pt idx="47">
                  <c:v>78</c:v>
                </c:pt>
                <c:pt idx="48">
                  <c:v>74</c:v>
                </c:pt>
                <c:pt idx="49">
                  <c:v>50</c:v>
                </c:pt>
                <c:pt idx="50">
                  <c:v>40</c:v>
                </c:pt>
                <c:pt idx="51">
                  <c:v>17</c:v>
                </c:pt>
                <c:pt idx="52">
                  <c:v>6</c:v>
                </c:pt>
                <c:pt idx="53">
                  <c:v>10</c:v>
                </c:pt>
                <c:pt idx="54">
                  <c:v>3</c:v>
                </c:pt>
                <c:pt idx="55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E95A-4323-8DB2-7665252F4995}"/>
            </c:ext>
          </c:extLst>
        </c:ser>
        <c:ser>
          <c:idx val="5"/>
          <c:order val="5"/>
          <c:tx>
            <c:strRef>
              <c:f>'Rel-10_Rel-16 CRs'!$A$11</c:f>
              <c:strCache>
                <c:ptCount val="1"/>
                <c:pt idx="0">
                  <c:v>Rel-16 PCR/draftCR</c:v>
                </c:pt>
              </c:strCache>
            </c:strRef>
          </c:tx>
          <c:spPr>
            <a:solidFill>
              <a:srgbClr val="00B0F0"/>
            </a:solidFill>
          </c:spPr>
          <c:invertIfNegative val="0"/>
          <c:cat>
            <c:strRef>
              <c:f>'Rel-10_Rel-16 CRs'!$AA$1:$CD$1</c:f>
              <c:strCache>
                <c:ptCount val="56"/>
                <c:pt idx="0">
                  <c:v>92</c:v>
                </c:pt>
                <c:pt idx="1">
                  <c:v>93</c:v>
                </c:pt>
                <c:pt idx="2">
                  <c:v>94</c:v>
                </c:pt>
                <c:pt idx="3">
                  <c:v>95</c:v>
                </c:pt>
                <c:pt idx="4">
                  <c:v>96</c:v>
                </c:pt>
                <c:pt idx="5">
                  <c:v>97</c:v>
                </c:pt>
                <c:pt idx="6">
                  <c:v>98</c:v>
                </c:pt>
                <c:pt idx="7">
                  <c:v>99</c:v>
                </c:pt>
                <c:pt idx="8">
                  <c:v>100</c:v>
                </c:pt>
                <c:pt idx="9">
                  <c:v>101</c:v>
                </c:pt>
                <c:pt idx="10">
                  <c:v>102</c:v>
                </c:pt>
                <c:pt idx="11">
                  <c:v>103</c:v>
                </c:pt>
                <c:pt idx="12">
                  <c:v>104</c:v>
                </c:pt>
                <c:pt idx="13">
                  <c:v>105</c:v>
                </c:pt>
                <c:pt idx="14">
                  <c:v>106</c:v>
                </c:pt>
                <c:pt idx="15">
                  <c:v>107+E</c:v>
                </c:pt>
                <c:pt idx="16">
                  <c:v>108</c:v>
                </c:pt>
                <c:pt idx="17">
                  <c:v>109</c:v>
                </c:pt>
                <c:pt idx="18">
                  <c:v>110</c:v>
                </c:pt>
                <c:pt idx="19">
                  <c:v>110AH</c:v>
                </c:pt>
                <c:pt idx="20">
                  <c:v>111</c:v>
                </c:pt>
                <c:pt idx="21">
                  <c:v>112</c:v>
                </c:pt>
                <c:pt idx="22">
                  <c:v>113</c:v>
                </c:pt>
                <c:pt idx="23">
                  <c:v>113AH</c:v>
                </c:pt>
                <c:pt idx="24">
                  <c:v>114</c:v>
                </c:pt>
                <c:pt idx="25">
                  <c:v>115</c:v>
                </c:pt>
                <c:pt idx="26">
                  <c:v>116</c:v>
                </c:pt>
                <c:pt idx="27">
                  <c:v>116bis</c:v>
                </c:pt>
                <c:pt idx="28">
                  <c:v>117</c:v>
                </c:pt>
                <c:pt idx="29">
                  <c:v>118</c:v>
                </c:pt>
                <c:pt idx="30">
                  <c:v>118bis</c:v>
                </c:pt>
                <c:pt idx="31">
                  <c:v>119</c:v>
                </c:pt>
                <c:pt idx="32">
                  <c:v>120</c:v>
                </c:pt>
                <c:pt idx="33">
                  <c:v>121</c:v>
                </c:pt>
                <c:pt idx="34">
                  <c:v>122</c:v>
                </c:pt>
                <c:pt idx="35">
                  <c:v>122bis</c:v>
                </c:pt>
                <c:pt idx="36">
                  <c:v>122e</c:v>
                </c:pt>
                <c:pt idx="37">
                  <c:v>123</c:v>
                </c:pt>
                <c:pt idx="38">
                  <c:v>124</c:v>
                </c:pt>
                <c:pt idx="39">
                  <c:v>125</c:v>
                </c:pt>
                <c:pt idx="40">
                  <c:v>126</c:v>
                </c:pt>
                <c:pt idx="41">
                  <c:v>127</c:v>
                </c:pt>
                <c:pt idx="42">
                  <c:v>127bis</c:v>
                </c:pt>
                <c:pt idx="43">
                  <c:v>128</c:v>
                </c:pt>
                <c:pt idx="44">
                  <c:v>128bis</c:v>
                </c:pt>
                <c:pt idx="45">
                  <c:v>129</c:v>
                </c:pt>
                <c:pt idx="46">
                  <c:v>129bis</c:v>
                </c:pt>
                <c:pt idx="47">
                  <c:v>130</c:v>
                </c:pt>
                <c:pt idx="48">
                  <c:v>131</c:v>
                </c:pt>
                <c:pt idx="49">
                  <c:v>132</c:v>
                </c:pt>
                <c:pt idx="50">
                  <c:v>133</c:v>
                </c:pt>
                <c:pt idx="51">
                  <c:v>134</c:v>
                </c:pt>
                <c:pt idx="52">
                  <c:v>135</c:v>
                </c:pt>
                <c:pt idx="53">
                  <c:v>136</c:v>
                </c:pt>
                <c:pt idx="54">
                  <c:v>136AH</c:v>
                </c:pt>
                <c:pt idx="55">
                  <c:v>137E</c:v>
                </c:pt>
              </c:strCache>
            </c:strRef>
          </c:cat>
          <c:val>
            <c:numRef>
              <c:f>'Rel-10_Rel-16 CRs'!$AA$11:$CD$11</c:f>
              <c:numCache>
                <c:formatCode>General</c:formatCode>
                <c:ptCount val="56"/>
                <c:pt idx="39">
                  <c:v>43</c:v>
                </c:pt>
                <c:pt idx="40">
                  <c:v>80</c:v>
                </c:pt>
                <c:pt idx="41">
                  <c:v>170</c:v>
                </c:pt>
                <c:pt idx="42">
                  <c:v>147</c:v>
                </c:pt>
                <c:pt idx="43">
                  <c:v>181</c:v>
                </c:pt>
                <c:pt idx="44">
                  <c:v>171</c:v>
                </c:pt>
                <c:pt idx="45">
                  <c:v>207</c:v>
                </c:pt>
                <c:pt idx="46">
                  <c:v>250</c:v>
                </c:pt>
                <c:pt idx="47">
                  <c:v>88</c:v>
                </c:pt>
                <c:pt idx="48">
                  <c:v>87</c:v>
                </c:pt>
                <c:pt idx="49">
                  <c:v>71</c:v>
                </c:pt>
                <c:pt idx="50">
                  <c:v>103</c:v>
                </c:pt>
                <c:pt idx="51">
                  <c:v>26</c:v>
                </c:pt>
                <c:pt idx="52">
                  <c:v>39</c:v>
                </c:pt>
                <c:pt idx="53">
                  <c:v>30</c:v>
                </c:pt>
                <c:pt idx="54">
                  <c:v>21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E95A-4323-8DB2-7665252F4995}"/>
            </c:ext>
          </c:extLst>
        </c:ser>
        <c:ser>
          <c:idx val="8"/>
          <c:order val="6"/>
          <c:tx>
            <c:strRef>
              <c:f>'Rel-10_Rel-16 CRs'!$A$12</c:f>
              <c:strCache>
                <c:ptCount val="1"/>
                <c:pt idx="0">
                  <c:v>Rel-16 CR</c:v>
                </c:pt>
              </c:strCache>
            </c:strRef>
          </c:tx>
          <c:invertIfNegative val="0"/>
          <c:cat>
            <c:strRef>
              <c:f>'Rel-10_Rel-16 CRs'!$AA$1:$CD$1</c:f>
              <c:strCache>
                <c:ptCount val="56"/>
                <c:pt idx="0">
                  <c:v>92</c:v>
                </c:pt>
                <c:pt idx="1">
                  <c:v>93</c:v>
                </c:pt>
                <c:pt idx="2">
                  <c:v>94</c:v>
                </c:pt>
                <c:pt idx="3">
                  <c:v>95</c:v>
                </c:pt>
                <c:pt idx="4">
                  <c:v>96</c:v>
                </c:pt>
                <c:pt idx="5">
                  <c:v>97</c:v>
                </c:pt>
                <c:pt idx="6">
                  <c:v>98</c:v>
                </c:pt>
                <c:pt idx="7">
                  <c:v>99</c:v>
                </c:pt>
                <c:pt idx="8">
                  <c:v>100</c:v>
                </c:pt>
                <c:pt idx="9">
                  <c:v>101</c:v>
                </c:pt>
                <c:pt idx="10">
                  <c:v>102</c:v>
                </c:pt>
                <c:pt idx="11">
                  <c:v>103</c:v>
                </c:pt>
                <c:pt idx="12">
                  <c:v>104</c:v>
                </c:pt>
                <c:pt idx="13">
                  <c:v>105</c:v>
                </c:pt>
                <c:pt idx="14">
                  <c:v>106</c:v>
                </c:pt>
                <c:pt idx="15">
                  <c:v>107+E</c:v>
                </c:pt>
                <c:pt idx="16">
                  <c:v>108</c:v>
                </c:pt>
                <c:pt idx="17">
                  <c:v>109</c:v>
                </c:pt>
                <c:pt idx="18">
                  <c:v>110</c:v>
                </c:pt>
                <c:pt idx="19">
                  <c:v>110AH</c:v>
                </c:pt>
                <c:pt idx="20">
                  <c:v>111</c:v>
                </c:pt>
                <c:pt idx="21">
                  <c:v>112</c:v>
                </c:pt>
                <c:pt idx="22">
                  <c:v>113</c:v>
                </c:pt>
                <c:pt idx="23">
                  <c:v>113AH</c:v>
                </c:pt>
                <c:pt idx="24">
                  <c:v>114</c:v>
                </c:pt>
                <c:pt idx="25">
                  <c:v>115</c:v>
                </c:pt>
                <c:pt idx="26">
                  <c:v>116</c:v>
                </c:pt>
                <c:pt idx="27">
                  <c:v>116bis</c:v>
                </c:pt>
                <c:pt idx="28">
                  <c:v>117</c:v>
                </c:pt>
                <c:pt idx="29">
                  <c:v>118</c:v>
                </c:pt>
                <c:pt idx="30">
                  <c:v>118bis</c:v>
                </c:pt>
                <c:pt idx="31">
                  <c:v>119</c:v>
                </c:pt>
                <c:pt idx="32">
                  <c:v>120</c:v>
                </c:pt>
                <c:pt idx="33">
                  <c:v>121</c:v>
                </c:pt>
                <c:pt idx="34">
                  <c:v>122</c:v>
                </c:pt>
                <c:pt idx="35">
                  <c:v>122bis</c:v>
                </c:pt>
                <c:pt idx="36">
                  <c:v>122e</c:v>
                </c:pt>
                <c:pt idx="37">
                  <c:v>123</c:v>
                </c:pt>
                <c:pt idx="38">
                  <c:v>124</c:v>
                </c:pt>
                <c:pt idx="39">
                  <c:v>125</c:v>
                </c:pt>
                <c:pt idx="40">
                  <c:v>126</c:v>
                </c:pt>
                <c:pt idx="41">
                  <c:v>127</c:v>
                </c:pt>
                <c:pt idx="42">
                  <c:v>127bis</c:v>
                </c:pt>
                <c:pt idx="43">
                  <c:v>128</c:v>
                </c:pt>
                <c:pt idx="44">
                  <c:v>128bis</c:v>
                </c:pt>
                <c:pt idx="45">
                  <c:v>129</c:v>
                </c:pt>
                <c:pt idx="46">
                  <c:v>129bis</c:v>
                </c:pt>
                <c:pt idx="47">
                  <c:v>130</c:v>
                </c:pt>
                <c:pt idx="48">
                  <c:v>131</c:v>
                </c:pt>
                <c:pt idx="49">
                  <c:v>132</c:v>
                </c:pt>
                <c:pt idx="50">
                  <c:v>133</c:v>
                </c:pt>
                <c:pt idx="51">
                  <c:v>134</c:v>
                </c:pt>
                <c:pt idx="52">
                  <c:v>135</c:v>
                </c:pt>
                <c:pt idx="53">
                  <c:v>136</c:v>
                </c:pt>
                <c:pt idx="54">
                  <c:v>136AH</c:v>
                </c:pt>
                <c:pt idx="55">
                  <c:v>137E</c:v>
                </c:pt>
              </c:strCache>
            </c:strRef>
          </c:cat>
          <c:val>
            <c:numRef>
              <c:f>'Rel-10_Rel-16 CRs'!$AA$12:$CD$12</c:f>
              <c:numCache>
                <c:formatCode>General</c:formatCode>
                <c:ptCount val="56"/>
                <c:pt idx="44">
                  <c:v>2</c:v>
                </c:pt>
                <c:pt idx="46">
                  <c:v>3</c:v>
                </c:pt>
                <c:pt idx="47">
                  <c:v>66</c:v>
                </c:pt>
                <c:pt idx="48">
                  <c:v>133</c:v>
                </c:pt>
                <c:pt idx="49">
                  <c:v>117</c:v>
                </c:pt>
                <c:pt idx="50">
                  <c:v>233</c:v>
                </c:pt>
                <c:pt idx="51">
                  <c:v>279</c:v>
                </c:pt>
                <c:pt idx="52">
                  <c:v>205</c:v>
                </c:pt>
                <c:pt idx="53">
                  <c:v>260</c:v>
                </c:pt>
                <c:pt idx="54">
                  <c:v>174</c:v>
                </c:pt>
                <c:pt idx="55">
                  <c:v>197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E95A-4323-8DB2-7665252F4995}"/>
            </c:ext>
          </c:extLst>
        </c:ser>
        <c:ser>
          <c:idx val="6"/>
          <c:order val="7"/>
          <c:tx>
            <c:strRef>
              <c:f>'Rel-10_Rel-16 CRs'!$A$13</c:f>
              <c:strCache>
                <c:ptCount val="1"/>
                <c:pt idx="0">
                  <c:v>Rel-17 PCR/draftCR</c:v>
                </c:pt>
              </c:strCache>
            </c:strRef>
          </c:tx>
          <c:spPr>
            <a:solidFill>
              <a:schemeClr val="tx2"/>
            </a:solidFill>
          </c:spPr>
          <c:invertIfNegative val="0"/>
          <c:cat>
            <c:strRef>
              <c:f>'Rel-10_Rel-16 CRs'!$AA$1:$CD$1</c:f>
              <c:strCache>
                <c:ptCount val="56"/>
                <c:pt idx="0">
                  <c:v>92</c:v>
                </c:pt>
                <c:pt idx="1">
                  <c:v>93</c:v>
                </c:pt>
                <c:pt idx="2">
                  <c:v>94</c:v>
                </c:pt>
                <c:pt idx="3">
                  <c:v>95</c:v>
                </c:pt>
                <c:pt idx="4">
                  <c:v>96</c:v>
                </c:pt>
                <c:pt idx="5">
                  <c:v>97</c:v>
                </c:pt>
                <c:pt idx="6">
                  <c:v>98</c:v>
                </c:pt>
                <c:pt idx="7">
                  <c:v>99</c:v>
                </c:pt>
                <c:pt idx="8">
                  <c:v>100</c:v>
                </c:pt>
                <c:pt idx="9">
                  <c:v>101</c:v>
                </c:pt>
                <c:pt idx="10">
                  <c:v>102</c:v>
                </c:pt>
                <c:pt idx="11">
                  <c:v>103</c:v>
                </c:pt>
                <c:pt idx="12">
                  <c:v>104</c:v>
                </c:pt>
                <c:pt idx="13">
                  <c:v>105</c:v>
                </c:pt>
                <c:pt idx="14">
                  <c:v>106</c:v>
                </c:pt>
                <c:pt idx="15">
                  <c:v>107+E</c:v>
                </c:pt>
                <c:pt idx="16">
                  <c:v>108</c:v>
                </c:pt>
                <c:pt idx="17">
                  <c:v>109</c:v>
                </c:pt>
                <c:pt idx="18">
                  <c:v>110</c:v>
                </c:pt>
                <c:pt idx="19">
                  <c:v>110AH</c:v>
                </c:pt>
                <c:pt idx="20">
                  <c:v>111</c:v>
                </c:pt>
                <c:pt idx="21">
                  <c:v>112</c:v>
                </c:pt>
                <c:pt idx="22">
                  <c:v>113</c:v>
                </c:pt>
                <c:pt idx="23">
                  <c:v>113AH</c:v>
                </c:pt>
                <c:pt idx="24">
                  <c:v>114</c:v>
                </c:pt>
                <c:pt idx="25">
                  <c:v>115</c:v>
                </c:pt>
                <c:pt idx="26">
                  <c:v>116</c:v>
                </c:pt>
                <c:pt idx="27">
                  <c:v>116bis</c:v>
                </c:pt>
                <c:pt idx="28">
                  <c:v>117</c:v>
                </c:pt>
                <c:pt idx="29">
                  <c:v>118</c:v>
                </c:pt>
                <c:pt idx="30">
                  <c:v>118bis</c:v>
                </c:pt>
                <c:pt idx="31">
                  <c:v>119</c:v>
                </c:pt>
                <c:pt idx="32">
                  <c:v>120</c:v>
                </c:pt>
                <c:pt idx="33">
                  <c:v>121</c:v>
                </c:pt>
                <c:pt idx="34">
                  <c:v>122</c:v>
                </c:pt>
                <c:pt idx="35">
                  <c:v>122bis</c:v>
                </c:pt>
                <c:pt idx="36">
                  <c:v>122e</c:v>
                </c:pt>
                <c:pt idx="37">
                  <c:v>123</c:v>
                </c:pt>
                <c:pt idx="38">
                  <c:v>124</c:v>
                </c:pt>
                <c:pt idx="39">
                  <c:v>125</c:v>
                </c:pt>
                <c:pt idx="40">
                  <c:v>126</c:v>
                </c:pt>
                <c:pt idx="41">
                  <c:v>127</c:v>
                </c:pt>
                <c:pt idx="42">
                  <c:v>127bis</c:v>
                </c:pt>
                <c:pt idx="43">
                  <c:v>128</c:v>
                </c:pt>
                <c:pt idx="44">
                  <c:v>128bis</c:v>
                </c:pt>
                <c:pt idx="45">
                  <c:v>129</c:v>
                </c:pt>
                <c:pt idx="46">
                  <c:v>129bis</c:v>
                </c:pt>
                <c:pt idx="47">
                  <c:v>130</c:v>
                </c:pt>
                <c:pt idx="48">
                  <c:v>131</c:v>
                </c:pt>
                <c:pt idx="49">
                  <c:v>132</c:v>
                </c:pt>
                <c:pt idx="50">
                  <c:v>133</c:v>
                </c:pt>
                <c:pt idx="51">
                  <c:v>134</c:v>
                </c:pt>
                <c:pt idx="52">
                  <c:v>135</c:v>
                </c:pt>
                <c:pt idx="53">
                  <c:v>136</c:v>
                </c:pt>
                <c:pt idx="54">
                  <c:v>136AH</c:v>
                </c:pt>
                <c:pt idx="55">
                  <c:v>137E</c:v>
                </c:pt>
              </c:strCache>
            </c:strRef>
          </c:cat>
          <c:val>
            <c:numRef>
              <c:f>'Rel-10_Rel-16 CRs'!$AA$13:$CD$13</c:f>
              <c:numCache>
                <c:formatCode>General</c:formatCode>
                <c:ptCount val="56"/>
                <c:pt idx="52">
                  <c:v>48</c:v>
                </c:pt>
                <c:pt idx="53">
                  <c:v>55</c:v>
                </c:pt>
                <c:pt idx="54">
                  <c:v>91</c:v>
                </c:pt>
                <c:pt idx="5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E95A-4323-8DB2-7665252F499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77373600"/>
        <c:axId val="177374160"/>
        <c:axId val="0"/>
      </c:bar3DChart>
      <c:catAx>
        <c:axId val="177373600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900"/>
            </a:pPr>
            <a:endParaRPr lang="en-US"/>
          </a:p>
        </c:txPr>
        <c:crossAx val="177374160"/>
        <c:crosses val="autoZero"/>
        <c:auto val="1"/>
        <c:lblAlgn val="ctr"/>
        <c:lblOffset val="100"/>
        <c:tickLblSkip val="1"/>
        <c:noMultiLvlLbl val="0"/>
      </c:catAx>
      <c:valAx>
        <c:axId val="177374160"/>
        <c:scaling>
          <c:orientation val="minMax"/>
        </c:scaling>
        <c:delete val="0"/>
        <c:axPos val="l"/>
        <c:majorGridlines/>
        <c:numFmt formatCode="0" sourceLinked="1"/>
        <c:majorTickMark val="out"/>
        <c:minorTickMark val="none"/>
        <c:tickLblPos val="nextTo"/>
        <c:txPr>
          <a:bodyPr/>
          <a:lstStyle/>
          <a:p>
            <a:pPr>
              <a:defRPr sz="900"/>
            </a:pPr>
            <a:endParaRPr lang="en-US"/>
          </a:p>
        </c:txPr>
        <c:crossAx val="177373600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28086025621886535"/>
          <c:y val="0.10975425770827318"/>
          <c:w val="0.14255406042004479"/>
          <c:h val="0.57078394410247335"/>
        </c:manualLayout>
      </c:layout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01">
  <cs:axisTitle>
    <cs:lnRef idx="0"/>
    <cs:fillRef idx="0"/>
    <cs:effectRef idx="0"/>
    <cs:fontRef idx="minor">
      <a:schemeClr val="tx1">
        <a:lumMod val="50000"/>
        <a:lumOff val="50000"/>
      </a:schemeClr>
    </cs:fontRef>
    <cs:defRPr sz="900" kern="1200" cap="all"/>
  </cs:axisTitle>
  <cs:categoryAxis>
    <cs:lnRef idx="0"/>
    <cs:fillRef idx="0"/>
    <cs:effectRef idx="0"/>
    <cs:fontRef idx="minor">
      <a:schemeClr val="tx1">
        <a:lumMod val="50000"/>
        <a:lumOff val="50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>
  <cs:dataPoint3D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3D>
  <cs:dataPointLine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158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Marker>
  <cs:dataPointMarkerLayout symbol="circle" size="4"/>
  <cs:dataPointWireframe>
    <cs:lnRef idx="0">
      <cs:styleClr val="auto"/>
    </cs:lnRef>
    <cs:fillRef idx="2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50000"/>
        <a:lumOff val="50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50000"/>
        <a:lumOff val="50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50000"/>
        <a:lumOff val="50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1">
        <a:lumMod val="50000"/>
        <a:lumOff val="50000"/>
      </a:schemeClr>
    </cs:fontRef>
    <cs:defRPr sz="1400" kern="1200" cap="none" spc="20" baseline="0"/>
  </cs:title>
  <cs:trendline>
    <cs:lnRef idx="0">
      <cs:styleClr val="auto"/>
    </cs:lnRef>
    <cs:fillRef idx="2"/>
    <cs:effectRef idx="0"/>
    <cs:fontRef idx="minor">
      <a:schemeClr val="dk1"/>
    </cs:fontRef>
    <cs:spPr>
      <a:ln w="952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50000"/>
        <a:lumOff val="50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50000"/>
        <a:lumOff val="50000"/>
      </a:schemeClr>
    </cs:fontRef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3/11/2020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3/11/2020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22104670-74C2-4A6C-A838-B3BB595D87DD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6489131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64961376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6412502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0268078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26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108123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27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5180751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28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62756169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84163404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44603750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07924686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0952301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12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de-DE"/>
          </a:p>
        </p:txBody>
      </p:sp>
      <p:sp>
        <p:nvSpPr>
          <p:cNvPr id="512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97F3E72B-AC6E-41A0-AAB5-625C4A3D5719}" type="slidenum">
              <a:rPr lang="en-GB" altLang="de-DE" sz="1200">
                <a:latin typeface="Times New Roman" panose="02020603050405020304" pitchFamily="18" charset="0"/>
              </a:rPr>
              <a:pPr eaLnBrk="1" hangingPunct="1"/>
              <a:t>6</a:t>
            </a:fld>
            <a:endParaRPr lang="en-GB" altLang="de-DE" sz="120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455058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36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82782779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37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03122055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38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55505373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39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96241137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40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0090731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8130190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59010627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5162644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44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962411375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50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71545931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9335616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51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97771725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17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38534316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18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74896267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19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5634359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20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5734014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01725697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8472166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Meeting #87-e</a:t>
            </a: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17-20 March 2020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604543" y="324480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SP-200059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>
          <a:xfrm>
            <a:off x="8558213" y="6483350"/>
            <a:ext cx="395287" cy="222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D3894F-37FA-4352-A828-959DE0BB230E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504064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SA#87-e, 17 – 20 March</a:t>
            </a:r>
            <a:r>
              <a:rPr lang="en-GB" altLang="de-DE" sz="1200" baseline="0" dirty="0">
                <a:solidFill>
                  <a:schemeClr val="bg1"/>
                </a:solidFill>
              </a:rPr>
              <a:t> 2020</a:t>
            </a:r>
            <a:endParaRPr lang="en-GB" altLang="de-DE" sz="1200" dirty="0">
              <a:solidFill>
                <a:schemeClr val="bg1"/>
              </a:solidFill>
            </a:endParaRP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2020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71" r:id="rId4"/>
    <p:sldLayoutId id="2147483769" r:id="rId5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8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5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5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5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5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5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5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5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5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5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ubtitle 6"/>
          <p:cNvSpPr>
            <a:spLocks noGrp="1"/>
          </p:cNvSpPr>
          <p:nvPr>
            <p:ph type="subTitle" idx="4294967295"/>
          </p:nvPr>
        </p:nvSpPr>
        <p:spPr>
          <a:xfrm>
            <a:off x="1371600" y="3431309"/>
            <a:ext cx="6400800" cy="2578316"/>
          </a:xfrm>
        </p:spPr>
        <p:txBody>
          <a:bodyPr/>
          <a:lstStyle/>
          <a:p>
            <a:pPr marL="0" indent="0" algn="ctr" eaLnBrk="1" hangingPunct="1">
              <a:buFontTx/>
              <a:buNone/>
            </a:pPr>
            <a:r>
              <a:rPr lang="fr-FR" altLang="de-DE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Puneet Jain</a:t>
            </a:r>
          </a:p>
          <a:p>
            <a:pPr marL="0" indent="0" algn="ctr" eaLnBrk="1" hangingPunct="1">
              <a:buFontTx/>
              <a:buNone/>
            </a:pPr>
            <a:r>
              <a:rPr lang="fr-FR" altLang="de-DE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SA2 Chairman, Intel</a:t>
            </a:r>
          </a:p>
          <a:p>
            <a:pPr marL="0" indent="0" algn="ctr" eaLnBrk="1" hangingPunct="1">
              <a:buFontTx/>
              <a:buNone/>
            </a:pPr>
            <a:endParaRPr lang="fr-FR" altLang="de-DE" sz="1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 eaLnBrk="1" hangingPunct="1">
              <a:buFontTx/>
              <a:buNone/>
            </a:pPr>
            <a:r>
              <a:rPr lang="fr-FR" altLang="de-DE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Maurice Pope</a:t>
            </a:r>
          </a:p>
          <a:p>
            <a:pPr marL="0" indent="0" algn="ctr" eaLnBrk="1" hangingPunct="1">
              <a:buFontTx/>
              <a:buNone/>
            </a:pPr>
            <a:r>
              <a:rPr lang="fr-FR" altLang="de-DE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SA2 Support, MCC</a:t>
            </a:r>
            <a:endParaRPr lang="de-DE" altLang="de-DE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 Box 63"/>
          <p:cNvSpPr txBox="1">
            <a:spLocks noChangeArrowheads="1"/>
          </p:cNvSpPr>
          <p:nvPr/>
        </p:nvSpPr>
        <p:spPr bwMode="auto">
          <a:xfrm>
            <a:off x="1560727" y="1575654"/>
            <a:ext cx="6022546" cy="20005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defRPr/>
            </a:pPr>
            <a:r>
              <a:rPr lang="en-GB" sz="5200" b="1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SA2 Status Report to </a:t>
            </a:r>
          </a:p>
          <a:p>
            <a:pPr algn="ctr">
              <a:defRPr/>
            </a:pPr>
            <a:r>
              <a:rPr lang="en-GB" sz="5200" b="1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TSG SA#87-e</a:t>
            </a:r>
            <a:br>
              <a:rPr lang="en-GB" sz="32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</a:br>
            <a:endParaRPr lang="en-US" sz="2000" dirty="0">
              <a:solidFill>
                <a:srgbClr val="948A54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b="1" dirty="0"/>
              <a:t>1) General Aspects (7/7)</a:t>
            </a:r>
            <a:br>
              <a:rPr lang="de-DE" altLang="de-DE" b="1" dirty="0"/>
            </a:br>
            <a:r>
              <a:rPr lang="de-DE" altLang="de-DE" b="1" dirty="0"/>
              <a:t>SA2 Agreed CRs by Release / Meeting</a:t>
            </a:r>
          </a:p>
        </p:txBody>
      </p:sp>
      <p:cxnSp>
        <p:nvCxnSpPr>
          <p:cNvPr id="18435" name="Straight Connector 11"/>
          <p:cNvCxnSpPr>
            <a:cxnSpLocks noChangeShapeType="1"/>
          </p:cNvCxnSpPr>
          <p:nvPr/>
        </p:nvCxnSpPr>
        <p:spPr bwMode="auto">
          <a:xfrm flipV="1">
            <a:off x="4580694" y="5884722"/>
            <a:ext cx="1083176" cy="2059"/>
          </a:xfrm>
          <a:prstGeom prst="line">
            <a:avLst/>
          </a:prstGeom>
          <a:noFill/>
          <a:ln w="28575" algn="ctr">
            <a:solidFill>
              <a:srgbClr val="F6BF5C"/>
            </a:solidFill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8436" name="Straight Connector 16"/>
          <p:cNvCxnSpPr>
            <a:cxnSpLocks noChangeShapeType="1"/>
          </p:cNvCxnSpPr>
          <p:nvPr/>
        </p:nvCxnSpPr>
        <p:spPr bwMode="auto">
          <a:xfrm flipV="1">
            <a:off x="1777234" y="5873710"/>
            <a:ext cx="1247704" cy="9488"/>
          </a:xfrm>
          <a:prstGeom prst="line">
            <a:avLst/>
          </a:prstGeom>
          <a:noFill/>
          <a:ln w="28575" algn="ctr">
            <a:solidFill>
              <a:srgbClr val="00B050"/>
            </a:solidFill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8437" name="TextBox 27"/>
          <p:cNvSpPr txBox="1">
            <a:spLocks noChangeArrowheads="1"/>
          </p:cNvSpPr>
          <p:nvPr/>
        </p:nvSpPr>
        <p:spPr bwMode="auto">
          <a:xfrm>
            <a:off x="1928378" y="5871399"/>
            <a:ext cx="8858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de-DE" sz="1600" dirty="0">
                <a:solidFill>
                  <a:srgbClr val="00B050"/>
                </a:solidFill>
                <a:latin typeface="Arial Black" panose="020B0A04020102020204" pitchFamily="34" charset="0"/>
              </a:rPr>
              <a:t>Rel-12</a:t>
            </a:r>
          </a:p>
        </p:txBody>
      </p:sp>
      <p:cxnSp>
        <p:nvCxnSpPr>
          <p:cNvPr id="18438" name="Straight Connector 31"/>
          <p:cNvCxnSpPr>
            <a:cxnSpLocks noChangeShapeType="1"/>
          </p:cNvCxnSpPr>
          <p:nvPr/>
        </p:nvCxnSpPr>
        <p:spPr bwMode="auto">
          <a:xfrm flipV="1">
            <a:off x="434899" y="5878787"/>
            <a:ext cx="1271445" cy="7994"/>
          </a:xfrm>
          <a:prstGeom prst="line">
            <a:avLst/>
          </a:prstGeom>
          <a:noFill/>
          <a:ln w="28575" algn="ctr">
            <a:solidFill>
              <a:srgbClr val="663300"/>
            </a:solidFill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8439" name="TextBox 33"/>
          <p:cNvSpPr txBox="1">
            <a:spLocks noChangeArrowheads="1"/>
          </p:cNvSpPr>
          <p:nvPr/>
        </p:nvSpPr>
        <p:spPr bwMode="auto">
          <a:xfrm>
            <a:off x="586224" y="5873710"/>
            <a:ext cx="887413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de-DE" sz="1600" dirty="0">
                <a:solidFill>
                  <a:srgbClr val="663300"/>
                </a:solidFill>
                <a:latin typeface="Arial Black" panose="020B0A04020102020204" pitchFamily="34" charset="0"/>
              </a:rPr>
              <a:t>Rel-11</a:t>
            </a:r>
          </a:p>
        </p:txBody>
      </p:sp>
      <p:sp>
        <p:nvSpPr>
          <p:cNvPr id="18440" name="TextBox 25"/>
          <p:cNvSpPr txBox="1">
            <a:spLocks noChangeArrowheads="1"/>
          </p:cNvSpPr>
          <p:nvPr/>
        </p:nvSpPr>
        <p:spPr bwMode="auto">
          <a:xfrm>
            <a:off x="4691942" y="5870123"/>
            <a:ext cx="887413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de-DE" sz="1600" dirty="0">
                <a:solidFill>
                  <a:srgbClr val="FFC000"/>
                </a:solidFill>
                <a:latin typeface="Arial Black" panose="020B0A04020102020204" pitchFamily="34" charset="0"/>
              </a:rPr>
              <a:t>Rel-14</a:t>
            </a:r>
          </a:p>
        </p:txBody>
      </p:sp>
      <p:sp>
        <p:nvSpPr>
          <p:cNvPr id="18442" name="TextBox 27"/>
          <p:cNvSpPr txBox="1">
            <a:spLocks noChangeArrowheads="1"/>
          </p:cNvSpPr>
          <p:nvPr/>
        </p:nvSpPr>
        <p:spPr bwMode="auto">
          <a:xfrm>
            <a:off x="3293807" y="5872483"/>
            <a:ext cx="885825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de-DE" sz="1600" dirty="0">
                <a:solidFill>
                  <a:srgbClr val="FF0000"/>
                </a:solidFill>
                <a:latin typeface="Arial Black" panose="020B0A04020102020204" pitchFamily="34" charset="0"/>
              </a:rPr>
              <a:t>Rel-13</a:t>
            </a:r>
          </a:p>
        </p:txBody>
      </p:sp>
      <p:cxnSp>
        <p:nvCxnSpPr>
          <p:cNvPr id="18443" name="Straight Connector 16"/>
          <p:cNvCxnSpPr>
            <a:cxnSpLocks noChangeShapeType="1"/>
          </p:cNvCxnSpPr>
          <p:nvPr/>
        </p:nvCxnSpPr>
        <p:spPr bwMode="auto">
          <a:xfrm flipV="1">
            <a:off x="3106887" y="5870123"/>
            <a:ext cx="1390187" cy="1588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8445" name="Straight Connector 11"/>
          <p:cNvCxnSpPr>
            <a:cxnSpLocks noChangeShapeType="1"/>
          </p:cNvCxnSpPr>
          <p:nvPr/>
        </p:nvCxnSpPr>
        <p:spPr bwMode="auto">
          <a:xfrm>
            <a:off x="5746328" y="5886781"/>
            <a:ext cx="1022466" cy="0"/>
          </a:xfrm>
          <a:prstGeom prst="line">
            <a:avLst/>
          </a:prstGeom>
          <a:noFill/>
          <a:ln w="28575" algn="ctr">
            <a:solidFill>
              <a:srgbClr val="00B0F0"/>
            </a:solidFill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8446" name="TextBox 25"/>
          <p:cNvSpPr txBox="1">
            <a:spLocks noChangeArrowheads="1"/>
          </p:cNvSpPr>
          <p:nvPr/>
        </p:nvSpPr>
        <p:spPr bwMode="auto">
          <a:xfrm>
            <a:off x="5852053" y="5871399"/>
            <a:ext cx="887413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de-DE" sz="1600" dirty="0">
                <a:solidFill>
                  <a:srgbClr val="00B0F0"/>
                </a:solidFill>
                <a:latin typeface="Arial Black" panose="020B0A04020102020204" pitchFamily="34" charset="0"/>
              </a:rPr>
              <a:t>Rel-15</a:t>
            </a:r>
          </a:p>
        </p:txBody>
      </p:sp>
      <p:cxnSp>
        <p:nvCxnSpPr>
          <p:cNvPr id="22" name="Straight Connector 11"/>
          <p:cNvCxnSpPr>
            <a:cxnSpLocks noChangeShapeType="1"/>
          </p:cNvCxnSpPr>
          <p:nvPr/>
        </p:nvCxnSpPr>
        <p:spPr bwMode="auto">
          <a:xfrm flipV="1">
            <a:off x="6843608" y="5871400"/>
            <a:ext cx="1400291" cy="7387"/>
          </a:xfrm>
          <a:prstGeom prst="line">
            <a:avLst/>
          </a:prstGeom>
          <a:noFill/>
          <a:ln w="28575" algn="ctr">
            <a:solidFill>
              <a:schemeClr val="accent4">
                <a:lumMod val="75000"/>
              </a:schemeClr>
            </a:solidFill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3" name="TextBox 25"/>
          <p:cNvSpPr txBox="1">
            <a:spLocks noChangeArrowheads="1"/>
          </p:cNvSpPr>
          <p:nvPr/>
        </p:nvSpPr>
        <p:spPr bwMode="auto">
          <a:xfrm>
            <a:off x="6990116" y="5872570"/>
            <a:ext cx="886461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de-DE" sz="1600" dirty="0">
                <a:solidFill>
                  <a:srgbClr val="7030A0"/>
                </a:solidFill>
                <a:latin typeface="Arial Black" panose="020B0A04020102020204" pitchFamily="34" charset="0"/>
              </a:rPr>
              <a:t>Rel-16</a:t>
            </a:r>
          </a:p>
        </p:txBody>
      </p:sp>
      <p:cxnSp>
        <p:nvCxnSpPr>
          <p:cNvPr id="40" name="Straight Connector 31">
            <a:extLst>
              <a:ext uri="{FF2B5EF4-FFF2-40B4-BE49-F238E27FC236}">
                <a16:creationId xmlns:a16="http://schemas.microsoft.com/office/drawing/2014/main" id="{352F0791-6C05-40D6-8844-9865AB10522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348041" y="5870123"/>
            <a:ext cx="381789" cy="0"/>
          </a:xfrm>
          <a:prstGeom prst="line">
            <a:avLst/>
          </a:prstGeom>
          <a:noFill/>
          <a:ln w="28575" algn="ctr">
            <a:solidFill>
              <a:srgbClr val="663300"/>
            </a:solidFill>
            <a:round/>
            <a:headEnd type="oval" w="med" len="med"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2" name="TextBox 33">
            <a:extLst>
              <a:ext uri="{FF2B5EF4-FFF2-40B4-BE49-F238E27FC236}">
                <a16:creationId xmlns:a16="http://schemas.microsoft.com/office/drawing/2014/main" id="{A00992A2-60DB-4D37-9538-849E33238F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03168" y="5873710"/>
            <a:ext cx="887413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de-DE" sz="1600" dirty="0">
                <a:solidFill>
                  <a:srgbClr val="663300"/>
                </a:solidFill>
                <a:latin typeface="Arial Black" panose="020B0A04020102020204" pitchFamily="34" charset="0"/>
              </a:rPr>
              <a:t>Rel-17</a:t>
            </a:r>
          </a:p>
        </p:txBody>
      </p:sp>
      <p:sp>
        <p:nvSpPr>
          <p:cNvPr id="18441" name="TextBox 12"/>
          <p:cNvSpPr txBox="1">
            <a:spLocks noChangeArrowheads="1"/>
          </p:cNvSpPr>
          <p:nvPr/>
        </p:nvSpPr>
        <p:spPr bwMode="auto">
          <a:xfrm rot="-5400000">
            <a:off x="-725488" y="3554413"/>
            <a:ext cx="186531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de-DE" sz="1800" b="1" dirty="0">
                <a:latin typeface="Arial" panose="020B0604020202020204" pitchFamily="34" charset="0"/>
              </a:rPr>
              <a:t>Number of CRs</a:t>
            </a:r>
          </a:p>
        </p:txBody>
      </p:sp>
      <p:graphicFrame>
        <p:nvGraphicFramePr>
          <p:cNvPr id="24" name="Chart 23">
            <a:extLst>
              <a:ext uri="{FF2B5EF4-FFF2-40B4-BE49-F238E27FC236}">
                <a16:creationId xmlns:a16="http://schemas.microsoft.com/office/drawing/2014/main" id="{07167792-B933-4FD9-B1DA-A4A5D376338B}"/>
              </a:ext>
            </a:extLst>
          </p:cNvPr>
          <p:cNvGraphicFramePr>
            <a:graphicFrameLocks/>
          </p:cNvGraphicFramePr>
          <p:nvPr/>
        </p:nvGraphicFramePr>
        <p:xfrm>
          <a:off x="312668" y="1216093"/>
          <a:ext cx="8518663" cy="44258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Contents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457200" y="1409700"/>
            <a:ext cx="8229600" cy="4525963"/>
          </a:xfrm>
        </p:spPr>
        <p:txBody>
          <a:bodyPr/>
          <a:lstStyle/>
          <a:p>
            <a:pPr eaLnBrk="1" hangingPunct="1">
              <a:defRPr/>
            </a:pPr>
            <a:r>
              <a:rPr lang="en-GB" sz="2400" dirty="0">
                <a:solidFill>
                  <a:schemeClr val="bg1">
                    <a:lumMod val="65000"/>
                  </a:schemeClr>
                </a:solidFill>
              </a:rPr>
              <a:t> 1) General aspects (events since SA#86, statistics, next meetings)</a:t>
            </a:r>
          </a:p>
          <a:p>
            <a:pPr eaLnBrk="1" hangingPunct="1">
              <a:defRPr/>
            </a:pPr>
            <a:r>
              <a:rPr lang="en-GB" sz="24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GB" sz="2400" b="1" i="1" dirty="0"/>
              <a:t>2) SA Work Report</a:t>
            </a:r>
          </a:p>
          <a:p>
            <a:pPr lvl="1" eaLnBrk="1" hangingPunct="1">
              <a:defRPr/>
            </a:pPr>
            <a:r>
              <a:rPr lang="en-GB" sz="2000" b="1" i="1" dirty="0"/>
              <a:t>2.1) Rel-14 and before Maintenance</a:t>
            </a:r>
          </a:p>
          <a:p>
            <a:pPr lvl="1"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2.2) Rel-15 Maintenance and Work</a:t>
            </a:r>
          </a:p>
          <a:p>
            <a:pPr lvl="1"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2.3) </a:t>
            </a:r>
            <a:r>
              <a:rPr lang="en-US" sz="2000" dirty="0">
                <a:solidFill>
                  <a:schemeClr val="bg1">
                    <a:lumMod val="65000"/>
                  </a:schemeClr>
                </a:solidFill>
              </a:rPr>
              <a:t>Rel-15 Work and Maintenance </a:t>
            </a:r>
          </a:p>
          <a:p>
            <a:pPr lvl="1" eaLnBrk="1" hangingPunct="1">
              <a:defRPr/>
            </a:pPr>
            <a:r>
              <a:rPr lang="en-US" sz="2000" dirty="0">
                <a:solidFill>
                  <a:schemeClr val="bg1">
                    <a:lumMod val="65000"/>
                  </a:schemeClr>
                </a:solidFill>
              </a:rPr>
              <a:t>2.3) Rel-16 Work and Maintenance</a:t>
            </a:r>
          </a:p>
          <a:p>
            <a:pPr lvl="1" eaLnBrk="1" hangingPunct="1">
              <a:defRPr/>
            </a:pPr>
            <a:r>
              <a:rPr lang="en-US" sz="2000" dirty="0">
                <a:solidFill>
                  <a:schemeClr val="bg1">
                    <a:lumMod val="65000"/>
                  </a:schemeClr>
                </a:solidFill>
              </a:rPr>
              <a:t>2.4) Rel-17 Study/Work</a:t>
            </a:r>
          </a:p>
          <a:p>
            <a:pPr lvl="1"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2.5) IETF Dependency Update</a:t>
            </a:r>
          </a:p>
          <a:p>
            <a:pPr eaLnBrk="1" hangingPunct="1">
              <a:defRPr/>
            </a:pPr>
            <a:r>
              <a:rPr lang="en-GB" sz="2400" dirty="0">
                <a:solidFill>
                  <a:schemeClr val="bg1">
                    <a:lumMod val="65000"/>
                  </a:schemeClr>
                </a:solidFill>
              </a:rPr>
              <a:t> 3) SA2 Work Planning</a:t>
            </a:r>
          </a:p>
          <a:p>
            <a:pPr eaLnBrk="1" hangingPunct="1">
              <a:defRPr/>
            </a:pPr>
            <a:r>
              <a:rPr lang="en-GB" sz="2400" dirty="0">
                <a:solidFill>
                  <a:schemeClr val="bg1">
                    <a:lumMod val="65000"/>
                  </a:schemeClr>
                </a:solidFill>
              </a:rPr>
              <a:t> 4) Documents for Information and Approval</a:t>
            </a:r>
          </a:p>
          <a:p>
            <a:pPr eaLnBrk="1" hangingPunct="1">
              <a:defRPr/>
            </a:pPr>
            <a:r>
              <a:rPr lang="en-GB" sz="2400" dirty="0">
                <a:solidFill>
                  <a:schemeClr val="bg1">
                    <a:lumMod val="65000"/>
                  </a:schemeClr>
                </a:solidFill>
              </a:rPr>
              <a:t> 5) Collected Items requiring action from SA</a:t>
            </a:r>
          </a:p>
        </p:txBody>
      </p:sp>
      <p:sp>
        <p:nvSpPr>
          <p:cNvPr id="19460" name="Text Box 3"/>
          <p:cNvSpPr txBox="1">
            <a:spLocks noChangeArrowheads="1"/>
          </p:cNvSpPr>
          <p:nvPr/>
        </p:nvSpPr>
        <p:spPr bwMode="auto">
          <a:xfrm>
            <a:off x="77788" y="2593975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ko-KR" sz="2400">
                <a:latin typeface="Wingdings" panose="05000000000000000000" pitchFamily="2" charset="2"/>
                <a:ea typeface="Gulim" panose="020B0600000101010101" pitchFamily="34" charset="-127"/>
              </a:rPr>
              <a:t>è</a:t>
            </a:r>
            <a:endParaRPr lang="en-GB" altLang="ko-KR" sz="2400">
              <a:latin typeface="Times New Roman" panose="02020603050405020304" pitchFamily="18" charset="0"/>
              <a:ea typeface="Gulim" panose="020B0600000101010101" pitchFamily="34" charset="-127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de-DE" b="1" dirty="0"/>
              <a:t>2.1) Rel-14 and before  Maintenance (1/1)</a:t>
            </a:r>
          </a:p>
        </p:txBody>
      </p:sp>
      <p:sp>
        <p:nvSpPr>
          <p:cNvPr id="20483" name="Content Placeholder 2"/>
          <p:cNvSpPr>
            <a:spLocks noGrp="1"/>
          </p:cNvSpPr>
          <p:nvPr>
            <p:ph idx="1"/>
          </p:nvPr>
        </p:nvSpPr>
        <p:spPr>
          <a:xfrm>
            <a:off x="457201" y="2001838"/>
            <a:ext cx="7476066" cy="3425825"/>
          </a:xfrm>
        </p:spPr>
        <p:txBody>
          <a:bodyPr/>
          <a:lstStyle/>
          <a:p>
            <a:pPr eaLnBrk="1" hangingPunct="1"/>
            <a:r>
              <a:rPr lang="de-DE" altLang="de-DE" dirty="0"/>
              <a:t> Work Progress on Corrections </a:t>
            </a:r>
            <a:r>
              <a:rPr lang="de-DE" altLang="de-DE" sz="2000" dirty="0"/>
              <a:t>(</a:t>
            </a:r>
            <a:r>
              <a:rPr lang="en-US" altLang="de-DE" sz="2000" dirty="0"/>
              <a:t>Category A CRs are not counted)</a:t>
            </a:r>
            <a:endParaRPr lang="de-DE" altLang="de-DE" sz="2000" dirty="0"/>
          </a:p>
          <a:p>
            <a:pPr lvl="1" eaLnBrk="1" hangingPunct="1"/>
            <a:endParaRPr lang="de-DE" altLang="de-DE" sz="2000" dirty="0"/>
          </a:p>
          <a:p>
            <a:pPr lvl="1" eaLnBrk="1" hangingPunct="1"/>
            <a:r>
              <a:rPr lang="de-DE" altLang="de-DE" sz="2000" dirty="0"/>
              <a:t>R12:           none</a:t>
            </a:r>
          </a:p>
          <a:p>
            <a:pPr lvl="1" eaLnBrk="1" hangingPunct="1"/>
            <a:r>
              <a:rPr lang="en-GB" altLang="de-DE" sz="2000" dirty="0"/>
              <a:t>R13: 	none</a:t>
            </a:r>
          </a:p>
          <a:p>
            <a:pPr lvl="1" eaLnBrk="1" hangingPunct="1"/>
            <a:r>
              <a:rPr lang="de-DE" altLang="de-DE" sz="2000" dirty="0"/>
              <a:t>R14:  	</a:t>
            </a:r>
            <a:r>
              <a:rPr lang="en-US" altLang="de-DE" sz="2000" dirty="0"/>
              <a:t>none</a:t>
            </a:r>
            <a:endParaRPr lang="en-GB" sz="20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Contents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457200" y="1409700"/>
            <a:ext cx="8229600" cy="4525963"/>
          </a:xfrm>
        </p:spPr>
        <p:txBody>
          <a:bodyPr/>
          <a:lstStyle/>
          <a:p>
            <a:pPr eaLnBrk="1" hangingPunct="1">
              <a:defRPr/>
            </a:pPr>
            <a:r>
              <a:rPr lang="en-GB" sz="2400" dirty="0">
                <a:solidFill>
                  <a:schemeClr val="bg1">
                    <a:lumMod val="65000"/>
                  </a:schemeClr>
                </a:solidFill>
              </a:rPr>
              <a:t> 1) General aspects (events since SA#86, statistics, next meetings)</a:t>
            </a:r>
          </a:p>
          <a:p>
            <a:pPr eaLnBrk="1" hangingPunct="1">
              <a:defRPr/>
            </a:pPr>
            <a:r>
              <a:rPr lang="en-GB" sz="2400" b="1" i="1" dirty="0"/>
              <a:t> 2) SA Work Report</a:t>
            </a:r>
          </a:p>
          <a:p>
            <a:pPr lvl="1"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2.1) Rel-14 and before Maintenance</a:t>
            </a:r>
          </a:p>
          <a:p>
            <a:pPr lvl="1" eaLnBrk="1" hangingPunct="1">
              <a:defRPr/>
            </a:pPr>
            <a:r>
              <a:rPr lang="en-GB" sz="2000" b="1" i="1" dirty="0"/>
              <a:t>2.2  Rel-15 Work and Maintenance</a:t>
            </a:r>
          </a:p>
          <a:p>
            <a:pPr lvl="1" eaLnBrk="1" hangingPunct="1">
              <a:defRPr/>
            </a:pPr>
            <a:r>
              <a:rPr lang="en-US" sz="2000" dirty="0">
                <a:solidFill>
                  <a:schemeClr val="bg1">
                    <a:lumMod val="65000"/>
                  </a:schemeClr>
                </a:solidFill>
              </a:rPr>
              <a:t>2.3) Rel-16 Work and Maintenance</a:t>
            </a:r>
          </a:p>
          <a:p>
            <a:pPr lvl="1" eaLnBrk="1" hangingPunct="1">
              <a:defRPr/>
            </a:pPr>
            <a:r>
              <a:rPr lang="en-US" sz="2000" dirty="0">
                <a:solidFill>
                  <a:schemeClr val="bg1">
                    <a:lumMod val="65000"/>
                  </a:schemeClr>
                </a:solidFill>
              </a:rPr>
              <a:t>2.4) Rel-17 Study/Work</a:t>
            </a:r>
          </a:p>
          <a:p>
            <a:pPr lvl="1"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2.5) IETF Dependency Update</a:t>
            </a:r>
          </a:p>
          <a:p>
            <a:pPr eaLnBrk="1" hangingPunct="1">
              <a:defRPr/>
            </a:pPr>
            <a:r>
              <a:rPr lang="en-GB" sz="2400" dirty="0">
                <a:solidFill>
                  <a:schemeClr val="bg1">
                    <a:lumMod val="65000"/>
                  </a:schemeClr>
                </a:solidFill>
              </a:rPr>
              <a:t> 3) Action Items</a:t>
            </a:r>
          </a:p>
          <a:p>
            <a:pPr eaLnBrk="1" hangingPunct="1">
              <a:defRPr/>
            </a:pPr>
            <a:r>
              <a:rPr lang="en-GB" sz="2400" dirty="0">
                <a:solidFill>
                  <a:schemeClr val="bg1">
                    <a:lumMod val="65000"/>
                  </a:schemeClr>
                </a:solidFill>
              </a:rPr>
              <a:t> 4) Documents for Information and Approval</a:t>
            </a:r>
          </a:p>
          <a:p>
            <a:pPr eaLnBrk="1" hangingPunct="1">
              <a:defRPr/>
            </a:pPr>
            <a:r>
              <a:rPr lang="en-GB" sz="2400" dirty="0">
                <a:solidFill>
                  <a:schemeClr val="bg1">
                    <a:lumMod val="65000"/>
                  </a:schemeClr>
                </a:solidFill>
              </a:rPr>
              <a:t> 5) Collected Items requiring action from SA</a:t>
            </a:r>
          </a:p>
        </p:txBody>
      </p:sp>
      <p:sp>
        <p:nvSpPr>
          <p:cNvPr id="21508" name="Text Box 3"/>
          <p:cNvSpPr txBox="1">
            <a:spLocks noChangeArrowheads="1"/>
          </p:cNvSpPr>
          <p:nvPr/>
        </p:nvSpPr>
        <p:spPr bwMode="auto">
          <a:xfrm>
            <a:off x="77788" y="2962275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ko-KR" sz="2400">
                <a:latin typeface="Wingdings" panose="05000000000000000000" pitchFamily="2" charset="2"/>
                <a:ea typeface="Gulim" panose="020B0600000101010101" pitchFamily="34" charset="-127"/>
              </a:rPr>
              <a:t>è</a:t>
            </a:r>
            <a:endParaRPr lang="en-GB" altLang="ko-KR" sz="2400">
              <a:latin typeface="Times New Roman" panose="02020603050405020304" pitchFamily="18" charset="0"/>
              <a:ea typeface="Gulim" panose="020B0600000101010101" pitchFamily="34" charset="-127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5"/>
          <p:cNvSpPr>
            <a:spLocks noGrp="1"/>
          </p:cNvSpPr>
          <p:nvPr>
            <p:ph type="title"/>
          </p:nvPr>
        </p:nvSpPr>
        <p:spPr>
          <a:xfrm>
            <a:off x="147205" y="176305"/>
            <a:ext cx="6827838" cy="815109"/>
          </a:xfrm>
        </p:spPr>
        <p:txBody>
          <a:bodyPr/>
          <a:lstStyle/>
          <a:p>
            <a:r>
              <a:rPr lang="en-US" altLang="de-DE" sz="2800" b="1" dirty="0"/>
              <a:t>2.2) Rel-15 Work and Maintenance (1/2)</a:t>
            </a:r>
            <a:endParaRPr lang="de-DE" altLang="de-DE" sz="2800" b="1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7C9605F4-7AD6-4B72-BA61-4ABC17FCEE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1" y="2001838"/>
            <a:ext cx="7476066" cy="3425825"/>
          </a:xfrm>
        </p:spPr>
        <p:txBody>
          <a:bodyPr/>
          <a:lstStyle/>
          <a:p>
            <a:pPr eaLnBrk="1" hangingPunct="1"/>
            <a:r>
              <a:rPr lang="de-DE" altLang="de-DE" dirty="0"/>
              <a:t> Work Progress on Corrections </a:t>
            </a:r>
            <a:r>
              <a:rPr lang="de-DE" altLang="de-DE" sz="2000" dirty="0"/>
              <a:t>(</a:t>
            </a:r>
            <a:r>
              <a:rPr lang="en-US" altLang="de-DE" sz="2000" dirty="0"/>
              <a:t>Category A CRs are not counted)</a:t>
            </a:r>
            <a:endParaRPr lang="de-DE" altLang="de-DE" sz="2000" dirty="0"/>
          </a:p>
          <a:p>
            <a:pPr lvl="1" eaLnBrk="1" hangingPunct="1"/>
            <a:endParaRPr lang="de-DE" altLang="de-DE" sz="2000" dirty="0"/>
          </a:p>
          <a:p>
            <a:pPr lvl="1" eaLnBrk="1" hangingPunct="1"/>
            <a:r>
              <a:rPr lang="de-DE" altLang="de-DE" sz="2000" dirty="0"/>
              <a:t>R15:           1 CR for TS 23.401 (CIoT_Ext)</a:t>
            </a:r>
          </a:p>
        </p:txBody>
      </p:sp>
    </p:spTree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5"/>
          <p:cNvSpPr>
            <a:spLocks noGrp="1"/>
          </p:cNvSpPr>
          <p:nvPr>
            <p:ph type="title"/>
          </p:nvPr>
        </p:nvSpPr>
        <p:spPr>
          <a:xfrm>
            <a:off x="105497" y="156875"/>
            <a:ext cx="6827838" cy="925512"/>
          </a:xfrm>
        </p:spPr>
        <p:txBody>
          <a:bodyPr/>
          <a:lstStyle/>
          <a:p>
            <a:r>
              <a:rPr lang="en-US" altLang="de-DE" sz="2800" b="1" dirty="0"/>
              <a:t>2.2) Rel-15 Work and Maintenance (2/2)</a:t>
            </a:r>
            <a:endParaRPr lang="de-DE" altLang="de-DE" sz="2800" b="1" dirty="0"/>
          </a:p>
        </p:txBody>
      </p:sp>
      <p:sp>
        <p:nvSpPr>
          <p:cNvPr id="23555" name="Content Placeholder 7"/>
          <p:cNvSpPr>
            <a:spLocks noGrp="1"/>
          </p:cNvSpPr>
          <p:nvPr>
            <p:ph sz="half" idx="2"/>
          </p:nvPr>
        </p:nvSpPr>
        <p:spPr>
          <a:xfrm>
            <a:off x="444501" y="2829610"/>
            <a:ext cx="8288020" cy="3609289"/>
          </a:xfrm>
        </p:spPr>
        <p:txBody>
          <a:bodyPr/>
          <a:lstStyle/>
          <a:p>
            <a:pPr>
              <a:spcBef>
                <a:spcPct val="0"/>
              </a:spcBef>
              <a:spcAft>
                <a:spcPts val="200"/>
              </a:spcAft>
            </a:pPr>
            <a:r>
              <a:rPr lang="de-DE" altLang="de-DE" sz="2000" dirty="0"/>
              <a:t>Progress since SA#86: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/>
              <a:t>Rel-15 CRs agreed for TS 23.501 (</a:t>
            </a:r>
            <a:r>
              <a:rPr lang="en-US" altLang="zh-CN" sz="1600" b="1" dirty="0"/>
              <a:t>2</a:t>
            </a:r>
            <a:r>
              <a:rPr lang="en-US" altLang="zh-CN" sz="1600" dirty="0"/>
              <a:t> CRs), TS 23.502 (</a:t>
            </a:r>
            <a:r>
              <a:rPr lang="en-US" altLang="zh-CN" sz="1600" b="1" dirty="0"/>
              <a:t>4</a:t>
            </a:r>
            <a:r>
              <a:rPr lang="en-US" altLang="zh-CN" sz="1600" dirty="0"/>
              <a:t> CRs) + Rel-16 Mirrors (</a:t>
            </a:r>
            <a:r>
              <a:rPr lang="en-US" altLang="zh-CN" sz="1600" b="1" dirty="0"/>
              <a:t>5</a:t>
            </a:r>
            <a:r>
              <a:rPr lang="en-US" altLang="zh-CN" sz="1600" dirty="0"/>
              <a:t> CRs).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/>
              <a:t>TEI16 5GS_Ph1 CRs agreed for TS 23.501 (</a:t>
            </a:r>
            <a:r>
              <a:rPr lang="en-US" altLang="zh-CN" sz="1600" b="1" dirty="0"/>
              <a:t>18</a:t>
            </a:r>
            <a:r>
              <a:rPr lang="en-US" altLang="zh-CN" sz="1600" dirty="0"/>
              <a:t> CRs), TS 23.502 (</a:t>
            </a:r>
            <a:r>
              <a:rPr lang="en-US" altLang="zh-CN" sz="1600" b="1" dirty="0"/>
              <a:t>32</a:t>
            </a:r>
            <a:r>
              <a:rPr lang="en-US" altLang="zh-CN" sz="1600" dirty="0"/>
              <a:t> CRs), TS 23.503 (</a:t>
            </a:r>
            <a:r>
              <a:rPr lang="en-US" altLang="zh-CN" sz="1600" b="1" dirty="0"/>
              <a:t>12</a:t>
            </a:r>
            <a:r>
              <a:rPr lang="en-US" altLang="zh-CN" sz="1600" dirty="0"/>
              <a:t> CRs), TS 23.228 (</a:t>
            </a:r>
            <a:r>
              <a:rPr lang="en-US" altLang="zh-CN" sz="1600" b="1" dirty="0"/>
              <a:t>1</a:t>
            </a:r>
            <a:r>
              <a:rPr lang="en-US" altLang="zh-CN" sz="1600" dirty="0"/>
              <a:t> CRs)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600" dirty="0"/>
          </a:p>
          <a:p>
            <a:pPr lvl="0"/>
            <a:r>
              <a:rPr lang="de-DE" sz="2000" dirty="0"/>
              <a:t>Next steps: </a:t>
            </a:r>
          </a:p>
          <a:p>
            <a:pPr lvl="1"/>
            <a:r>
              <a:rPr lang="en-US" sz="1600" dirty="0"/>
              <a:t>FASMO corrections</a:t>
            </a:r>
          </a:p>
          <a:p>
            <a:pPr lvl="1"/>
            <a:r>
              <a:rPr lang="en-US" sz="1600" dirty="0"/>
              <a:t>Further aligning with the work from other WGs</a:t>
            </a:r>
            <a:endParaRPr lang="de-DE" sz="1600" dirty="0"/>
          </a:p>
        </p:txBody>
      </p:sp>
      <p:graphicFrame>
        <p:nvGraphicFramePr>
          <p:cNvPr id="5" name="Content Placeholder 8">
            <a:extLst>
              <a:ext uri="{FF2B5EF4-FFF2-40B4-BE49-F238E27FC236}">
                <a16:creationId xmlns:a16="http://schemas.microsoft.com/office/drawing/2014/main" id="{431EE5F7-1C8A-4E00-AA0B-81807A082AD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5104808"/>
              </p:ext>
            </p:extLst>
          </p:nvPr>
        </p:nvGraphicFramePr>
        <p:xfrm>
          <a:off x="191572" y="1505673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705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771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5GS_Ph1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 System – Phase 1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17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SP-160958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Contents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457200" y="1409700"/>
            <a:ext cx="8229600" cy="4525963"/>
          </a:xfrm>
        </p:spPr>
        <p:txBody>
          <a:bodyPr/>
          <a:lstStyle/>
          <a:p>
            <a:pPr eaLnBrk="1" hangingPunct="1">
              <a:defRPr/>
            </a:pPr>
            <a:r>
              <a:rPr lang="en-GB" sz="2400" dirty="0">
                <a:solidFill>
                  <a:schemeClr val="bg1">
                    <a:lumMod val="65000"/>
                  </a:schemeClr>
                </a:solidFill>
              </a:rPr>
              <a:t> 1) General aspects (events since SA#86, statistics, next meetings)</a:t>
            </a:r>
          </a:p>
          <a:p>
            <a:pPr eaLnBrk="1" hangingPunct="1">
              <a:defRPr/>
            </a:pPr>
            <a:r>
              <a:rPr lang="en-GB" sz="24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GB" sz="2400" b="1" i="1" dirty="0"/>
              <a:t>2) SA Work Report</a:t>
            </a:r>
          </a:p>
          <a:p>
            <a:pPr lvl="1"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2.1) Rel-14 and before Maintenance</a:t>
            </a:r>
          </a:p>
          <a:p>
            <a:pPr lvl="1"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2.2) Rel-15 Work and Maintenance</a:t>
            </a:r>
          </a:p>
          <a:p>
            <a:pPr lvl="1" eaLnBrk="1" hangingPunct="1">
              <a:defRPr/>
            </a:pPr>
            <a:r>
              <a:rPr lang="en-GB" sz="2000" b="1" i="1" dirty="0"/>
              <a:t>2.3) Rel-16 Work and Maintenance</a:t>
            </a:r>
          </a:p>
          <a:p>
            <a:pPr lvl="1"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2.4) Rel-17 Study/Work</a:t>
            </a:r>
          </a:p>
          <a:p>
            <a:pPr lvl="1"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2.5) </a:t>
            </a:r>
            <a:r>
              <a:rPr lang="en-GB" sz="2000" dirty="0" err="1">
                <a:solidFill>
                  <a:schemeClr val="bg1">
                    <a:lumMod val="65000"/>
                  </a:schemeClr>
                </a:solidFill>
              </a:rPr>
              <a:t>IETF</a:t>
            </a: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 Dependency Update</a:t>
            </a:r>
          </a:p>
          <a:p>
            <a:pPr eaLnBrk="1" hangingPunct="1">
              <a:defRPr/>
            </a:pPr>
            <a:r>
              <a:rPr lang="en-GB" sz="2400" dirty="0">
                <a:solidFill>
                  <a:schemeClr val="bg1">
                    <a:lumMod val="65000"/>
                  </a:schemeClr>
                </a:solidFill>
              </a:rPr>
              <a:t> 3) SA2 Work Planning</a:t>
            </a:r>
          </a:p>
          <a:p>
            <a:pPr eaLnBrk="1" hangingPunct="1">
              <a:defRPr/>
            </a:pPr>
            <a:r>
              <a:rPr lang="en-GB" sz="2400" dirty="0">
                <a:solidFill>
                  <a:schemeClr val="bg1">
                    <a:lumMod val="65000"/>
                  </a:schemeClr>
                </a:solidFill>
              </a:rPr>
              <a:t> 4) Documents for Information and Approval</a:t>
            </a:r>
          </a:p>
          <a:p>
            <a:pPr eaLnBrk="1" hangingPunct="1">
              <a:defRPr/>
            </a:pPr>
            <a:r>
              <a:rPr lang="en-GB" sz="2400" dirty="0">
                <a:solidFill>
                  <a:schemeClr val="bg1">
                    <a:lumMod val="65000"/>
                  </a:schemeClr>
                </a:solidFill>
              </a:rPr>
              <a:t> 5) Collected Items requiring action from SA</a:t>
            </a:r>
          </a:p>
        </p:txBody>
      </p:sp>
      <p:sp>
        <p:nvSpPr>
          <p:cNvPr id="26628" name="Text Box 3"/>
          <p:cNvSpPr txBox="1">
            <a:spLocks noChangeArrowheads="1"/>
          </p:cNvSpPr>
          <p:nvPr/>
        </p:nvSpPr>
        <p:spPr bwMode="auto">
          <a:xfrm>
            <a:off x="77788" y="3341688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ko-KR" sz="2400">
                <a:latin typeface="Wingdings" panose="05000000000000000000" pitchFamily="2" charset="2"/>
                <a:ea typeface="Gulim" panose="020B0600000101010101" pitchFamily="34" charset="-127"/>
              </a:rPr>
              <a:t>è</a:t>
            </a:r>
            <a:endParaRPr lang="en-GB" altLang="ko-KR" sz="2400">
              <a:latin typeface="Times New Roman" panose="02020603050405020304" pitchFamily="18" charset="0"/>
              <a:ea typeface="Gulim" panose="020B0600000101010101" pitchFamily="34" charset="-127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2.3) Rel-16 Work and Maintenance (1/17)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330662682"/>
              </p:ext>
            </p:extLst>
          </p:nvPr>
        </p:nvGraphicFramePr>
        <p:xfrm>
          <a:off x="169449" y="1303706"/>
          <a:ext cx="8937859" cy="1975654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105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147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6473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3688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1102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</a:t>
                      </a:r>
                      <a:r>
                        <a:rPr lang="fr-F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PARLOS_SA2</a:t>
                      </a:r>
                      <a:endParaRPr lang="en-US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System enhancements for Provision of Access to Restricted Local Operator Services by Unauthenticated UEs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18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SP-180501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fr-F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PARLOS</a:t>
                      </a:r>
                      <a:endParaRPr lang="en-US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System enhancements for Provision of Access to Restricted Local Operator Services by Unauthenticated UEs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Mar, 19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SP-180738</a:t>
                      </a:r>
                      <a:endParaRPr kumimoji="0" lang="en-US" sz="14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25035" y="3578641"/>
            <a:ext cx="8554480" cy="2494165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dirty="0"/>
              <a:t>Progress since SA#86: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 No new CRs agreed.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2000" dirty="0">
                <a:ea typeface="+mn-ea"/>
                <a:cs typeface="+mn-cs"/>
              </a:rPr>
              <a:t>RAN impacts or dependencies:</a:t>
            </a:r>
            <a:endParaRPr lang="de-DE" sz="20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400" dirty="0"/>
              <a:t> </a:t>
            </a:r>
            <a:r>
              <a:rPr lang="en-US" altLang="zh-CN" sz="1400" dirty="0"/>
              <a:t>None </a:t>
            </a:r>
            <a:r>
              <a:rPr lang="en-US" sz="1400" dirty="0"/>
              <a:t>identified</a:t>
            </a:r>
          </a:p>
          <a:p>
            <a:pPr marL="457200" lvl="1" indent="0">
              <a:spcBef>
                <a:spcPts val="0"/>
              </a:spcBef>
              <a:spcAft>
                <a:spcPts val="600"/>
              </a:spcAft>
              <a:buNone/>
            </a:pPr>
            <a:endParaRPr lang="de-DE" sz="1400" dirty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2000" dirty="0"/>
              <a:t>Next steps:</a:t>
            </a:r>
          </a:p>
          <a:p>
            <a:pPr lvl="1"/>
            <a:r>
              <a:rPr lang="en-US" altLang="zh-CN" sz="1400" dirty="0"/>
              <a:t>  Maintenance</a:t>
            </a:r>
          </a:p>
        </p:txBody>
      </p:sp>
    </p:spTree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2.3) Rel-16 Work and Maintenance (2/17)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45147513"/>
              </p:ext>
            </p:extLst>
          </p:nvPr>
        </p:nvGraphicFramePr>
        <p:xfrm>
          <a:off x="179388" y="1376363"/>
          <a:ext cx="8810067" cy="1548934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FS_5WWC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the Wireless and Wireline Convergence for the 5G system architecture 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18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SP-170380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5WWC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Wireless and Wireline Convergence for the 5G system architecture 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19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SP-181117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3068319"/>
            <a:ext cx="8554480" cy="3159761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dirty="0"/>
              <a:t>Progress since SA#86: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Maintenance work ongoing, 23 CRs (15 CRs to TS 23.316, 6 CRs to TS 23.501, 2 CRs to TS 23.502) were agreed.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2000" dirty="0">
                <a:ea typeface="+mn-ea"/>
                <a:cs typeface="+mn-cs"/>
              </a:rPr>
              <a:t>RAN impacts or dependencies:</a:t>
            </a:r>
            <a:endParaRPr lang="de-DE" sz="20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400" dirty="0"/>
              <a:t> None Identified</a:t>
            </a:r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2000" dirty="0"/>
              <a:t>Next steps:</a:t>
            </a:r>
          </a:p>
          <a:p>
            <a:pPr lvl="1"/>
            <a:r>
              <a:rPr lang="en-US" altLang="zh-CN" sz="1400" dirty="0"/>
              <a:t>Maintenance</a:t>
            </a:r>
          </a:p>
        </p:txBody>
      </p:sp>
    </p:spTree>
  </p:cSld>
  <p:clrMapOvr>
    <a:masterClrMapping/>
  </p:clrMapOvr>
  <p:transition spd="slow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2.3) Rel-16 Work and Maintenance (3/17)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557860762"/>
              </p:ext>
            </p:extLst>
          </p:nvPr>
        </p:nvGraphicFramePr>
        <p:xfrm>
          <a:off x="179388" y="1376363"/>
          <a:ext cx="8810067" cy="1548934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FS_ATSSS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Access Traffic Steering, Switch and Splitting support in the 5G system architecture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18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SP-180732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ATSSS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Access Traffic Steering, Switch and Splitting support in the 5G system architecture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Jun,19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SP-181124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3068319"/>
            <a:ext cx="8465835" cy="3159761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dirty="0"/>
              <a:t>Progress since SA#86: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Maintenance in progress - 10 CRs to TS 23.501, 15 CRs to TS 23.502, 3 CRs to 23,503 agreed.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400" dirty="0"/>
              <a:t>Open Issue: Non-homogeneous support for ATSSS</a:t>
            </a:r>
            <a:endParaRPr lang="en-US" altLang="zh-CN" sz="1400" dirty="0">
              <a:solidFill>
                <a:srgbClr val="FF0000"/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2000" dirty="0">
                <a:ea typeface="+mn-ea"/>
                <a:cs typeface="+mn-cs"/>
              </a:rPr>
              <a:t>RAN impacts and dependencies:</a:t>
            </a:r>
            <a:endParaRPr lang="de-DE" sz="20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400" dirty="0"/>
              <a:t> None identified</a:t>
            </a:r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2000" dirty="0"/>
              <a:t>Next steps:</a:t>
            </a:r>
          </a:p>
          <a:p>
            <a:pPr lvl="1"/>
            <a:r>
              <a:rPr lang="en-US" altLang="zh-CN" sz="1400" dirty="0"/>
              <a:t>Resolve the remaining controversial issue (CT1 is awaiting SA2’s decision) - inter-release compatibility support for ATSSS during inter-PLMN home routed scenario of which the solution has been partly agreed, need to finalize the decision on the non-homogenous support of ATSSS.</a:t>
            </a:r>
            <a:endParaRPr lang="en-US" altLang="zh-CN" sz="1400" dirty="0">
              <a:solidFill>
                <a:srgbClr val="FF0000"/>
              </a:solidFill>
            </a:endParaRPr>
          </a:p>
          <a:p>
            <a:pPr lvl="1"/>
            <a:r>
              <a:rPr lang="en-US" altLang="zh-CN" sz="1400" dirty="0"/>
              <a:t>Maintenance </a:t>
            </a:r>
          </a:p>
          <a:p>
            <a:pPr marL="457200" lvl="1" indent="0">
              <a:buNone/>
            </a:pPr>
            <a:r>
              <a:rPr lang="en-US" altLang="zh-CN" sz="14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754923581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Contents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457200" y="1409701"/>
            <a:ext cx="8229600" cy="4508500"/>
          </a:xfrm>
        </p:spPr>
        <p:txBody>
          <a:bodyPr/>
          <a:lstStyle/>
          <a:p>
            <a:pPr eaLnBrk="1" hangingPunct="1">
              <a:defRPr/>
            </a:pPr>
            <a:r>
              <a:rPr lang="en-GB" sz="2400" dirty="0"/>
              <a:t> 1) General aspects (events since SA#86, statistics, next meetings)</a:t>
            </a:r>
          </a:p>
          <a:p>
            <a:pPr eaLnBrk="1" hangingPunct="1">
              <a:defRPr/>
            </a:pPr>
            <a:r>
              <a:rPr lang="en-GB" sz="2400" dirty="0"/>
              <a:t> 2) SA Work Report</a:t>
            </a:r>
          </a:p>
          <a:p>
            <a:pPr lvl="1" eaLnBrk="1" hangingPunct="1">
              <a:defRPr/>
            </a:pPr>
            <a:r>
              <a:rPr lang="en-GB" sz="2000" dirty="0"/>
              <a:t>2.1) Rel-14 and before Maintenance</a:t>
            </a:r>
          </a:p>
          <a:p>
            <a:pPr lvl="1" eaLnBrk="1" hangingPunct="1">
              <a:defRPr/>
            </a:pPr>
            <a:r>
              <a:rPr lang="en-GB" sz="2000" dirty="0"/>
              <a:t>2.2) Rel-15 Work and Maintenance </a:t>
            </a:r>
          </a:p>
          <a:p>
            <a:pPr lvl="1" eaLnBrk="1" hangingPunct="1">
              <a:defRPr/>
            </a:pPr>
            <a:r>
              <a:rPr lang="en-GB" sz="2000" dirty="0"/>
              <a:t>2.3) Rel-16 Work and Maintenance</a:t>
            </a:r>
          </a:p>
          <a:p>
            <a:pPr lvl="1" eaLnBrk="1" hangingPunct="1">
              <a:defRPr/>
            </a:pPr>
            <a:r>
              <a:rPr lang="en-GB" sz="2000" dirty="0"/>
              <a:t>2.4) Rel-17 Study/Work</a:t>
            </a:r>
          </a:p>
          <a:p>
            <a:pPr lvl="1" eaLnBrk="1" hangingPunct="1">
              <a:defRPr/>
            </a:pPr>
            <a:r>
              <a:rPr lang="en-GB" sz="2000" dirty="0"/>
              <a:t>2.5) IETF Dependency Update</a:t>
            </a:r>
          </a:p>
          <a:p>
            <a:pPr eaLnBrk="1" hangingPunct="1">
              <a:defRPr/>
            </a:pPr>
            <a:r>
              <a:rPr lang="en-GB" sz="2400" dirty="0"/>
              <a:t> 3) SA2 Work Planning</a:t>
            </a:r>
          </a:p>
          <a:p>
            <a:pPr eaLnBrk="1" hangingPunct="1">
              <a:defRPr/>
            </a:pPr>
            <a:r>
              <a:rPr lang="en-GB" sz="2400" dirty="0"/>
              <a:t> 4) Documents for Information and Approval</a:t>
            </a:r>
          </a:p>
          <a:p>
            <a:pPr eaLnBrk="1" hangingPunct="1">
              <a:defRPr/>
            </a:pPr>
            <a:r>
              <a:rPr lang="en-GB" sz="2400" dirty="0"/>
              <a:t> 5) Collected Items requiring action from SA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5"/>
          <p:cNvSpPr>
            <a:spLocks noGrp="1"/>
          </p:cNvSpPr>
          <p:nvPr>
            <p:ph type="title"/>
          </p:nvPr>
        </p:nvSpPr>
        <p:spPr>
          <a:xfrm>
            <a:off x="151679" y="228456"/>
            <a:ext cx="7112000" cy="815253"/>
          </a:xfrm>
        </p:spPr>
        <p:txBody>
          <a:bodyPr/>
          <a:lstStyle/>
          <a:p>
            <a:r>
              <a:rPr lang="en-US" altLang="de-DE" sz="2800" b="1" dirty="0"/>
              <a:t>2.3) Rel-16 Work and Maintenance (4/17)</a:t>
            </a:r>
            <a:endParaRPr lang="de-DE" altLang="de-DE" sz="2800" b="1" dirty="0"/>
          </a:p>
        </p:txBody>
      </p:sp>
      <p:sp>
        <p:nvSpPr>
          <p:cNvPr id="31764" name="Content Placeholder 7"/>
          <p:cNvSpPr>
            <a:spLocks noGrp="1"/>
          </p:cNvSpPr>
          <p:nvPr>
            <p:ph sz="half" idx="2"/>
          </p:nvPr>
        </p:nvSpPr>
        <p:spPr>
          <a:xfrm>
            <a:off x="468313" y="3112851"/>
            <a:ext cx="8404754" cy="3345098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Progress since SA#86: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/>
              <a:t>Maintenance work ongoing, and alignments with the work from other WGs.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/>
              <a:t>26 CRs to TS 23.287 were agreed.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/>
              <a:t>2 CRs to TS 23.501, 1 CR to TS 23.502 and 1 CR to TS 23.503 (with 5G_URLLC &amp; eV2XARC WI code) agreed regarding </a:t>
            </a:r>
            <a:r>
              <a:rPr lang="en-US" altLang="ko-KR" sz="1400" dirty="0" err="1"/>
              <a:t>Uu</a:t>
            </a:r>
            <a:r>
              <a:rPr lang="en-US" altLang="ko-KR" sz="1400" dirty="0"/>
              <a:t> QoS.</a:t>
            </a:r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RAN impacts or dependencies: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400" dirty="0"/>
              <a:t>SIB# for V2X communication over PC5 reference point.</a:t>
            </a:r>
            <a:endParaRPr lang="de-DE" altLang="de-DE" sz="1400" dirty="0">
              <a:solidFill>
                <a:srgbClr val="FF0000"/>
              </a:solidFill>
            </a:endParaRPr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Next steps: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de-DE" altLang="zh-CN" sz="1400" dirty="0"/>
              <a:t>Maintenance </a:t>
            </a:r>
            <a:r>
              <a:rPr lang="en-US" altLang="zh-CN" sz="1400" dirty="0"/>
              <a:t>and aligning with the work from other WGs.</a:t>
            </a:r>
            <a:endParaRPr lang="de-DE" altLang="de-DE" sz="1400" dirty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endParaRPr lang="de-DE" altLang="zh-CN" sz="1400" dirty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endParaRPr lang="de-DE" dirty="0"/>
          </a:p>
          <a:p>
            <a:pPr marL="457200" lvl="1" indent="0">
              <a:spcBef>
                <a:spcPts val="0"/>
              </a:spcBef>
              <a:spcAft>
                <a:spcPts val="400"/>
              </a:spcAft>
              <a:buNone/>
            </a:pPr>
            <a:endParaRPr lang="de-DE" altLang="de-DE" sz="1600" dirty="0"/>
          </a:p>
        </p:txBody>
      </p:sp>
      <p:graphicFrame>
        <p:nvGraphicFramePr>
          <p:cNvPr id="5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18119924"/>
              </p:ext>
            </p:extLst>
          </p:nvPr>
        </p:nvGraphicFramePr>
        <p:xfrm>
          <a:off x="271598" y="1376362"/>
          <a:ext cx="8634196" cy="1548934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164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834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4481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6807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altLang="ko-KR" sz="14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FS_eV2XARC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ko-KR" sz="14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architecture enhancements for 3GPP support of advanced V2X services (FS_eV2XARC)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18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SP-180733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altLang="ko-KR" sz="14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eV2XARC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Architecture enhancements for 3GPP support of advanced V2X services (eV2XARC)</a:t>
                      </a:r>
                      <a:endParaRPr lang="de-DE" altLang="ko-KR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96 -&gt;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19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SP-181121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itle 5"/>
          <p:cNvSpPr>
            <a:spLocks noGrp="1"/>
          </p:cNvSpPr>
          <p:nvPr>
            <p:ph type="title"/>
          </p:nvPr>
        </p:nvSpPr>
        <p:spPr>
          <a:xfrm>
            <a:off x="96260" y="103011"/>
            <a:ext cx="7112000" cy="1143000"/>
          </a:xfrm>
        </p:spPr>
        <p:txBody>
          <a:bodyPr/>
          <a:lstStyle/>
          <a:p>
            <a:r>
              <a:rPr lang="en-US" altLang="de-DE" sz="2800" b="1" dirty="0"/>
              <a:t>2.3) Rel-16 Work and Maintenance (5/17)</a:t>
            </a:r>
            <a:endParaRPr lang="de-DE" altLang="de-DE" sz="2800" b="1" dirty="0"/>
          </a:p>
        </p:txBody>
      </p:sp>
      <p:sp>
        <p:nvSpPr>
          <p:cNvPr id="17428" name="Content Placeholder 7"/>
          <p:cNvSpPr>
            <a:spLocks noGrp="1"/>
          </p:cNvSpPr>
          <p:nvPr>
            <p:ph sz="half" idx="2"/>
          </p:nvPr>
        </p:nvSpPr>
        <p:spPr>
          <a:xfrm>
            <a:off x="434975" y="2991679"/>
            <a:ext cx="8099425" cy="3311150"/>
          </a:xfrm>
        </p:spPr>
        <p:txBody>
          <a:bodyPr/>
          <a:lstStyle/>
          <a:p>
            <a:pPr>
              <a:spcBef>
                <a:spcPts val="0"/>
              </a:spcBef>
              <a:defRPr/>
            </a:pPr>
            <a:r>
              <a:rPr lang="de-DE" altLang="de-DE" sz="2000" dirty="0"/>
              <a:t>Progress since SA#86:</a:t>
            </a:r>
          </a:p>
          <a:p>
            <a:pPr lvl="1">
              <a:spcBef>
                <a:spcPts val="0"/>
              </a:spcBef>
              <a:defRPr/>
            </a:pPr>
            <a:r>
              <a:rPr lang="en-US" altLang="zh-CN" sz="1400" dirty="0"/>
              <a:t>Maintenance work ongoing, 32 CRs (23 CRs to 23.288, 2 CRs to TS 23.501, 4 CRs to TS 23.502, 3 CRs to TS 23.503) were agreed.</a:t>
            </a:r>
          </a:p>
          <a:p>
            <a:pPr lvl="1">
              <a:spcBef>
                <a:spcPts val="0"/>
              </a:spcBef>
              <a:defRPr/>
            </a:pPr>
            <a:r>
              <a:rPr lang="en-US" altLang="zh-CN" sz="1400" dirty="0"/>
              <a:t>Last Editor's note related to SA WG5 is resolved</a:t>
            </a:r>
          </a:p>
          <a:p>
            <a:pPr lvl="1">
              <a:spcBef>
                <a:spcPts val="0"/>
              </a:spcBef>
              <a:defRPr/>
            </a:pPr>
            <a:r>
              <a:rPr lang="en-US" altLang="zh-CN" sz="1400" dirty="0"/>
              <a:t>Open issue: </a:t>
            </a:r>
            <a:r>
              <a:rPr lang="en-GB" altLang="zh-CN" sz="1400" dirty="0"/>
              <a:t>whether/how to support abnormal UE behaviour for any UE</a:t>
            </a:r>
            <a:endParaRPr lang="en-US" altLang="zh-CN" sz="1400" dirty="0"/>
          </a:p>
          <a:p>
            <a:pPr>
              <a:defRPr/>
            </a:pPr>
            <a:r>
              <a:rPr lang="de-DE" altLang="de-DE" sz="2000" dirty="0"/>
              <a:t>RAN impacts or dependences:</a:t>
            </a:r>
          </a:p>
          <a:p>
            <a:pPr lvl="1">
              <a:defRPr/>
            </a:pPr>
            <a:r>
              <a:rPr lang="en-US" altLang="de-DE" sz="1400" dirty="0"/>
              <a:t>None identified</a:t>
            </a:r>
          </a:p>
          <a:p>
            <a:pPr>
              <a:defRPr/>
            </a:pPr>
            <a:r>
              <a:rPr lang="de-DE" altLang="de-DE" sz="2000" dirty="0"/>
              <a:t>Next steps:</a:t>
            </a:r>
          </a:p>
          <a:p>
            <a:pPr lvl="1">
              <a:defRPr/>
            </a:pPr>
            <a:r>
              <a:rPr lang="en-GB" altLang="zh-CN" sz="1400" dirty="0"/>
              <a:t>Resolve open Issue</a:t>
            </a:r>
          </a:p>
          <a:p>
            <a:pPr lvl="1">
              <a:defRPr/>
            </a:pPr>
            <a:r>
              <a:rPr lang="en-GB" altLang="zh-CN" sz="1400" dirty="0"/>
              <a:t>Maintenance</a:t>
            </a:r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DAA7420C-8E9F-4B98-92CA-01B050A58DD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17896729"/>
              </p:ext>
            </p:extLst>
          </p:nvPr>
        </p:nvGraphicFramePr>
        <p:xfrm>
          <a:off x="271598" y="1356484"/>
          <a:ext cx="8634196" cy="1465964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164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834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4481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6807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FS_eNA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30" marB="4573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of enablers for Network Automation for 5G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10" marB="9001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100 -&gt; 100%</a:t>
                      </a:r>
                    </a:p>
                  </a:txBody>
                  <a:tcPr marL="91443" marR="91443" marT="45730" marB="4573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18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SP-180792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kumimoji="0" lang="en-US" altLang="zh-CN" sz="1400" b="1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eNA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30" marB="4573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Enablers for Network Automation for 5G</a:t>
                      </a:r>
                      <a:endParaRPr lang="de-DE" altLang="zh-CN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10" marB="9001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97 -&gt; 100%</a:t>
                      </a:r>
                    </a:p>
                  </a:txBody>
                  <a:tcPr marL="91443" marR="91443" marT="45730" marB="4573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19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SP-181123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23089863"/>
      </p:ext>
    </p:extLst>
  </p:cSld>
  <p:clrMapOvr>
    <a:masterClrMapping/>
  </p:clrMapOvr>
  <p:transition spd="slow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2.3) Rel-16 Work and Maintenance (6/17)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224864463"/>
              </p:ext>
            </p:extLst>
          </p:nvPr>
        </p:nvGraphicFramePr>
        <p:xfrm>
          <a:off x="179388" y="1376363"/>
          <a:ext cx="8810067" cy="1548858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FS_CIoT_5G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25" marB="457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Cellular IoT support and evolution for the 5G System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01" marB="900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100 -&gt; 100%</a:t>
                      </a:r>
                    </a:p>
                  </a:txBody>
                  <a:tcPr marL="91443" marR="91443" marT="45725" marB="457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18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25" marB="457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SP-180614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25" marB="457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0892595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5G_CIoT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Cellular IoT support and evolution for the 5G System</a:t>
                      </a:r>
                      <a:endParaRPr kumimoji="0" lang="de-DE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19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SP-181118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179388" y="3066397"/>
            <a:ext cx="8554480" cy="3159761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dirty="0"/>
              <a:t>Progress since SA#86: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Maintenance work ongoing, 34 CRs (13 CRs to TS 23.501, 21 CRs to TS 23.502) were agreed.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4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2000" dirty="0">
                <a:ea typeface="+mn-ea"/>
                <a:cs typeface="+mn-cs"/>
              </a:rPr>
              <a:t>RAN impacts </a:t>
            </a:r>
            <a:r>
              <a:rPr lang="en-US" altLang="zh-CN" sz="2000" dirty="0"/>
              <a:t>or dependencies:</a:t>
            </a:r>
            <a:endParaRPr lang="de-DE" sz="20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400" dirty="0"/>
              <a:t>MT-EDT for 5GC: This is not part of 5G_CIoT WID but RAN led feature that has SA2 dependency. This is not yet finalized in SA2. 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US" sz="1400" dirty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200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Maintenance</a:t>
            </a:r>
          </a:p>
        </p:txBody>
      </p:sp>
    </p:spTree>
  </p:cSld>
  <p:clrMapOvr>
    <a:masterClrMapping/>
  </p:clrMapOvr>
  <p:transition spd="slow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2.3) Rel-16 Work and Maintenance (7/17)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4051298690"/>
              </p:ext>
            </p:extLst>
          </p:nvPr>
        </p:nvGraphicFramePr>
        <p:xfrm>
          <a:off x="179388" y="1376363"/>
          <a:ext cx="8810067" cy="1548934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FS_ETSUN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Enhancing Topology of SMF and UPF in 5G Networks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18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SP-180731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ETSUN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Enhancing Topology of SMF and UPF in 5G Networks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19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SP-181116</a:t>
                      </a:r>
                      <a:endParaRPr kumimoji="0" lang="en-US" sz="14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3210128"/>
            <a:ext cx="8554480" cy="3017952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dirty="0"/>
              <a:t>Progress since SA#86: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Maintenance work ongoing, 14 CRs (3 CRs to TS 23.501, 11 CRs to TS 23.502) were agreed.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400" dirty="0"/>
              <a:t>Open Issue: Interworking between ATSSS and ETSUN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2000" dirty="0">
                <a:ea typeface="+mn-ea"/>
                <a:cs typeface="+mn-cs"/>
              </a:rPr>
              <a:t>RAN impacts and dependencies:</a:t>
            </a:r>
            <a:endParaRPr lang="de-DE" sz="20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 </a:t>
            </a:r>
            <a:r>
              <a:rPr lang="en-US" sz="1400" dirty="0"/>
              <a:t>None identified</a:t>
            </a:r>
            <a:endParaRPr lang="en-US" sz="1200" dirty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2000" dirty="0"/>
              <a:t>Next steps:</a:t>
            </a:r>
          </a:p>
          <a:p>
            <a:pPr lvl="1"/>
            <a:r>
              <a:rPr lang="en-US" altLang="zh-CN" sz="1400" dirty="0"/>
              <a:t>Decision to be taken on the issue of interworking between ATSSS and ETSUN</a:t>
            </a:r>
          </a:p>
          <a:p>
            <a:pPr lvl="1"/>
            <a:r>
              <a:rPr lang="en-US" altLang="zh-CN" sz="1400" dirty="0"/>
              <a:t>Maintenance</a:t>
            </a:r>
          </a:p>
          <a:p>
            <a:pPr lvl="1"/>
            <a:endParaRPr lang="en-US" altLang="zh-CN" sz="1200" dirty="0"/>
          </a:p>
          <a:p>
            <a:pPr lvl="1"/>
            <a:endParaRPr lang="en-US" altLang="zh-CN" sz="1400" dirty="0"/>
          </a:p>
        </p:txBody>
      </p:sp>
    </p:spTree>
    <p:extLst>
      <p:ext uri="{BB962C8B-B14F-4D97-AF65-F5344CB8AC3E}">
        <p14:creationId xmlns:p14="http://schemas.microsoft.com/office/powerpoint/2010/main" val="3759461308"/>
      </p:ext>
    </p:extLst>
  </p:cSld>
  <p:clrMapOvr>
    <a:masterClrMapping/>
  </p:clrMapOvr>
  <p:transition spd="slow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itle 5"/>
          <p:cNvSpPr>
            <a:spLocks noGrp="1"/>
          </p:cNvSpPr>
          <p:nvPr>
            <p:ph type="title"/>
          </p:nvPr>
        </p:nvSpPr>
        <p:spPr>
          <a:xfrm>
            <a:off x="157175" y="132388"/>
            <a:ext cx="7112000" cy="1143000"/>
          </a:xfrm>
        </p:spPr>
        <p:txBody>
          <a:bodyPr/>
          <a:lstStyle/>
          <a:p>
            <a:r>
              <a:rPr lang="en-US" altLang="de-DE" sz="2800" b="1" dirty="0"/>
              <a:t>2.3) Rel-16 Work and Maintenance (8/17)</a:t>
            </a:r>
            <a:endParaRPr lang="de-DE" altLang="de-DE" sz="2800" b="1" dirty="0"/>
          </a:p>
        </p:txBody>
      </p:sp>
      <p:sp>
        <p:nvSpPr>
          <p:cNvPr id="36884" name="Content Placeholder 7"/>
          <p:cNvSpPr>
            <a:spLocks noGrp="1"/>
          </p:cNvSpPr>
          <p:nvPr>
            <p:ph sz="half" idx="2"/>
          </p:nvPr>
        </p:nvSpPr>
        <p:spPr>
          <a:xfrm>
            <a:off x="157175" y="3127248"/>
            <a:ext cx="8593286" cy="3215678"/>
          </a:xfrm>
        </p:spPr>
        <p:txBody>
          <a:bodyPr>
            <a:normAutofit/>
          </a:bodyPr>
          <a:lstStyle/>
          <a:p>
            <a:r>
              <a:rPr lang="de-DE" altLang="de-DE" sz="2000" dirty="0"/>
              <a:t>Progress since SA#86: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Maintenance work ongoing, 20 CRs (17 CRs to 23.273, 1 CRs to TS 23.501, 2 CRs to TS 23.502) were agreed.</a:t>
            </a:r>
          </a:p>
          <a:p>
            <a:pPr lvl="1"/>
            <a:r>
              <a:rPr lang="en-US" altLang="zh-CN" sz="1400" dirty="0"/>
              <a:t>Corrections,  e.g. Bulk operation, Cancelation of  MT LR procedures, LMF functions, NEF service, Editorial changes were made. </a:t>
            </a:r>
          </a:p>
          <a:p>
            <a:r>
              <a:rPr lang="de-DE" altLang="de-DE" sz="2000" dirty="0"/>
              <a:t>RAN impacts or dependencies:</a:t>
            </a:r>
          </a:p>
          <a:p>
            <a:pPr lvl="1"/>
            <a:r>
              <a:rPr lang="en-GB" altLang="zh-CN" sz="1400" dirty="0"/>
              <a:t>No agreement on the  LS Reply to  “LS from TSG RAN: LS on Local NR positioning in NG-RAN”</a:t>
            </a:r>
          </a:p>
          <a:p>
            <a:r>
              <a:rPr lang="de-DE" altLang="de-DE" sz="2000" dirty="0"/>
              <a:t>Next steps:</a:t>
            </a:r>
          </a:p>
          <a:p>
            <a:pPr lvl="1"/>
            <a:r>
              <a:rPr lang="en-GB" altLang="zh-CN" sz="1400" dirty="0"/>
              <a:t>Work on the LS Reply aforementioned and get some conclusion.</a:t>
            </a:r>
          </a:p>
          <a:p>
            <a:pPr lvl="1"/>
            <a:r>
              <a:rPr lang="en-GB" altLang="zh-CN" sz="1400" dirty="0"/>
              <a:t>Maintenance</a:t>
            </a:r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EC16BA97-982A-4B9C-9EB0-49AB0F10EF38}"/>
              </a:ext>
            </a:extLst>
          </p:cNvPr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216559928"/>
              </p:ext>
            </p:extLst>
          </p:nvPr>
        </p:nvGraphicFramePr>
        <p:xfrm>
          <a:off x="179388" y="1376363"/>
          <a:ext cx="8810067" cy="1548934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FS_eLCS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Enhancement to Service Based Architecture for Location Services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Mar, 19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i="0" dirty="0">
                          <a:solidFill>
                            <a:schemeClr val="bg1"/>
                          </a:solidFill>
                        </a:rPr>
                        <a:t>SP-180734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5G_eLCS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 to Service Based Architecture for Location Services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19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dirty="0">
                          <a:solidFill>
                            <a:schemeClr val="bg1"/>
                          </a:solidFill>
                        </a:rPr>
                        <a:t>SP-181119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00625051"/>
      </p:ext>
    </p:extLst>
  </p:cSld>
  <p:clrMapOvr>
    <a:masterClrMapping/>
  </p:clrMapOvr>
  <p:transition spd="slow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itle 5"/>
          <p:cNvSpPr>
            <a:spLocks noGrp="1"/>
          </p:cNvSpPr>
          <p:nvPr>
            <p:ph type="title"/>
          </p:nvPr>
        </p:nvSpPr>
        <p:spPr>
          <a:xfrm>
            <a:off x="179388" y="0"/>
            <a:ext cx="7112000" cy="1143000"/>
          </a:xfrm>
        </p:spPr>
        <p:txBody>
          <a:bodyPr/>
          <a:lstStyle/>
          <a:p>
            <a:r>
              <a:rPr lang="en-US" altLang="de-DE" sz="2800" b="1" dirty="0"/>
              <a:t>2.3) Rel-16 Work and Maintenance (9/17)</a:t>
            </a:r>
            <a:endParaRPr lang="de-DE" altLang="de-DE" sz="2800" b="1" dirty="0"/>
          </a:p>
        </p:txBody>
      </p:sp>
      <p:sp>
        <p:nvSpPr>
          <p:cNvPr id="17428" name="Content Placeholder 7"/>
          <p:cNvSpPr>
            <a:spLocks noGrp="1"/>
          </p:cNvSpPr>
          <p:nvPr>
            <p:ph sz="half" idx="2"/>
          </p:nvPr>
        </p:nvSpPr>
        <p:spPr>
          <a:xfrm>
            <a:off x="361507" y="2991677"/>
            <a:ext cx="8387206" cy="3339549"/>
          </a:xfrm>
        </p:spPr>
        <p:txBody>
          <a:bodyPr/>
          <a:lstStyle/>
          <a:p>
            <a:pPr>
              <a:spcBef>
                <a:spcPts val="0"/>
              </a:spcBef>
              <a:defRPr/>
            </a:pPr>
            <a:r>
              <a:rPr lang="de-DE" altLang="de-DE" sz="2000" dirty="0"/>
              <a:t>Progress since SA#86:</a:t>
            </a:r>
          </a:p>
          <a:p>
            <a:pPr lvl="1">
              <a:spcBef>
                <a:spcPts val="0"/>
              </a:spcBef>
              <a:defRPr/>
            </a:pPr>
            <a:r>
              <a:rPr lang="en-US" altLang="zh-CN" sz="1400" dirty="0"/>
              <a:t>Maintenance work ongoing, 12 CRs (4 CRs to TS 23.401, 4 CRs to TS 23.501, 3 CRs to TS 23.502, 1 CR to TS 23.682) were agreed. </a:t>
            </a:r>
          </a:p>
          <a:p>
            <a:pPr>
              <a:defRPr/>
            </a:pPr>
            <a:r>
              <a:rPr lang="de-DE" altLang="de-DE" sz="2000" dirty="0"/>
              <a:t>RAN impacts or dependencies:</a:t>
            </a:r>
          </a:p>
          <a:p>
            <a:pPr lvl="1">
              <a:defRPr/>
            </a:pPr>
            <a:r>
              <a:rPr lang="en-US" altLang="zh-CN" sz="1400" dirty="0"/>
              <a:t>How to support radio capabilities formatted in different RRC ASN.1 formats (TS 36.331, TS 38.331) stored in UCMF and used across EPS and 5GS. </a:t>
            </a:r>
          </a:p>
          <a:p>
            <a:pPr>
              <a:defRPr/>
            </a:pPr>
            <a:r>
              <a:rPr lang="de-DE" altLang="de-DE" sz="2000" dirty="0"/>
              <a:t>Next steps:</a:t>
            </a:r>
          </a:p>
          <a:p>
            <a:pPr lvl="1"/>
            <a:r>
              <a:rPr lang="de-DE" sz="1400" dirty="0"/>
              <a:t>Solve issue above in collaboration with RAN2/3</a:t>
            </a:r>
          </a:p>
          <a:p>
            <a:pPr lvl="1"/>
            <a:r>
              <a:rPr lang="de-DE" sz="1400" dirty="0"/>
              <a:t>Maintenance</a:t>
            </a:r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id="{202A0C0D-09DA-4A68-87B9-097651F1E2BC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00600073"/>
              </p:ext>
            </p:extLst>
          </p:nvPr>
        </p:nvGraphicFramePr>
        <p:xfrm>
          <a:off x="179388" y="1376363"/>
          <a:ext cx="8810067" cy="1507449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FS_RACS</a:t>
                      </a:r>
                      <a:endParaRPr lang="en-US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optimisations on UE radio capability signalling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18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SP-180599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RACS</a:t>
                      </a:r>
                      <a:endParaRPr lang="en-US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Optimisations on UE radio capability signalling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19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SP-190180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05485989"/>
      </p:ext>
    </p:extLst>
  </p:cSld>
  <p:clrMapOvr>
    <a:masterClrMapping/>
  </p:clrMapOvr>
  <p:transition spd="slow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itle 5"/>
          <p:cNvSpPr>
            <a:spLocks noGrp="1"/>
          </p:cNvSpPr>
          <p:nvPr>
            <p:ph type="title"/>
          </p:nvPr>
        </p:nvSpPr>
        <p:spPr>
          <a:xfrm>
            <a:off x="101376" y="74509"/>
            <a:ext cx="7112000" cy="857748"/>
          </a:xfrm>
        </p:spPr>
        <p:txBody>
          <a:bodyPr/>
          <a:lstStyle/>
          <a:p>
            <a:r>
              <a:rPr lang="en-US" altLang="de-DE" sz="2800" b="1" dirty="0"/>
              <a:t>2.3) Rel-16 Work and Maintenance (10/17)</a:t>
            </a:r>
            <a:endParaRPr lang="de-DE" altLang="de-DE" sz="2800" b="1" dirty="0"/>
          </a:p>
        </p:txBody>
      </p:sp>
      <p:sp>
        <p:nvSpPr>
          <p:cNvPr id="17428" name="Content Placeholder 7"/>
          <p:cNvSpPr>
            <a:spLocks noGrp="1"/>
          </p:cNvSpPr>
          <p:nvPr>
            <p:ph sz="half" idx="2"/>
          </p:nvPr>
        </p:nvSpPr>
        <p:spPr>
          <a:xfrm>
            <a:off x="203994" y="3052658"/>
            <a:ext cx="8736011" cy="330195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300"/>
              </a:spcAft>
              <a:defRPr/>
            </a:pPr>
            <a:r>
              <a:rPr lang="de-DE" altLang="de-DE" sz="1800" dirty="0"/>
              <a:t>Progress since SA#86: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5G-LAN, NPN and TSN: Maintenance work ongoing, 63 CRs (43 CRs to TS 23.501, 17 CRs to TS 23.502, 3 CRs to TS 23.503) were agreed.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Open Issues - </a:t>
            </a:r>
            <a:r>
              <a:rPr lang="en-US" sz="1400" dirty="0"/>
              <a:t>NPN: How AMF gets supported CAG IDs from NG-RAN, TSN: need for per-stream Hold-and-Forward buffering, PCF vs NEF based path for TSN bridge capability reporting and configuration, Configuration of VLAN ID, ports for bridge management. </a:t>
            </a:r>
            <a:endParaRPr lang="en-US" altLang="zh-CN" sz="1400" dirty="0">
              <a:solidFill>
                <a:srgbClr val="FF0000"/>
              </a:solidFill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800" dirty="0"/>
              <a:t>RAN impacts or dependencies:</a:t>
            </a:r>
            <a:endParaRPr lang="de-DE" altLang="de-DE" sz="16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400" dirty="0"/>
              <a:t>NPN: How AMF gets supported CAG IDs from NG-RAN.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NPN: N3IWF selection enhancements to address LI requirements.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Resolve open issues.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Maintenance</a:t>
            </a:r>
            <a:r>
              <a:rPr lang="de-DE" sz="1400" dirty="0"/>
              <a:t>. </a:t>
            </a:r>
            <a:endParaRPr lang="en-US" sz="1400" dirty="0"/>
          </a:p>
        </p:txBody>
      </p:sp>
      <p:graphicFrame>
        <p:nvGraphicFramePr>
          <p:cNvPr id="5" name="Content Placeholder 8">
            <a:extLst>
              <a:ext uri="{FF2B5EF4-FFF2-40B4-BE49-F238E27FC236}">
                <a16:creationId xmlns:a16="http://schemas.microsoft.com/office/drawing/2014/main" id="{ED57DA89-397D-4956-9E61-8069651CED1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64787174"/>
              </p:ext>
            </p:extLst>
          </p:nvPr>
        </p:nvGraphicFramePr>
        <p:xfrm>
          <a:off x="101376" y="1238733"/>
          <a:ext cx="8941247" cy="1507449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1135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3764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6983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4230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8010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FS_Vertical_LAN</a:t>
                      </a:r>
                      <a:endParaRPr lang="en-US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i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5GS Enhanced support of Vertical and LAN Services</a:t>
                      </a:r>
                      <a:endParaRPr lang="de-DE" sz="1400" b="1" i="0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18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SP-180507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Vertical_LAN</a:t>
                      </a:r>
                      <a:endParaRPr lang="en-US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5GS Enhanced support of Vertical and LAN Services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19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SP-181120</a:t>
                      </a:r>
                      <a:endParaRPr kumimoji="0" lang="en-US" sz="14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56233126"/>
      </p:ext>
    </p:extLst>
  </p:cSld>
  <p:clrMapOvr>
    <a:masterClrMapping/>
  </p:clrMapOvr>
  <p:transition spd="slow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2.3) Rel-16 Work and Maintenance (11/17)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4113693513"/>
              </p:ext>
            </p:extLst>
          </p:nvPr>
        </p:nvGraphicFramePr>
        <p:xfrm>
          <a:off x="179388" y="1376363"/>
          <a:ext cx="8810067" cy="1465964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</a:t>
                      </a:r>
                      <a:r>
                        <a:rPr lang="en-US" altLang="zh-CN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G_URLLC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enhancement of URLLC supporting in 5GC</a:t>
                      </a:r>
                      <a:endParaRPr lang="de-DE" altLang="zh-CN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</a:t>
                      </a: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, 19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SP-180118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zh-CN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5G_URLLC</a:t>
                      </a:r>
                      <a:endParaRPr lang="en-US" altLang="zh-CN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 of URLLC supporting in 5GC</a:t>
                      </a:r>
                      <a:endParaRPr lang="de-DE" altLang="zh-CN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19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SP-181122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3068319"/>
            <a:ext cx="8554480" cy="3159761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dirty="0"/>
              <a:t>Progress since SA#86:</a:t>
            </a:r>
          </a:p>
          <a:p>
            <a:pPr lvl="1">
              <a:spcAft>
                <a:spcPts val="600"/>
              </a:spcAft>
            </a:pPr>
            <a:r>
              <a:rPr lang="en-US" altLang="zh-CN" sz="1400" dirty="0"/>
              <a:t>Maintenance work ongoing, 9 CRs (3 CRs to TS 23.501, 4 CRs to TS 23.502, 2 CRs to TS 23.503) were  agreed.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2000" dirty="0"/>
              <a:t>RAN impacts and dependencies:</a:t>
            </a:r>
            <a:endParaRPr lang="de-DE" sz="2000" dirty="0"/>
          </a:p>
          <a:p>
            <a:pPr lvl="1">
              <a:spcAft>
                <a:spcPts val="600"/>
              </a:spcAft>
            </a:pPr>
            <a:r>
              <a:rPr lang="en-US" sz="1400" dirty="0"/>
              <a:t>None Identified</a:t>
            </a:r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1800" dirty="0"/>
              <a:t>Next steps:</a:t>
            </a:r>
          </a:p>
          <a:p>
            <a:pPr lvl="1"/>
            <a:r>
              <a:rPr lang="en-US" altLang="zh-CN" sz="1400" dirty="0"/>
              <a:t>Maintenance</a:t>
            </a:r>
          </a:p>
        </p:txBody>
      </p:sp>
    </p:spTree>
  </p:cSld>
  <p:clrMapOvr>
    <a:masterClrMapping/>
  </p:clrMapOvr>
  <p:transition spd="slow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itle 5"/>
          <p:cNvSpPr>
            <a:spLocks noGrp="1"/>
          </p:cNvSpPr>
          <p:nvPr>
            <p:ph type="title"/>
          </p:nvPr>
        </p:nvSpPr>
        <p:spPr>
          <a:xfrm>
            <a:off x="179388" y="95812"/>
            <a:ext cx="7112000" cy="1143000"/>
          </a:xfrm>
        </p:spPr>
        <p:txBody>
          <a:bodyPr/>
          <a:lstStyle/>
          <a:p>
            <a:r>
              <a:rPr lang="en-US" altLang="de-DE" sz="2800" b="1" dirty="0"/>
              <a:t>2.3) Rel-16 Work and Maintenance (12/17)</a:t>
            </a:r>
            <a:endParaRPr lang="de-DE" altLang="de-DE" sz="2800" b="1" dirty="0"/>
          </a:p>
        </p:txBody>
      </p:sp>
      <p:sp>
        <p:nvSpPr>
          <p:cNvPr id="17428" name="Content Placeholder 7"/>
          <p:cNvSpPr>
            <a:spLocks noGrp="1"/>
          </p:cNvSpPr>
          <p:nvPr>
            <p:ph sz="half" idx="2"/>
          </p:nvPr>
        </p:nvSpPr>
        <p:spPr>
          <a:xfrm>
            <a:off x="305767" y="3200399"/>
            <a:ext cx="8280400" cy="2912165"/>
          </a:xfrm>
        </p:spPr>
        <p:txBody>
          <a:bodyPr/>
          <a:lstStyle/>
          <a:p>
            <a:pPr>
              <a:defRPr/>
            </a:pPr>
            <a:r>
              <a:rPr lang="de-DE" altLang="de-DE" sz="2000" dirty="0"/>
              <a:t>Progress since SA#86:</a:t>
            </a:r>
          </a:p>
          <a:p>
            <a:pPr lvl="1">
              <a:spcAft>
                <a:spcPts val="600"/>
              </a:spcAft>
            </a:pPr>
            <a:r>
              <a:rPr lang="en-US" altLang="zh-CN" sz="1600" dirty="0"/>
              <a:t>Maintenance work ongoing, 16 CRs (4 CRs to TS 23.501, 11 CRs to TS 23.502, 1 CR to TS 23.503) were agreed.</a:t>
            </a:r>
          </a:p>
          <a:p>
            <a:r>
              <a:rPr lang="de-DE" altLang="zh-CN" sz="2000" dirty="0"/>
              <a:t>RAN impacts or dependencies:</a:t>
            </a:r>
          </a:p>
          <a:p>
            <a:pPr lvl="1">
              <a:spcAft>
                <a:spcPts val="600"/>
              </a:spcAft>
            </a:pPr>
            <a:r>
              <a:rPr lang="de-DE" altLang="de-DE" sz="1600" dirty="0"/>
              <a:t>None identified</a:t>
            </a:r>
            <a:endParaRPr lang="en-GB" altLang="zh-CN" sz="1600" dirty="0"/>
          </a:p>
          <a:p>
            <a:pPr>
              <a:defRPr/>
            </a:pPr>
            <a:r>
              <a:rPr lang="de-DE" altLang="de-DE" sz="2000" dirty="0"/>
              <a:t>Next steps:</a:t>
            </a:r>
          </a:p>
          <a:p>
            <a:pPr lvl="1"/>
            <a:r>
              <a:rPr lang="en-US" altLang="zh-CN" sz="1600" dirty="0"/>
              <a:t>Maintenance</a:t>
            </a:r>
          </a:p>
        </p:txBody>
      </p:sp>
      <p:graphicFrame>
        <p:nvGraphicFramePr>
          <p:cNvPr id="5" name="Content Placeholder 8">
            <a:extLst>
              <a:ext uri="{FF2B5EF4-FFF2-40B4-BE49-F238E27FC236}">
                <a16:creationId xmlns:a16="http://schemas.microsoft.com/office/drawing/2014/main" id="{86D74868-4AA4-4819-9635-D4C02C26F3C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95839358"/>
              </p:ext>
            </p:extLst>
          </p:nvPr>
        </p:nvGraphicFramePr>
        <p:xfrm>
          <a:off x="179388" y="1376363"/>
          <a:ext cx="8810067" cy="1548934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FS_eSBA</a:t>
                      </a:r>
                      <a:endParaRPr lang="en-US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Enhancements to the Service-Based 5G System Architecture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</a:t>
                      </a: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, 18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SP-180231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5G_eSBA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Enhancements to the Service-Based 5G System Architecture </a:t>
                      </a:r>
                      <a:endParaRPr kumimoji="0" lang="de-DE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19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SP-181125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84848842"/>
      </p:ext>
    </p:extLst>
  </p:cSld>
  <p:clrMapOvr>
    <a:masterClrMapping/>
  </p:clrMapOvr>
  <p:transition spd="slow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2.3) Rel-16 Work and Maintenance (13/17)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478619822"/>
              </p:ext>
            </p:extLst>
          </p:nvPr>
        </p:nvGraphicFramePr>
        <p:xfrm>
          <a:off x="179388" y="1376363"/>
          <a:ext cx="8810067" cy="1465964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Enhancement of Network Slicing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 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Dec. 18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SP-180503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 of Network Slicing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 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Jun. 19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</a:t>
                      </a: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81232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3068319"/>
            <a:ext cx="8554480" cy="3159761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dirty="0"/>
              <a:t>Progress since SA#86: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Maintenance work ongoing, 5 CRs (3 CRs to TS 23.501, 2 CRs to TS 23.502) were 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Open Issue: Dependency on SA3 taking a firm view on AUSF hosting NSSAA services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sz="2000" dirty="0">
                <a:ea typeface="+mn-ea"/>
                <a:cs typeface="+mn-cs"/>
              </a:rPr>
              <a:t>RAN impacts and dependencies:</a:t>
            </a:r>
            <a:endParaRPr lang="de-DE" sz="20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400" dirty="0"/>
              <a:t> None</a:t>
            </a:r>
          </a:p>
          <a:p>
            <a:pPr marL="457200" lvl="1" indent="0">
              <a:spcBef>
                <a:spcPts val="0"/>
              </a:spcBef>
              <a:spcAft>
                <a:spcPts val="600"/>
              </a:spcAft>
              <a:buNone/>
            </a:pPr>
            <a:endParaRPr lang="de-DE" sz="1400" dirty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200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sz="1400" dirty="0"/>
              <a:t>Resolve the dependency from SA3 on the AUSF hosting NSSAA services</a:t>
            </a:r>
          </a:p>
          <a:p>
            <a:pPr lvl="1"/>
            <a:r>
              <a:rPr lang="en-US" altLang="zh-CN" sz="1400" dirty="0"/>
              <a:t>Maintenance</a:t>
            </a:r>
          </a:p>
          <a:p>
            <a:pPr marL="457200" lvl="1" indent="0">
              <a:buNone/>
            </a:pPr>
            <a:endParaRPr lang="en-US" altLang="zh-CN" sz="1600" dirty="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Contents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457200" y="1409700"/>
            <a:ext cx="8229600" cy="4525963"/>
          </a:xfrm>
        </p:spPr>
        <p:txBody>
          <a:bodyPr/>
          <a:lstStyle/>
          <a:p>
            <a:pPr eaLnBrk="1" hangingPunct="1">
              <a:defRPr/>
            </a:pPr>
            <a:r>
              <a:rPr lang="en-GB" sz="2400" b="1" i="1" dirty="0"/>
              <a:t> 1) General aspects (events since SA#86, statistics, next meetings)</a:t>
            </a:r>
          </a:p>
          <a:p>
            <a:pPr eaLnBrk="1" hangingPunct="1">
              <a:defRPr/>
            </a:pPr>
            <a:r>
              <a:rPr lang="en-GB" sz="2400" dirty="0">
                <a:solidFill>
                  <a:schemeClr val="bg1">
                    <a:lumMod val="65000"/>
                  </a:schemeClr>
                </a:solidFill>
              </a:rPr>
              <a:t> 2) SA Work Report</a:t>
            </a:r>
          </a:p>
          <a:p>
            <a:pPr lvl="1"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2.1) Rel-14 and before Maintenance</a:t>
            </a:r>
          </a:p>
          <a:p>
            <a:pPr lvl="1"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2.2) </a:t>
            </a:r>
            <a:r>
              <a:rPr lang="en-US" sz="2000" dirty="0">
                <a:solidFill>
                  <a:schemeClr val="bg1">
                    <a:lumMod val="65000"/>
                  </a:schemeClr>
                </a:solidFill>
              </a:rPr>
              <a:t>Rel-15 Work and Maintenance </a:t>
            </a:r>
          </a:p>
          <a:p>
            <a:pPr lvl="1" eaLnBrk="1" hangingPunct="1">
              <a:defRPr/>
            </a:pPr>
            <a:r>
              <a:rPr lang="en-US" sz="2000" dirty="0">
                <a:solidFill>
                  <a:schemeClr val="bg1">
                    <a:lumMod val="65000"/>
                  </a:schemeClr>
                </a:solidFill>
              </a:rPr>
              <a:t>2.3) Rel-16 Work and Maintenance</a:t>
            </a:r>
          </a:p>
          <a:p>
            <a:pPr lvl="1" eaLnBrk="1" hangingPunct="1">
              <a:defRPr/>
            </a:pPr>
            <a:r>
              <a:rPr lang="en-US" sz="2000" dirty="0">
                <a:solidFill>
                  <a:schemeClr val="bg1">
                    <a:lumMod val="65000"/>
                  </a:schemeClr>
                </a:solidFill>
              </a:rPr>
              <a:t>2.4) Rel-17 Study/Work</a:t>
            </a:r>
          </a:p>
          <a:p>
            <a:pPr lvl="1"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2.5) IETF Dependency Update</a:t>
            </a:r>
          </a:p>
          <a:p>
            <a:pPr eaLnBrk="1" hangingPunct="1">
              <a:defRPr/>
            </a:pPr>
            <a:r>
              <a:rPr lang="en-GB" sz="2400" dirty="0">
                <a:solidFill>
                  <a:schemeClr val="bg1">
                    <a:lumMod val="65000"/>
                  </a:schemeClr>
                </a:solidFill>
              </a:rPr>
              <a:t> 3) SA2 Work Planning</a:t>
            </a:r>
          </a:p>
          <a:p>
            <a:pPr eaLnBrk="1" hangingPunct="1">
              <a:defRPr/>
            </a:pPr>
            <a:r>
              <a:rPr lang="en-GB" sz="2400" dirty="0">
                <a:solidFill>
                  <a:schemeClr val="bg1">
                    <a:lumMod val="65000"/>
                  </a:schemeClr>
                </a:solidFill>
              </a:rPr>
              <a:t> 4) Documents for Information and Approval</a:t>
            </a:r>
          </a:p>
          <a:p>
            <a:pPr eaLnBrk="1" hangingPunct="1">
              <a:defRPr/>
            </a:pPr>
            <a:r>
              <a:rPr lang="en-GB" sz="2400" dirty="0">
                <a:solidFill>
                  <a:schemeClr val="bg1">
                    <a:lumMod val="65000"/>
                  </a:schemeClr>
                </a:solidFill>
              </a:rPr>
              <a:t> 5) Collected Items requiring action from SA</a:t>
            </a:r>
          </a:p>
        </p:txBody>
      </p:sp>
      <p:sp>
        <p:nvSpPr>
          <p:cNvPr id="9220" name="Text Box 3"/>
          <p:cNvSpPr txBox="1">
            <a:spLocks noChangeArrowheads="1"/>
          </p:cNvSpPr>
          <p:nvPr/>
        </p:nvSpPr>
        <p:spPr bwMode="auto">
          <a:xfrm>
            <a:off x="77788" y="1420813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ko-KR" sz="2400">
                <a:latin typeface="Wingdings" panose="05000000000000000000" pitchFamily="2" charset="2"/>
                <a:ea typeface="Gulim" panose="020B0600000101010101" pitchFamily="34" charset="-127"/>
              </a:rPr>
              <a:t>è</a:t>
            </a:r>
            <a:endParaRPr lang="en-GB" altLang="ko-KR" sz="2400">
              <a:latin typeface="Times New Roman" panose="02020603050405020304" pitchFamily="18" charset="0"/>
              <a:ea typeface="Gulim" panose="020B0600000101010101" pitchFamily="34" charset="-127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itle 5"/>
          <p:cNvSpPr>
            <a:spLocks noGrp="1"/>
          </p:cNvSpPr>
          <p:nvPr>
            <p:ph type="title"/>
          </p:nvPr>
        </p:nvSpPr>
        <p:spPr>
          <a:xfrm>
            <a:off x="179388" y="205064"/>
            <a:ext cx="7112000" cy="788849"/>
          </a:xfrm>
        </p:spPr>
        <p:txBody>
          <a:bodyPr/>
          <a:lstStyle/>
          <a:p>
            <a:r>
              <a:rPr lang="en-US" altLang="de-DE" sz="2800" b="1" dirty="0"/>
              <a:t>2.3) Rel-16 Work and Maintenance (14/17)</a:t>
            </a:r>
            <a:endParaRPr lang="de-DE" altLang="de-DE" sz="2800" b="1" dirty="0"/>
          </a:p>
        </p:txBody>
      </p:sp>
      <p:sp>
        <p:nvSpPr>
          <p:cNvPr id="17428" name="Content Placeholder 7"/>
          <p:cNvSpPr>
            <a:spLocks noGrp="1"/>
          </p:cNvSpPr>
          <p:nvPr>
            <p:ph sz="half" idx="2"/>
          </p:nvPr>
        </p:nvSpPr>
        <p:spPr>
          <a:xfrm>
            <a:off x="434975" y="3056021"/>
            <a:ext cx="8280400" cy="3401930"/>
          </a:xfrm>
        </p:spPr>
        <p:txBody>
          <a:bodyPr/>
          <a:lstStyle/>
          <a:p>
            <a:pPr>
              <a:defRPr/>
            </a:pPr>
            <a:r>
              <a:rPr lang="de-DE" altLang="de-DE" sz="2000" dirty="0"/>
              <a:t>Progress since SA#86:</a:t>
            </a:r>
          </a:p>
          <a:p>
            <a:pPr lvl="1"/>
            <a:r>
              <a:rPr lang="en-US" altLang="zh-CN" sz="1600" dirty="0"/>
              <a:t>No new CR agreed. </a:t>
            </a:r>
          </a:p>
          <a:p>
            <a:pPr marL="457200" lvl="1" indent="0">
              <a:buNone/>
            </a:pPr>
            <a:endParaRPr lang="zh-CN" altLang="zh-CN" sz="1600" dirty="0"/>
          </a:p>
          <a:p>
            <a:r>
              <a:rPr lang="de-DE" sz="2000" dirty="0"/>
              <a:t>RAN impacts or dependencies:</a:t>
            </a:r>
          </a:p>
          <a:p>
            <a:pPr lvl="1"/>
            <a:r>
              <a:rPr lang="de-DE" altLang="de-DE" sz="1600" dirty="0"/>
              <a:t>None identified</a:t>
            </a:r>
          </a:p>
          <a:p>
            <a:pPr lvl="1"/>
            <a:endParaRPr lang="de-DE" altLang="de-DE" sz="2000" dirty="0"/>
          </a:p>
          <a:p>
            <a:pPr>
              <a:defRPr/>
            </a:pPr>
            <a:r>
              <a:rPr lang="de-DE" altLang="de-DE" sz="2000" dirty="0"/>
              <a:t>Next steps:</a:t>
            </a:r>
          </a:p>
          <a:p>
            <a:pPr lvl="1"/>
            <a:r>
              <a:rPr lang="de-DE" altLang="de-DE" sz="1600" dirty="0"/>
              <a:t>Maintenance</a:t>
            </a:r>
          </a:p>
          <a:p>
            <a:pPr marL="457200" lvl="1" indent="0">
              <a:buNone/>
            </a:pPr>
            <a:endParaRPr lang="de-DE" sz="1600" dirty="0"/>
          </a:p>
          <a:p>
            <a:pPr lvl="1">
              <a:defRPr/>
            </a:pPr>
            <a:endParaRPr lang="de-DE" sz="1600" dirty="0"/>
          </a:p>
        </p:txBody>
      </p:sp>
      <p:graphicFrame>
        <p:nvGraphicFramePr>
          <p:cNvPr id="5" name="Content Placeholder 8">
            <a:extLst>
              <a:ext uri="{FF2B5EF4-FFF2-40B4-BE49-F238E27FC236}">
                <a16:creationId xmlns:a16="http://schemas.microsoft.com/office/drawing/2014/main" id="{468CCDF6-E1F0-4085-9FC9-5DCB1074689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05470767"/>
              </p:ext>
            </p:extLst>
          </p:nvPr>
        </p:nvGraphicFramePr>
        <p:xfrm>
          <a:off x="179388" y="1417638"/>
          <a:ext cx="8810067" cy="1465964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FS_UDICoM</a:t>
                      </a:r>
                      <a:endParaRPr lang="en-US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Study on User data interworking, Coexistence and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Migration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 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19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SP-190148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UDICoM</a:t>
                      </a:r>
                      <a:endParaRPr lang="en-US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User data interworking, Coexistence and Migration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 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19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</a:t>
                      </a: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90182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87616590"/>
      </p:ext>
    </p:extLst>
  </p:cSld>
  <p:clrMapOvr>
    <a:masterClrMapping/>
  </p:clrMapOvr>
  <p:transition spd="slow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5"/>
          <p:cNvSpPr>
            <a:spLocks noGrp="1"/>
          </p:cNvSpPr>
          <p:nvPr>
            <p:ph type="title"/>
          </p:nvPr>
        </p:nvSpPr>
        <p:spPr>
          <a:xfrm>
            <a:off x="179388" y="0"/>
            <a:ext cx="7112000" cy="1143000"/>
          </a:xfrm>
        </p:spPr>
        <p:txBody>
          <a:bodyPr/>
          <a:lstStyle/>
          <a:p>
            <a:r>
              <a:rPr lang="en-US" altLang="de-DE" sz="2800" b="1" dirty="0"/>
              <a:t>2.3) Rel-16 Work and Maintenance (15/17)</a:t>
            </a:r>
            <a:endParaRPr lang="de-DE" altLang="de-DE" sz="2800" b="1" dirty="0"/>
          </a:p>
        </p:txBody>
      </p:sp>
      <p:sp>
        <p:nvSpPr>
          <p:cNvPr id="17428" name="Content Placeholder 7"/>
          <p:cNvSpPr>
            <a:spLocks noGrp="1"/>
          </p:cNvSpPr>
          <p:nvPr>
            <p:ph sz="half" idx="2"/>
          </p:nvPr>
        </p:nvSpPr>
        <p:spPr>
          <a:xfrm>
            <a:off x="434975" y="2987749"/>
            <a:ext cx="8280400" cy="3470201"/>
          </a:xfrm>
        </p:spPr>
        <p:txBody>
          <a:bodyPr/>
          <a:lstStyle/>
          <a:p>
            <a:pPr>
              <a:defRPr/>
            </a:pPr>
            <a:r>
              <a:rPr lang="de-DE" altLang="de-DE" sz="2000" dirty="0"/>
              <a:t>Progress since SA#86:</a:t>
            </a:r>
          </a:p>
          <a:p>
            <a:pPr lvl="1"/>
            <a:r>
              <a:rPr lang="en-US" altLang="zh-CN" sz="1600" dirty="0"/>
              <a:t>No new CR agreed. </a:t>
            </a:r>
          </a:p>
          <a:p>
            <a:pPr lvl="1"/>
            <a:endParaRPr lang="en-US" altLang="zh-CN" sz="1600" dirty="0"/>
          </a:p>
          <a:p>
            <a:r>
              <a:rPr lang="de-DE" altLang="zh-CN" sz="2000" dirty="0"/>
              <a:t>RAN impacts or dependencies:</a:t>
            </a:r>
          </a:p>
          <a:p>
            <a:pPr lvl="1"/>
            <a:r>
              <a:rPr lang="de-DE" altLang="de-DE" sz="1600" dirty="0"/>
              <a:t>None identified</a:t>
            </a:r>
          </a:p>
          <a:p>
            <a:pPr lvl="1"/>
            <a:endParaRPr lang="de-DE" altLang="de-DE" sz="2000" dirty="0"/>
          </a:p>
          <a:p>
            <a:pPr>
              <a:defRPr/>
            </a:pPr>
            <a:r>
              <a:rPr lang="de-DE" altLang="de-DE" sz="2000" dirty="0"/>
              <a:t>Next steps:</a:t>
            </a:r>
          </a:p>
          <a:p>
            <a:pPr lvl="1">
              <a:defRPr/>
            </a:pPr>
            <a:r>
              <a:rPr lang="en-GB" altLang="zh-CN" sz="1600" dirty="0"/>
              <a:t>Maintenance</a:t>
            </a:r>
          </a:p>
          <a:p>
            <a:pPr lvl="1">
              <a:defRPr/>
            </a:pPr>
            <a:endParaRPr lang="de-DE" sz="1600" dirty="0"/>
          </a:p>
        </p:txBody>
      </p:sp>
      <p:graphicFrame>
        <p:nvGraphicFramePr>
          <p:cNvPr id="5" name="Content Placeholder 8">
            <a:extLst>
              <a:ext uri="{FF2B5EF4-FFF2-40B4-BE49-F238E27FC236}">
                <a16:creationId xmlns:a16="http://schemas.microsoft.com/office/drawing/2014/main" id="{420402C9-AE8F-4D7D-BB2D-185E2B98B36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36590013"/>
              </p:ext>
            </p:extLst>
          </p:nvPr>
        </p:nvGraphicFramePr>
        <p:xfrm>
          <a:off x="179388" y="1535387"/>
          <a:ext cx="8810067" cy="942078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705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771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kumimoji="0" lang="en-US" sz="1400" b="1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xBDT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30" marB="4573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5GS</a:t>
                      </a:r>
                      <a:r>
                        <a:rPr lang="en-GB" sz="1400" b="1" kern="1200" baseline="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Transfer of Policies for Background Data Transfer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10" marB="9001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100 -&gt; 100%</a:t>
                      </a:r>
                    </a:p>
                  </a:txBody>
                  <a:tcPr marL="91443" marR="91443" marT="45730" marB="4573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19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SP-180509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81433656"/>
      </p:ext>
    </p:extLst>
  </p:cSld>
  <p:clrMapOvr>
    <a:masterClrMapping/>
  </p:clrMapOvr>
  <p:transition spd="slow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2.3) Rel-16 Work and Maintenance (16/17)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762779007"/>
              </p:ext>
            </p:extLst>
          </p:nvPr>
        </p:nvGraphicFramePr>
        <p:xfrm>
          <a:off x="179388" y="1376363"/>
          <a:ext cx="8810067" cy="1465964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FS_eIMS5G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Enhanced IMS to 5GC Integration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100 -&gt;100%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19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SP-180736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eIMS5G_SBA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SBA aspects of enhanced IMS to 5GC integration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19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SP-190181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3068319"/>
            <a:ext cx="8554480" cy="3159761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dirty="0"/>
              <a:t>Progress since SA#86: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/>
              <a:t>No change – work complete.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6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2000" dirty="0">
                <a:ea typeface="+mn-ea"/>
                <a:cs typeface="+mn-cs"/>
              </a:rPr>
              <a:t>RAN impacts and dependencies:</a:t>
            </a:r>
            <a:endParaRPr lang="de-DE" sz="20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600" dirty="0"/>
              <a:t>None</a:t>
            </a:r>
          </a:p>
          <a:p>
            <a:pPr marL="457200" lvl="1" indent="0">
              <a:spcBef>
                <a:spcPts val="0"/>
              </a:spcBef>
              <a:spcAft>
                <a:spcPts val="600"/>
              </a:spcAft>
              <a:buNone/>
            </a:pPr>
            <a:endParaRPr lang="en-US" sz="1600" dirty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2000" dirty="0"/>
              <a:t>Next steps:</a:t>
            </a:r>
          </a:p>
          <a:p>
            <a:pPr lvl="1"/>
            <a:r>
              <a:rPr lang="en-US" altLang="zh-CN" sz="1600" dirty="0"/>
              <a:t>Maintenance</a:t>
            </a:r>
          </a:p>
        </p:txBody>
      </p:sp>
    </p:spTree>
  </p:cSld>
  <p:clrMapOvr>
    <a:masterClrMapping/>
  </p:clrMapOvr>
  <p:transition spd="slow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2.3) Rel-16 Work and Maintenance (17/17)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85753235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IABARC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Architecture enhancements for the support of Integrated access and backhaul (IAB)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19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SP-190627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294760" y="2616139"/>
            <a:ext cx="8554480" cy="3559030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dirty="0"/>
              <a:t>Progress since SA#86:</a:t>
            </a:r>
          </a:p>
          <a:p>
            <a:pPr lvl="1"/>
            <a:r>
              <a:rPr lang="en-US" altLang="zh-CN" sz="1600" dirty="0"/>
              <a:t>No new CR agreed. </a:t>
            </a:r>
          </a:p>
          <a:p>
            <a:pPr marL="457200" lvl="1" indent="0">
              <a:buNone/>
            </a:pPr>
            <a:endParaRPr lang="en-US" altLang="zh-CN" sz="14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2000" dirty="0">
                <a:ea typeface="+mn-ea"/>
                <a:cs typeface="+mn-cs"/>
              </a:rPr>
              <a:t>RAN impacts and dependencies:</a:t>
            </a:r>
            <a:endParaRPr lang="de-DE" sz="20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600" dirty="0"/>
              <a:t>None. (RAN WGs may provide further feedbacks.)  </a:t>
            </a:r>
          </a:p>
          <a:p>
            <a:pPr marL="457200" lvl="1" indent="0">
              <a:spcBef>
                <a:spcPts val="0"/>
              </a:spcBef>
              <a:spcAft>
                <a:spcPts val="600"/>
              </a:spcAft>
              <a:buNone/>
            </a:pPr>
            <a:endParaRPr lang="en-US" sz="1400" dirty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2000" dirty="0"/>
              <a:t>Next steps:</a:t>
            </a:r>
          </a:p>
          <a:p>
            <a:pPr lvl="1"/>
            <a:r>
              <a:rPr lang="en-US" altLang="zh-CN" sz="1600" dirty="0"/>
              <a:t>Maintenance based on inputs from other working groups.</a:t>
            </a:r>
          </a:p>
        </p:txBody>
      </p:sp>
    </p:spTree>
  </p:cSld>
  <p:clrMapOvr>
    <a:masterClrMapping/>
  </p:clrMapOvr>
  <p:transition spd="slow"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Contents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457200" y="1409700"/>
            <a:ext cx="8229600" cy="4525963"/>
          </a:xfrm>
        </p:spPr>
        <p:txBody>
          <a:bodyPr/>
          <a:lstStyle/>
          <a:p>
            <a:pPr eaLnBrk="1" hangingPunct="1">
              <a:defRPr/>
            </a:pPr>
            <a:r>
              <a:rPr lang="en-GB" sz="2400" dirty="0">
                <a:solidFill>
                  <a:schemeClr val="bg1">
                    <a:lumMod val="65000"/>
                  </a:schemeClr>
                </a:solidFill>
              </a:rPr>
              <a:t> 1) General aspects (events since SA#86, statistics, next meetings)</a:t>
            </a:r>
          </a:p>
          <a:p>
            <a:pPr eaLnBrk="1" hangingPunct="1">
              <a:defRPr/>
            </a:pPr>
            <a:r>
              <a:rPr lang="en-GB" sz="24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GB" sz="2400" b="1" i="1" dirty="0"/>
              <a:t>2) SA Work Report</a:t>
            </a:r>
          </a:p>
          <a:p>
            <a:pPr lvl="1"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2.1) Rel-14 and before Maintenance</a:t>
            </a:r>
          </a:p>
          <a:p>
            <a:pPr lvl="1"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2.2) Rel-15 Work and Maintenance </a:t>
            </a:r>
          </a:p>
          <a:p>
            <a:pPr lvl="1"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2.3) Rel-16 Work and Maintenance </a:t>
            </a:r>
          </a:p>
          <a:p>
            <a:pPr lvl="1" eaLnBrk="1" hangingPunct="1">
              <a:defRPr/>
            </a:pPr>
            <a:r>
              <a:rPr lang="en-GB" sz="2000" b="1" i="1" dirty="0"/>
              <a:t>2.4) Rel-17 Study/Work</a:t>
            </a:r>
          </a:p>
          <a:p>
            <a:pPr lvl="1"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2.5) </a:t>
            </a:r>
            <a:r>
              <a:rPr lang="en-GB" sz="2000" dirty="0" err="1">
                <a:solidFill>
                  <a:schemeClr val="bg1">
                    <a:lumMod val="65000"/>
                  </a:schemeClr>
                </a:solidFill>
              </a:rPr>
              <a:t>IETF</a:t>
            </a: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 Dependency Update</a:t>
            </a:r>
          </a:p>
          <a:p>
            <a:pPr eaLnBrk="1" hangingPunct="1">
              <a:defRPr/>
            </a:pPr>
            <a:r>
              <a:rPr lang="en-GB" sz="2400" dirty="0">
                <a:solidFill>
                  <a:schemeClr val="bg1">
                    <a:lumMod val="65000"/>
                  </a:schemeClr>
                </a:solidFill>
              </a:rPr>
              <a:t> 3) SA2 Work Planning</a:t>
            </a:r>
          </a:p>
          <a:p>
            <a:pPr eaLnBrk="1" hangingPunct="1">
              <a:defRPr/>
            </a:pPr>
            <a:r>
              <a:rPr lang="en-GB" sz="2400" dirty="0">
                <a:solidFill>
                  <a:schemeClr val="bg1">
                    <a:lumMod val="65000"/>
                  </a:schemeClr>
                </a:solidFill>
              </a:rPr>
              <a:t> 4) Documents for Information and Approval</a:t>
            </a:r>
          </a:p>
          <a:p>
            <a:pPr eaLnBrk="1" hangingPunct="1">
              <a:defRPr/>
            </a:pPr>
            <a:r>
              <a:rPr lang="en-GB" sz="2400" dirty="0">
                <a:solidFill>
                  <a:schemeClr val="bg1">
                    <a:lumMod val="65000"/>
                  </a:schemeClr>
                </a:solidFill>
              </a:rPr>
              <a:t> 5) Collected Items requiring action from SA</a:t>
            </a:r>
          </a:p>
        </p:txBody>
      </p:sp>
      <p:sp>
        <p:nvSpPr>
          <p:cNvPr id="41988" name="Text Box 3"/>
          <p:cNvSpPr txBox="1">
            <a:spLocks noChangeArrowheads="1"/>
          </p:cNvSpPr>
          <p:nvPr/>
        </p:nvSpPr>
        <p:spPr bwMode="auto">
          <a:xfrm>
            <a:off x="77788" y="3700463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ko-KR" sz="2400">
                <a:latin typeface="Wingdings" panose="05000000000000000000" pitchFamily="2" charset="2"/>
                <a:ea typeface="Gulim" panose="020B0600000101010101" pitchFamily="34" charset="-127"/>
              </a:rPr>
              <a:t>è</a:t>
            </a:r>
            <a:endParaRPr lang="en-GB" altLang="ko-KR" sz="2400">
              <a:latin typeface="Times New Roman" panose="02020603050405020304" pitchFamily="18" charset="0"/>
              <a:ea typeface="Gulim" panose="020B0600000101010101" pitchFamily="34" charset="-127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241789" y="2617443"/>
            <a:ext cx="8554480" cy="3520963"/>
          </a:xfrm>
        </p:spPr>
        <p:txBody>
          <a:bodyPr/>
          <a:lstStyle/>
          <a:p>
            <a:r>
              <a:rPr lang="en-US" altLang="de-DE" sz="2000" dirty="0"/>
              <a:t>Progress since SA#86:</a:t>
            </a:r>
          </a:p>
          <a:p>
            <a:pPr lvl="1"/>
            <a:r>
              <a:rPr lang="en-US" sz="1400" dirty="0"/>
              <a:t>No Progress, not on the agenda for Q1 meetings</a:t>
            </a:r>
          </a:p>
          <a:p>
            <a:r>
              <a:rPr lang="en-US" altLang="de-DE" sz="2000" dirty="0"/>
              <a:t>RAN impacts or dependencies:</a:t>
            </a:r>
          </a:p>
          <a:p>
            <a:pPr lvl="1"/>
            <a:r>
              <a:rPr lang="en-US" sz="1400" dirty="0"/>
              <a:t>Conclusions for some KI issues (such as Mobility for Large coverage areas or with moving tracking areas, or , Regulatory services with super-national satellite ground station) have to be evaluated by RAN2/RAN3 and SA3-LI, in particular for what concerns mobility management (Earth fixed or Moving Tracking areas) and handling of Regulatory Services.</a:t>
            </a:r>
          </a:p>
          <a:p>
            <a:r>
              <a:rPr lang="en-US" altLang="de-DE" sz="2000" dirty="0"/>
              <a:t>Next steps:</a:t>
            </a:r>
          </a:p>
          <a:p>
            <a:pPr lvl="1"/>
            <a:r>
              <a:rPr lang="en-US" sz="1400" dirty="0"/>
              <a:t>Address dependencies from RAN through following evaluation of solutions as requested in corresponding LSs.</a:t>
            </a:r>
          </a:p>
          <a:p>
            <a:pPr marL="0" indent="0">
              <a:buNone/>
            </a:pPr>
            <a:r>
              <a:rPr lang="en-GB" altLang="zh-CN" sz="800" dirty="0"/>
              <a:t>  </a:t>
            </a:r>
            <a:endParaRPr lang="de-DE" altLang="de-DE" sz="1600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179388" y="83891"/>
            <a:ext cx="7112000" cy="1143000"/>
          </a:xfrm>
        </p:spPr>
        <p:txBody>
          <a:bodyPr/>
          <a:lstStyle/>
          <a:p>
            <a:r>
              <a:rPr lang="en-GB" altLang="en-US" b="1" dirty="0"/>
              <a:t>2.4) Rel-17 Study/Work (1/10)</a:t>
            </a:r>
          </a:p>
        </p:txBody>
      </p:sp>
      <p:graphicFrame>
        <p:nvGraphicFramePr>
          <p:cNvPr id="5" name="Content Placeholder 8">
            <a:extLst>
              <a:ext uri="{FF2B5EF4-FFF2-40B4-BE49-F238E27FC236}">
                <a16:creationId xmlns:a16="http://schemas.microsoft.com/office/drawing/2014/main" id="{2033FE64-1FFA-48D9-81A7-04C4D37364C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84177234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705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771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</a:t>
                      </a:r>
                      <a:r>
                        <a:rPr lang="en-US" altLang="zh-CN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GSAT_ARCH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architecture aspects for using satellite access in 5G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85% -&gt; 85%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19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SP-181253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91134285"/>
      </p:ext>
    </p:extLst>
  </p:cSld>
  <p:clrMapOvr>
    <a:masterClrMapping/>
  </p:clrMapOvr>
  <p:transition spd="slow"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968335766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FS_enh</a:t>
                      </a:r>
                      <a:r>
                        <a:rPr lang="en-US" altLang="zh-CN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_EC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enhancement of support for Edge Computing in 5GC</a:t>
                      </a:r>
                      <a:endParaRPr lang="de-DE" altLang="zh-CN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20% -&gt; 40%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</a:t>
                      </a: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, 2020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SP-190185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747027"/>
            <a:ext cx="8554480" cy="3481054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dirty="0"/>
              <a:t>Progress since SA#86:</a:t>
            </a:r>
          </a:p>
          <a:p>
            <a:pPr lvl="1">
              <a:defRPr/>
            </a:pPr>
            <a:r>
              <a:rPr lang="en-US" altLang="zh-CN" sz="1400" dirty="0"/>
              <a:t>7 new Solutions for KI#1 (Edge application server discovery ) were agreed.</a:t>
            </a:r>
          </a:p>
          <a:p>
            <a:pPr lvl="1">
              <a:defRPr/>
            </a:pPr>
            <a:r>
              <a:rPr lang="en-US" altLang="zh-CN" sz="1400" dirty="0"/>
              <a:t>Key Issue #4 and Deployment guideline are not to be progressed in R17 as a result of </a:t>
            </a:r>
            <a:r>
              <a:rPr lang="en-US" sz="1400" dirty="0"/>
              <a:t>prioritization</a:t>
            </a:r>
            <a:r>
              <a:rPr lang="en-US" altLang="zh-CN" sz="1400" dirty="0"/>
              <a:t> exercise at TSG#86. </a:t>
            </a:r>
          </a:p>
          <a:p>
            <a:pPr lvl="1">
              <a:defRPr/>
            </a:pPr>
            <a:r>
              <a:rPr lang="en-US" sz="1400" dirty="0"/>
              <a:t>Revised SID submitted for Approval (</a:t>
            </a:r>
            <a:r>
              <a:rPr lang="en-US" sz="1400" dirty="0">
                <a:solidFill>
                  <a:srgbClr val="FF0000"/>
                </a:solidFill>
              </a:rPr>
              <a:t>SP-200093</a:t>
            </a:r>
            <a:r>
              <a:rPr lang="en-US" sz="1400" dirty="0"/>
              <a:t>) aligning scope to agreed Rel-17 prioritization at TSG#86.</a:t>
            </a:r>
            <a:endParaRPr lang="en-US" altLang="zh-CN" sz="14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2000" dirty="0"/>
              <a:t>RAN impacts and dependencies:</a:t>
            </a:r>
            <a:endParaRPr lang="de-DE" sz="20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400" dirty="0"/>
              <a:t>None identified</a:t>
            </a:r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2000" dirty="0"/>
              <a:t>Next steps:</a:t>
            </a:r>
          </a:p>
          <a:p>
            <a:pPr lvl="1"/>
            <a:r>
              <a:rPr lang="en-US" sz="1400" dirty="0"/>
              <a:t>Collect solutions for key issues</a:t>
            </a:r>
          </a:p>
          <a:p>
            <a:pPr lvl="1"/>
            <a:r>
              <a:rPr lang="en-US" sz="1400" dirty="0"/>
              <a:t>Re</a:t>
            </a:r>
            <a:r>
              <a:rPr lang="en-US" altLang="zh-CN" sz="1400" dirty="0"/>
              <a:t>solve Editor’s Notes of solutions and </a:t>
            </a:r>
            <a:r>
              <a:rPr lang="en-US" sz="1400" dirty="0"/>
              <a:t>evaluation.</a:t>
            </a:r>
            <a:r>
              <a:rPr lang="en-GB" altLang="zh-CN" sz="800" dirty="0"/>
              <a:t>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DCA2BC4-B078-4670-AE66-CA34B3F0CF4A}"/>
              </a:ext>
            </a:extLst>
          </p:cNvPr>
          <p:cNvSpPr txBox="1">
            <a:spLocks/>
          </p:cNvSpPr>
          <p:nvPr/>
        </p:nvSpPr>
        <p:spPr bwMode="auto">
          <a:xfrm>
            <a:off x="80756" y="180230"/>
            <a:ext cx="7249716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GB" altLang="en-US" b="1" dirty="0"/>
              <a:t>2.4) Rel-17 Study/Work (2/10)</a:t>
            </a:r>
            <a:endParaRPr lang="en-GB" altLang="en-US" b="1" kern="0" dirty="0"/>
          </a:p>
        </p:txBody>
      </p:sp>
    </p:spTree>
    <p:extLst>
      <p:ext uri="{BB962C8B-B14F-4D97-AF65-F5344CB8AC3E}">
        <p14:creationId xmlns:p14="http://schemas.microsoft.com/office/powerpoint/2010/main" val="2751961909"/>
      </p:ext>
    </p:extLst>
  </p:cSld>
  <p:clrMapOvr>
    <a:masterClrMapping/>
  </p:clrMapOvr>
  <p:transition spd="slow"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179388" y="2592043"/>
            <a:ext cx="8554480" cy="3690004"/>
          </a:xfrm>
        </p:spPr>
        <p:txBody>
          <a:bodyPr/>
          <a:lstStyle/>
          <a:p>
            <a:r>
              <a:rPr lang="en-US" altLang="de-DE" sz="2000" dirty="0"/>
              <a:t>Progress since SA#86:</a:t>
            </a:r>
          </a:p>
          <a:p>
            <a:pPr lvl="1"/>
            <a:r>
              <a:rPr lang="en-US" sz="1400" dirty="0"/>
              <a:t>Agreed 5 new solutions and 1 new Key issue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400" dirty="0"/>
              <a:t>Revised SID submitted for Approval (</a:t>
            </a:r>
            <a:r>
              <a:rPr lang="en-US" sz="1400" dirty="0">
                <a:solidFill>
                  <a:srgbClr val="FF0000"/>
                </a:solidFill>
              </a:rPr>
              <a:t>SP-200096</a:t>
            </a:r>
            <a:r>
              <a:rPr lang="en-US" sz="1400" dirty="0"/>
              <a:t>) aligning scope to agreed Rel-17 prioritization at TSG#86.</a:t>
            </a:r>
            <a:endParaRPr lang="en-US" altLang="zh-CN" sz="1400" dirty="0"/>
          </a:p>
          <a:p>
            <a:r>
              <a:rPr lang="en-US" altLang="de-DE" sz="2000" dirty="0"/>
              <a:t>RAN impacts or dependencies:</a:t>
            </a:r>
          </a:p>
          <a:p>
            <a:pPr lvl="1"/>
            <a:r>
              <a:rPr lang="en-US" sz="1400" dirty="0"/>
              <a:t>Coordination with RAN is needed on “survival time”.</a:t>
            </a:r>
          </a:p>
          <a:p>
            <a:pPr lvl="1"/>
            <a:r>
              <a:rPr lang="en-US" sz="1400" dirty="0"/>
              <a:t>Coordination needed on other KIs depend on solutions concluded</a:t>
            </a:r>
            <a:endParaRPr lang="en-US" sz="1200" dirty="0"/>
          </a:p>
          <a:p>
            <a:r>
              <a:rPr lang="en-US" altLang="de-DE" sz="2000" dirty="0"/>
              <a:t>Next steps:</a:t>
            </a:r>
          </a:p>
          <a:p>
            <a:pPr lvl="1"/>
            <a:r>
              <a:rPr lang="en-US" sz="1400" dirty="0"/>
              <a:t>Progress solutions by resolving </a:t>
            </a:r>
            <a:r>
              <a:rPr lang="en-US" sz="1400" dirty="0" err="1"/>
              <a:t>ENs.</a:t>
            </a:r>
            <a:endParaRPr lang="en-US" sz="1400" dirty="0"/>
          </a:p>
          <a:p>
            <a:pPr lvl="1"/>
            <a:r>
              <a:rPr lang="en-US" sz="1400" dirty="0"/>
              <a:t>Work towards identification of commonalities, differences and way forward towards conclusion.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179388" y="83891"/>
            <a:ext cx="7112000" cy="1143000"/>
          </a:xfrm>
        </p:spPr>
        <p:txBody>
          <a:bodyPr/>
          <a:lstStyle/>
          <a:p>
            <a:r>
              <a:rPr lang="en-GB" altLang="en-US" b="1" dirty="0"/>
              <a:t>2.4) Rel-17 Study/Work (3/10)</a:t>
            </a:r>
            <a:endParaRPr lang="en-US" altLang="de-DE" b="1" dirty="0"/>
          </a:p>
        </p:txBody>
      </p:sp>
      <p:graphicFrame>
        <p:nvGraphicFramePr>
          <p:cNvPr id="5" name="Content Placeholder 8">
            <a:extLst>
              <a:ext uri="{FF2B5EF4-FFF2-40B4-BE49-F238E27FC236}">
                <a16:creationId xmlns:a16="http://schemas.microsoft.com/office/drawing/2014/main" id="{2033FE64-1FFA-48D9-81A7-04C4D37364C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7224635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705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771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FS_IIoT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enhanced support of Industrial IoT - TSC/URLLC enhancements</a:t>
                      </a:r>
                      <a:endParaRPr lang="en-US" altLang="zh-CN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20% -&gt; 40%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</a:t>
                      </a:r>
                      <a:endParaRPr lang="en-US" sz="1400" b="1" i="0" dirty="0">
                        <a:solidFill>
                          <a:srgbClr val="7030A0"/>
                        </a:solidFill>
                        <a:latin typeface="+mn-lt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SP-180932</a:t>
                      </a:r>
                      <a:endParaRPr lang="en-US" sz="1400" b="1" i="0" dirty="0">
                        <a:solidFill>
                          <a:srgbClr val="7030A0"/>
                        </a:solidFill>
                        <a:latin typeface="+mn-lt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86276675"/>
      </p:ext>
    </p:extLst>
  </p:cSld>
  <p:clrMapOvr>
    <a:masterClrMapping/>
  </p:clrMapOvr>
  <p:transition spd="slow"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5"/>
          <p:cNvSpPr>
            <a:spLocks noGrp="1"/>
          </p:cNvSpPr>
          <p:nvPr>
            <p:ph type="title"/>
          </p:nvPr>
        </p:nvSpPr>
        <p:spPr>
          <a:xfrm>
            <a:off x="151679" y="228456"/>
            <a:ext cx="7112000" cy="815253"/>
          </a:xfrm>
        </p:spPr>
        <p:txBody>
          <a:bodyPr/>
          <a:lstStyle/>
          <a:p>
            <a:r>
              <a:rPr lang="en-GB" altLang="en-US" b="1" dirty="0"/>
              <a:t>2.4) Rel-17 Study/Work (4/10)</a:t>
            </a:r>
            <a:endParaRPr lang="de-DE" altLang="de-DE" b="1" dirty="0"/>
          </a:p>
        </p:txBody>
      </p:sp>
      <p:sp>
        <p:nvSpPr>
          <p:cNvPr id="31764" name="Content Placeholder 7"/>
          <p:cNvSpPr>
            <a:spLocks noGrp="1"/>
          </p:cNvSpPr>
          <p:nvPr>
            <p:ph sz="half" idx="2"/>
          </p:nvPr>
        </p:nvSpPr>
        <p:spPr>
          <a:xfrm>
            <a:off x="271598" y="2651151"/>
            <a:ext cx="8404754" cy="3702148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Progress since SA#86: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/>
              <a:t>New solutions and solution updates are captured into TR 23.752, and for all key issues we have solutions on table.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 b="1" u="sng" dirty="0"/>
              <a:t>Contentious Issue</a:t>
            </a:r>
            <a:r>
              <a:rPr lang="en-US" altLang="zh-CN" sz="1400" dirty="0"/>
              <a:t>: No consensus on whether the support of service continuity for UE-to-Network Relay is in the scope of Rel-17 Study (as per WT paper endorsed at SA#86). As a result </a:t>
            </a:r>
            <a:r>
              <a:rPr lang="en-US" altLang="ko-KR" sz="1400" dirty="0"/>
              <a:t>Revised SID could not be agreed. </a:t>
            </a:r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RAN impacts or dependencies: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dirty="0"/>
              <a:t>All the key issues may have RAN impact and coordination with RAN may be necessary.</a:t>
            </a:r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Next 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Consolidate the solutions, make overall evaluation and conclusions for each key issue.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sz="1400" dirty="0"/>
              <a:t>For UE-to-Network Relay and UE-to-UE Relay, </a:t>
            </a:r>
            <a:r>
              <a:rPr lang="en-US" sz="1400" dirty="0"/>
              <a:t>c</a:t>
            </a:r>
            <a:r>
              <a:rPr lang="en-US" altLang="zh-CN" sz="1400" dirty="0"/>
              <a:t>onsolidate</a:t>
            </a:r>
            <a:r>
              <a:rPr lang="de-DE" sz="1400" dirty="0"/>
              <a:t> technical issues and conclusions on SA2 aspect, pending RAN-related issues and</a:t>
            </a:r>
            <a:r>
              <a:rPr lang="de-DE" sz="1400" dirty="0">
                <a:solidFill>
                  <a:srgbClr val="FF0000"/>
                </a:solidFill>
              </a:rPr>
              <a:t> </a:t>
            </a:r>
            <a:r>
              <a:rPr lang="de-DE" sz="1400" dirty="0"/>
              <a:t>wait for RAN progress.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endParaRPr lang="de-DE" dirty="0"/>
          </a:p>
          <a:p>
            <a:pPr marL="457200" lvl="1" indent="0">
              <a:spcBef>
                <a:spcPts val="0"/>
              </a:spcBef>
              <a:spcAft>
                <a:spcPts val="400"/>
              </a:spcAft>
              <a:buNone/>
            </a:pPr>
            <a:endParaRPr lang="de-DE" altLang="de-DE" sz="1600" dirty="0"/>
          </a:p>
        </p:txBody>
      </p:sp>
      <p:graphicFrame>
        <p:nvGraphicFramePr>
          <p:cNvPr id="5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9360523"/>
              </p:ext>
            </p:extLst>
          </p:nvPr>
        </p:nvGraphicFramePr>
        <p:xfrm>
          <a:off x="271598" y="1376362"/>
          <a:ext cx="8634196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164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834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4481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6807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FS_5G_ProSe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System enhancement for Proximity based Services in 5GS</a:t>
                      </a:r>
                      <a:r>
                        <a:rPr lang="en-GB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(FS_5G_ProSe)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30% -&gt; 55%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SP-190443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GB" altLang="en-US" b="1" dirty="0"/>
              <a:t>2.4) Rel-17 Study/Work (5/10)</a:t>
            </a:r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432128314"/>
              </p:ext>
            </p:extLst>
          </p:nvPr>
        </p:nvGraphicFramePr>
        <p:xfrm>
          <a:off x="179388" y="1376363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FS_MUSIM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system enabler for Multi-USIM devices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29% -&gt; 45%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SP-190248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5" y="2515278"/>
            <a:ext cx="8554480" cy="357029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dirty="0"/>
              <a:t>Progress since SA#86: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/>
              <a:t>Key Issue #4 (Emergency services) removed as a result of downscoping exercise. 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400" dirty="0"/>
              <a:t>Revised SID submitted for Approval (</a:t>
            </a:r>
            <a:r>
              <a:rPr lang="en-US" sz="1400" dirty="0">
                <a:solidFill>
                  <a:srgbClr val="FF0000"/>
                </a:solidFill>
              </a:rPr>
              <a:t>SP-200091</a:t>
            </a:r>
            <a:r>
              <a:rPr lang="en-US" sz="1400" dirty="0"/>
              <a:t>) aligning scope to agreed Rel-17 prioritization at TSG#86.</a:t>
            </a:r>
            <a:endParaRPr lang="en-US" altLang="zh-CN" sz="14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2000" dirty="0">
                <a:ea typeface="+mn-ea"/>
                <a:cs typeface="+mn-cs"/>
              </a:rPr>
              <a:t>RAN impacts and dependencies:</a:t>
            </a:r>
            <a:endParaRPr lang="de-DE" sz="20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dirty="0"/>
              <a:t>All three key issues may potentially lead to solutions with RAN impact and may require RAN coordination.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RAN has delayed start on MUSIM (in Q3), SA2 need to finish FS_MUSIM by Q2. </a:t>
            </a:r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2000" dirty="0"/>
              <a:t>Next 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Find a way to resolve RAN dependencies given the delayed start (Q3) of MUSIM work in RAN. Collect open issues / questions and seek RAN WGs’ feedback.</a:t>
            </a:r>
          </a:p>
        </p:txBody>
      </p:sp>
    </p:spTree>
    <p:extLst>
      <p:ext uri="{BB962C8B-B14F-4D97-AF65-F5344CB8AC3E}">
        <p14:creationId xmlns:p14="http://schemas.microsoft.com/office/powerpoint/2010/main" val="2894641529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de-DE" b="1" dirty="0"/>
              <a:t>1) General Aspects (1/7)</a:t>
            </a:r>
          </a:p>
        </p:txBody>
      </p:sp>
      <p:sp>
        <p:nvSpPr>
          <p:cNvPr id="6147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345488" cy="4749800"/>
          </a:xfrm>
        </p:spPr>
        <p:txBody>
          <a:bodyPr/>
          <a:lstStyle/>
          <a:p>
            <a:pPr eaLnBrk="1" hangingPunct="1">
              <a:defRPr/>
            </a:pPr>
            <a:r>
              <a:rPr lang="de-DE" altLang="de-DE" dirty="0"/>
              <a:t> </a:t>
            </a:r>
            <a:r>
              <a:rPr lang="de-DE" altLang="de-DE" sz="3200" dirty="0">
                <a:latin typeface="Arial" panose="020B0604020202020204" pitchFamily="34" charset="0"/>
                <a:cs typeface="Arial" panose="020B0604020202020204" pitchFamily="34" charset="0"/>
              </a:rPr>
              <a:t>SA2 meetings held since SA#86</a:t>
            </a:r>
          </a:p>
          <a:p>
            <a:pPr lvl="1" eaLnBrk="1" hangingPunct="1">
              <a:defRPr/>
            </a:pPr>
            <a:r>
              <a:rPr lang="en-GB" altLang="ko-KR" sz="1800" dirty="0">
                <a:latin typeface="Arial" panose="020B0604020202020204" pitchFamily="34" charset="0"/>
                <a:cs typeface="Arial" panose="020B0604020202020204" pitchFamily="34" charset="0"/>
              </a:rPr>
              <a:t>SA2#136AH: 13 – 17 Jan 2020, Incheon, Korea</a:t>
            </a:r>
          </a:p>
          <a:p>
            <a:pPr lvl="1" eaLnBrk="1" hangingPunct="1">
              <a:defRPr/>
            </a:pPr>
            <a:r>
              <a:rPr lang="en-GB" altLang="ko-KR" sz="1800" dirty="0">
                <a:latin typeface="Arial" panose="020B0604020202020204" pitchFamily="34" charset="0"/>
                <a:cs typeface="Arial" panose="020B0604020202020204" pitchFamily="34" charset="0"/>
              </a:rPr>
              <a:t>SA2#137: 24 – 28 Feb 2020, New Delhi, India</a:t>
            </a:r>
          </a:p>
          <a:p>
            <a:pPr lvl="2" eaLnBrk="1" hangingPunct="1">
              <a:defRPr/>
            </a:pPr>
            <a:r>
              <a:rPr lang="en-GB" altLang="ko-KR" sz="1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Cancelled due to COVID-19</a:t>
            </a:r>
            <a:endParaRPr lang="en-GB" altLang="ko-KR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 eaLnBrk="1" hangingPunct="1">
              <a:defRPr/>
            </a:pPr>
            <a:r>
              <a:rPr lang="en-GB" altLang="ko-KR" sz="1800" dirty="0">
                <a:latin typeface="Arial" panose="020B0604020202020204" pitchFamily="34" charset="0"/>
                <a:cs typeface="Arial" panose="020B0604020202020204" pitchFamily="34" charset="0"/>
              </a:rPr>
              <a:t>SA2#137E: 24 – 27 Feb 2020 </a:t>
            </a:r>
          </a:p>
          <a:p>
            <a:pPr lvl="2" eaLnBrk="1" hangingPunct="1">
              <a:defRPr/>
            </a:pPr>
            <a:r>
              <a:rPr lang="en-GB" altLang="ko-KR" sz="1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Electronic meeting in place of SA2#137 with limited agenda focusing on pre-Rel-17 items</a:t>
            </a:r>
          </a:p>
          <a:p>
            <a:pPr lvl="2" eaLnBrk="1" hangingPunct="1">
              <a:defRPr/>
            </a:pPr>
            <a:r>
              <a:rPr lang="en-GB" altLang="ko-KR" sz="1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 Rel-17 items (except for TEI17 proposals) were discussed. </a:t>
            </a:r>
          </a:p>
          <a:p>
            <a:pPr lvl="1" eaLnBrk="1" hangingPunct="1">
              <a:defRPr/>
            </a:pPr>
            <a:endParaRPr lang="en-GB" altLang="ko-KR" sz="20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defRPr/>
            </a:pPr>
            <a:r>
              <a:rPr lang="en-GB" altLang="de-DE" sz="3200" dirty="0">
                <a:latin typeface="Arial" panose="020B0604020202020204" pitchFamily="34" charset="0"/>
                <a:cs typeface="Arial" panose="020B0604020202020204" pitchFamily="34" charset="0"/>
              </a:rPr>
              <a:t> Future SA2 meetings</a:t>
            </a:r>
          </a:p>
          <a:p>
            <a:pPr lvl="1" eaLnBrk="1" hangingPunct="1">
              <a:defRPr/>
            </a:pPr>
            <a:r>
              <a:rPr lang="en-GB" altLang="ko-KR" sz="1800" dirty="0">
                <a:latin typeface="Arial" panose="020B0604020202020204" pitchFamily="34" charset="0"/>
                <a:cs typeface="Arial" panose="020B0604020202020204" pitchFamily="34" charset="0"/>
              </a:rPr>
              <a:t>SA2#138: 20 – 24 April 2020, Dubrovnik, Croatia </a:t>
            </a:r>
          </a:p>
          <a:p>
            <a:pPr lvl="2" eaLnBrk="1" hangingPunct="1">
              <a:defRPr/>
            </a:pPr>
            <a:r>
              <a:rPr lang="en-GB" altLang="ko-KR" sz="1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Cancelled due to COVID-19, discussion ongoing on whether to convert it to an e-meeting</a:t>
            </a:r>
            <a:endParaRPr lang="en-GB" altLang="ko-KR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 eaLnBrk="1" hangingPunct="1">
              <a:defRPr/>
            </a:pPr>
            <a:r>
              <a:rPr lang="en-GB" altLang="ko-KR" sz="1800" dirty="0">
                <a:latin typeface="Arial" panose="020B0604020202020204" pitchFamily="34" charset="0"/>
                <a:cs typeface="Arial" panose="020B0604020202020204" pitchFamily="34" charset="0"/>
              </a:rPr>
              <a:t>SA2#139: 25 – 29 May 2020, TBD</a:t>
            </a:r>
            <a:endParaRPr lang="en-GB" altLang="de-DE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lvl="1" indent="0" eaLnBrk="1" hangingPunct="1">
              <a:buNone/>
              <a:defRPr/>
            </a:pPr>
            <a:endParaRPr lang="en-GB" altLang="ko-K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GB" altLang="en-US" b="1" dirty="0"/>
              <a:t>2.4) Rel-17 Study/Work (6/10)</a:t>
            </a:r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056453835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FS_5MBS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architectural enhancements for 5G multicast-broadcast services 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15% -&gt; 35%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2020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SP-190625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294760" y="2699266"/>
            <a:ext cx="8554480" cy="3550722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dirty="0"/>
              <a:t>Progress since SA#85: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>
                <a:solidFill>
                  <a:srgbClr val="000000"/>
                </a:solidFill>
              </a:rPr>
              <a:t>Objective B/Key Issue #5 (enTV services) and E-UTRA access removed as a result of downscoping in SA#86 and of NR_MBS WI approved in RAN#86.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>
                <a:solidFill>
                  <a:srgbClr val="000000"/>
                </a:solidFill>
              </a:rPr>
              <a:t>Added new Key Issue 9 (NR/5GC and E-UTRAN/EPC interworking for public safety)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Revised SID submitted for Approval (</a:t>
            </a:r>
            <a:r>
              <a:rPr lang="en-US" sz="1400" dirty="0">
                <a:solidFill>
                  <a:srgbClr val="FF0000"/>
                </a:solidFill>
              </a:rPr>
              <a:t>SP-200092</a:t>
            </a:r>
            <a:r>
              <a:rPr lang="en-US" sz="1400" dirty="0"/>
              <a:t>) aligning scope to agreed Rel-17 prioritization at TSG#86.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4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2000" dirty="0">
                <a:ea typeface="+mn-ea"/>
                <a:cs typeface="+mn-cs"/>
              </a:rPr>
              <a:t>RAN impacts and dependencies:</a:t>
            </a:r>
            <a:endParaRPr lang="de-DE" sz="20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Most of the key issues may lead to RAN impact.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400" dirty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200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Complete solution(s), evaluation  and conclusion(s) for each Key Issue.</a:t>
            </a:r>
            <a:r>
              <a:rPr lang="en-GB" altLang="zh-CN" sz="900" dirty="0"/>
              <a:t> </a:t>
            </a:r>
            <a:endParaRPr lang="de-DE" altLang="de-DE" sz="18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sz="1400" dirty="0"/>
              <a:t>List identified RAN dependencies and send liaisons to relevant RAN WGs.</a:t>
            </a:r>
          </a:p>
        </p:txBody>
      </p:sp>
    </p:spTree>
  </p:cSld>
  <p:clrMapOvr>
    <a:masterClrMapping/>
  </p:clrMapOvr>
  <p:transition spd="slow"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GB" altLang="en-US" b="1" dirty="0"/>
              <a:t>2.4) Rel-17 Study/Work (7/10)</a:t>
            </a:r>
            <a:endParaRPr lang="de-DE" altLang="de-DE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747446082"/>
              </p:ext>
            </p:extLst>
          </p:nvPr>
        </p:nvGraphicFramePr>
        <p:xfrm>
          <a:off x="179388" y="1376363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FS_eNS_Ph2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Study on Enhancement of Network Slicing Phase 2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15% -&gt; 35%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SP-190628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5" y="2657781"/>
            <a:ext cx="8554480" cy="3636141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dirty="0"/>
              <a:t>Progress since SA#85: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3 new KIs have been introduced and now the total of 8 KIs to be addressed</a:t>
            </a:r>
          </a:p>
          <a:p>
            <a:pPr lvl="2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US" altLang="zh-CN" sz="1200" dirty="0"/>
              <a:t>Two LSs have been sent to CT1, SA1, RAN2 and RAN3 for clarifications on two new KI#’s 7 and 8 to verified SA2’s dependency to address those two KIs. 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7 new solutions have been proposed which are mainly targeted for KI#2.  6 other KIs have no solution captured at this point. </a:t>
            </a:r>
            <a:endParaRPr lang="en-US" sz="16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2000" dirty="0">
                <a:ea typeface="+mn-ea"/>
                <a:cs typeface="+mn-cs"/>
              </a:rPr>
              <a:t>RAN impacts and dependencies:</a:t>
            </a:r>
            <a:endParaRPr lang="de-DE" sz="20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400" dirty="0"/>
              <a:t>KI#s 3, 5 and 7 could have dependency on RAN and LSs have been sent to RAN working groups for clarifications. </a:t>
            </a:r>
            <a:endParaRPr lang="de-DE" sz="1400" dirty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2000" dirty="0"/>
              <a:t>Next 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Complete description of existing solutions and last meeting for new solution. Start initial evaluation, if time permit. No new KI.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Solution clean-up, first round of evaluation and conclusions. </a:t>
            </a:r>
          </a:p>
        </p:txBody>
      </p:sp>
    </p:spTree>
    <p:extLst>
      <p:ext uri="{BB962C8B-B14F-4D97-AF65-F5344CB8AC3E}">
        <p14:creationId xmlns:p14="http://schemas.microsoft.com/office/powerpoint/2010/main" val="1614103775"/>
      </p:ext>
    </p:extLst>
  </p:cSld>
  <p:clrMapOvr>
    <a:masterClrMapping/>
  </p:clrMapOvr>
  <p:transition spd="slow"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179388" y="2467971"/>
            <a:ext cx="8554480" cy="3734719"/>
          </a:xfrm>
        </p:spPr>
        <p:txBody>
          <a:bodyPr/>
          <a:lstStyle/>
          <a:p>
            <a:r>
              <a:rPr lang="en-US" altLang="de-DE" sz="2000" dirty="0"/>
              <a:t>Progress since SA#86: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9 new KIs have been introduced and now the total of 21 KIs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Key Issue #3/5/6 are not to be progressed in R17 as a result of down scoping exercise.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4 new solutions have been proposed. </a:t>
            </a:r>
            <a:endParaRPr lang="en-US" sz="1400" dirty="0"/>
          </a:p>
          <a:p>
            <a:pPr lvl="1"/>
            <a:r>
              <a:rPr lang="en-US" sz="1400" dirty="0"/>
              <a:t>Revised SID submitted for Approval (</a:t>
            </a:r>
            <a:r>
              <a:rPr lang="en-US" sz="1400" dirty="0">
                <a:solidFill>
                  <a:srgbClr val="FF0000"/>
                </a:solidFill>
              </a:rPr>
              <a:t>SP-200098</a:t>
            </a:r>
            <a:r>
              <a:rPr lang="en-US" sz="1400" dirty="0"/>
              <a:t>) aligning scope to agreed Rel-17 prioritization at TSG#86.</a:t>
            </a:r>
            <a:endParaRPr lang="en-US" altLang="zh-CN" sz="1400" dirty="0"/>
          </a:p>
          <a:p>
            <a:r>
              <a:rPr lang="en-US" altLang="de-DE" sz="2000" dirty="0"/>
              <a:t>RAN impacts or dependencies:</a:t>
            </a:r>
          </a:p>
          <a:p>
            <a:pPr lvl="1"/>
            <a:r>
              <a:rPr lang="en-US" sz="1400" dirty="0"/>
              <a:t>Regarding KI#8: UE data as an input for analytics generation, the method of collection of RAN impacting parameters from the UE will be investigated after the MDT work of TSG RAN is completed</a:t>
            </a:r>
          </a:p>
          <a:p>
            <a:r>
              <a:rPr lang="en-US" altLang="de-DE" sz="2000" dirty="0"/>
              <a:t>Next steps:</a:t>
            </a:r>
          </a:p>
          <a:p>
            <a:pPr lvl="1"/>
            <a:r>
              <a:rPr lang="en-US" sz="1400" dirty="0"/>
              <a:t>Complete solution, evaluation  and conclusion(s) for each Key Issue.</a:t>
            </a:r>
            <a:r>
              <a:rPr lang="en-GB" altLang="zh-CN" sz="800" dirty="0"/>
              <a:t> </a:t>
            </a:r>
          </a:p>
          <a:p>
            <a:pPr lvl="1"/>
            <a:r>
              <a:rPr lang="en-US" altLang="zh-CN" sz="1400" dirty="0"/>
              <a:t>Find a way to resolve RAN dependencies.</a:t>
            </a:r>
            <a:endParaRPr lang="de-DE" altLang="de-DE" sz="1400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179388" y="83891"/>
            <a:ext cx="7112000" cy="1143000"/>
          </a:xfrm>
        </p:spPr>
        <p:txBody>
          <a:bodyPr/>
          <a:lstStyle/>
          <a:p>
            <a:r>
              <a:rPr lang="en-GB" altLang="en-US" b="1" dirty="0"/>
              <a:t>2.4) Rel-17 Study/Work (8/10)</a:t>
            </a:r>
            <a:endParaRPr lang="en-US" altLang="de-DE" b="1" dirty="0"/>
          </a:p>
        </p:txBody>
      </p:sp>
      <p:graphicFrame>
        <p:nvGraphicFramePr>
          <p:cNvPr id="5" name="Content Placeholder 8">
            <a:extLst>
              <a:ext uri="{FF2B5EF4-FFF2-40B4-BE49-F238E27FC236}">
                <a16:creationId xmlns:a16="http://schemas.microsoft.com/office/drawing/2014/main" id="{2033FE64-1FFA-48D9-81A7-04C4D37364C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20358235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705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771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FS_eNA_Ph2</a:t>
                      </a:r>
                      <a:r>
                        <a:rPr lang="en-US" sz="1400" b="1" kern="1200" baseline="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b="1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Enablers for Network Automation for 5G - phase 2</a:t>
                      </a:r>
                      <a:endParaRPr lang="en-US" altLang="zh-CN" sz="1400" b="1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15% -&gt; 32%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June, 20</a:t>
                      </a:r>
                      <a:endParaRPr lang="en-US" sz="1400" b="1" i="0" dirty="0">
                        <a:solidFill>
                          <a:srgbClr val="7030A0"/>
                        </a:solidFill>
                        <a:latin typeface="+mn-lt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SP-190557</a:t>
                      </a:r>
                      <a:endParaRPr lang="en-US" sz="1400" b="1" i="0" dirty="0">
                        <a:solidFill>
                          <a:srgbClr val="7030A0"/>
                        </a:solidFill>
                        <a:latin typeface="+mn-lt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63008254"/>
      </p:ext>
    </p:extLst>
  </p:cSld>
  <p:clrMapOvr>
    <a:masterClrMapping/>
  </p:clrMapOvr>
  <p:transition spd="slow"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GB" altLang="en-US" b="1" dirty="0"/>
              <a:t>2.4) Rel-17 Study/Work (9/10)</a:t>
            </a:r>
            <a:endParaRPr lang="de-DE" altLang="de-DE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023554275"/>
              </p:ext>
            </p:extLst>
          </p:nvPr>
        </p:nvGraphicFramePr>
        <p:xfrm>
          <a:off x="179388" y="1376363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FS_eNPN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Enhanced support of Non-Public Networks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15% -&gt; 35%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SP-190453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179388" y="2574379"/>
            <a:ext cx="8554480" cy="3600790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dirty="0"/>
              <a:t>Progress since SA#85: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de-DE" sz="1400" dirty="0"/>
              <a:t>Key Issues #5 (Support for equivalent SNPNs) and #6 (Support of non-3GPP access for SNPN services) marked as not addressed within Rel-17 timeframe as a result of TSG#86 Rel-17 prioritization 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400" dirty="0"/>
              <a:t>Key Issue 2 clarified 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de-DE" sz="1400" dirty="0"/>
              <a:t>One solution updated, and 6 new solutions were agreed for inclusion in the TR </a:t>
            </a:r>
            <a:r>
              <a:rPr lang="en-US" altLang="zh-CN" sz="1400" dirty="0"/>
              <a:t>23.700-07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400" dirty="0"/>
              <a:t>Sent LS to SA1 (cc: SA, CT1, SA3, CT6) asking clarifications from SA1 regarding KI #4 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400" dirty="0"/>
              <a:t>Revised SID submitted for Approval (</a:t>
            </a:r>
            <a:r>
              <a:rPr lang="en-US" sz="1400" dirty="0">
                <a:solidFill>
                  <a:srgbClr val="FF0000"/>
                </a:solidFill>
              </a:rPr>
              <a:t>SP-200094</a:t>
            </a:r>
            <a:r>
              <a:rPr lang="en-US" sz="1400" dirty="0"/>
              <a:t>) aligning scope to agreed Rel-17 prioritization at TSG#86.</a:t>
            </a:r>
            <a:endParaRPr lang="en-US" altLang="zh-CN" sz="14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2000" dirty="0">
                <a:ea typeface="+mn-ea"/>
                <a:cs typeface="+mn-cs"/>
              </a:rPr>
              <a:t>RAN impacts and dependencies:</a:t>
            </a:r>
            <a:endParaRPr lang="de-DE" sz="20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dirty="0"/>
              <a:t>RAN impact depends on the conclusions of the KIs (e.g. KI#1, KI#4).</a:t>
            </a:r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200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Complete description of existing solutions, and add new solutions e.g. for key issues without solutions.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Start initial evaluation, and agree on conclusions.</a:t>
            </a:r>
            <a:endParaRPr lang="de-DE" sz="1400" dirty="0"/>
          </a:p>
          <a:p>
            <a:pPr marL="457200" lvl="1" indent="0">
              <a:buNone/>
            </a:pPr>
            <a:r>
              <a:rPr lang="en-US" altLang="zh-CN" sz="14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23567084"/>
      </p:ext>
    </p:extLst>
  </p:cSld>
  <p:clrMapOvr>
    <a:masterClrMapping/>
  </p:clrMapOvr>
  <p:transition spd="slow"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GB" altLang="en-US" sz="2800" b="1" dirty="0"/>
              <a:t>2.4) Rel-17 Study/Work (10/10)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699265"/>
            <a:ext cx="8364642" cy="3528815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dirty="0"/>
              <a:t>Progress since SA#86: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/>
              <a:t>Key Issue (7), architectural assumptions and requirements, and reference architecture have been 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Revised SID submitted for Approval (</a:t>
            </a:r>
            <a:r>
              <a:rPr lang="en-US" sz="1400" dirty="0">
                <a:solidFill>
                  <a:srgbClr val="FF0000"/>
                </a:solidFill>
              </a:rPr>
              <a:t>SP-200097</a:t>
            </a:r>
            <a:r>
              <a:rPr lang="en-US" sz="1400" dirty="0"/>
              <a:t>) aligning scope to agreed Rel-17 prioritization at TSG#86.</a:t>
            </a:r>
            <a:endParaRPr lang="en-US" altLang="zh-CN" sz="14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endParaRPr lang="en-US" sz="1600" dirty="0">
              <a:ea typeface="+mn-ea"/>
              <a:cs typeface="+mn-cs"/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1600" dirty="0">
                <a:ea typeface="+mn-ea"/>
                <a:cs typeface="+mn-cs"/>
              </a:rPr>
              <a:t>RAN impacts and dependencies:</a:t>
            </a:r>
            <a:endParaRPr lang="de-DE" sz="16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400" dirty="0"/>
              <a:t>None identified</a:t>
            </a:r>
          </a:p>
          <a:p>
            <a:pPr marL="457200" lvl="1" indent="0">
              <a:spcBef>
                <a:spcPts val="0"/>
              </a:spcBef>
              <a:spcAft>
                <a:spcPts val="600"/>
              </a:spcAft>
              <a:buNone/>
            </a:pPr>
            <a:endParaRPr lang="de-DE" sz="1600" dirty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1600" dirty="0"/>
              <a:t>Next 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Process additional solutions. Start initial evaluation, if time permit. No new key issues.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Solution clean-up, complete evaluation and conclusions. Submit TR 23.754 to SA#87 plenary for information.</a:t>
            </a:r>
            <a:endParaRPr lang="de-DE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sz="12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US" altLang="zh-CN" sz="1200" dirty="0"/>
          </a:p>
        </p:txBody>
      </p:sp>
      <p:graphicFrame>
        <p:nvGraphicFramePr>
          <p:cNvPr id="8" name="Content Placeholder 8">
            <a:extLst>
              <a:ext uri="{FF2B5EF4-FFF2-40B4-BE49-F238E27FC236}">
                <a16:creationId xmlns:a16="http://schemas.microsoft.com/office/drawing/2014/main" id="{8A487373-E8FB-453B-A616-ABFE3B64DD9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55090256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70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776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FS_ID_UAS_SA2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supporting Unmanned Aerial Systems Connectivity, Identification, and Tracking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-&gt; 25%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SP-181114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81463115"/>
      </p:ext>
    </p:extLst>
  </p:cSld>
  <p:clrMapOvr>
    <a:masterClrMapping/>
  </p:clrMapOvr>
  <p:transition spd="slow"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Contents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457200" y="1409700"/>
            <a:ext cx="8229600" cy="4525963"/>
          </a:xfrm>
        </p:spPr>
        <p:txBody>
          <a:bodyPr/>
          <a:lstStyle/>
          <a:p>
            <a:pPr eaLnBrk="1" hangingPunct="1">
              <a:defRPr/>
            </a:pPr>
            <a:r>
              <a:rPr lang="en-GB" sz="2400" dirty="0">
                <a:solidFill>
                  <a:schemeClr val="bg1">
                    <a:lumMod val="65000"/>
                  </a:schemeClr>
                </a:solidFill>
              </a:rPr>
              <a:t> 1) General aspects (events since SA#86, statistics, next meetings)</a:t>
            </a:r>
          </a:p>
          <a:p>
            <a:pPr eaLnBrk="1" hangingPunct="1">
              <a:defRPr/>
            </a:pPr>
            <a:r>
              <a:rPr lang="en-GB" sz="24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GB" sz="2400" b="1" i="1" dirty="0"/>
              <a:t>2) SA Work Report</a:t>
            </a:r>
          </a:p>
          <a:p>
            <a:pPr lvl="1"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2.1) Rel-14 and before Maintenance</a:t>
            </a:r>
          </a:p>
          <a:p>
            <a:pPr lvl="1"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2.2) Rel-15 Maintenance and Work</a:t>
            </a:r>
          </a:p>
          <a:p>
            <a:pPr lvl="1"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2.3) Rel-16 and later Work and Maintenance</a:t>
            </a:r>
          </a:p>
          <a:p>
            <a:pPr lvl="1"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2.4) New and Updated </a:t>
            </a:r>
            <a:r>
              <a:rPr lang="en-GB" sz="2000" dirty="0" err="1">
                <a:solidFill>
                  <a:schemeClr val="bg1">
                    <a:lumMod val="65000"/>
                  </a:schemeClr>
                </a:solidFill>
              </a:rPr>
              <a:t>WIDs</a:t>
            </a: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 and </a:t>
            </a:r>
            <a:r>
              <a:rPr lang="en-GB" sz="2000" dirty="0" err="1">
                <a:solidFill>
                  <a:schemeClr val="bg1">
                    <a:lumMod val="65000"/>
                  </a:schemeClr>
                </a:solidFill>
              </a:rPr>
              <a:t>SIDs</a:t>
            </a:r>
            <a:endParaRPr lang="en-GB" sz="2000" dirty="0">
              <a:solidFill>
                <a:schemeClr val="bg1">
                  <a:lumMod val="65000"/>
                </a:schemeClr>
              </a:solidFill>
            </a:endParaRPr>
          </a:p>
          <a:p>
            <a:pPr lvl="1" eaLnBrk="1" hangingPunct="1">
              <a:defRPr/>
            </a:pPr>
            <a:r>
              <a:rPr lang="en-GB" sz="2000" b="1" i="1" dirty="0"/>
              <a:t>2.5) </a:t>
            </a:r>
            <a:r>
              <a:rPr lang="en-GB" sz="2000" b="1" i="1" dirty="0" err="1"/>
              <a:t>IETF</a:t>
            </a:r>
            <a:r>
              <a:rPr lang="en-GB" sz="2000" b="1" i="1" dirty="0"/>
              <a:t> and External </a:t>
            </a:r>
            <a:r>
              <a:rPr lang="en-GB" sz="2000" b="1" i="1" dirty="0" err="1"/>
              <a:t>SDO</a:t>
            </a:r>
            <a:r>
              <a:rPr lang="en-GB" sz="2000" b="1" i="1" dirty="0"/>
              <a:t> Normative Reference Update</a:t>
            </a:r>
          </a:p>
          <a:p>
            <a:pPr eaLnBrk="1" hangingPunct="1">
              <a:defRPr/>
            </a:pPr>
            <a:r>
              <a:rPr lang="en-GB" sz="2400" dirty="0">
                <a:solidFill>
                  <a:schemeClr val="bg1">
                    <a:lumMod val="65000"/>
                  </a:schemeClr>
                </a:solidFill>
              </a:rPr>
              <a:t> 3) Action Items</a:t>
            </a:r>
          </a:p>
          <a:p>
            <a:pPr eaLnBrk="1" hangingPunct="1">
              <a:defRPr/>
            </a:pPr>
            <a:r>
              <a:rPr lang="en-GB" sz="2400" dirty="0">
                <a:solidFill>
                  <a:schemeClr val="bg1">
                    <a:lumMod val="65000"/>
                  </a:schemeClr>
                </a:solidFill>
              </a:rPr>
              <a:t> 4) Documents for Information and Approval</a:t>
            </a:r>
          </a:p>
          <a:p>
            <a:pPr eaLnBrk="1" hangingPunct="1">
              <a:defRPr/>
            </a:pPr>
            <a:r>
              <a:rPr lang="en-GB" sz="2400" dirty="0">
                <a:solidFill>
                  <a:schemeClr val="bg1">
                    <a:lumMod val="65000"/>
                  </a:schemeClr>
                </a:solidFill>
              </a:rPr>
              <a:t> 5) Collected Items requiring action from SA</a:t>
            </a:r>
          </a:p>
        </p:txBody>
      </p:sp>
      <p:sp>
        <p:nvSpPr>
          <p:cNvPr id="45060" name="Text Box 3"/>
          <p:cNvSpPr txBox="1">
            <a:spLocks noChangeArrowheads="1"/>
          </p:cNvSpPr>
          <p:nvPr/>
        </p:nvSpPr>
        <p:spPr bwMode="auto">
          <a:xfrm>
            <a:off x="77788" y="4081463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ko-KR" sz="2400">
                <a:latin typeface="Wingdings" panose="05000000000000000000" pitchFamily="2" charset="2"/>
                <a:ea typeface="Gulim" panose="020B0600000101010101" pitchFamily="34" charset="-127"/>
              </a:rPr>
              <a:t>è</a:t>
            </a:r>
            <a:endParaRPr lang="en-GB" altLang="ko-KR" sz="2400">
              <a:latin typeface="Times New Roman" panose="02020603050405020304" pitchFamily="18" charset="0"/>
              <a:ea typeface="Gulim" panose="020B0600000101010101" pitchFamily="34" charset="-127"/>
            </a:endParaRP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de-DE" b="1" dirty="0"/>
              <a:t>2.5) IETF </a:t>
            </a:r>
            <a:r>
              <a:rPr lang="en-GB" altLang="de-DE" b="1" dirty="0"/>
              <a:t>and External SDO Normative Reference Update (1/1)</a:t>
            </a:r>
            <a:endParaRPr lang="de-DE" altLang="de-DE" b="1" dirty="0"/>
          </a:p>
        </p:txBody>
      </p:sp>
      <p:sp>
        <p:nvSpPr>
          <p:cNvPr id="46083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 sz="2400" dirty="0"/>
          </a:p>
          <a:p>
            <a:pPr eaLnBrk="1" hangingPunct="1"/>
            <a:endParaRPr lang="en-US" altLang="de-DE" sz="2400" dirty="0"/>
          </a:p>
          <a:p>
            <a:pPr>
              <a:buFontTx/>
              <a:buNone/>
            </a:pPr>
            <a:endParaRPr lang="en-US" altLang="de-DE" dirty="0"/>
          </a:p>
          <a:p>
            <a:pPr eaLnBrk="1" hangingPunct="1">
              <a:buFontTx/>
              <a:buNone/>
            </a:pPr>
            <a:endParaRPr lang="en-US" altLang="de-DE" dirty="0"/>
          </a:p>
          <a:p>
            <a:pPr eaLnBrk="1" hangingPunct="1"/>
            <a:endParaRPr lang="en-GB" altLang="de-D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041F9B7-C239-4B45-BD44-AF358702C28E}"/>
              </a:ext>
            </a:extLst>
          </p:cNvPr>
          <p:cNvSpPr txBox="1">
            <a:spLocks/>
          </p:cNvSpPr>
          <p:nvPr/>
        </p:nvSpPr>
        <p:spPr bwMode="auto">
          <a:xfrm>
            <a:off x="457200" y="1634836"/>
            <a:ext cx="8229600" cy="43008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eaLnBrk="1" hangingPunct="1">
              <a:defRPr/>
            </a:pPr>
            <a:r>
              <a:rPr lang="en-US" sz="2400" kern="0" dirty="0"/>
              <a:t>None identified</a:t>
            </a:r>
          </a:p>
          <a:p>
            <a:pPr eaLnBrk="1" hangingPunct="1">
              <a:defRPr/>
            </a:pPr>
            <a:endParaRPr lang="en-GB" sz="1600" kern="0" dirty="0"/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Contents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457200" y="1409700"/>
            <a:ext cx="8229600" cy="4525963"/>
          </a:xfrm>
        </p:spPr>
        <p:txBody>
          <a:bodyPr/>
          <a:lstStyle/>
          <a:p>
            <a:pPr eaLnBrk="1" hangingPunct="1">
              <a:defRPr/>
            </a:pPr>
            <a:r>
              <a:rPr lang="en-GB" sz="2400" dirty="0">
                <a:solidFill>
                  <a:schemeClr val="bg1">
                    <a:lumMod val="65000"/>
                  </a:schemeClr>
                </a:solidFill>
              </a:rPr>
              <a:t> 1) General aspects (events since SA#86, statistics, next meetings)</a:t>
            </a:r>
          </a:p>
          <a:p>
            <a:pPr eaLnBrk="1" hangingPunct="1">
              <a:defRPr/>
            </a:pPr>
            <a:r>
              <a:rPr lang="en-GB" sz="2400" dirty="0">
                <a:solidFill>
                  <a:schemeClr val="bg1">
                    <a:lumMod val="65000"/>
                  </a:schemeClr>
                </a:solidFill>
              </a:rPr>
              <a:t> 2) SA Work Report</a:t>
            </a:r>
          </a:p>
          <a:p>
            <a:pPr lvl="1"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2.1) Rel-14 and before Maintenance</a:t>
            </a:r>
          </a:p>
          <a:p>
            <a:pPr lvl="1"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2.2) Rel-15 Maintenance and Work</a:t>
            </a:r>
          </a:p>
          <a:p>
            <a:pPr lvl="1"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2.3) Rel-16 and later Work and Maintenance</a:t>
            </a:r>
          </a:p>
          <a:p>
            <a:pPr lvl="1"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2.4) New and Updated </a:t>
            </a:r>
            <a:r>
              <a:rPr lang="en-GB" sz="2000" dirty="0" err="1">
                <a:solidFill>
                  <a:schemeClr val="bg1">
                    <a:lumMod val="65000"/>
                  </a:schemeClr>
                </a:solidFill>
              </a:rPr>
              <a:t>WIDs</a:t>
            </a: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 and </a:t>
            </a:r>
            <a:r>
              <a:rPr lang="en-GB" sz="2000" dirty="0" err="1">
                <a:solidFill>
                  <a:schemeClr val="bg1">
                    <a:lumMod val="65000"/>
                  </a:schemeClr>
                </a:solidFill>
              </a:rPr>
              <a:t>SIDs</a:t>
            </a:r>
            <a:endParaRPr lang="en-GB" sz="2000" dirty="0">
              <a:solidFill>
                <a:schemeClr val="bg1">
                  <a:lumMod val="65000"/>
                </a:schemeClr>
              </a:solidFill>
            </a:endParaRPr>
          </a:p>
          <a:p>
            <a:pPr lvl="1"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2.5) </a:t>
            </a:r>
            <a:r>
              <a:rPr lang="en-GB" sz="2000" dirty="0" err="1">
                <a:solidFill>
                  <a:schemeClr val="bg1">
                    <a:lumMod val="65000"/>
                  </a:schemeClr>
                </a:solidFill>
              </a:rPr>
              <a:t>IETF</a:t>
            </a: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 Dependency Update</a:t>
            </a:r>
          </a:p>
          <a:p>
            <a:pPr eaLnBrk="1" hangingPunct="1">
              <a:defRPr/>
            </a:pPr>
            <a:r>
              <a:rPr lang="en-GB" sz="24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GB" sz="2400" b="1" i="1" dirty="0"/>
              <a:t>3) SA2 Work Planning</a:t>
            </a:r>
          </a:p>
          <a:p>
            <a:pPr eaLnBrk="1" hangingPunct="1">
              <a:defRPr/>
            </a:pPr>
            <a:r>
              <a:rPr lang="en-GB" sz="2400" dirty="0">
                <a:solidFill>
                  <a:schemeClr val="bg1">
                    <a:lumMod val="65000"/>
                  </a:schemeClr>
                </a:solidFill>
              </a:rPr>
              <a:t> 4) Documents for Information and Approval</a:t>
            </a:r>
          </a:p>
          <a:p>
            <a:pPr eaLnBrk="1" hangingPunct="1">
              <a:defRPr/>
            </a:pPr>
            <a:r>
              <a:rPr lang="en-GB" sz="2400" dirty="0">
                <a:solidFill>
                  <a:schemeClr val="bg1">
                    <a:lumMod val="65000"/>
                  </a:schemeClr>
                </a:solidFill>
              </a:rPr>
              <a:t> 5) Collected Items requiring action from SA</a:t>
            </a:r>
          </a:p>
        </p:txBody>
      </p:sp>
      <p:sp>
        <p:nvSpPr>
          <p:cNvPr id="47108" name="Text Box 3"/>
          <p:cNvSpPr txBox="1">
            <a:spLocks noChangeArrowheads="1"/>
          </p:cNvSpPr>
          <p:nvPr/>
        </p:nvSpPr>
        <p:spPr bwMode="auto">
          <a:xfrm>
            <a:off x="77788" y="4505325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ko-KR" sz="2400">
                <a:latin typeface="Wingdings" panose="05000000000000000000" pitchFamily="2" charset="2"/>
                <a:ea typeface="Gulim" panose="020B0600000101010101" pitchFamily="34" charset="-127"/>
              </a:rPr>
              <a:t>è</a:t>
            </a:r>
            <a:endParaRPr lang="en-GB" altLang="ko-KR" sz="2400">
              <a:latin typeface="Times New Roman" panose="02020603050405020304" pitchFamily="18" charset="0"/>
              <a:ea typeface="Gulim" panose="020B0600000101010101" pitchFamily="34" charset="-127"/>
            </a:endParaRP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en-US" b="1" dirty="0"/>
              <a:t>3) SA2 Work Planning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457200" y="1409700"/>
            <a:ext cx="8229600" cy="4525963"/>
          </a:xfrm>
        </p:spPr>
        <p:txBody>
          <a:bodyPr/>
          <a:lstStyle/>
          <a:p>
            <a:pPr eaLnBrk="1" hangingPunct="1">
              <a:defRPr/>
            </a:pPr>
            <a:r>
              <a:rPr lang="en-US" sz="2400" dirty="0"/>
              <a:t>Due to cancellation of SA2#137 and SA2#138 F2F meetings stage-2 completion by Sep, 2020 is at risk</a:t>
            </a:r>
            <a:r>
              <a:rPr lang="en-GB" sz="1800" dirty="0"/>
              <a:t>. </a:t>
            </a:r>
          </a:p>
          <a:p>
            <a:pPr eaLnBrk="1" hangingPunct="1">
              <a:defRPr/>
            </a:pPr>
            <a:r>
              <a:rPr lang="en-GB" sz="2000" b="1" u="sng" dirty="0">
                <a:solidFill>
                  <a:srgbClr val="FF0000"/>
                </a:solidFill>
              </a:rPr>
              <a:t>Action to SA#87-e</a:t>
            </a:r>
            <a:r>
              <a:rPr lang="en-GB" sz="2000" dirty="0">
                <a:solidFill>
                  <a:srgbClr val="FF0000"/>
                </a:solidFill>
              </a:rPr>
              <a:t>: </a:t>
            </a:r>
          </a:p>
          <a:p>
            <a:pPr lvl="1" eaLnBrk="1" hangingPunct="1">
              <a:defRPr/>
            </a:pPr>
            <a:r>
              <a:rPr lang="en-GB" sz="1800" dirty="0">
                <a:solidFill>
                  <a:srgbClr val="FF0000"/>
                </a:solidFill>
              </a:rPr>
              <a:t>SA#87-e is requested to evaluate whether Rel-17 stage-2 freeze timeline of Sep, 2020 is still valid. </a:t>
            </a:r>
          </a:p>
          <a:p>
            <a:pPr lvl="1" eaLnBrk="1" hangingPunct="1">
              <a:defRPr/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767416359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Contents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457200" y="1409700"/>
            <a:ext cx="8229600" cy="4525963"/>
          </a:xfrm>
        </p:spPr>
        <p:txBody>
          <a:bodyPr/>
          <a:lstStyle/>
          <a:p>
            <a:pPr eaLnBrk="1" hangingPunct="1">
              <a:defRPr/>
            </a:pPr>
            <a:r>
              <a:rPr lang="en-GB" sz="2400" dirty="0">
                <a:solidFill>
                  <a:schemeClr val="bg1">
                    <a:lumMod val="65000"/>
                  </a:schemeClr>
                </a:solidFill>
              </a:rPr>
              <a:t> 1) General aspects (events since SA#86, statistics, next meetings)</a:t>
            </a:r>
          </a:p>
          <a:p>
            <a:pPr eaLnBrk="1" hangingPunct="1">
              <a:defRPr/>
            </a:pPr>
            <a:r>
              <a:rPr lang="en-GB" sz="2400" dirty="0">
                <a:solidFill>
                  <a:schemeClr val="bg1">
                    <a:lumMod val="65000"/>
                  </a:schemeClr>
                </a:solidFill>
              </a:rPr>
              <a:t> 2) SA Work Report</a:t>
            </a:r>
          </a:p>
          <a:p>
            <a:pPr lvl="1"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2.1) Rel-14 and before Maintenance</a:t>
            </a:r>
          </a:p>
          <a:p>
            <a:pPr lvl="1"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2.2) Rel-15 Maintenance and Work</a:t>
            </a:r>
          </a:p>
          <a:p>
            <a:pPr lvl="1"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2.3) Rel-16 and later Work and Maintenance</a:t>
            </a:r>
          </a:p>
          <a:p>
            <a:pPr lvl="1"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2.4) New and Updated </a:t>
            </a:r>
            <a:r>
              <a:rPr lang="en-GB" sz="2000" dirty="0" err="1">
                <a:solidFill>
                  <a:schemeClr val="bg1">
                    <a:lumMod val="65000"/>
                  </a:schemeClr>
                </a:solidFill>
              </a:rPr>
              <a:t>WIDs</a:t>
            </a: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 and </a:t>
            </a:r>
            <a:r>
              <a:rPr lang="en-GB" sz="2000" dirty="0" err="1">
                <a:solidFill>
                  <a:schemeClr val="bg1">
                    <a:lumMod val="65000"/>
                  </a:schemeClr>
                </a:solidFill>
              </a:rPr>
              <a:t>SIDs</a:t>
            </a:r>
            <a:endParaRPr lang="en-GB" sz="2000" dirty="0">
              <a:solidFill>
                <a:schemeClr val="bg1">
                  <a:lumMod val="65000"/>
                </a:schemeClr>
              </a:solidFill>
            </a:endParaRPr>
          </a:p>
          <a:p>
            <a:pPr lvl="1"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2.5) </a:t>
            </a:r>
            <a:r>
              <a:rPr lang="en-GB" sz="2000" dirty="0" err="1">
                <a:solidFill>
                  <a:schemeClr val="bg1">
                    <a:lumMod val="65000"/>
                  </a:schemeClr>
                </a:solidFill>
              </a:rPr>
              <a:t>IETF</a:t>
            </a: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 Dependency Update</a:t>
            </a:r>
          </a:p>
          <a:p>
            <a:pPr eaLnBrk="1" hangingPunct="1">
              <a:defRPr/>
            </a:pPr>
            <a:r>
              <a:rPr lang="en-GB" sz="2400" dirty="0">
                <a:solidFill>
                  <a:schemeClr val="bg1">
                    <a:lumMod val="65000"/>
                  </a:schemeClr>
                </a:solidFill>
              </a:rPr>
              <a:t> 3) Action Items</a:t>
            </a:r>
          </a:p>
          <a:p>
            <a:pPr eaLnBrk="1" hangingPunct="1">
              <a:defRPr/>
            </a:pPr>
            <a:r>
              <a:rPr lang="en-GB" sz="24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GB" sz="2400" b="1" i="1" dirty="0"/>
              <a:t>4) Documents for Information and Approval</a:t>
            </a:r>
          </a:p>
          <a:p>
            <a:pPr eaLnBrk="1" hangingPunct="1">
              <a:defRPr/>
            </a:pPr>
            <a:r>
              <a:rPr lang="en-GB" sz="2400" dirty="0">
                <a:solidFill>
                  <a:schemeClr val="bg1">
                    <a:lumMod val="65000"/>
                  </a:schemeClr>
                </a:solidFill>
              </a:rPr>
              <a:t> 5) Collected Items requiring action from SA</a:t>
            </a:r>
          </a:p>
        </p:txBody>
      </p:sp>
      <p:sp>
        <p:nvSpPr>
          <p:cNvPr id="48132" name="Text Box 3"/>
          <p:cNvSpPr txBox="1">
            <a:spLocks noChangeArrowheads="1"/>
          </p:cNvSpPr>
          <p:nvPr/>
        </p:nvSpPr>
        <p:spPr bwMode="auto">
          <a:xfrm>
            <a:off x="6350" y="4941888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ko-KR" sz="2400">
                <a:latin typeface="Wingdings" panose="05000000000000000000" pitchFamily="2" charset="2"/>
                <a:ea typeface="Gulim" panose="020B0600000101010101" pitchFamily="34" charset="-127"/>
              </a:rPr>
              <a:t>è</a:t>
            </a:r>
            <a:endParaRPr lang="en-GB" altLang="ko-KR" sz="2400">
              <a:latin typeface="Times New Roman" panose="02020603050405020304" pitchFamily="18" charset="0"/>
              <a:ea typeface="Gulim" panose="020B0600000101010101" pitchFamily="34" charset="-127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de-DE" b="1" dirty="0"/>
              <a:t>1) General Aspects (2/7)</a:t>
            </a:r>
          </a:p>
        </p:txBody>
      </p:sp>
      <p:sp>
        <p:nvSpPr>
          <p:cNvPr id="11267" name="Rectangle 3"/>
          <p:cNvSpPr>
            <a:spLocks noGrp="1"/>
          </p:cNvSpPr>
          <p:nvPr>
            <p:ph idx="1"/>
          </p:nvPr>
        </p:nvSpPr>
        <p:spPr>
          <a:xfrm>
            <a:off x="488950" y="1647687"/>
            <a:ext cx="8119533" cy="4376738"/>
          </a:xfrm>
        </p:spPr>
        <p:txBody>
          <a:bodyPr/>
          <a:lstStyle/>
          <a:p>
            <a:pPr eaLnBrk="1" hangingPunct="1"/>
            <a:r>
              <a:rPr lang="en-GB" altLang="ko-KR" dirty="0">
                <a:ea typeface="Gulim" panose="020B0600000101010101" pitchFamily="34" charset="-127"/>
                <a:cs typeface="Arial" panose="020B0604020202020204" pitchFamily="34" charset="0"/>
              </a:rPr>
              <a:t>SA2 WG leadership</a:t>
            </a:r>
          </a:p>
          <a:p>
            <a:pPr lvl="1" eaLnBrk="1" hangingPunct="1"/>
            <a:r>
              <a:rPr lang="en-GB" altLang="ko-KR" sz="2000" b="1" dirty="0"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Chairman</a:t>
            </a:r>
            <a:r>
              <a:rPr lang="en-GB" altLang="ko-KR" sz="2000" dirty="0"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: Puneet Jain (Intel)</a:t>
            </a:r>
          </a:p>
          <a:p>
            <a:pPr lvl="1" eaLnBrk="1" hangingPunct="1"/>
            <a:r>
              <a:rPr lang="en-GB" altLang="ko-KR" sz="2000" b="1" dirty="0"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Vice Chairmen</a:t>
            </a:r>
            <a:r>
              <a:rPr lang="en-GB" altLang="ko-KR" sz="2000" dirty="0"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: Tao Sun (CMCC), Andrew Bennett (Samsung)</a:t>
            </a:r>
          </a:p>
          <a:p>
            <a:pPr lvl="1" eaLnBrk="1" hangingPunct="1"/>
            <a:r>
              <a:rPr lang="en-GB" altLang="ko-KR" sz="2000" b="1" dirty="0"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Secretary</a:t>
            </a:r>
            <a:r>
              <a:rPr lang="en-GB" altLang="ko-KR" sz="2000" dirty="0"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: Maurice Pope (MCC)</a:t>
            </a:r>
          </a:p>
          <a:p>
            <a:pPr marL="457200" lvl="1" indent="0" eaLnBrk="1" hangingPunct="1">
              <a:buNone/>
            </a:pPr>
            <a:endParaRPr lang="en-GB" altLang="de-DE" sz="2000" b="1" dirty="0">
              <a:solidFill>
                <a:srgbClr val="7030A0"/>
              </a:solidFill>
              <a:latin typeface="Arial" panose="020B0604020202020204" pitchFamily="34" charset="0"/>
              <a:ea typeface="Gulim" panose="020B0600000101010101" pitchFamily="34" charset="-127"/>
              <a:cs typeface="Arial" panose="020B0604020202020204" pitchFamily="34" charset="0"/>
            </a:endParaRPr>
          </a:p>
          <a:p>
            <a:pPr eaLnBrk="1" hangingPunct="1"/>
            <a:r>
              <a:rPr lang="en-GB" altLang="ko-KR" sz="2400" dirty="0"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 </a:t>
            </a:r>
            <a:r>
              <a:rPr lang="en-GB" altLang="ko-KR" dirty="0">
                <a:ea typeface="Gulim" panose="020B0600000101010101" pitchFamily="34" charset="-127"/>
                <a:cs typeface="Arial" panose="020B0604020202020204" pitchFamily="34" charset="0"/>
              </a:rPr>
              <a:t>Parallel sessions held in the last plenary cycle</a:t>
            </a:r>
          </a:p>
          <a:p>
            <a:pPr lvl="1" eaLnBrk="1" hangingPunct="1"/>
            <a:r>
              <a:rPr lang="en-GB" altLang="ko-KR" sz="2000" dirty="0"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SA2 has one main session and 2 parallel sessions for most part. </a:t>
            </a:r>
          </a:p>
          <a:p>
            <a:pPr marL="457200" lvl="1" indent="0" eaLnBrk="1" hangingPunct="1">
              <a:buNone/>
            </a:pPr>
            <a:endParaRPr lang="en-GB" altLang="de-DE" sz="2000" b="1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69913" lvl="1" indent="0" eaLnBrk="1" hangingPunct="1">
              <a:buNone/>
            </a:pPr>
            <a:r>
              <a:rPr lang="en-GB" altLang="de-DE" sz="20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Many thanks to Maurice Pope and parallel session chairs, Andrew Bennett, Tao Sun, and LaeYoung Kim for their outstanding support!</a:t>
            </a: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de-DE" b="1" dirty="0"/>
              <a:t>4) Documents for Information and Approval (1/2)</a:t>
            </a:r>
            <a:endParaRPr lang="en-GB" altLang="de-DE" b="1" i="1" dirty="0"/>
          </a:p>
        </p:txBody>
      </p:sp>
      <p:sp>
        <p:nvSpPr>
          <p:cNvPr id="49155" name="Content Placeholder 2"/>
          <p:cNvSpPr>
            <a:spLocks noGrp="1"/>
          </p:cNvSpPr>
          <p:nvPr>
            <p:ph idx="1"/>
          </p:nvPr>
        </p:nvSpPr>
        <p:spPr>
          <a:xfrm>
            <a:off x="86807" y="1605588"/>
            <a:ext cx="8342313" cy="509539"/>
          </a:xfrm>
        </p:spPr>
        <p:txBody>
          <a:bodyPr/>
          <a:lstStyle/>
          <a:p>
            <a:pPr eaLnBrk="1" hangingPunct="1"/>
            <a:r>
              <a:rPr lang="de-DE" altLang="de-DE" sz="2400" dirty="0"/>
              <a:t>TEI17 WID(s) for </a:t>
            </a:r>
            <a:r>
              <a:rPr lang="de-DE" altLang="de-DE" sz="2400" dirty="0">
                <a:solidFill>
                  <a:srgbClr val="FF0000"/>
                </a:solidFill>
              </a:rPr>
              <a:t>Approval</a:t>
            </a:r>
          </a:p>
          <a:p>
            <a:pPr marL="457200" lvl="1" indent="0" eaLnBrk="1" hangingPunct="1">
              <a:buNone/>
            </a:pPr>
            <a:endParaRPr lang="de-DE" sz="1600" dirty="0"/>
          </a:p>
          <a:p>
            <a:pPr eaLnBrk="1" hangingPunct="1"/>
            <a:endParaRPr lang="de-DE" sz="1600" dirty="0"/>
          </a:p>
          <a:p>
            <a:pPr marL="457200" lvl="1" indent="0" eaLnBrk="1" hangingPunct="1">
              <a:buNone/>
            </a:pPr>
            <a:endParaRPr lang="zh-CN" altLang="zh-CN" sz="1600" b="1" dirty="0"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lvl="1" eaLnBrk="1" hangingPunct="1"/>
            <a:endParaRPr lang="en-GB" altLang="zh-CN" sz="1600" dirty="0"/>
          </a:p>
          <a:p>
            <a:pPr lvl="1"/>
            <a:endParaRPr lang="en-GB" sz="1600" dirty="0"/>
          </a:p>
          <a:p>
            <a:pPr eaLnBrk="1" hangingPunct="1"/>
            <a:endParaRPr lang="de-DE" altLang="de-DE" sz="2200" dirty="0">
              <a:solidFill>
                <a:srgbClr val="FF0000"/>
              </a:solidFill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C39BB5DE-55BA-44A6-AF33-01B5884DC4D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26094853"/>
              </p:ext>
            </p:extLst>
          </p:nvPr>
        </p:nvGraphicFramePr>
        <p:xfrm>
          <a:off x="488950" y="2185605"/>
          <a:ext cx="8445581" cy="237744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953135">
                  <a:extLst>
                    <a:ext uri="{9D8B030D-6E8A-4147-A177-3AD203B41FA5}">
                      <a16:colId xmlns:a16="http://schemas.microsoft.com/office/drawing/2014/main" val="3147996082"/>
                    </a:ext>
                  </a:extLst>
                </a:gridCol>
                <a:gridCol w="889635">
                  <a:extLst>
                    <a:ext uri="{9D8B030D-6E8A-4147-A177-3AD203B41FA5}">
                      <a16:colId xmlns:a16="http://schemas.microsoft.com/office/drawing/2014/main" val="3129532351"/>
                    </a:ext>
                  </a:extLst>
                </a:gridCol>
                <a:gridCol w="1257786">
                  <a:extLst>
                    <a:ext uri="{9D8B030D-6E8A-4147-A177-3AD203B41FA5}">
                      <a16:colId xmlns:a16="http://schemas.microsoft.com/office/drawing/2014/main" val="67277315"/>
                    </a:ext>
                  </a:extLst>
                </a:gridCol>
                <a:gridCol w="4255527">
                  <a:extLst>
                    <a:ext uri="{9D8B030D-6E8A-4147-A177-3AD203B41FA5}">
                      <a16:colId xmlns:a16="http://schemas.microsoft.com/office/drawing/2014/main" val="2196209889"/>
                    </a:ext>
                  </a:extLst>
                </a:gridCol>
                <a:gridCol w="1089498">
                  <a:extLst>
                    <a:ext uri="{9D8B030D-6E8A-4147-A177-3AD203B41FA5}">
                      <a16:colId xmlns:a16="http://schemas.microsoft.com/office/drawing/2014/main" val="43983163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dirty="0">
                          <a:effectLst/>
                          <a:latin typeface="+mn-lt"/>
                        </a:rPr>
                        <a:t>SA-TD</a:t>
                      </a:r>
                      <a:endParaRPr lang="en-US" sz="1200" b="1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anchor="ctr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>
                          <a:effectLst/>
                          <a:latin typeface="+mn-lt"/>
                        </a:rPr>
                        <a:t>Type</a:t>
                      </a:r>
                      <a:endParaRPr lang="en-US" sz="1200" b="1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anchor="ctr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>
                          <a:effectLst/>
                          <a:latin typeface="+mn-lt"/>
                        </a:rPr>
                        <a:t>WI Code</a:t>
                      </a:r>
                      <a:endParaRPr lang="en-US" sz="1200" b="1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anchor="ctr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dirty="0">
                          <a:effectLst/>
                          <a:latin typeface="+mn-lt"/>
                        </a:rPr>
                        <a:t>Title</a:t>
                      </a:r>
                      <a:endParaRPr lang="en-US" sz="1200" b="1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anchor="ctr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TUs Requested</a:t>
                      </a:r>
                    </a:p>
                  </a:txBody>
                  <a:tcPr marL="68580" marR="68580" anchor="ctr"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9493501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GB" sz="1200" b="1" dirty="0">
                          <a:solidFill>
                            <a:srgbClr val="365F9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SP-200083</a:t>
                      </a:r>
                      <a:endParaRPr lang="en-US" sz="1200" b="1" dirty="0">
                        <a:solidFill>
                          <a:srgbClr val="365F9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WID NEW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+mn-cs"/>
                        </a:rPr>
                        <a:t>TEI17_IMSGID</a:t>
                      </a:r>
                      <a:endParaRPr lang="en-US" sz="1200" kern="1200">
                        <a:solidFill>
                          <a:schemeClr val="dk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IMS Optimization for HSS Group ID in an SBA environment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0.5</a:t>
                      </a:r>
                    </a:p>
                  </a:txBody>
                  <a:tcPr marL="68580" marR="68580"/>
                </a:tc>
                <a:extLst>
                  <a:ext uri="{0D108BD9-81ED-4DB2-BD59-A6C34878D82A}">
                    <a16:rowId xmlns:a16="http://schemas.microsoft.com/office/drawing/2014/main" val="262647104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GB" sz="1200" b="1">
                          <a:solidFill>
                            <a:srgbClr val="365F9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SP-200085</a:t>
                      </a:r>
                      <a:endParaRPr lang="en-US" sz="1200" b="1">
                        <a:solidFill>
                          <a:srgbClr val="365F9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WID NEW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+mn-cs"/>
                        </a:rPr>
                        <a:t>TEI17_SAPES</a:t>
                      </a:r>
                      <a:endParaRPr lang="en-US" sz="1200" kern="1200">
                        <a:solidFill>
                          <a:schemeClr val="dk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Support for Signed Attestation for Priority and Emergency Sessions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0.5</a:t>
                      </a:r>
                    </a:p>
                  </a:txBody>
                  <a:tcPr marL="68580" marR="68580"/>
                </a:tc>
                <a:extLst>
                  <a:ext uri="{0D108BD9-81ED-4DB2-BD59-A6C34878D82A}">
                    <a16:rowId xmlns:a16="http://schemas.microsoft.com/office/drawing/2014/main" val="266824149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GB" sz="1200" b="1">
                          <a:solidFill>
                            <a:srgbClr val="365F9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SP-200086</a:t>
                      </a:r>
                      <a:endParaRPr lang="en-US" sz="1200" b="1">
                        <a:solidFill>
                          <a:srgbClr val="365F9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WID NEW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+mn-cs"/>
                        </a:rPr>
                        <a:t>TEI17_DCAMP</a:t>
                      </a:r>
                      <a:endParaRPr lang="en-US" sz="1200" kern="1200">
                        <a:solidFill>
                          <a:schemeClr val="dk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Dynamically Changing AM Policies in the 5GC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0.5</a:t>
                      </a:r>
                    </a:p>
                  </a:txBody>
                  <a:tcPr marL="68580" marR="68580"/>
                </a:tc>
                <a:extLst>
                  <a:ext uri="{0D108BD9-81ED-4DB2-BD59-A6C34878D82A}">
                    <a16:rowId xmlns:a16="http://schemas.microsoft.com/office/drawing/2014/main" val="55217667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GB" sz="1200" b="1">
                          <a:solidFill>
                            <a:srgbClr val="365F9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SP-200087</a:t>
                      </a:r>
                      <a:endParaRPr lang="en-US" sz="1200" b="1">
                        <a:solidFill>
                          <a:srgbClr val="365F9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WID NEW</a:t>
                      </a:r>
                      <a:endParaRPr lang="en-US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+mn-cs"/>
                        </a:rPr>
                        <a:t>TEI17_IPU</a:t>
                      </a:r>
                      <a:endParaRPr lang="en-US" sz="1200" kern="1200">
                        <a:solidFill>
                          <a:schemeClr val="dk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IP address pool information from UDM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0.5</a:t>
                      </a:r>
                    </a:p>
                  </a:txBody>
                  <a:tcPr marL="68580" marR="68580"/>
                </a:tc>
                <a:extLst>
                  <a:ext uri="{0D108BD9-81ED-4DB2-BD59-A6C34878D82A}">
                    <a16:rowId xmlns:a16="http://schemas.microsoft.com/office/drawing/2014/main" val="316685745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GB" sz="1200" b="1">
                          <a:solidFill>
                            <a:srgbClr val="365F9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SP-200088</a:t>
                      </a:r>
                      <a:endParaRPr lang="en-US" sz="1200" b="1">
                        <a:solidFill>
                          <a:srgbClr val="365F9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WID NEW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+mn-cs"/>
                        </a:rPr>
                        <a:t>TEI17_GroupEventMont</a:t>
                      </a:r>
                      <a:endParaRPr lang="en-US" sz="1200" kern="1200">
                        <a:solidFill>
                          <a:schemeClr val="dk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Dynamic management of group-based event monitoring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0.5</a:t>
                      </a:r>
                    </a:p>
                  </a:txBody>
                  <a:tcPr marL="68580" marR="68580"/>
                </a:tc>
                <a:extLst>
                  <a:ext uri="{0D108BD9-81ED-4DB2-BD59-A6C34878D82A}">
                    <a16:rowId xmlns:a16="http://schemas.microsoft.com/office/drawing/2014/main" val="321432974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GB" sz="1200" b="1">
                          <a:solidFill>
                            <a:srgbClr val="365F9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SP-200089</a:t>
                      </a:r>
                      <a:endParaRPr lang="en-US" sz="1200" b="1">
                        <a:solidFill>
                          <a:srgbClr val="365F9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WID NEW</a:t>
                      </a:r>
                      <a:endParaRPr lang="en-US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+mn-cs"/>
                        </a:rPr>
                        <a:t>TEI17_N3SLICE</a:t>
                      </a:r>
                      <a:endParaRPr lang="en-US" sz="1200" kern="1200">
                        <a:solidFill>
                          <a:schemeClr val="dk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Support of different slices over different Non 3GPP access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0.5</a:t>
                      </a:r>
                    </a:p>
                  </a:txBody>
                  <a:tcPr marL="68580" marR="68580"/>
                </a:tc>
                <a:extLst>
                  <a:ext uri="{0D108BD9-81ED-4DB2-BD59-A6C34878D82A}">
                    <a16:rowId xmlns:a16="http://schemas.microsoft.com/office/drawing/2014/main" val="35797632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GB" sz="1200" b="1" dirty="0">
                          <a:solidFill>
                            <a:srgbClr val="365F9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SP-200090</a:t>
                      </a:r>
                      <a:endParaRPr lang="en-US" sz="1200" b="1" dirty="0">
                        <a:solidFill>
                          <a:srgbClr val="365F9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WID NEW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+mn-cs"/>
                        </a:rPr>
                        <a:t>TEI17_NIESGU</a:t>
                      </a: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N7/N40 Interfaces Enhancements to Support GERAN and UTRAN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0.7</a:t>
                      </a:r>
                    </a:p>
                  </a:txBody>
                  <a:tcPr marL="68580" marR="68580"/>
                </a:tc>
                <a:extLst>
                  <a:ext uri="{0D108BD9-81ED-4DB2-BD59-A6C34878D82A}">
                    <a16:rowId xmlns:a16="http://schemas.microsoft.com/office/drawing/2014/main" val="417612028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1812984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de-DE" b="1" dirty="0"/>
              <a:t>4) Documents for Information and Approval (2/2)</a:t>
            </a:r>
            <a:endParaRPr lang="en-GB" altLang="de-DE" b="1" i="1" dirty="0"/>
          </a:p>
        </p:txBody>
      </p:sp>
      <p:sp>
        <p:nvSpPr>
          <p:cNvPr id="49155" name="Content Placeholder 2"/>
          <p:cNvSpPr>
            <a:spLocks noGrp="1"/>
          </p:cNvSpPr>
          <p:nvPr>
            <p:ph idx="1"/>
          </p:nvPr>
        </p:nvSpPr>
        <p:spPr>
          <a:xfrm>
            <a:off x="86807" y="1605588"/>
            <a:ext cx="8342313" cy="509539"/>
          </a:xfrm>
        </p:spPr>
        <p:txBody>
          <a:bodyPr/>
          <a:lstStyle/>
          <a:p>
            <a:pPr eaLnBrk="1" hangingPunct="1"/>
            <a:r>
              <a:rPr lang="de-DE" altLang="de-DE" sz="2400" dirty="0"/>
              <a:t>Rel-17 SID(s)/WID(s) for </a:t>
            </a:r>
            <a:r>
              <a:rPr lang="de-DE" altLang="de-DE" sz="2400" dirty="0">
                <a:solidFill>
                  <a:srgbClr val="FF0000"/>
                </a:solidFill>
              </a:rPr>
              <a:t>Approval</a:t>
            </a:r>
          </a:p>
          <a:p>
            <a:pPr marL="457200" lvl="1" indent="0" eaLnBrk="1" hangingPunct="1">
              <a:buNone/>
            </a:pPr>
            <a:endParaRPr lang="de-DE" sz="1600" dirty="0"/>
          </a:p>
          <a:p>
            <a:pPr eaLnBrk="1" hangingPunct="1"/>
            <a:endParaRPr lang="de-DE" sz="1600" dirty="0"/>
          </a:p>
          <a:p>
            <a:pPr marL="457200" lvl="1" indent="0" eaLnBrk="1" hangingPunct="1">
              <a:buNone/>
            </a:pPr>
            <a:endParaRPr lang="zh-CN" altLang="zh-CN" sz="1600" b="1" dirty="0"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lvl="1" eaLnBrk="1" hangingPunct="1"/>
            <a:endParaRPr lang="en-GB" altLang="zh-CN" sz="1600" dirty="0"/>
          </a:p>
          <a:p>
            <a:pPr lvl="1"/>
            <a:endParaRPr lang="en-GB" sz="1600" dirty="0"/>
          </a:p>
          <a:p>
            <a:pPr eaLnBrk="1" hangingPunct="1"/>
            <a:endParaRPr lang="de-DE" altLang="de-DE" sz="2200" dirty="0">
              <a:solidFill>
                <a:srgbClr val="FF0000"/>
              </a:solidFill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C39BB5DE-55BA-44A6-AF33-01B5884DC4D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9761006"/>
              </p:ext>
            </p:extLst>
          </p:nvPr>
        </p:nvGraphicFramePr>
        <p:xfrm>
          <a:off x="488950" y="2185605"/>
          <a:ext cx="8254206" cy="323088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145886">
                  <a:extLst>
                    <a:ext uri="{9D8B030D-6E8A-4147-A177-3AD203B41FA5}">
                      <a16:colId xmlns:a16="http://schemas.microsoft.com/office/drawing/2014/main" val="3147996082"/>
                    </a:ext>
                  </a:extLst>
                </a:gridCol>
                <a:gridCol w="1451264">
                  <a:extLst>
                    <a:ext uri="{9D8B030D-6E8A-4147-A177-3AD203B41FA5}">
                      <a16:colId xmlns:a16="http://schemas.microsoft.com/office/drawing/2014/main" val="3129532351"/>
                    </a:ext>
                  </a:extLst>
                </a:gridCol>
                <a:gridCol w="1107209">
                  <a:extLst>
                    <a:ext uri="{9D8B030D-6E8A-4147-A177-3AD203B41FA5}">
                      <a16:colId xmlns:a16="http://schemas.microsoft.com/office/drawing/2014/main" val="67277315"/>
                    </a:ext>
                  </a:extLst>
                </a:gridCol>
                <a:gridCol w="4549847">
                  <a:extLst>
                    <a:ext uri="{9D8B030D-6E8A-4147-A177-3AD203B41FA5}">
                      <a16:colId xmlns:a16="http://schemas.microsoft.com/office/drawing/2014/main" val="2196209889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</a:rPr>
                        <a:t>SA-TD</a:t>
                      </a:r>
                      <a:endParaRPr lang="en-US" sz="1400" b="1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anchor="ctr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>
                          <a:effectLst/>
                        </a:rPr>
                        <a:t>Type</a:t>
                      </a:r>
                      <a:endParaRPr lang="en-US" sz="1400" b="1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anchor="ctr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dirty="0">
                          <a:effectLst/>
                        </a:rPr>
                        <a:t>WI Code</a:t>
                      </a:r>
                      <a:endParaRPr lang="en-US" sz="1400" b="1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anchor="ctr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</a:rPr>
                        <a:t>Title</a:t>
                      </a:r>
                      <a:endParaRPr lang="en-US" sz="1400" b="1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anchor="ctr"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9493501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GB" sz="1200" b="1" dirty="0">
                          <a:solidFill>
                            <a:srgbClr val="365F9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SP-200082</a:t>
                      </a:r>
                      <a:endParaRPr lang="en-US" sz="1200" b="1" dirty="0">
                        <a:solidFill>
                          <a:srgbClr val="365F9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80340" algn="l"/>
                          <a:tab pos="360045" algn="l"/>
                          <a:tab pos="4572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WID</a:t>
                      </a: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80340" algn="l"/>
                          <a:tab pos="360045" algn="l"/>
                          <a:tab pos="4572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(SID revised to WID)</a:t>
                      </a:r>
                    </a:p>
                  </a:txBody>
                  <a:tcPr marL="68580" marR="68580" anchor="ctr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+mn-cs"/>
                        </a:rPr>
                        <a:t>5G_eLCS_Ph2</a:t>
                      </a:r>
                      <a:endParaRPr lang="en-US" sz="1200" kern="1200">
                        <a:solidFill>
                          <a:schemeClr val="dk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80340" algn="l"/>
                          <a:tab pos="360045" algn="l"/>
                          <a:tab pos="457200" algn="l"/>
                        </a:tabLst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 to the 5GC Location Services - Phase 2</a:t>
                      </a:r>
                      <a:endParaRPr lang="en-US" sz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anchor="ctr"/>
                </a:tc>
                <a:extLst>
                  <a:ext uri="{0D108BD9-81ED-4DB2-BD59-A6C34878D82A}">
                    <a16:rowId xmlns:a16="http://schemas.microsoft.com/office/drawing/2014/main" val="340488674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GB" sz="1200" b="1" dirty="0">
                          <a:solidFill>
                            <a:srgbClr val="365F9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SP-200084</a:t>
                      </a:r>
                      <a:endParaRPr lang="en-US" sz="1200" b="1" dirty="0">
                        <a:solidFill>
                          <a:srgbClr val="365F9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80340" algn="l"/>
                          <a:tab pos="360045" algn="l"/>
                          <a:tab pos="4572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WID</a:t>
                      </a: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80340" algn="l"/>
                          <a:tab pos="360045" algn="l"/>
                          <a:tab pos="4572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(SID revised to WID)</a:t>
                      </a:r>
                    </a:p>
                  </a:txBody>
                  <a:tcPr marL="68580" marR="68580" anchor="ctr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+mn-cs"/>
                        </a:rPr>
                        <a:t>MPS2_St2</a:t>
                      </a: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80340" algn="l"/>
                          <a:tab pos="360045" algn="l"/>
                          <a:tab pos="457200" algn="l"/>
                        </a:tabLst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Stage 2 of Multimedia Priority Service (MPS) Phase 2</a:t>
                      </a:r>
                      <a:endParaRPr lang="en-US" sz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anchor="ctr"/>
                </a:tc>
                <a:extLst>
                  <a:ext uri="{0D108BD9-81ED-4DB2-BD59-A6C34878D82A}">
                    <a16:rowId xmlns:a16="http://schemas.microsoft.com/office/drawing/2014/main" val="177470336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GB" sz="1200" b="1" dirty="0">
                          <a:solidFill>
                            <a:srgbClr val="365F9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SP-200091</a:t>
                      </a:r>
                      <a:endParaRPr lang="en-US" sz="1200" b="1" dirty="0">
                        <a:solidFill>
                          <a:srgbClr val="365F9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SID REVISED</a:t>
                      </a:r>
                      <a:endParaRPr lang="en-US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FS_MUSIM</a:t>
                      </a:r>
                      <a:endParaRPr lang="en-US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Study on system enablers for multi-SIM devices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2647104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GB" sz="1200" b="1" dirty="0">
                          <a:solidFill>
                            <a:srgbClr val="365F9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SP-200092</a:t>
                      </a:r>
                      <a:endParaRPr lang="en-US" sz="1200" b="1" dirty="0">
                        <a:solidFill>
                          <a:srgbClr val="365F9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SID REVISED</a:t>
                      </a:r>
                      <a:endParaRPr lang="en-US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FS_5MBS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Architectural enhancements for 5G multicast-broadcast services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6824149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GB" sz="1200" b="1" dirty="0">
                          <a:solidFill>
                            <a:srgbClr val="365F9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SP-200093</a:t>
                      </a:r>
                      <a:endParaRPr lang="en-US" sz="1200" b="1" dirty="0">
                        <a:solidFill>
                          <a:srgbClr val="365F9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SID REVISED</a:t>
                      </a:r>
                      <a:endParaRPr lang="en-US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FS_enh_EC</a:t>
                      </a:r>
                      <a:endParaRPr lang="en-US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Study on enhancement of support for Edge Computing in 5GC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5217667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GB" sz="1200" b="1" dirty="0">
                          <a:solidFill>
                            <a:srgbClr val="365F9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SP-200094</a:t>
                      </a:r>
                      <a:endParaRPr lang="en-US" sz="1200" b="1" dirty="0">
                        <a:solidFill>
                          <a:srgbClr val="365F9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SID REVISED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FS_eNPN</a:t>
                      </a:r>
                      <a:endParaRPr lang="en-US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Study on enhanced support of Non-Public Networks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166857451"/>
                  </a:ext>
                </a:extLst>
              </a:tr>
              <a:tr h="81790"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GB" sz="1200" b="1" dirty="0">
                          <a:solidFill>
                            <a:srgbClr val="365F9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SP-200095</a:t>
                      </a:r>
                      <a:endParaRPr lang="en-US" sz="1200" b="1" dirty="0">
                        <a:solidFill>
                          <a:srgbClr val="365F9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SID REVISED</a:t>
                      </a:r>
                      <a:endParaRPr lang="en-US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FS_ATSSS_Ph2</a:t>
                      </a:r>
                      <a:endParaRPr lang="en-US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Study on Extended Access Traffic Steering, Switch and Splitting support in the 5G system architecture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1432974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GB" sz="1200" b="1" dirty="0">
                          <a:solidFill>
                            <a:srgbClr val="365F9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SP-200096</a:t>
                      </a:r>
                      <a:endParaRPr lang="en-US" sz="1200" b="1" dirty="0">
                        <a:solidFill>
                          <a:srgbClr val="365F9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SID REVISED</a:t>
                      </a:r>
                      <a:endParaRPr lang="en-US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FS_IIoT</a:t>
                      </a:r>
                      <a:endParaRPr lang="en-US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Study on enhanced support of Industrial IoT - TSC/URLLC enhancements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5797632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GB" sz="1200" b="1" dirty="0">
                          <a:solidFill>
                            <a:srgbClr val="365F9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SP-200097</a:t>
                      </a:r>
                      <a:endParaRPr lang="en-US" sz="1200" b="1" dirty="0">
                        <a:solidFill>
                          <a:srgbClr val="365F9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SID REVISED</a:t>
                      </a:r>
                      <a:endParaRPr lang="en-US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FS_ID_UAS_SA2</a:t>
                      </a:r>
                      <a:endParaRPr lang="en-US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Study on supporting Unmanned Aerial Systems Connectivity, Identification, and Tracking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7612028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GB" sz="1200" b="1" dirty="0">
                          <a:solidFill>
                            <a:srgbClr val="365F9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SP-200098</a:t>
                      </a:r>
                      <a:endParaRPr lang="en-US" sz="1200" b="1" dirty="0">
                        <a:solidFill>
                          <a:srgbClr val="365F9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SID REVISED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FS_eNA_Ph2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Study on Enablers for Network Automation for 5G - phase 2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38871147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43969122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Contents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457200" y="1409700"/>
            <a:ext cx="8229600" cy="4525963"/>
          </a:xfrm>
        </p:spPr>
        <p:txBody>
          <a:bodyPr/>
          <a:lstStyle/>
          <a:p>
            <a:pPr eaLnBrk="1" hangingPunct="1">
              <a:defRPr/>
            </a:pPr>
            <a:r>
              <a:rPr lang="en-GB" sz="2400" dirty="0">
                <a:solidFill>
                  <a:schemeClr val="bg1">
                    <a:lumMod val="65000"/>
                  </a:schemeClr>
                </a:solidFill>
              </a:rPr>
              <a:t> 1) General aspects (events since SA#86, statistics, next meetings)</a:t>
            </a:r>
          </a:p>
          <a:p>
            <a:pPr eaLnBrk="1" hangingPunct="1">
              <a:defRPr/>
            </a:pPr>
            <a:r>
              <a:rPr lang="en-GB" sz="2400" dirty="0">
                <a:solidFill>
                  <a:schemeClr val="bg1">
                    <a:lumMod val="65000"/>
                  </a:schemeClr>
                </a:solidFill>
              </a:rPr>
              <a:t> 2) SA Work Report</a:t>
            </a:r>
          </a:p>
          <a:p>
            <a:pPr lvl="1"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2.1) Rel-14 and before Maintenance</a:t>
            </a:r>
          </a:p>
          <a:p>
            <a:pPr lvl="1"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2.2) Rel-15 Maintenance and Work</a:t>
            </a:r>
          </a:p>
          <a:p>
            <a:pPr lvl="1"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2.3) Rel-16 and later Work and Maintenance</a:t>
            </a:r>
          </a:p>
          <a:p>
            <a:pPr lvl="1"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2.4) New and Updated </a:t>
            </a:r>
            <a:r>
              <a:rPr lang="en-GB" sz="2000" dirty="0" err="1">
                <a:solidFill>
                  <a:schemeClr val="bg1">
                    <a:lumMod val="65000"/>
                  </a:schemeClr>
                </a:solidFill>
              </a:rPr>
              <a:t>WIDs</a:t>
            </a: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 and </a:t>
            </a:r>
            <a:r>
              <a:rPr lang="en-GB" sz="2000" dirty="0" err="1">
                <a:solidFill>
                  <a:schemeClr val="bg1">
                    <a:lumMod val="65000"/>
                  </a:schemeClr>
                </a:solidFill>
              </a:rPr>
              <a:t>SIDs</a:t>
            </a:r>
            <a:endParaRPr lang="en-GB" sz="2000" dirty="0">
              <a:solidFill>
                <a:schemeClr val="bg1">
                  <a:lumMod val="65000"/>
                </a:schemeClr>
              </a:solidFill>
            </a:endParaRPr>
          </a:p>
          <a:p>
            <a:pPr lvl="1"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2.5) </a:t>
            </a:r>
            <a:r>
              <a:rPr lang="en-GB" sz="2000" dirty="0" err="1">
                <a:solidFill>
                  <a:schemeClr val="bg1">
                    <a:lumMod val="65000"/>
                  </a:schemeClr>
                </a:solidFill>
              </a:rPr>
              <a:t>IETF</a:t>
            </a: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 Dependency Update</a:t>
            </a:r>
          </a:p>
          <a:p>
            <a:pPr eaLnBrk="1" hangingPunct="1">
              <a:defRPr/>
            </a:pPr>
            <a:r>
              <a:rPr lang="en-GB" sz="2400" dirty="0">
                <a:solidFill>
                  <a:schemeClr val="bg1">
                    <a:lumMod val="65000"/>
                  </a:schemeClr>
                </a:solidFill>
              </a:rPr>
              <a:t> 3) Action Items</a:t>
            </a:r>
          </a:p>
          <a:p>
            <a:pPr eaLnBrk="1" hangingPunct="1">
              <a:defRPr/>
            </a:pPr>
            <a:r>
              <a:rPr lang="en-GB" sz="2400" dirty="0">
                <a:solidFill>
                  <a:schemeClr val="bg1">
                    <a:lumMod val="65000"/>
                  </a:schemeClr>
                </a:solidFill>
              </a:rPr>
              <a:t> 4) Documents for Information and Approval</a:t>
            </a:r>
          </a:p>
          <a:p>
            <a:pPr eaLnBrk="1" hangingPunct="1">
              <a:defRPr/>
            </a:pPr>
            <a:r>
              <a:rPr lang="en-GB" sz="24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GB" sz="2400" b="1" i="1" dirty="0"/>
              <a:t>5) Collected Items requiring action from SA</a:t>
            </a:r>
          </a:p>
        </p:txBody>
      </p:sp>
      <p:sp>
        <p:nvSpPr>
          <p:cNvPr id="50180" name="Text Box 3"/>
          <p:cNvSpPr txBox="1">
            <a:spLocks noChangeArrowheads="1"/>
          </p:cNvSpPr>
          <p:nvPr/>
        </p:nvSpPr>
        <p:spPr bwMode="auto">
          <a:xfrm>
            <a:off x="77788" y="5337175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ko-KR" sz="2400">
                <a:latin typeface="Wingdings" panose="05000000000000000000" pitchFamily="2" charset="2"/>
                <a:ea typeface="Gulim" panose="020B0600000101010101" pitchFamily="34" charset="-127"/>
              </a:rPr>
              <a:t>è</a:t>
            </a:r>
            <a:endParaRPr lang="en-GB" altLang="ko-KR" sz="2400">
              <a:latin typeface="Times New Roman" panose="02020603050405020304" pitchFamily="18" charset="0"/>
              <a:ea typeface="Gulim" panose="020B0600000101010101" pitchFamily="34" charset="-127"/>
            </a:endParaRPr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de-DE" b="1" dirty="0"/>
              <a:t>5) Collected Items requiring action </a:t>
            </a:r>
            <a:br>
              <a:rPr lang="en-GB" altLang="de-DE" b="1" dirty="0"/>
            </a:br>
            <a:r>
              <a:rPr lang="en-GB" altLang="de-DE" b="1" dirty="0"/>
              <a:t>from SA</a:t>
            </a:r>
            <a:endParaRPr lang="de-DE" altLang="de-DE" b="1" dirty="0"/>
          </a:p>
        </p:txBody>
      </p:sp>
      <p:sp>
        <p:nvSpPr>
          <p:cNvPr id="51203" name="Content Placeholder 2"/>
          <p:cNvSpPr>
            <a:spLocks noGrp="1"/>
          </p:cNvSpPr>
          <p:nvPr>
            <p:ph idx="1"/>
          </p:nvPr>
        </p:nvSpPr>
        <p:spPr>
          <a:xfrm>
            <a:off x="457200" y="1921164"/>
            <a:ext cx="8372764" cy="4204999"/>
          </a:xfrm>
        </p:spPr>
        <p:txBody>
          <a:bodyPr/>
          <a:lstStyle/>
          <a:p>
            <a:pPr eaLnBrk="1" hangingPunct="1">
              <a:spcBef>
                <a:spcPts val="600"/>
              </a:spcBef>
              <a:spcAft>
                <a:spcPts val="1200"/>
              </a:spcAft>
              <a:defRPr/>
            </a:pPr>
            <a:r>
              <a:rPr lang="en-US" sz="2600" dirty="0">
                <a:solidFill>
                  <a:srgbClr val="FF0000"/>
                </a:solidFill>
              </a:rPr>
              <a:t>1) Approval of new/revised SID(s)/WIDs (</a:t>
            </a:r>
            <a:r>
              <a:rPr lang="en-US" sz="2600" i="1" dirty="0">
                <a:solidFill>
                  <a:srgbClr val="FF0000"/>
                </a:solidFill>
              </a:rPr>
              <a:t>please see slide 50 &amp; 51</a:t>
            </a:r>
            <a:r>
              <a:rPr lang="en-US" sz="2600" dirty="0">
                <a:solidFill>
                  <a:srgbClr val="FF0000"/>
                </a:solidFill>
              </a:rPr>
              <a:t>)</a:t>
            </a:r>
          </a:p>
          <a:p>
            <a:pPr eaLnBrk="1" hangingPunct="1">
              <a:spcBef>
                <a:spcPts val="600"/>
              </a:spcBef>
              <a:spcAft>
                <a:spcPts val="1200"/>
              </a:spcAft>
              <a:defRPr/>
            </a:pPr>
            <a:r>
              <a:rPr lang="en-US" sz="2600" dirty="0">
                <a:solidFill>
                  <a:srgbClr val="FF0000"/>
                </a:solidFill>
              </a:rPr>
              <a:t>3) SA#87-e is requested to evaluate whether Rel-17 stage-2 freeze timeline of Sep, 2020 is still valid. (</a:t>
            </a:r>
            <a:r>
              <a:rPr lang="en-US" sz="2600" i="1" dirty="0">
                <a:solidFill>
                  <a:srgbClr val="FF0000"/>
                </a:solidFill>
              </a:rPr>
              <a:t>please see slide 48</a:t>
            </a:r>
            <a:r>
              <a:rPr lang="en-US" sz="2600" dirty="0">
                <a:solidFill>
                  <a:srgbClr val="FF0000"/>
                </a:solidFill>
              </a:rPr>
              <a:t>)</a:t>
            </a:r>
          </a:p>
          <a:p>
            <a:pPr eaLnBrk="1" hangingPunct="1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  <a:defRPr/>
            </a:pPr>
            <a:endParaRPr lang="de-DE" altLang="de-DE" dirty="0">
              <a:solidFill>
                <a:srgbClr val="FF0000"/>
              </a:solidFill>
            </a:endParaRPr>
          </a:p>
          <a:p>
            <a:pPr marL="0" lvl="2" indent="0" eaLnBrk="1" hangingPunct="1">
              <a:spcBef>
                <a:spcPts val="0"/>
              </a:spcBef>
              <a:spcAft>
                <a:spcPts val="600"/>
              </a:spcAft>
              <a:buNone/>
            </a:pPr>
            <a:endParaRPr lang="de-DE" altLang="de-DE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 txBox="1">
            <a:spLocks/>
          </p:cNvSpPr>
          <p:nvPr/>
        </p:nvSpPr>
        <p:spPr bwMode="auto">
          <a:xfrm>
            <a:off x="748348" y="2138449"/>
            <a:ext cx="7772400" cy="7978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buFontTx/>
              <a:buNone/>
            </a:pPr>
            <a:r>
              <a:rPr lang="en-US" altLang="de-DE" sz="4400" dirty="0"/>
              <a:t>Thank You!</a:t>
            </a:r>
            <a:endParaRPr lang="en-US" altLang="de-DE" sz="4400" dirty="0">
              <a:solidFill>
                <a:srgbClr val="FF0000"/>
              </a:solidFill>
            </a:endParaRPr>
          </a:p>
          <a:p>
            <a:pPr algn="ctr" eaLnBrk="1" hangingPunct="1">
              <a:buFontTx/>
              <a:buNone/>
            </a:pPr>
            <a:endParaRPr lang="en-US" altLang="de-DE" sz="4400" dirty="0"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457200" y="94075"/>
            <a:ext cx="6827838" cy="1143000"/>
          </a:xfrm>
        </p:spPr>
        <p:txBody>
          <a:bodyPr/>
          <a:lstStyle/>
          <a:p>
            <a:r>
              <a:rPr lang="de-DE" altLang="de-DE" b="1" dirty="0"/>
              <a:t>1) General Aspects (3/7)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idx="1"/>
          </p:nvPr>
        </p:nvSpPr>
        <p:spPr>
          <a:xfrm>
            <a:off x="457200" y="1237075"/>
            <a:ext cx="8229600" cy="4470305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GB" altLang="ko-KR" sz="2400" u="sng" dirty="0">
                <a:latin typeface="Arial" panose="020B0604020202020204" pitchFamily="34" charset="0"/>
                <a:ea typeface="Gulim" panose="020B0600000101010101" pitchFamily="34" charset="-127"/>
              </a:rPr>
              <a:t>Statistics</a:t>
            </a:r>
            <a:r>
              <a:rPr lang="en-US" altLang="de-DE" sz="2400" u="sng" dirty="0">
                <a:latin typeface="Arial" panose="020B0604020202020204" pitchFamily="34" charset="0"/>
              </a:rPr>
              <a:t> at SA WG2 #136AH</a:t>
            </a:r>
            <a:r>
              <a:rPr lang="en-US" altLang="de-DE" sz="1900" u="sng" dirty="0">
                <a:latin typeface="Arial" panose="020B0604020202020204" pitchFamily="34" charset="0"/>
              </a:rPr>
              <a:t>:</a:t>
            </a:r>
          </a:p>
          <a:p>
            <a:pPr>
              <a:lnSpc>
                <a:spcPct val="80000"/>
              </a:lnSpc>
            </a:pPr>
            <a:r>
              <a:rPr lang="en-GB" altLang="ko-KR" sz="1800" dirty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180</a:t>
            </a:r>
            <a:r>
              <a:rPr lang="en-GB" altLang="ko-KR" sz="1800" dirty="0">
                <a:solidFill>
                  <a:srgbClr val="00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 delegates ‘attended’ (</a:t>
            </a:r>
            <a:r>
              <a:rPr lang="en-GB" altLang="ko-KR" sz="1800" i="1" dirty="0">
                <a:solidFill>
                  <a:srgbClr val="00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checked-in</a:t>
            </a:r>
            <a:r>
              <a:rPr lang="en-GB" altLang="ko-KR" sz="1800" dirty="0">
                <a:solidFill>
                  <a:srgbClr val="00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) </a:t>
            </a:r>
            <a:r>
              <a:rPr lang="en-GB" altLang="ko-KR" sz="1800" dirty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SA WG2 #136AH</a:t>
            </a:r>
            <a:endParaRPr lang="en-GB" altLang="ko-KR" sz="1800" u="sng" dirty="0">
              <a:solidFill>
                <a:srgbClr val="FF0000"/>
              </a:solidFill>
              <a:latin typeface="Arial" panose="020B0604020202020204" pitchFamily="34" charset="0"/>
              <a:ea typeface="Gulim" panose="020B0600000101010101" pitchFamily="34" charset="-127"/>
            </a:endParaRPr>
          </a:p>
          <a:p>
            <a:pPr lvl="1">
              <a:lnSpc>
                <a:spcPct val="80000"/>
              </a:lnSpc>
            </a:pPr>
            <a:r>
              <a:rPr lang="en-US" altLang="ko-KR" sz="1400" dirty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1633</a:t>
            </a:r>
            <a:r>
              <a:rPr lang="en-US" altLang="ko-KR" sz="1400" dirty="0"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 documents, </a:t>
            </a:r>
            <a:r>
              <a:rPr lang="en-GB" altLang="ko-KR" sz="1400" dirty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1412</a:t>
            </a:r>
            <a:r>
              <a:rPr lang="en-GB" altLang="ko-KR" sz="1400" dirty="0">
                <a:solidFill>
                  <a:srgbClr val="000000"/>
                </a:solidFill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 </a:t>
            </a:r>
            <a:r>
              <a:rPr lang="en-US" altLang="ko-KR" sz="1400" dirty="0" err="1">
                <a:latin typeface="Arial" panose="020B0604020202020204" pitchFamily="34" charset="0"/>
                <a:ea typeface="Gulim" panose="020B0600000101010101" pitchFamily="34" charset="-127"/>
              </a:rPr>
              <a:t>Tdocs</a:t>
            </a:r>
            <a:r>
              <a:rPr lang="en-US" altLang="ko-KR" sz="1400" dirty="0">
                <a:latin typeface="Arial" panose="020B0604020202020204" pitchFamily="34" charset="0"/>
                <a:ea typeface="Gulim" panose="020B0600000101010101" pitchFamily="34" charset="-127"/>
              </a:rPr>
              <a:t> handled (including revisions), including:</a:t>
            </a:r>
          </a:p>
          <a:p>
            <a:pPr lvl="2">
              <a:lnSpc>
                <a:spcPct val="80000"/>
              </a:lnSpc>
            </a:pPr>
            <a:r>
              <a:rPr lang="en-GB" altLang="ko-KR" sz="1200" dirty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780</a:t>
            </a:r>
            <a:r>
              <a:rPr lang="en-GB" altLang="ko-KR" sz="1200" dirty="0">
                <a:solidFill>
                  <a:srgbClr val="00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 </a:t>
            </a:r>
            <a:r>
              <a:rPr lang="en-US" altLang="ko-KR" sz="1200" dirty="0">
                <a:latin typeface="Arial" panose="020B0604020202020204" pitchFamily="34" charset="0"/>
                <a:ea typeface="Gulim" panose="020B0600000101010101" pitchFamily="34" charset="-127"/>
              </a:rPr>
              <a:t>CRs (including revisions)</a:t>
            </a:r>
          </a:p>
          <a:p>
            <a:pPr lvl="2">
              <a:lnSpc>
                <a:spcPct val="80000"/>
              </a:lnSpc>
            </a:pPr>
            <a:r>
              <a:rPr lang="en-US" altLang="ko-KR" sz="1200" dirty="0">
                <a:latin typeface="Arial" panose="020B0604020202020204" pitchFamily="34" charset="0"/>
                <a:ea typeface="Gulim" panose="020B0600000101010101" pitchFamily="34" charset="-127"/>
              </a:rPr>
              <a:t>  </a:t>
            </a:r>
            <a:r>
              <a:rPr lang="en-US" altLang="ko-KR" sz="1200" dirty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69</a:t>
            </a:r>
            <a:r>
              <a:rPr lang="en-US" altLang="ko-KR" sz="1200" dirty="0">
                <a:latin typeface="Arial" panose="020B0604020202020204" pitchFamily="34" charset="0"/>
                <a:ea typeface="Gulim" panose="020B0600000101010101" pitchFamily="34" charset="-127"/>
              </a:rPr>
              <a:t> Incoming LSs, of which </a:t>
            </a:r>
            <a:r>
              <a:rPr lang="en-GB" altLang="ko-KR" sz="1200" dirty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11</a:t>
            </a:r>
            <a:r>
              <a:rPr lang="en-GB" altLang="ko-KR" sz="1200" dirty="0">
                <a:solidFill>
                  <a:srgbClr val="00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 </a:t>
            </a:r>
            <a:r>
              <a:rPr lang="en-US" altLang="ko-KR" sz="1200" dirty="0">
                <a:latin typeface="Arial" panose="020B0604020202020204" pitchFamily="34" charset="0"/>
                <a:ea typeface="Gulim" panose="020B0600000101010101" pitchFamily="34" charset="-127"/>
              </a:rPr>
              <a:t>were postponed</a:t>
            </a:r>
          </a:p>
          <a:p>
            <a:pPr lvl="2">
              <a:lnSpc>
                <a:spcPct val="80000"/>
              </a:lnSpc>
            </a:pPr>
            <a:r>
              <a:rPr lang="de-DE" altLang="ko-KR" sz="1200" dirty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  35</a:t>
            </a:r>
            <a:r>
              <a:rPr lang="de-DE" altLang="ko-KR" sz="1200" dirty="0">
                <a:latin typeface="Arial" panose="020B0604020202020204" pitchFamily="34" charset="0"/>
                <a:ea typeface="Gulim" panose="020B0600000101010101" pitchFamily="34" charset="-127"/>
              </a:rPr>
              <a:t> </a:t>
            </a:r>
            <a:r>
              <a:rPr lang="en-US" altLang="ko-KR" sz="1200" dirty="0">
                <a:latin typeface="Arial" panose="020B0604020202020204" pitchFamily="34" charset="0"/>
                <a:ea typeface="Gulim" panose="020B0600000101010101" pitchFamily="34" charset="-127"/>
              </a:rPr>
              <a:t>Outgoing LSs Approved</a:t>
            </a:r>
          </a:p>
          <a:p>
            <a:pPr lvl="1">
              <a:lnSpc>
                <a:spcPct val="80000"/>
              </a:lnSpc>
            </a:pPr>
            <a:r>
              <a:rPr lang="en-GB" altLang="ko-KR" sz="1400" dirty="0">
                <a:solidFill>
                  <a:srgbClr val="00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  </a:t>
            </a:r>
            <a:r>
              <a:rPr lang="en-GB" altLang="ko-KR" sz="1400" dirty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249</a:t>
            </a:r>
            <a:r>
              <a:rPr lang="en-GB" altLang="ko-KR" sz="1400" dirty="0">
                <a:solidFill>
                  <a:srgbClr val="00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 </a:t>
            </a:r>
            <a:r>
              <a:rPr lang="en-US" altLang="ko-KR" sz="1400" dirty="0" err="1">
                <a:latin typeface="Arial" panose="020B0604020202020204" pitchFamily="34" charset="0"/>
                <a:ea typeface="Gulim" panose="020B0600000101010101" pitchFamily="34" charset="-127"/>
              </a:rPr>
              <a:t>Tdocs</a:t>
            </a:r>
            <a:r>
              <a:rPr lang="en-US" altLang="ko-KR" sz="1400" dirty="0">
                <a:latin typeface="Arial" panose="020B0604020202020204" pitchFamily="34" charset="0"/>
                <a:ea typeface="Gulim" panose="020B0600000101010101" pitchFamily="34" charset="-127"/>
              </a:rPr>
              <a:t> postponed / not handled</a:t>
            </a:r>
          </a:p>
          <a:p>
            <a:pPr>
              <a:lnSpc>
                <a:spcPct val="80000"/>
              </a:lnSpc>
            </a:pPr>
            <a:r>
              <a:rPr lang="en-US" altLang="ko-KR" sz="1800" dirty="0">
                <a:latin typeface="Arial" panose="020B0604020202020204" pitchFamily="34" charset="0"/>
                <a:ea typeface="Gulim" panose="020B0600000101010101" pitchFamily="34" charset="-127"/>
              </a:rPr>
              <a:t> Total CRs agreed: </a:t>
            </a:r>
            <a:r>
              <a:rPr lang="de-DE" altLang="ko-KR" sz="1800" dirty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207 </a:t>
            </a:r>
            <a:r>
              <a:rPr lang="de-DE" altLang="ko-KR" sz="1200" dirty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(of which, 30 were further revised/agreed at SA WG2#137E) </a:t>
            </a:r>
          </a:p>
          <a:p>
            <a:pPr>
              <a:lnSpc>
                <a:spcPct val="80000"/>
              </a:lnSpc>
              <a:buFontTx/>
              <a:buNone/>
            </a:pPr>
            <a:endParaRPr lang="en-US" altLang="ko-KR" sz="2000" b="1" dirty="0">
              <a:latin typeface="Arial" panose="020B0604020202020204" pitchFamily="34" charset="0"/>
              <a:ea typeface="Gulim" panose="020B0600000101010101" pitchFamily="34" charset="-127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en-GB" altLang="ko-KR" sz="2400" u="sng" dirty="0">
                <a:latin typeface="Arial" panose="020B0604020202020204" pitchFamily="34" charset="0"/>
                <a:ea typeface="Gulim" panose="020B0600000101010101" pitchFamily="34" charset="-127"/>
              </a:rPr>
              <a:t>Statistics</a:t>
            </a:r>
            <a:r>
              <a:rPr lang="en-US" altLang="de-DE" sz="2400" u="sng" dirty="0">
                <a:latin typeface="Arial" panose="020B0604020202020204" pitchFamily="34" charset="0"/>
              </a:rPr>
              <a:t> at SA WG2 #137E</a:t>
            </a:r>
            <a:r>
              <a:rPr lang="en-US" altLang="de-DE" sz="1900" u="sng" dirty="0">
                <a:latin typeface="Arial" panose="020B0604020202020204" pitchFamily="34" charset="0"/>
              </a:rPr>
              <a:t>:</a:t>
            </a:r>
          </a:p>
          <a:p>
            <a:pPr>
              <a:lnSpc>
                <a:spcPct val="80000"/>
              </a:lnSpc>
            </a:pPr>
            <a:r>
              <a:rPr lang="en-GB" altLang="ko-KR" sz="1800" dirty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154</a:t>
            </a:r>
            <a:r>
              <a:rPr lang="en-GB" altLang="ko-KR" sz="1800" dirty="0">
                <a:solidFill>
                  <a:srgbClr val="00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 delegates </a:t>
            </a:r>
            <a:r>
              <a:rPr lang="en-GB" altLang="ko-KR" sz="1800" i="1" dirty="0">
                <a:solidFill>
                  <a:srgbClr val="00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sent e-mails to the list</a:t>
            </a:r>
            <a:r>
              <a:rPr lang="en-GB" altLang="ko-KR" sz="1800" dirty="0">
                <a:solidFill>
                  <a:srgbClr val="00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 at </a:t>
            </a:r>
            <a:r>
              <a:rPr lang="en-GB" altLang="ko-KR" sz="1800" dirty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SA WG2 #137E</a:t>
            </a:r>
          </a:p>
          <a:p>
            <a:pPr lvl="1">
              <a:lnSpc>
                <a:spcPct val="80000"/>
              </a:lnSpc>
            </a:pPr>
            <a:r>
              <a:rPr lang="en-US" altLang="ko-KR" sz="1400" dirty="0">
                <a:solidFill>
                  <a:srgbClr val="FF0000"/>
                </a:solidFill>
                <a:highlight>
                  <a:srgbClr val="FFFF00"/>
                </a:highlight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3572</a:t>
            </a:r>
            <a:r>
              <a:rPr lang="en-US" altLang="ko-KR" sz="1400" dirty="0">
                <a:highlight>
                  <a:srgbClr val="FFFF00"/>
                </a:highlight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 e-mails were sent to the list during the e-meeting</a:t>
            </a:r>
            <a:endParaRPr lang="en-GB" altLang="ko-KR" sz="1400" u="sng" dirty="0">
              <a:solidFill>
                <a:srgbClr val="FF0000"/>
              </a:solidFill>
              <a:highlight>
                <a:srgbClr val="FFFF00"/>
              </a:highlight>
              <a:latin typeface="Arial" panose="020B0604020202020204" pitchFamily="34" charset="0"/>
              <a:ea typeface="Gulim" panose="020B0600000101010101" pitchFamily="34" charset="-127"/>
            </a:endParaRPr>
          </a:p>
          <a:p>
            <a:pPr lvl="1">
              <a:lnSpc>
                <a:spcPct val="80000"/>
              </a:lnSpc>
            </a:pPr>
            <a:r>
              <a:rPr lang="en-US" altLang="ko-KR" sz="1400" dirty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691</a:t>
            </a:r>
            <a:r>
              <a:rPr lang="en-US" altLang="ko-KR" sz="1400" dirty="0"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 documents, </a:t>
            </a:r>
            <a:r>
              <a:rPr lang="en-GB" altLang="ko-KR" sz="1400" dirty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685</a:t>
            </a:r>
            <a:r>
              <a:rPr lang="en-GB" altLang="ko-KR" sz="1400" dirty="0">
                <a:solidFill>
                  <a:srgbClr val="000000"/>
                </a:solidFill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 </a:t>
            </a:r>
            <a:r>
              <a:rPr lang="en-US" altLang="ko-KR" sz="1400" dirty="0" err="1">
                <a:latin typeface="Arial" panose="020B0604020202020204" pitchFamily="34" charset="0"/>
                <a:ea typeface="Gulim" panose="020B0600000101010101" pitchFamily="34" charset="-127"/>
              </a:rPr>
              <a:t>Tdocs</a:t>
            </a:r>
            <a:r>
              <a:rPr lang="en-US" altLang="ko-KR" sz="1400" dirty="0">
                <a:latin typeface="Arial" panose="020B0604020202020204" pitchFamily="34" charset="0"/>
                <a:ea typeface="Gulim" panose="020B0600000101010101" pitchFamily="34" charset="-127"/>
              </a:rPr>
              <a:t> handled (including revisions), including:</a:t>
            </a:r>
          </a:p>
          <a:p>
            <a:pPr lvl="2">
              <a:lnSpc>
                <a:spcPct val="80000"/>
              </a:lnSpc>
            </a:pPr>
            <a:r>
              <a:rPr lang="en-GB" altLang="ko-KR" sz="1200" dirty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571</a:t>
            </a:r>
            <a:r>
              <a:rPr lang="en-GB" altLang="ko-KR" sz="1200" dirty="0">
                <a:solidFill>
                  <a:srgbClr val="00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 </a:t>
            </a:r>
            <a:r>
              <a:rPr lang="en-US" altLang="ko-KR" sz="1200" dirty="0">
                <a:latin typeface="Arial" panose="020B0604020202020204" pitchFamily="34" charset="0"/>
                <a:ea typeface="Gulim" panose="020B0600000101010101" pitchFamily="34" charset="-127"/>
              </a:rPr>
              <a:t>CRs (including revisions)</a:t>
            </a:r>
          </a:p>
          <a:p>
            <a:pPr lvl="2">
              <a:lnSpc>
                <a:spcPct val="80000"/>
              </a:lnSpc>
            </a:pPr>
            <a:r>
              <a:rPr lang="en-US" altLang="ko-KR" sz="1200" dirty="0">
                <a:latin typeface="Arial" panose="020B0604020202020204" pitchFamily="34" charset="0"/>
                <a:ea typeface="Gulim" panose="020B0600000101010101" pitchFamily="34" charset="-127"/>
              </a:rPr>
              <a:t>  </a:t>
            </a:r>
            <a:r>
              <a:rPr lang="en-US" altLang="ko-KR" sz="1200" dirty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29</a:t>
            </a:r>
            <a:r>
              <a:rPr lang="en-US" altLang="ko-KR" sz="1200" dirty="0">
                <a:latin typeface="Arial" panose="020B0604020202020204" pitchFamily="34" charset="0"/>
                <a:ea typeface="Gulim" panose="020B0600000101010101" pitchFamily="34" charset="-127"/>
              </a:rPr>
              <a:t> Incoming LSs, of which </a:t>
            </a:r>
            <a:r>
              <a:rPr lang="en-GB" altLang="ko-KR" sz="1200" dirty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24</a:t>
            </a:r>
            <a:r>
              <a:rPr lang="en-GB" altLang="ko-KR" sz="1200" dirty="0">
                <a:solidFill>
                  <a:srgbClr val="00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 </a:t>
            </a:r>
            <a:r>
              <a:rPr lang="en-US" altLang="ko-KR" sz="1200" dirty="0">
                <a:latin typeface="Arial" panose="020B0604020202020204" pitchFamily="34" charset="0"/>
                <a:ea typeface="Gulim" panose="020B0600000101010101" pitchFamily="34" charset="-127"/>
              </a:rPr>
              <a:t>were postponed</a:t>
            </a:r>
          </a:p>
          <a:p>
            <a:pPr lvl="2">
              <a:lnSpc>
                <a:spcPct val="80000"/>
              </a:lnSpc>
            </a:pPr>
            <a:r>
              <a:rPr lang="de-DE" altLang="ko-KR" sz="1200" dirty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  2</a:t>
            </a:r>
            <a:r>
              <a:rPr lang="de-DE" altLang="ko-KR" sz="1200" dirty="0">
                <a:latin typeface="Arial" panose="020B0604020202020204" pitchFamily="34" charset="0"/>
                <a:ea typeface="Gulim" panose="020B0600000101010101" pitchFamily="34" charset="-127"/>
              </a:rPr>
              <a:t> </a:t>
            </a:r>
            <a:r>
              <a:rPr lang="en-US" altLang="ko-KR" sz="1200" dirty="0">
                <a:latin typeface="Arial" panose="020B0604020202020204" pitchFamily="34" charset="0"/>
                <a:ea typeface="Gulim" panose="020B0600000101010101" pitchFamily="34" charset="-127"/>
              </a:rPr>
              <a:t>Outgoing LSs Approved</a:t>
            </a:r>
          </a:p>
          <a:p>
            <a:pPr lvl="1">
              <a:lnSpc>
                <a:spcPct val="80000"/>
              </a:lnSpc>
            </a:pPr>
            <a:r>
              <a:rPr lang="en-GB" altLang="ko-KR" sz="1400" dirty="0">
                <a:solidFill>
                  <a:srgbClr val="00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  </a:t>
            </a:r>
            <a:r>
              <a:rPr lang="en-GB" altLang="ko-KR" sz="1400" dirty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71</a:t>
            </a:r>
            <a:r>
              <a:rPr lang="en-GB" altLang="ko-KR" sz="1400" dirty="0">
                <a:solidFill>
                  <a:srgbClr val="00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 </a:t>
            </a:r>
            <a:r>
              <a:rPr lang="en-US" altLang="ko-KR" sz="1400" dirty="0" err="1">
                <a:latin typeface="Arial" panose="020B0604020202020204" pitchFamily="34" charset="0"/>
                <a:ea typeface="Gulim" panose="020B0600000101010101" pitchFamily="34" charset="-127"/>
              </a:rPr>
              <a:t>Tdocs</a:t>
            </a:r>
            <a:r>
              <a:rPr lang="en-US" altLang="ko-KR" sz="1400" dirty="0">
                <a:latin typeface="Arial" panose="020B0604020202020204" pitchFamily="34" charset="0"/>
                <a:ea typeface="Gulim" panose="020B0600000101010101" pitchFamily="34" charset="-127"/>
              </a:rPr>
              <a:t> postponed / not handled</a:t>
            </a:r>
          </a:p>
          <a:p>
            <a:pPr>
              <a:lnSpc>
                <a:spcPct val="80000"/>
              </a:lnSpc>
            </a:pPr>
            <a:r>
              <a:rPr lang="en-US" altLang="ko-KR" sz="1800" dirty="0">
                <a:latin typeface="Arial" panose="020B0604020202020204" pitchFamily="34" charset="0"/>
                <a:ea typeface="Gulim" panose="020B0600000101010101" pitchFamily="34" charset="-127"/>
              </a:rPr>
              <a:t> Total CRs agreed: </a:t>
            </a:r>
            <a:r>
              <a:rPr lang="de-DE" altLang="ko-KR" sz="1800" dirty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201 </a:t>
            </a:r>
            <a:r>
              <a:rPr lang="de-DE" altLang="ko-KR" sz="1200" dirty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(of which, 1 was conditionally approved) </a:t>
            </a:r>
          </a:p>
          <a:p>
            <a:pPr marL="0" indent="0">
              <a:lnSpc>
                <a:spcPct val="80000"/>
              </a:lnSpc>
              <a:buNone/>
            </a:pPr>
            <a:endParaRPr lang="de-DE" altLang="ko-KR" sz="1400" dirty="0">
              <a:solidFill>
                <a:srgbClr val="FF0000"/>
              </a:solidFill>
              <a:latin typeface="Arial" panose="020B0604020202020204" pitchFamily="34" charset="0"/>
              <a:ea typeface="Gulim" panose="020B0600000101010101" pitchFamily="34" charset="-127"/>
            </a:endParaRPr>
          </a:p>
          <a:p>
            <a:pPr>
              <a:lnSpc>
                <a:spcPct val="80000"/>
              </a:lnSpc>
              <a:buFontTx/>
              <a:buNone/>
            </a:pPr>
            <a:endParaRPr lang="en-US" altLang="ko-KR" sz="2000" b="1" dirty="0">
              <a:latin typeface="Arial" panose="020B0604020202020204" pitchFamily="34" charset="0"/>
              <a:ea typeface="Gulim" panose="020B0600000101010101" pitchFamily="34" charset="-127"/>
            </a:endParaRPr>
          </a:p>
          <a:p>
            <a:pPr>
              <a:lnSpc>
                <a:spcPct val="80000"/>
              </a:lnSpc>
              <a:buFontTx/>
              <a:buNone/>
            </a:pPr>
            <a:endParaRPr lang="en-US" altLang="ko-KR" sz="2000" b="1" dirty="0">
              <a:latin typeface="Arial" panose="020B0604020202020204" pitchFamily="34" charset="0"/>
              <a:ea typeface="Gulim" panose="020B0600000101010101" pitchFamily="34" charset="-127"/>
            </a:endParaRPr>
          </a:p>
          <a:p>
            <a:pPr>
              <a:lnSpc>
                <a:spcPct val="80000"/>
              </a:lnSpc>
              <a:buFontTx/>
              <a:buNone/>
            </a:pPr>
            <a:endParaRPr lang="en-US" altLang="ko-KR" sz="2000" b="1" dirty="0">
              <a:latin typeface="Arial" panose="020B0604020202020204" pitchFamily="34" charset="0"/>
              <a:ea typeface="Gulim" panose="020B0600000101010101" pitchFamily="34" charset="-127"/>
            </a:endParaRPr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457200" y="5886103"/>
            <a:ext cx="8255000" cy="31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lnSpc>
                <a:spcPct val="80000"/>
              </a:lnSpc>
            </a:pPr>
            <a:r>
              <a:rPr lang="en-GB" altLang="ko-KR" sz="1800" dirty="0">
                <a:solidFill>
                  <a:srgbClr val="FF0000"/>
                </a:solidFill>
                <a:ea typeface="Gulim" panose="020B0600000101010101" pitchFamily="34" charset="-127"/>
              </a:rPr>
              <a:t>784</a:t>
            </a:r>
            <a:r>
              <a:rPr lang="en-GB" altLang="ko-KR" sz="1800" dirty="0">
                <a:solidFill>
                  <a:srgbClr val="000000"/>
                </a:solidFill>
                <a:ea typeface="Gulim" panose="020B0600000101010101" pitchFamily="34" charset="-127"/>
              </a:rPr>
              <a:t> </a:t>
            </a:r>
            <a:r>
              <a:rPr lang="en-GB" altLang="ko-KR" sz="1800" dirty="0">
                <a:ea typeface="Gulim" panose="020B0600000101010101" pitchFamily="34" charset="-127"/>
              </a:rPr>
              <a:t>people registered on the SA WG2</a:t>
            </a:r>
            <a:r>
              <a:rPr lang="en-US" altLang="de-DE" sz="1800" dirty="0">
                <a:ea typeface="Gulim" panose="020B0600000101010101" pitchFamily="34" charset="-127"/>
              </a:rPr>
              <a:t> </a:t>
            </a:r>
            <a:r>
              <a:rPr lang="en-GB" altLang="ko-KR" sz="1800" dirty="0">
                <a:ea typeface="Gulim" panose="020B0600000101010101" pitchFamily="34" charset="-127"/>
              </a:rPr>
              <a:t>e-mail reflector</a:t>
            </a:r>
            <a:r>
              <a:rPr lang="en-US" altLang="de-DE" sz="1800" dirty="0">
                <a:ea typeface="Gulim" panose="020B0600000101010101" pitchFamily="34" charset="-127"/>
              </a:rPr>
              <a:t> on 10 March 2020</a:t>
            </a:r>
          </a:p>
        </p:txBody>
      </p:sp>
    </p:spTree>
    <p:extLst>
      <p:ext uri="{BB962C8B-B14F-4D97-AF65-F5344CB8AC3E}">
        <p14:creationId xmlns:p14="http://schemas.microsoft.com/office/powerpoint/2010/main" val="914312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b="1" dirty="0"/>
              <a:t>1) General Aspects (4/7)</a:t>
            </a:r>
          </a:p>
        </p:txBody>
      </p:sp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00000000-0008-0000-0000-000003000000}"/>
              </a:ext>
            </a:extLst>
          </p:cNvPr>
          <p:cNvGraphicFramePr>
            <a:graphicFrameLocks/>
          </p:cNvGraphicFramePr>
          <p:nvPr/>
        </p:nvGraphicFramePr>
        <p:xfrm>
          <a:off x="-43656" y="1663337"/>
          <a:ext cx="8821896" cy="38484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b="1" dirty="0"/>
              <a:t>1) General Aspects (5/7)</a:t>
            </a:r>
            <a:br>
              <a:rPr lang="de-DE" altLang="de-DE" b="1" dirty="0"/>
            </a:br>
            <a:r>
              <a:rPr lang="de-DE" altLang="de-DE" sz="2800" b="1" dirty="0"/>
              <a:t>Resource usage</a:t>
            </a:r>
          </a:p>
        </p:txBody>
      </p:sp>
      <p:sp>
        <p:nvSpPr>
          <p:cNvPr id="16387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de-DE" altLang="de-DE" sz="1000">
              <a:latin typeface="Arial" panose="020B0604020202020204" pitchFamily="34" charset="0"/>
            </a:endParaRPr>
          </a:p>
        </p:txBody>
      </p:sp>
      <p:sp>
        <p:nvSpPr>
          <p:cNvPr id="16388" name="TextBox 1"/>
          <p:cNvSpPr txBox="1">
            <a:spLocks noChangeArrowheads="1"/>
          </p:cNvSpPr>
          <p:nvPr/>
        </p:nvSpPr>
        <p:spPr bwMode="auto">
          <a:xfrm>
            <a:off x="3549737" y="5903509"/>
            <a:ext cx="17113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de-DE" sz="1800" b="1" dirty="0">
                <a:latin typeface="Arial" panose="020B0604020202020204" pitchFamily="34" charset="0"/>
              </a:rPr>
              <a:t>SA2 meetings</a:t>
            </a:r>
          </a:p>
        </p:txBody>
      </p:sp>
      <p:sp>
        <p:nvSpPr>
          <p:cNvPr id="16389" name="TextBox 15"/>
          <p:cNvSpPr txBox="1">
            <a:spLocks noChangeArrowheads="1"/>
          </p:cNvSpPr>
          <p:nvPr/>
        </p:nvSpPr>
        <p:spPr bwMode="auto">
          <a:xfrm rot="-5400000">
            <a:off x="-965200" y="3556001"/>
            <a:ext cx="24161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de-DE" sz="1800" b="1">
                <a:latin typeface="Arial" panose="020B0604020202020204" pitchFamily="34" charset="0"/>
              </a:rPr>
              <a:t>Number of Sessions</a:t>
            </a:r>
          </a:p>
        </p:txBody>
      </p:sp>
      <p:graphicFrame>
        <p:nvGraphicFramePr>
          <p:cNvPr id="11" name="Chart 10">
            <a:extLst>
              <a:ext uri="{FF2B5EF4-FFF2-40B4-BE49-F238E27FC236}">
                <a16:creationId xmlns:a16="http://schemas.microsoft.com/office/drawing/2014/main" id="{68A5B159-0055-44CA-BBE4-DEAC7A5B4DF1}"/>
              </a:ext>
            </a:extLst>
          </p:cNvPr>
          <p:cNvGraphicFramePr>
            <a:graphicFrameLocks/>
          </p:cNvGraphicFramePr>
          <p:nvPr/>
        </p:nvGraphicFramePr>
        <p:xfrm>
          <a:off x="232913" y="1009292"/>
          <a:ext cx="8834311" cy="49601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>
          <a:xfrm>
            <a:off x="488950" y="0"/>
            <a:ext cx="6827838" cy="1190171"/>
          </a:xfrm>
        </p:spPr>
        <p:txBody>
          <a:bodyPr/>
          <a:lstStyle/>
          <a:p>
            <a:r>
              <a:rPr lang="de-DE" altLang="de-DE" b="1" dirty="0"/>
              <a:t>1) General Aspects (6/7)</a:t>
            </a:r>
            <a:br>
              <a:rPr lang="de-DE" altLang="de-DE" b="1" dirty="0"/>
            </a:br>
            <a:r>
              <a:rPr lang="de-DE" altLang="de-DE" sz="2800" b="1" dirty="0"/>
              <a:t>Document Handling / Meeting</a:t>
            </a:r>
          </a:p>
        </p:txBody>
      </p:sp>
      <p:sp>
        <p:nvSpPr>
          <p:cNvPr id="17411" name="TextBox 12"/>
          <p:cNvSpPr txBox="1">
            <a:spLocks noChangeArrowheads="1"/>
          </p:cNvSpPr>
          <p:nvPr/>
        </p:nvSpPr>
        <p:spPr bwMode="auto">
          <a:xfrm rot="-5400000">
            <a:off x="-896714" y="3460981"/>
            <a:ext cx="20828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de-DE" sz="1800" b="1" dirty="0">
                <a:latin typeface="Arial" panose="020B0604020202020204" pitchFamily="34" charset="0"/>
              </a:rPr>
              <a:t>Number of Tdocs</a:t>
            </a:r>
          </a:p>
        </p:txBody>
      </p:sp>
      <p:cxnSp>
        <p:nvCxnSpPr>
          <p:cNvPr id="19" name="Straight Connector 11">
            <a:extLst>
              <a:ext uri="{FF2B5EF4-FFF2-40B4-BE49-F238E27FC236}">
                <a16:creationId xmlns:a16="http://schemas.microsoft.com/office/drawing/2014/main" id="{D2441DAD-9144-47BC-9FF9-529FCD20D36B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4637964" y="6063624"/>
            <a:ext cx="1083176" cy="2059"/>
          </a:xfrm>
          <a:prstGeom prst="line">
            <a:avLst/>
          </a:prstGeom>
          <a:noFill/>
          <a:ln w="28575" algn="ctr">
            <a:solidFill>
              <a:srgbClr val="F6BF5C"/>
            </a:solidFill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0" name="Straight Connector 16">
            <a:extLst>
              <a:ext uri="{FF2B5EF4-FFF2-40B4-BE49-F238E27FC236}">
                <a16:creationId xmlns:a16="http://schemas.microsoft.com/office/drawing/2014/main" id="{C653F023-1BF5-49D4-8BD9-3D56554C427A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1834504" y="6052612"/>
            <a:ext cx="1247704" cy="9488"/>
          </a:xfrm>
          <a:prstGeom prst="line">
            <a:avLst/>
          </a:prstGeom>
          <a:noFill/>
          <a:ln w="28575" algn="ctr">
            <a:solidFill>
              <a:srgbClr val="00B050"/>
            </a:solidFill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1" name="TextBox 27">
            <a:extLst>
              <a:ext uri="{FF2B5EF4-FFF2-40B4-BE49-F238E27FC236}">
                <a16:creationId xmlns:a16="http://schemas.microsoft.com/office/drawing/2014/main" id="{E8212CDF-758A-4FBA-B7FE-43A8155320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99298" y="6050301"/>
            <a:ext cx="8858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de-DE" sz="1600" dirty="0">
                <a:solidFill>
                  <a:srgbClr val="00B050"/>
                </a:solidFill>
                <a:latin typeface="Arial Black" panose="020B0A04020102020204" pitchFamily="34" charset="0"/>
              </a:rPr>
              <a:t>Rel-12</a:t>
            </a:r>
          </a:p>
        </p:txBody>
      </p:sp>
      <p:cxnSp>
        <p:nvCxnSpPr>
          <p:cNvPr id="22" name="Straight Connector 31">
            <a:extLst>
              <a:ext uri="{FF2B5EF4-FFF2-40B4-BE49-F238E27FC236}">
                <a16:creationId xmlns:a16="http://schemas.microsoft.com/office/drawing/2014/main" id="{C6C1DE2B-A73E-4A0E-B5AD-656B28434A9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43494" y="6057689"/>
            <a:ext cx="1120120" cy="0"/>
          </a:xfrm>
          <a:prstGeom prst="line">
            <a:avLst/>
          </a:prstGeom>
          <a:noFill/>
          <a:ln w="28575" algn="ctr">
            <a:solidFill>
              <a:srgbClr val="663300"/>
            </a:solidFill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5" name="TextBox 33">
            <a:extLst>
              <a:ext uri="{FF2B5EF4-FFF2-40B4-BE49-F238E27FC236}">
                <a16:creationId xmlns:a16="http://schemas.microsoft.com/office/drawing/2014/main" id="{853F06DF-BD99-4132-9ECD-79B0BD051AE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7144" y="6052612"/>
            <a:ext cx="887413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de-DE" sz="1600" dirty="0">
                <a:solidFill>
                  <a:srgbClr val="663300"/>
                </a:solidFill>
                <a:latin typeface="Arial Black" panose="020B0A04020102020204" pitchFamily="34" charset="0"/>
              </a:rPr>
              <a:t>Rel-11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A2B59DE2-659B-4A47-B087-0C3502A1741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62862" y="6049025"/>
            <a:ext cx="887413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de-DE" sz="1600" dirty="0">
                <a:solidFill>
                  <a:srgbClr val="FFC000"/>
                </a:solidFill>
                <a:latin typeface="Arial Black" panose="020B0A04020102020204" pitchFamily="34" charset="0"/>
              </a:rPr>
              <a:t>Rel-14</a:t>
            </a:r>
          </a:p>
        </p:txBody>
      </p:sp>
      <p:sp>
        <p:nvSpPr>
          <p:cNvPr id="27" name="TextBox 27">
            <a:extLst>
              <a:ext uri="{FF2B5EF4-FFF2-40B4-BE49-F238E27FC236}">
                <a16:creationId xmlns:a16="http://schemas.microsoft.com/office/drawing/2014/main" id="{D8F77FB7-CC6E-4900-8FAA-22CCE3F2CD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64727" y="6051385"/>
            <a:ext cx="885825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de-DE" sz="1600" dirty="0">
                <a:solidFill>
                  <a:srgbClr val="FF0000"/>
                </a:solidFill>
                <a:latin typeface="Arial Black" panose="020B0A04020102020204" pitchFamily="34" charset="0"/>
              </a:rPr>
              <a:t>Rel-13</a:t>
            </a:r>
          </a:p>
        </p:txBody>
      </p:sp>
      <p:cxnSp>
        <p:nvCxnSpPr>
          <p:cNvPr id="28" name="Straight Connector 16">
            <a:extLst>
              <a:ext uri="{FF2B5EF4-FFF2-40B4-BE49-F238E27FC236}">
                <a16:creationId xmlns:a16="http://schemas.microsoft.com/office/drawing/2014/main" id="{68A311C3-94B5-4B11-9C04-3244B430855B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3164157" y="6049025"/>
            <a:ext cx="1390187" cy="1588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9" name="Straight Connector 11">
            <a:extLst>
              <a:ext uri="{FF2B5EF4-FFF2-40B4-BE49-F238E27FC236}">
                <a16:creationId xmlns:a16="http://schemas.microsoft.com/office/drawing/2014/main" id="{8C2ABA3F-70CA-44E0-9D90-3698EB23528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803598" y="6065683"/>
            <a:ext cx="1022466" cy="0"/>
          </a:xfrm>
          <a:prstGeom prst="line">
            <a:avLst/>
          </a:prstGeom>
          <a:noFill/>
          <a:ln w="28575" algn="ctr">
            <a:solidFill>
              <a:srgbClr val="00B0F0"/>
            </a:solidFill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0" name="TextBox 25">
            <a:extLst>
              <a:ext uri="{FF2B5EF4-FFF2-40B4-BE49-F238E27FC236}">
                <a16:creationId xmlns:a16="http://schemas.microsoft.com/office/drawing/2014/main" id="{1F31BD35-F711-4288-B163-FF79093155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22973" y="6050301"/>
            <a:ext cx="887413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de-DE" sz="1600" dirty="0">
                <a:solidFill>
                  <a:srgbClr val="00B0F0"/>
                </a:solidFill>
                <a:latin typeface="Arial Black" panose="020B0A04020102020204" pitchFamily="34" charset="0"/>
              </a:rPr>
              <a:t>Rel-15</a:t>
            </a:r>
          </a:p>
        </p:txBody>
      </p:sp>
      <p:cxnSp>
        <p:nvCxnSpPr>
          <p:cNvPr id="31" name="Straight Connector 11">
            <a:extLst>
              <a:ext uri="{FF2B5EF4-FFF2-40B4-BE49-F238E27FC236}">
                <a16:creationId xmlns:a16="http://schemas.microsoft.com/office/drawing/2014/main" id="{0433B8B5-3252-40B3-81DE-9517631CD043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6900878" y="6050302"/>
            <a:ext cx="1400291" cy="7387"/>
          </a:xfrm>
          <a:prstGeom prst="line">
            <a:avLst/>
          </a:prstGeom>
          <a:noFill/>
          <a:ln w="28575" algn="ctr">
            <a:solidFill>
              <a:schemeClr val="accent4">
                <a:lumMod val="75000"/>
              </a:schemeClr>
            </a:solidFill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2" name="TextBox 25">
            <a:extLst>
              <a:ext uri="{FF2B5EF4-FFF2-40B4-BE49-F238E27FC236}">
                <a16:creationId xmlns:a16="http://schemas.microsoft.com/office/drawing/2014/main" id="{B8ECEA28-984A-4419-A440-ACDD613AC84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61036" y="6051472"/>
            <a:ext cx="886461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de-DE" sz="1600" dirty="0">
                <a:solidFill>
                  <a:srgbClr val="7030A0"/>
                </a:solidFill>
                <a:latin typeface="Arial Black" panose="020B0A04020102020204" pitchFamily="34" charset="0"/>
              </a:rPr>
              <a:t>Rel-16</a:t>
            </a:r>
          </a:p>
        </p:txBody>
      </p:sp>
      <p:cxnSp>
        <p:nvCxnSpPr>
          <p:cNvPr id="33" name="Straight Connector 31">
            <a:extLst>
              <a:ext uri="{FF2B5EF4-FFF2-40B4-BE49-F238E27FC236}">
                <a16:creationId xmlns:a16="http://schemas.microsoft.com/office/drawing/2014/main" id="{EB222F31-AB81-4E06-9639-A0F2F1C0207E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354035" y="6049025"/>
            <a:ext cx="768833" cy="15628"/>
          </a:xfrm>
          <a:prstGeom prst="line">
            <a:avLst/>
          </a:prstGeom>
          <a:noFill/>
          <a:ln w="28575" algn="ctr">
            <a:solidFill>
              <a:srgbClr val="663300"/>
            </a:solidFill>
            <a:round/>
            <a:headEnd type="oval" w="med" len="med"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4" name="TextBox 33">
            <a:extLst>
              <a:ext uri="{FF2B5EF4-FFF2-40B4-BE49-F238E27FC236}">
                <a16:creationId xmlns:a16="http://schemas.microsoft.com/office/drawing/2014/main" id="{F5E72F7E-05C1-4715-B767-F1AA5DF1C7E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74088" y="6052612"/>
            <a:ext cx="887413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de-DE" sz="1600" dirty="0">
                <a:solidFill>
                  <a:srgbClr val="663300"/>
                </a:solidFill>
                <a:latin typeface="Arial Black" panose="020B0A04020102020204" pitchFamily="34" charset="0"/>
              </a:rPr>
              <a:t>Rel-17</a:t>
            </a:r>
          </a:p>
        </p:txBody>
      </p:sp>
      <p:graphicFrame>
        <p:nvGraphicFramePr>
          <p:cNvPr id="36" name="Chart 35">
            <a:extLst>
              <a:ext uri="{FF2B5EF4-FFF2-40B4-BE49-F238E27FC236}">
                <a16:creationId xmlns:a16="http://schemas.microsoft.com/office/drawing/2014/main" id="{66C5960D-783D-49E4-9DE8-3F256BED0767}"/>
              </a:ext>
            </a:extLst>
          </p:cNvPr>
          <p:cNvGraphicFramePr>
            <a:graphicFrameLocks/>
          </p:cNvGraphicFramePr>
          <p:nvPr/>
        </p:nvGraphicFramePr>
        <p:xfrm>
          <a:off x="218068" y="1524072"/>
          <a:ext cx="8925932" cy="397084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6690</TotalTime>
  <Words>5477</Words>
  <Application>Microsoft Office PowerPoint</Application>
  <PresentationFormat>On-screen Show (4:3)</PresentationFormat>
  <Paragraphs>965</Paragraphs>
  <Slides>54</Slides>
  <Notes>30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54</vt:i4>
      </vt:variant>
    </vt:vector>
  </HeadingPairs>
  <TitlesOfParts>
    <vt:vector size="61" baseType="lpstr">
      <vt:lpstr>Arial</vt:lpstr>
      <vt:lpstr>Arial </vt:lpstr>
      <vt:lpstr>Arial Black</vt:lpstr>
      <vt:lpstr>Calibri</vt:lpstr>
      <vt:lpstr>Times New Roman</vt:lpstr>
      <vt:lpstr>Wingdings</vt:lpstr>
      <vt:lpstr>Office Theme</vt:lpstr>
      <vt:lpstr>PowerPoint Presentation</vt:lpstr>
      <vt:lpstr>Contents</vt:lpstr>
      <vt:lpstr>Contents</vt:lpstr>
      <vt:lpstr>1) General Aspects (1/7)</vt:lpstr>
      <vt:lpstr>1) General Aspects (2/7)</vt:lpstr>
      <vt:lpstr>1) General Aspects (3/7)</vt:lpstr>
      <vt:lpstr>1) General Aspects (4/7)</vt:lpstr>
      <vt:lpstr>1) General Aspects (5/7) Resource usage</vt:lpstr>
      <vt:lpstr>1) General Aspects (6/7) Document Handling / Meeting</vt:lpstr>
      <vt:lpstr>1) General Aspects (7/7) SA2 Agreed CRs by Release / Meeting</vt:lpstr>
      <vt:lpstr>Contents</vt:lpstr>
      <vt:lpstr>2.1) Rel-14 and before  Maintenance (1/1)</vt:lpstr>
      <vt:lpstr>Contents</vt:lpstr>
      <vt:lpstr>2.2) Rel-15 Work and Maintenance (1/2)</vt:lpstr>
      <vt:lpstr>2.2) Rel-15 Work and Maintenance (2/2)</vt:lpstr>
      <vt:lpstr>Contents</vt:lpstr>
      <vt:lpstr>2.3) Rel-16 Work and Maintenance (1/17)</vt:lpstr>
      <vt:lpstr>2.3) Rel-16 Work and Maintenance (2/17)</vt:lpstr>
      <vt:lpstr>2.3) Rel-16 Work and Maintenance (3/17)</vt:lpstr>
      <vt:lpstr>2.3) Rel-16 Work and Maintenance (4/17)</vt:lpstr>
      <vt:lpstr>2.3) Rel-16 Work and Maintenance (5/17)</vt:lpstr>
      <vt:lpstr>2.3) Rel-16 Work and Maintenance (6/17)</vt:lpstr>
      <vt:lpstr>2.3) Rel-16 Work and Maintenance (7/17)</vt:lpstr>
      <vt:lpstr>2.3) Rel-16 Work and Maintenance (8/17)</vt:lpstr>
      <vt:lpstr>2.3) Rel-16 Work and Maintenance (9/17)</vt:lpstr>
      <vt:lpstr>2.3) Rel-16 Work and Maintenance (10/17)</vt:lpstr>
      <vt:lpstr>2.3) Rel-16 Work and Maintenance (11/17)</vt:lpstr>
      <vt:lpstr>2.3) Rel-16 Work and Maintenance (12/17)</vt:lpstr>
      <vt:lpstr>2.3) Rel-16 Work and Maintenance (13/17)</vt:lpstr>
      <vt:lpstr>2.3) Rel-16 Work and Maintenance (14/17)</vt:lpstr>
      <vt:lpstr>2.3) Rel-16 Work and Maintenance (15/17)</vt:lpstr>
      <vt:lpstr>2.3) Rel-16 Work and Maintenance (16/17)</vt:lpstr>
      <vt:lpstr>2.3) Rel-16 Work and Maintenance (17/17)</vt:lpstr>
      <vt:lpstr>Contents</vt:lpstr>
      <vt:lpstr>2.4) Rel-17 Study/Work (1/10)</vt:lpstr>
      <vt:lpstr>PowerPoint Presentation</vt:lpstr>
      <vt:lpstr>2.4) Rel-17 Study/Work (3/10)</vt:lpstr>
      <vt:lpstr>2.4) Rel-17 Study/Work (4/10)</vt:lpstr>
      <vt:lpstr>2.4) Rel-17 Study/Work (5/10)</vt:lpstr>
      <vt:lpstr>2.4) Rel-17 Study/Work (6/10)</vt:lpstr>
      <vt:lpstr>2.4) Rel-17 Study/Work (7/10)</vt:lpstr>
      <vt:lpstr>2.4) Rel-17 Study/Work (8/10)</vt:lpstr>
      <vt:lpstr>2.4) Rel-17 Study/Work (9/10)</vt:lpstr>
      <vt:lpstr>2.4) Rel-17 Study/Work (10/10)</vt:lpstr>
      <vt:lpstr>Contents</vt:lpstr>
      <vt:lpstr>2.5) IETF and External SDO Normative Reference Update (1/1)</vt:lpstr>
      <vt:lpstr>Contents</vt:lpstr>
      <vt:lpstr>3) SA2 Work Planning</vt:lpstr>
      <vt:lpstr>Contents</vt:lpstr>
      <vt:lpstr>4) Documents for Information and Approval (1/2)</vt:lpstr>
      <vt:lpstr>4) Documents for Information and Approval (2/2)</vt:lpstr>
      <vt:lpstr>Contents</vt:lpstr>
      <vt:lpstr>5) Collected Items requiring action  from SA</vt:lpstr>
      <vt:lpstr>PowerPoint Presentation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Puneet Jain</cp:lastModifiedBy>
  <cp:revision>1316</cp:revision>
  <dcterms:created xsi:type="dcterms:W3CDTF">2008-08-30T09:32:10Z</dcterms:created>
  <dcterms:modified xsi:type="dcterms:W3CDTF">2020-03-12T05:48:22Z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d71424e4-2b5e-4ef9-a35e-e093f5c635c8</vt:lpwstr>
  </property>
  <property fmtid="{D5CDD505-2E9C-101B-9397-08002B2CF9AE}" pid="7" name="CTP_TimeStamp">
    <vt:lpwstr>2020-03-12 05:48:22Z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</Properties>
</file>