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16" r:id="rId3"/>
    <p:sldId id="821" r:id="rId4"/>
    <p:sldId id="819" r:id="rId5"/>
    <p:sldId id="74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2" d="100"/>
          <a:sy n="82" d="100"/>
        </p:scale>
        <p:origin x="1637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12/13/2019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12/13/2019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Sitges, Spain, 10-13 December 2019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SP-191377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SA#86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Sitges</a:t>
            </a:r>
            <a:r>
              <a:rPr lang="en-GB" altLang="de-DE" sz="1200" baseline="0" dirty="0">
                <a:solidFill>
                  <a:schemeClr val="bg1"/>
                </a:solidFill>
              </a:rPr>
              <a:t>, Spain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December 10 - 13, 2019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2019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Chairman,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057485" y="1650302"/>
            <a:ext cx="702904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Rel-17 Prioritization 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– IN (Sep, 2020)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A2FCA07-EF8F-4BFD-931F-3DEF7B3E2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51937"/>
              </p:ext>
            </p:extLst>
          </p:nvPr>
        </p:nvGraphicFramePr>
        <p:xfrm>
          <a:off x="569167" y="1488546"/>
          <a:ext cx="8005665" cy="3585845"/>
        </p:xfrm>
        <a:graphic>
          <a:graphicData uri="http://schemas.openxmlformats.org/drawingml/2006/table">
            <a:tbl>
              <a:tblPr firstRow="1" firstCol="1" bandRow="1"/>
              <a:tblGrid>
                <a:gridCol w="1119673">
                  <a:extLst>
                    <a:ext uri="{9D8B030D-6E8A-4147-A177-3AD203B41FA5}">
                      <a16:colId xmlns:a16="http://schemas.microsoft.com/office/drawing/2014/main" val="3074853130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1224681243"/>
                    </a:ext>
                  </a:extLst>
                </a:gridCol>
                <a:gridCol w="839756">
                  <a:extLst>
                    <a:ext uri="{9D8B030D-6E8A-4147-A177-3AD203B41FA5}">
                      <a16:colId xmlns:a16="http://schemas.microsoft.com/office/drawing/2014/main" val="1920087863"/>
                    </a:ext>
                  </a:extLst>
                </a:gridCol>
                <a:gridCol w="1063689">
                  <a:extLst>
                    <a:ext uri="{9D8B030D-6E8A-4147-A177-3AD203B41FA5}">
                      <a16:colId xmlns:a16="http://schemas.microsoft.com/office/drawing/2014/main" val="3054654378"/>
                    </a:ext>
                  </a:extLst>
                </a:gridCol>
                <a:gridCol w="662474">
                  <a:extLst>
                    <a:ext uri="{9D8B030D-6E8A-4147-A177-3AD203B41FA5}">
                      <a16:colId xmlns:a16="http://schemas.microsoft.com/office/drawing/2014/main" val="382203186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1333791908"/>
                    </a:ext>
                  </a:extLst>
                </a:gridCol>
                <a:gridCol w="634481">
                  <a:extLst>
                    <a:ext uri="{9D8B030D-6E8A-4147-A177-3AD203B41FA5}">
                      <a16:colId xmlns:a16="http://schemas.microsoft.com/office/drawing/2014/main" val="3207142796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3854992784"/>
                    </a:ext>
                  </a:extLst>
                </a:gridCol>
                <a:gridCol w="569167">
                  <a:extLst>
                    <a:ext uri="{9D8B030D-6E8A-4147-A177-3AD203B41FA5}">
                      <a16:colId xmlns:a16="http://schemas.microsoft.com/office/drawing/2014/main" val="4192976828"/>
                    </a:ext>
                  </a:extLst>
                </a:gridCol>
                <a:gridCol w="1017037">
                  <a:extLst>
                    <a:ext uri="{9D8B030D-6E8A-4147-A177-3AD203B41FA5}">
                      <a16:colId xmlns:a16="http://schemas.microsoft.com/office/drawing/2014/main" val="2739192510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Target Study Completion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Requested in 2020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after down scoping in 2020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Jan, 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#136AH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Feb, 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#137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Apr, 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#138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May, 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#139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(last meeting for study 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Aug, 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28575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557413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TUs Available for Rel-17 work 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88242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FS_5GSAT_ARCH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Dec-19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(1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3) 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</a:t>
                      </a:r>
                      <a:endParaRPr lang="en-US" sz="1000" b="1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86844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FS_eNA_ph2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13.2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9.3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(5.5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.5 +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9946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FS_eNPN</a:t>
                      </a: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7.75 (5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2.75)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Remove 4.2, 4.4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93186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FS_MUSIM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</a:t>
                      </a:r>
                      <a:endParaRPr lang="en-US" sz="1000" b="1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347405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FS_enh_EC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8.5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WT#2 remove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1594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FS_5G_ProSe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8.5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 (7.5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WT2.7 removed,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WT2.6 reduced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2144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FS_5MBS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 (8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07508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FS_eNS_ph2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3445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FS_eV2XARC_ph2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+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3.5 (2 +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1.5)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5698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FS_IIoT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+ </a:t>
                      </a: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5.5</a:t>
                      </a:r>
                      <a:endParaRPr lang="en-US" sz="10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(4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</a:t>
                      </a:r>
                      <a:endParaRPr lang="en-US" sz="1000" b="1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53705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5G_AIS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OK</a:t>
                      </a:r>
                      <a:endParaRPr lang="en-US" sz="1000" b="1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295855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TOTAL</a:t>
                      </a:r>
                      <a:endParaRPr lang="en-US" sz="1100" b="1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80.75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17.5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21.75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67327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D6203B4-B4A7-4D55-907E-ADB1B49D1A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679241"/>
              </p:ext>
            </p:extLst>
          </p:nvPr>
        </p:nvGraphicFramePr>
        <p:xfrm>
          <a:off x="569167" y="5401007"/>
          <a:ext cx="8005665" cy="304800"/>
        </p:xfrm>
        <a:graphic>
          <a:graphicData uri="http://schemas.openxmlformats.org/drawingml/2006/table">
            <a:tbl>
              <a:tblPr firstRow="1" firstCol="1" bandRow="1"/>
              <a:tblGrid>
                <a:gridCol w="1119673">
                  <a:extLst>
                    <a:ext uri="{9D8B030D-6E8A-4147-A177-3AD203B41FA5}">
                      <a16:colId xmlns:a16="http://schemas.microsoft.com/office/drawing/2014/main" val="277997288"/>
                    </a:ext>
                  </a:extLst>
                </a:gridCol>
                <a:gridCol w="765110">
                  <a:extLst>
                    <a:ext uri="{9D8B030D-6E8A-4147-A177-3AD203B41FA5}">
                      <a16:colId xmlns:a16="http://schemas.microsoft.com/office/drawing/2014/main" val="3687997119"/>
                    </a:ext>
                  </a:extLst>
                </a:gridCol>
                <a:gridCol w="821095">
                  <a:extLst>
                    <a:ext uri="{9D8B030D-6E8A-4147-A177-3AD203B41FA5}">
                      <a16:colId xmlns:a16="http://schemas.microsoft.com/office/drawing/2014/main" val="644123618"/>
                    </a:ext>
                  </a:extLst>
                </a:gridCol>
                <a:gridCol w="1082350">
                  <a:extLst>
                    <a:ext uri="{9D8B030D-6E8A-4147-A177-3AD203B41FA5}">
                      <a16:colId xmlns:a16="http://schemas.microsoft.com/office/drawing/2014/main" val="3388327191"/>
                    </a:ext>
                  </a:extLst>
                </a:gridCol>
                <a:gridCol w="662474">
                  <a:extLst>
                    <a:ext uri="{9D8B030D-6E8A-4147-A177-3AD203B41FA5}">
                      <a16:colId xmlns:a16="http://schemas.microsoft.com/office/drawing/2014/main" val="6445098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2275400530"/>
                    </a:ext>
                  </a:extLst>
                </a:gridCol>
                <a:gridCol w="634481">
                  <a:extLst>
                    <a:ext uri="{9D8B030D-6E8A-4147-A177-3AD203B41FA5}">
                      <a16:colId xmlns:a16="http://schemas.microsoft.com/office/drawing/2014/main" val="806714144"/>
                    </a:ext>
                  </a:extLst>
                </a:gridCol>
                <a:gridCol w="727788">
                  <a:extLst>
                    <a:ext uri="{9D8B030D-6E8A-4147-A177-3AD203B41FA5}">
                      <a16:colId xmlns:a16="http://schemas.microsoft.com/office/drawing/2014/main" val="4774487"/>
                    </a:ext>
                  </a:extLst>
                </a:gridCol>
                <a:gridCol w="569167">
                  <a:extLst>
                    <a:ext uri="{9D8B030D-6E8A-4147-A177-3AD203B41FA5}">
                      <a16:colId xmlns:a16="http://schemas.microsoft.com/office/drawing/2014/main" val="2227291323"/>
                    </a:ext>
                  </a:extLst>
                </a:gridCol>
                <a:gridCol w="1017037">
                  <a:extLst>
                    <a:ext uri="{9D8B030D-6E8A-4147-A177-3AD203B41FA5}">
                      <a16:colId xmlns:a16="http://schemas.microsoft.com/office/drawing/2014/main" val="181302002"/>
                    </a:ext>
                  </a:extLst>
                </a:gridCol>
              </a:tblGrid>
              <a:tr h="2462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 Available for further allocation 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13.25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3.5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1.5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3.25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040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8B40FB6-DFCB-4456-8651-295A4FF6C9B7}"/>
              </a:ext>
            </a:extLst>
          </p:cNvPr>
          <p:cNvSpPr txBox="1"/>
          <p:nvPr/>
        </p:nvSpPr>
        <p:spPr>
          <a:xfrm>
            <a:off x="93308" y="6129545"/>
            <a:ext cx="90786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NOTE</a:t>
            </a:r>
            <a:r>
              <a:rPr lang="en-US" dirty="0"/>
              <a:t>: TU allocation per meeting is shown as an example. Each WID be allocated at minimum requested TUs but TU allocation per meeting may change. </a:t>
            </a:r>
          </a:p>
        </p:txBody>
      </p:sp>
    </p:spTree>
    <p:extLst>
      <p:ext uri="{BB962C8B-B14F-4D97-AF65-F5344CB8AC3E}">
        <p14:creationId xmlns:p14="http://schemas.microsoft.com/office/powerpoint/2010/main" val="3531198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WIDs – IN* (Sep, 2020)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A2FCA07-EF8F-4BFD-931F-3DEF7B3E2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391780"/>
              </p:ext>
            </p:extLst>
          </p:nvPr>
        </p:nvGraphicFramePr>
        <p:xfrm>
          <a:off x="755047" y="1862415"/>
          <a:ext cx="7486909" cy="3042920"/>
        </p:xfrm>
        <a:graphic>
          <a:graphicData uri="http://schemas.openxmlformats.org/drawingml/2006/table">
            <a:tbl>
              <a:tblPr firstRow="1" firstCol="1" bandRow="1"/>
              <a:tblGrid>
                <a:gridCol w="1091681">
                  <a:extLst>
                    <a:ext uri="{9D8B030D-6E8A-4147-A177-3AD203B41FA5}">
                      <a16:colId xmlns:a16="http://schemas.microsoft.com/office/drawing/2014/main" val="3074853130"/>
                    </a:ext>
                  </a:extLst>
                </a:gridCol>
                <a:gridCol w="620417">
                  <a:extLst>
                    <a:ext uri="{9D8B030D-6E8A-4147-A177-3AD203B41FA5}">
                      <a16:colId xmlns:a16="http://schemas.microsoft.com/office/drawing/2014/main" val="1224681243"/>
                    </a:ext>
                  </a:extLst>
                </a:gridCol>
                <a:gridCol w="762817">
                  <a:extLst>
                    <a:ext uri="{9D8B030D-6E8A-4147-A177-3AD203B41FA5}">
                      <a16:colId xmlns:a16="http://schemas.microsoft.com/office/drawing/2014/main" val="1920087863"/>
                    </a:ext>
                  </a:extLst>
                </a:gridCol>
                <a:gridCol w="1074477">
                  <a:extLst>
                    <a:ext uri="{9D8B030D-6E8A-4147-A177-3AD203B41FA5}">
                      <a16:colId xmlns:a16="http://schemas.microsoft.com/office/drawing/2014/main" val="3054654378"/>
                    </a:ext>
                  </a:extLst>
                </a:gridCol>
                <a:gridCol w="587828">
                  <a:extLst>
                    <a:ext uri="{9D8B030D-6E8A-4147-A177-3AD203B41FA5}">
                      <a16:colId xmlns:a16="http://schemas.microsoft.com/office/drawing/2014/main" val="3822031868"/>
                    </a:ext>
                  </a:extLst>
                </a:gridCol>
                <a:gridCol w="550506">
                  <a:extLst>
                    <a:ext uri="{9D8B030D-6E8A-4147-A177-3AD203B41FA5}">
                      <a16:colId xmlns:a16="http://schemas.microsoft.com/office/drawing/2014/main" val="1333791908"/>
                    </a:ext>
                  </a:extLst>
                </a:gridCol>
                <a:gridCol w="606490">
                  <a:extLst>
                    <a:ext uri="{9D8B030D-6E8A-4147-A177-3AD203B41FA5}">
                      <a16:colId xmlns:a16="http://schemas.microsoft.com/office/drawing/2014/main" val="3207142796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3854992784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4192976828"/>
                    </a:ext>
                  </a:extLst>
                </a:gridCol>
                <a:gridCol w="821093">
                  <a:extLst>
                    <a:ext uri="{9D8B030D-6E8A-4147-A177-3AD203B41FA5}">
                      <a16:colId xmlns:a16="http://schemas.microsoft.com/office/drawing/2014/main" val="627618557"/>
                    </a:ext>
                  </a:extLst>
                </a:gridCol>
              </a:tblGrid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Target Study Completion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Requested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 after down scoping in 2020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(Study + </a:t>
                      </a: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Normative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Jan,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#136AH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Feb,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Apr,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May,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#139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Aug, 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#140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Comment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285759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G Times (WN)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557413"/>
                  </a:ext>
                </a:extLst>
              </a:tr>
              <a:tr h="38052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TUs Available for Rel-17 work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88242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FS_5GLAN enh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Dec-19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386844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FS_eATSSS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12.5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 (2.5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9946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FS_eLCS_ph2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(0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Keep 1.1, 2.1, 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93186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FS_5WWC_enh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347405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FS_ID_UAS-SA2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Mar-20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(3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2)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Remove 1.1, 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159477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FS_UPCAS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221440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FS_MPS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Jun-20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(1 + </a:t>
                      </a:r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OK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075082"/>
                  </a:ext>
                </a:extLst>
              </a:tr>
              <a:tr h="1574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48566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8B40FB6-DFCB-4456-8651-295A4FF6C9B7}"/>
              </a:ext>
            </a:extLst>
          </p:cNvPr>
          <p:cNvSpPr txBox="1"/>
          <p:nvPr/>
        </p:nvSpPr>
        <p:spPr>
          <a:xfrm>
            <a:off x="213180" y="5989111"/>
            <a:ext cx="9009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NOTE</a:t>
            </a:r>
            <a:r>
              <a:rPr lang="en-US" dirty="0"/>
              <a:t>: TU allocation per meeting is shown as an example. Each WID be allocated at minimum requested TUs but TU allocation per meeting may change.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CA32600-E217-4D9F-B658-304D6D70E3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583390"/>
              </p:ext>
            </p:extLst>
          </p:nvPr>
        </p:nvGraphicFramePr>
        <p:xfrm>
          <a:off x="816757" y="5425015"/>
          <a:ext cx="7526803" cy="457200"/>
        </p:xfrm>
        <a:graphic>
          <a:graphicData uri="http://schemas.openxmlformats.org/drawingml/2006/table">
            <a:tbl>
              <a:tblPr firstRow="1" firstCol="1" bandRow="1"/>
              <a:tblGrid>
                <a:gridCol w="1052699">
                  <a:extLst>
                    <a:ext uri="{9D8B030D-6E8A-4147-A177-3AD203B41FA5}">
                      <a16:colId xmlns:a16="http://schemas.microsoft.com/office/drawing/2014/main" val="2499693830"/>
                    </a:ext>
                  </a:extLst>
                </a:gridCol>
                <a:gridCol w="575432">
                  <a:extLst>
                    <a:ext uri="{9D8B030D-6E8A-4147-A177-3AD203B41FA5}">
                      <a16:colId xmlns:a16="http://schemas.microsoft.com/office/drawing/2014/main" val="2154416109"/>
                    </a:ext>
                  </a:extLst>
                </a:gridCol>
                <a:gridCol w="692540">
                  <a:extLst>
                    <a:ext uri="{9D8B030D-6E8A-4147-A177-3AD203B41FA5}">
                      <a16:colId xmlns:a16="http://schemas.microsoft.com/office/drawing/2014/main" val="4134689830"/>
                    </a:ext>
                  </a:extLst>
                </a:gridCol>
                <a:gridCol w="1034829">
                  <a:extLst>
                    <a:ext uri="{9D8B030D-6E8A-4147-A177-3AD203B41FA5}">
                      <a16:colId xmlns:a16="http://schemas.microsoft.com/office/drawing/2014/main" val="846891021"/>
                    </a:ext>
                  </a:extLst>
                </a:gridCol>
                <a:gridCol w="597017">
                  <a:extLst>
                    <a:ext uri="{9D8B030D-6E8A-4147-A177-3AD203B41FA5}">
                      <a16:colId xmlns:a16="http://schemas.microsoft.com/office/drawing/2014/main" val="4246120972"/>
                    </a:ext>
                  </a:extLst>
                </a:gridCol>
                <a:gridCol w="509455">
                  <a:extLst>
                    <a:ext uri="{9D8B030D-6E8A-4147-A177-3AD203B41FA5}">
                      <a16:colId xmlns:a16="http://schemas.microsoft.com/office/drawing/2014/main" val="3649556527"/>
                    </a:ext>
                  </a:extLst>
                </a:gridCol>
                <a:gridCol w="565176">
                  <a:extLst>
                    <a:ext uri="{9D8B030D-6E8A-4147-A177-3AD203B41FA5}">
                      <a16:colId xmlns:a16="http://schemas.microsoft.com/office/drawing/2014/main" val="3733252344"/>
                    </a:ext>
                  </a:extLst>
                </a:gridCol>
                <a:gridCol w="620898">
                  <a:extLst>
                    <a:ext uri="{9D8B030D-6E8A-4147-A177-3AD203B41FA5}">
                      <a16:colId xmlns:a16="http://schemas.microsoft.com/office/drawing/2014/main" val="2404584964"/>
                    </a:ext>
                  </a:extLst>
                </a:gridCol>
                <a:gridCol w="652739">
                  <a:extLst>
                    <a:ext uri="{9D8B030D-6E8A-4147-A177-3AD203B41FA5}">
                      <a16:colId xmlns:a16="http://schemas.microsoft.com/office/drawing/2014/main" val="1003172006"/>
                    </a:ext>
                  </a:extLst>
                </a:gridCol>
                <a:gridCol w="1226018">
                  <a:extLst>
                    <a:ext uri="{9D8B030D-6E8A-4147-A177-3AD203B41FA5}">
                      <a16:colId xmlns:a16="http://schemas.microsoft.com/office/drawing/2014/main" val="1029887555"/>
                    </a:ext>
                  </a:extLst>
                </a:gridCol>
              </a:tblGrid>
              <a:tr h="24622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 Available for further allocation 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13.25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3558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404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Way Forward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273050" y="1409894"/>
            <a:ext cx="8382000" cy="4160482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u="sng" dirty="0"/>
              <a:t>80.75</a:t>
            </a:r>
            <a:r>
              <a:rPr lang="en-GB" sz="2400" dirty="0"/>
              <a:t> TU to be allocated for </a:t>
            </a:r>
            <a:r>
              <a:rPr lang="en-GB" sz="2400" b="1" dirty="0"/>
              <a:t>IN</a:t>
            </a:r>
            <a:r>
              <a:rPr lang="en-GB" sz="2400" dirty="0"/>
              <a:t> items and </a:t>
            </a:r>
            <a:r>
              <a:rPr lang="en-GB" sz="2400" b="1" u="sng" dirty="0"/>
              <a:t>13.5</a:t>
            </a:r>
            <a:r>
              <a:rPr lang="en-GB" sz="2400" dirty="0"/>
              <a:t> TUs to be allocated to </a:t>
            </a:r>
            <a:r>
              <a:rPr lang="en-GB" sz="2400" b="1" dirty="0"/>
              <a:t>IN*</a:t>
            </a:r>
            <a:r>
              <a:rPr lang="en-GB" sz="2400" dirty="0"/>
              <a:t> items</a:t>
            </a:r>
          </a:p>
          <a:p>
            <a:pPr eaLnBrk="1" hangingPunct="1">
              <a:defRPr/>
            </a:pPr>
            <a:r>
              <a:rPr lang="en-GB" sz="2400" dirty="0"/>
              <a:t>Following </a:t>
            </a:r>
            <a:r>
              <a:rPr lang="en-GB" sz="2400" b="1" dirty="0"/>
              <a:t>IN*</a:t>
            </a:r>
            <a:r>
              <a:rPr lang="en-GB" sz="2400" dirty="0"/>
              <a:t> items will be allocated TUs in 2020</a:t>
            </a:r>
          </a:p>
          <a:p>
            <a:pPr lvl="1" eaLnBrk="1" hangingPunct="1">
              <a:defRPr/>
            </a:pPr>
            <a:r>
              <a:rPr lang="en-GB" sz="2000" dirty="0" err="1"/>
              <a:t>FS_eATSSS</a:t>
            </a:r>
            <a:r>
              <a:rPr lang="en-GB" sz="2000" dirty="0"/>
              <a:t>, FS_eLCS_ph2, FS_ID_UAS-SA2, FS_MPS2</a:t>
            </a:r>
          </a:p>
          <a:p>
            <a:pPr eaLnBrk="1" hangingPunct="1">
              <a:defRPr/>
            </a:pPr>
            <a:r>
              <a:rPr lang="en-GB" sz="2400" dirty="0"/>
              <a:t>TU allocation for each IN and IN* items should be as per endorsed WT papers. </a:t>
            </a:r>
          </a:p>
        </p:txBody>
      </p:sp>
    </p:spTree>
    <p:extLst>
      <p:ext uri="{BB962C8B-B14F-4D97-AF65-F5344CB8AC3E}">
        <p14:creationId xmlns:p14="http://schemas.microsoft.com/office/powerpoint/2010/main" val="2729413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453477" y="2718261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7455</TotalTime>
  <Words>625</Words>
  <Application>Microsoft Office PowerPoint</Application>
  <PresentationFormat>On-screen Show (4:3)</PresentationFormat>
  <Paragraphs>241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CG Times (WN)</vt:lpstr>
      <vt:lpstr>Times New Roman</vt:lpstr>
      <vt:lpstr>Office Theme</vt:lpstr>
      <vt:lpstr>PowerPoint Presentation</vt:lpstr>
      <vt:lpstr>WIDs – IN (Sep, 2020)</vt:lpstr>
      <vt:lpstr>WIDs – IN* (Sep, 2020) </vt:lpstr>
      <vt:lpstr>Way Forward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Puneet Jain</cp:lastModifiedBy>
  <cp:revision>1262</cp:revision>
  <dcterms:created xsi:type="dcterms:W3CDTF">2008-08-30T09:32:10Z</dcterms:created>
  <dcterms:modified xsi:type="dcterms:W3CDTF">2019-12-13T14:57:10Z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</Properties>
</file>