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4"/>
  </p:notesMasterIdLst>
  <p:handoutMasterIdLst>
    <p:handoutMasterId r:id="rId5"/>
  </p:handoutMasterIdLst>
  <p:sldIdLst>
    <p:sldId id="362" r:id="rId2"/>
    <p:sldId id="387" r:id="rId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2A6EA8"/>
    <a:srgbClr val="FFFFFF"/>
    <a:srgbClr val="FF6600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7" autoAdjust="0"/>
    <p:restoredTop sz="94679" autoAdjust="0"/>
  </p:normalViewPr>
  <p:slideViewPr>
    <p:cSldViewPr snapToGrid="0">
      <p:cViewPr varScale="1">
        <p:scale>
          <a:sx n="95" d="100"/>
          <a:sy n="95" d="100"/>
        </p:scale>
        <p:origin x="63" y="4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2910" y="5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="" xmlns:a16="http://schemas.microsoft.com/office/drawing/2014/main" id="{1BAD0620-CC16-404B-B551-3DC42B4DBA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="" xmlns:a16="http://schemas.microsoft.com/office/drawing/2014/main" id="{794F7581-54C3-4F11-819F-7542C862562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0" name="Rectangle 4">
            <a:extLst>
              <a:ext uri="{FF2B5EF4-FFF2-40B4-BE49-F238E27FC236}">
                <a16:creationId xmlns="" xmlns:a16="http://schemas.microsoft.com/office/drawing/2014/main" id="{445D02ED-03E7-49A7-A7AE-8A98E9AFBCB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="" xmlns:a16="http://schemas.microsoft.com/office/drawing/2014/main" id="{2A0D5A3C-9F2C-4C2B-8318-6391BD15B23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EA672AD7-4F91-4639-AD5F-142F8E8A9C9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54800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="" xmlns:a16="http://schemas.microsoft.com/office/drawing/2014/main" id="{B4F93CDD-5094-4F34-88D0-9B32B053B5D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="" xmlns:a16="http://schemas.microsoft.com/office/drawing/2014/main" id="{93CA9B43-0864-4DC0-AAEA-5B3E9F9CDF8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="" xmlns:a16="http://schemas.microsoft.com/office/drawing/2014/main" id="{C3E52F82-4A81-45F7-B443-767910818E3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="" xmlns:a16="http://schemas.microsoft.com/office/drawing/2014/main" id="{9B3CF682-F8D6-40BA-8C98-ECA21B4098D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="" xmlns:a16="http://schemas.microsoft.com/office/drawing/2014/main" id="{AF639953-01D8-4E03-B84A-59753C3459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23C404FC-0B72-4E53-9EFD-7932D4F7A70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3358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09218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00331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2810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="" xmlns:a16="http://schemas.microsoft.com/office/drawing/2014/main" id="{DD4D1BA4-21DB-475C-9C62-A7089F1D691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D3D413DA-8365-4518-A521-FB1D3C17C8A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FC5230B2-FCA4-47DF-9EEB-F1A758954A1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0587063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="" xmlns:a16="http://schemas.microsoft.com/office/drawing/2014/main" id="{99A89519-8D1F-4C1C-ADC2-4470291B7F3C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 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="" xmlns:a16="http://schemas.microsoft.com/office/drawing/2014/main" id="{39981097-E200-47AA-85D8-567D688D6073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="" xmlns:a16="http://schemas.microsoft.com/office/drawing/2014/main" id="{AA74F498-2A3A-4D48-8ADE-65A441209D9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sp>
        <p:nvSpPr>
          <p:cNvPr id="11" name="Rectangle 12">
            <a:extLst>
              <a:ext uri="{FF2B5EF4-FFF2-40B4-BE49-F238E27FC236}">
                <a16:creationId xmlns="" xmlns:a16="http://schemas.microsoft.com/office/drawing/2014/main" id="{6876EEF3-A0BC-4451-8AE0-5DAA69D19FF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98058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b="1" smtClean="0">
                <a:ln w="0"/>
                <a:latin typeface="Calibri" panose="020F0502020204030204" pitchFamily="34" charset="0"/>
              </a:rPr>
              <a:t>TSG RAN#86</a:t>
            </a:r>
            <a:endParaRPr lang="en-GB" altLang="en-US" sz="1200" b="1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3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="" xmlns:a16="http://schemas.microsoft.com/office/drawing/2014/main" id="{54F3A418-D8D0-4D4F-8FDC-361FF196C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D388FED7-0846-4AB7-9742-96641204F72F}" type="slidenum">
              <a:rPr lang="en-GB" altLang="en-US" sz="1400" b="1">
                <a:latin typeface="Calibri" pitchFamily="34" charset="0"/>
              </a:rPr>
              <a:pPr/>
              <a:t>‹#›</a:t>
            </a:fld>
            <a:endParaRPr lang="en-GB" altLang="en-US" sz="1400" b="1" dirty="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33" r:id="rId1"/>
    <p:sldLayoutId id="2147485234" r:id="rId2"/>
    <p:sldLayoutId id="2147485235" r:id="rId3"/>
    <p:sldLayoutId id="2147485236" r:id="rId4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887413" y="2324558"/>
            <a:ext cx="10874183" cy="2160798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Proposed Way Forward For </a:t>
            </a:r>
            <a:br>
              <a:rPr lang="en-GB" altLang="en-US" dirty="0" smtClean="0"/>
            </a:br>
            <a:r>
              <a:rPr lang="en-GB" altLang="en-US" dirty="0" smtClean="0"/>
              <a:t>R17 Timeline in SA</a:t>
            </a:r>
          </a:p>
        </p:txBody>
      </p:sp>
      <p:sp>
        <p:nvSpPr>
          <p:cNvPr id="4099" name="Text Placeholder 2">
            <a:extLst>
              <a:ext uri="{FF2B5EF4-FFF2-40B4-BE49-F238E27FC236}">
                <a16:creationId xmlns="" xmlns:a16="http://schemas.microsoft.com/office/drawing/2014/main" id="{65109CE4-3B5E-4CA5-887C-00ECE79A9F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147888" y="4589463"/>
            <a:ext cx="7886700" cy="150018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altLang="en-US" dirty="0" smtClean="0"/>
              <a:t>Georg Mayer</a:t>
            </a:r>
            <a:br>
              <a:rPr lang="en-GB" altLang="en-US" dirty="0" smtClean="0"/>
            </a:br>
            <a:r>
              <a:rPr lang="en-GB" altLang="en-US" dirty="0" smtClean="0"/>
              <a:t>3GPP TSG SA Chairman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55563"/>
            <a:ext cx="96377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tabLst>
                <a:tab pos="9151938" algn="r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9151938" algn="r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9151938" algn="r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</a:t>
            </a:r>
            <a:r>
              <a:rPr lang="en-GB" altLang="en-US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SA Meeting </a:t>
            </a:r>
            <a:r>
              <a:rPr lang="en-GB" altLang="en-US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#</a:t>
            </a:r>
            <a:r>
              <a:rPr lang="en-GB" altLang="en-US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86</a:t>
            </a:r>
            <a:r>
              <a:rPr lang="en-GB" altLang="en-US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	</a:t>
            </a:r>
            <a:endParaRPr lang="en-US" altLang="en-US" sz="1200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10-13 December 2019, </a:t>
            </a:r>
            <a:r>
              <a:rPr lang="en-GB" altLang="en-US" sz="18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Sitges</a:t>
            </a:r>
            <a:r>
              <a:rPr lang="en-GB" altLang="en-US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, Spain	SP-191340</a:t>
            </a:r>
            <a:endParaRPr lang="en-US" altLang="en-US" sz="120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Way Forward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538163" indent="-538163"/>
            <a:r>
              <a:rPr lang="en-US" sz="2400" dirty="0" smtClean="0"/>
              <a:t>The Rel-17 timeline for SA2 completion is December 2020.</a:t>
            </a:r>
          </a:p>
          <a:p>
            <a:pPr marL="538163" indent="-538163"/>
            <a:endParaRPr lang="en-US" sz="2400" dirty="0" smtClean="0"/>
          </a:p>
          <a:p>
            <a:pPr marL="538163" indent="-538163"/>
            <a:r>
              <a:rPr lang="en-US" sz="2400" dirty="0" smtClean="0"/>
              <a:t>The Rel-17 freeze date from </a:t>
            </a:r>
            <a:r>
              <a:rPr lang="en-US" sz="2400" smtClean="0"/>
              <a:t>SA perspective is </a:t>
            </a:r>
            <a:r>
              <a:rPr lang="en-US" sz="2400" dirty="0" smtClean="0"/>
              <a:t>September 2021.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186995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17619</TotalTime>
  <Words>35</Words>
  <Application>Microsoft Office PowerPoint</Application>
  <PresentationFormat>Widescreen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Office Theme</vt:lpstr>
      <vt:lpstr>Proposed Way Forward For  R17 Timeline in SA</vt:lpstr>
      <vt:lpstr>Way Forward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Georg Mayer</cp:lastModifiedBy>
  <cp:revision>721</cp:revision>
  <dcterms:created xsi:type="dcterms:W3CDTF">2010-02-05T13:52:04Z</dcterms:created>
  <dcterms:modified xsi:type="dcterms:W3CDTF">2019-12-12T13:07:25Z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1575540893</vt:lpwstr>
  </property>
</Properties>
</file>