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chart2.xml" ContentType="application/vnd.openxmlformats-officedocument.drawingml.chart+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5305" r:id="rId4"/>
  </p:sldMasterIdLst>
  <p:notesMasterIdLst>
    <p:notesMasterId r:id="rId61"/>
  </p:notesMasterIdLst>
  <p:handoutMasterIdLst>
    <p:handoutMasterId r:id="rId62"/>
  </p:handoutMasterIdLst>
  <p:sldIdLst>
    <p:sldId id="445" r:id="rId5"/>
    <p:sldId id="493" r:id="rId6"/>
    <p:sldId id="444" r:id="rId7"/>
    <p:sldId id="446" r:id="rId8"/>
    <p:sldId id="447" r:id="rId9"/>
    <p:sldId id="448" r:id="rId10"/>
    <p:sldId id="494" r:id="rId11"/>
    <p:sldId id="449" r:id="rId12"/>
    <p:sldId id="451" r:id="rId13"/>
    <p:sldId id="452" r:id="rId14"/>
    <p:sldId id="453" r:id="rId15"/>
    <p:sldId id="457" r:id="rId16"/>
    <p:sldId id="481" r:id="rId17"/>
    <p:sldId id="450" r:id="rId18"/>
    <p:sldId id="483" r:id="rId19"/>
    <p:sldId id="484" r:id="rId20"/>
    <p:sldId id="459" r:id="rId21"/>
    <p:sldId id="462" r:id="rId22"/>
    <p:sldId id="460" r:id="rId23"/>
    <p:sldId id="461" r:id="rId24"/>
    <p:sldId id="498" r:id="rId25"/>
    <p:sldId id="496" r:id="rId26"/>
    <p:sldId id="491" r:id="rId27"/>
    <p:sldId id="272" r:id="rId28"/>
    <p:sldId id="487" r:id="rId29"/>
    <p:sldId id="273" r:id="rId30"/>
    <p:sldId id="495" r:id="rId31"/>
    <p:sldId id="274" r:id="rId32"/>
    <p:sldId id="469" r:id="rId33"/>
    <p:sldId id="278" r:id="rId34"/>
    <p:sldId id="470" r:id="rId35"/>
    <p:sldId id="276" r:id="rId36"/>
    <p:sldId id="473" r:id="rId37"/>
    <p:sldId id="275" r:id="rId38"/>
    <p:sldId id="476" r:id="rId39"/>
    <p:sldId id="277" r:id="rId40"/>
    <p:sldId id="479" r:id="rId41"/>
    <p:sldId id="284" r:id="rId42"/>
    <p:sldId id="480" r:id="rId43"/>
    <p:sldId id="285" r:id="rId44"/>
    <p:sldId id="478" r:id="rId45"/>
    <p:sldId id="281" r:id="rId46"/>
    <p:sldId id="464" r:id="rId47"/>
    <p:sldId id="465" r:id="rId48"/>
    <p:sldId id="466" r:id="rId49"/>
    <p:sldId id="472" r:id="rId50"/>
    <p:sldId id="279" r:id="rId51"/>
    <p:sldId id="477" r:id="rId52"/>
    <p:sldId id="280" r:id="rId53"/>
    <p:sldId id="490" r:id="rId54"/>
    <p:sldId id="271" r:id="rId55"/>
    <p:sldId id="489" r:id="rId56"/>
    <p:sldId id="488" r:id="rId57"/>
    <p:sldId id="497" r:id="rId58"/>
    <p:sldId id="492" r:id="rId59"/>
    <p:sldId id="439" r:id="rId6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华文细黑" panose="0201060004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华文细黑" panose="0201060004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3817" userDrawn="1">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EAEFF7"/>
    <a:srgbClr val="EDEDED"/>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630B572-14DF-4FF0-862B-A53D44CCFF31}" v="3" dt="2019-12-10T14:13:51.175"/>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54" autoAdjust="0"/>
    <p:restoredTop sz="95889" autoAdjust="0"/>
  </p:normalViewPr>
  <p:slideViewPr>
    <p:cSldViewPr snapToGrid="0" showGuides="1">
      <p:cViewPr varScale="1">
        <p:scale>
          <a:sx n="155" d="100"/>
          <a:sy n="155" d="100"/>
        </p:scale>
        <p:origin x="808" y="92"/>
      </p:cViewPr>
      <p:guideLst>
        <p:guide orient="horz" pos="2160"/>
        <p:guide pos="3817"/>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p:scale>
          <a:sx n="150" d="100"/>
          <a:sy n="150" d="100"/>
        </p:scale>
        <p:origin x="1116" y="-260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presProps" Target="pres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61"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microsoft.com/office/2015/10/relationships/revisionInfo" Target="revisionInfo.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oleObject" Target="Worksheet%20in%20draft_SP-19wxyz-SA3_Status_Report"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Worksheet%20in%20draft_SP-19wxyz-SA3_Status_Report%202"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4.6316259510420205E-2"/>
          <c:y val="9.1324997648574352E-2"/>
          <c:w val="0.90945113953398771"/>
          <c:h val="0.75700971399193662"/>
        </c:manualLayout>
      </c:layout>
      <c:barChart>
        <c:barDir val="col"/>
        <c:grouping val="clustered"/>
        <c:varyColors val="0"/>
        <c:ser>
          <c:idx val="0"/>
          <c:order val="0"/>
          <c:tx>
            <c:strRef>
              <c:f>'[Worksheet in draft_SP-19wxyz-SA3_Status_Report]Sheet1'!$B$1</c:f>
              <c:strCache>
                <c:ptCount val="1"/>
                <c:pt idx="0">
                  <c:v>Number of Documents</c:v>
                </c:pt>
              </c:strCache>
            </c:strRef>
          </c:tx>
          <c:invertIfNegative val="0"/>
          <c:cat>
            <c:strRef>
              <c:f>'[Worksheet in draft_SP-19wxyz-SA3_Status_Report]Sheet1'!$A$2:$A$39</c:f>
              <c:strCache>
                <c:ptCount val="38"/>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strCache>
            </c:strRef>
          </c:cat>
          <c:val>
            <c:numRef>
              <c:f>'[Worksheet in draft_SP-19wxyz-SA3_Status_Report]Sheet1'!$B$2:$B$39</c:f>
              <c:numCache>
                <c:formatCode>General</c:formatCode>
                <c:ptCount val="38"/>
                <c:pt idx="0">
                  <c:v>264</c:v>
                </c:pt>
                <c:pt idx="1">
                  <c:v>284</c:v>
                </c:pt>
                <c:pt idx="2">
                  <c:v>288</c:v>
                </c:pt>
                <c:pt idx="3">
                  <c:v>298</c:v>
                </c:pt>
                <c:pt idx="4">
                  <c:v>272</c:v>
                </c:pt>
                <c:pt idx="5">
                  <c:v>347</c:v>
                </c:pt>
                <c:pt idx="6">
                  <c:v>356</c:v>
                </c:pt>
                <c:pt idx="7">
                  <c:v>230</c:v>
                </c:pt>
                <c:pt idx="8">
                  <c:v>212</c:v>
                </c:pt>
                <c:pt idx="9">
                  <c:v>324</c:v>
                </c:pt>
                <c:pt idx="10">
                  <c:v>94</c:v>
                </c:pt>
                <c:pt idx="11">
                  <c:v>418</c:v>
                </c:pt>
                <c:pt idx="12">
                  <c:v>396</c:v>
                </c:pt>
                <c:pt idx="13">
                  <c:v>329</c:v>
                </c:pt>
                <c:pt idx="14">
                  <c:v>441</c:v>
                </c:pt>
                <c:pt idx="15">
                  <c:v>390</c:v>
                </c:pt>
                <c:pt idx="16">
                  <c:v>224</c:v>
                </c:pt>
                <c:pt idx="17">
                  <c:v>509</c:v>
                </c:pt>
                <c:pt idx="18">
                  <c:v>495</c:v>
                </c:pt>
                <c:pt idx="19">
                  <c:v>340</c:v>
                </c:pt>
                <c:pt idx="20">
                  <c:v>557</c:v>
                </c:pt>
                <c:pt idx="21">
                  <c:v>477</c:v>
                </c:pt>
                <c:pt idx="22">
                  <c:v>376</c:v>
                </c:pt>
                <c:pt idx="23">
                  <c:v>507</c:v>
                </c:pt>
                <c:pt idx="24">
                  <c:v>445</c:v>
                </c:pt>
                <c:pt idx="25">
                  <c:v>446</c:v>
                </c:pt>
                <c:pt idx="26">
                  <c:v>481</c:v>
                </c:pt>
                <c:pt idx="27">
                  <c:v>477</c:v>
                </c:pt>
                <c:pt idx="28">
                  <c:v>585</c:v>
                </c:pt>
                <c:pt idx="29">
                  <c:v>370</c:v>
                </c:pt>
                <c:pt idx="30">
                  <c:v>616</c:v>
                </c:pt>
                <c:pt idx="31">
                  <c:v>548</c:v>
                </c:pt>
                <c:pt idx="32">
                  <c:v>436</c:v>
                </c:pt>
                <c:pt idx="33">
                  <c:v>685</c:v>
                </c:pt>
                <c:pt idx="34">
                  <c:v>646</c:v>
                </c:pt>
                <c:pt idx="35">
                  <c:v>683</c:v>
                </c:pt>
                <c:pt idx="36">
                  <c:v>550</c:v>
                </c:pt>
                <c:pt idx="37">
                  <c:v>772</c:v>
                </c:pt>
              </c:numCache>
            </c:numRef>
          </c:val>
          <c:extLst>
            <c:ext xmlns:c16="http://schemas.microsoft.com/office/drawing/2014/chart" uri="{C3380CC4-5D6E-409C-BE32-E72D297353CC}">
              <c16:uniqueId val="{00000000-687B-4B04-813D-ECDF8787A5A2}"/>
            </c:ext>
          </c:extLst>
        </c:ser>
        <c:ser>
          <c:idx val="1"/>
          <c:order val="1"/>
          <c:tx>
            <c:strRef>
              <c:f>'[Worksheet in draft_SP-19wxyz-SA3_Status_Report]Sheet1'!$C$1</c:f>
              <c:strCache>
                <c:ptCount val="1"/>
                <c:pt idx="0">
                  <c:v>CRs Agreed</c:v>
                </c:pt>
              </c:strCache>
            </c:strRef>
          </c:tx>
          <c:invertIfNegative val="0"/>
          <c:cat>
            <c:strRef>
              <c:f>'[Worksheet in draft_SP-19wxyz-SA3_Status_Report]Sheet1'!$A$2:$A$39</c:f>
              <c:strCache>
                <c:ptCount val="38"/>
                <c:pt idx="0">
                  <c:v>SA3 #71</c:v>
                </c:pt>
                <c:pt idx="1">
                  <c:v>SA# #72</c:v>
                </c:pt>
                <c:pt idx="2">
                  <c:v>SA3 #73</c:v>
                </c:pt>
                <c:pt idx="3">
                  <c:v>SA3 #74</c:v>
                </c:pt>
                <c:pt idx="4">
                  <c:v>SA3 #74bis</c:v>
                </c:pt>
                <c:pt idx="5">
                  <c:v>SA3 #75</c:v>
                </c:pt>
                <c:pt idx="6">
                  <c:v>SA3 #76</c:v>
                </c:pt>
                <c:pt idx="7">
                  <c:v>SA3 #77</c:v>
                </c:pt>
                <c:pt idx="8">
                  <c:v>SA3 #78</c:v>
                </c:pt>
                <c:pt idx="9">
                  <c:v>SA3 #79</c:v>
                </c:pt>
                <c:pt idx="10">
                  <c:v>SA3#79bis</c:v>
                </c:pt>
                <c:pt idx="11">
                  <c:v>SA3 #80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strCache>
            </c:strRef>
          </c:cat>
          <c:val>
            <c:numRef>
              <c:f>'[Worksheet in draft_SP-19wxyz-SA3_Status_Report]Sheet1'!$C$2:$C$39</c:f>
              <c:numCache>
                <c:formatCode>General</c:formatCode>
                <c:ptCount val="38"/>
                <c:pt idx="0">
                  <c:v>27</c:v>
                </c:pt>
                <c:pt idx="1">
                  <c:v>10</c:v>
                </c:pt>
                <c:pt idx="2">
                  <c:v>13</c:v>
                </c:pt>
                <c:pt idx="3">
                  <c:v>17</c:v>
                </c:pt>
                <c:pt idx="4">
                  <c:v>0</c:v>
                </c:pt>
                <c:pt idx="5">
                  <c:v>39</c:v>
                </c:pt>
                <c:pt idx="6">
                  <c:v>78</c:v>
                </c:pt>
                <c:pt idx="7">
                  <c:v>62</c:v>
                </c:pt>
                <c:pt idx="8">
                  <c:v>22</c:v>
                </c:pt>
                <c:pt idx="9">
                  <c:v>35</c:v>
                </c:pt>
                <c:pt idx="10">
                  <c:v>0</c:v>
                </c:pt>
                <c:pt idx="11">
                  <c:v>42</c:v>
                </c:pt>
                <c:pt idx="12">
                  <c:v>52</c:v>
                </c:pt>
                <c:pt idx="13">
                  <c:v>26</c:v>
                </c:pt>
                <c:pt idx="14">
                  <c:v>59</c:v>
                </c:pt>
                <c:pt idx="15">
                  <c:v>17</c:v>
                </c:pt>
                <c:pt idx="16">
                  <c:v>0</c:v>
                </c:pt>
                <c:pt idx="17">
                  <c:v>26</c:v>
                </c:pt>
                <c:pt idx="18">
                  <c:v>14</c:v>
                </c:pt>
                <c:pt idx="19">
                  <c:v>2</c:v>
                </c:pt>
                <c:pt idx="20">
                  <c:v>24</c:v>
                </c:pt>
                <c:pt idx="21">
                  <c:v>26</c:v>
                </c:pt>
                <c:pt idx="22">
                  <c:v>17</c:v>
                </c:pt>
                <c:pt idx="23">
                  <c:v>23</c:v>
                </c:pt>
                <c:pt idx="24">
                  <c:v>10</c:v>
                </c:pt>
                <c:pt idx="25">
                  <c:v>14</c:v>
                </c:pt>
                <c:pt idx="26">
                  <c:v>58</c:v>
                </c:pt>
                <c:pt idx="27">
                  <c:v>68</c:v>
                </c:pt>
                <c:pt idx="28">
                  <c:v>116</c:v>
                </c:pt>
                <c:pt idx="29">
                  <c:v>0</c:v>
                </c:pt>
                <c:pt idx="30">
                  <c:v>110</c:v>
                </c:pt>
                <c:pt idx="31">
                  <c:v>64</c:v>
                </c:pt>
                <c:pt idx="32">
                  <c:v>0</c:v>
                </c:pt>
                <c:pt idx="33">
                  <c:v>44</c:v>
                </c:pt>
                <c:pt idx="34">
                  <c:v>30</c:v>
                </c:pt>
                <c:pt idx="35">
                  <c:v>54</c:v>
                </c:pt>
                <c:pt idx="36">
                  <c:v>0</c:v>
                </c:pt>
                <c:pt idx="37">
                  <c:v>67</c:v>
                </c:pt>
              </c:numCache>
            </c:numRef>
          </c:val>
          <c:extLst>
            <c:ext xmlns:c16="http://schemas.microsoft.com/office/drawing/2014/chart" uri="{C3380CC4-5D6E-409C-BE32-E72D297353CC}">
              <c16:uniqueId val="{00000001-687B-4B04-813D-ECDF8787A5A2}"/>
            </c:ext>
          </c:extLst>
        </c:ser>
        <c:dLbls>
          <c:showLegendKey val="0"/>
          <c:showVal val="0"/>
          <c:showCatName val="0"/>
          <c:showSerName val="0"/>
          <c:showPercent val="0"/>
          <c:showBubbleSize val="0"/>
        </c:dLbls>
        <c:gapWidth val="150"/>
        <c:axId val="629607328"/>
        <c:axId val="1"/>
      </c:barChart>
      <c:catAx>
        <c:axId val="62960732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29607328"/>
        <c:crosses val="autoZero"/>
        <c:crossBetween val="between"/>
      </c:valAx>
    </c:plotArea>
    <c:legend>
      <c:legendPos val="r"/>
      <c:layout>
        <c:manualLayout>
          <c:xMode val="edge"/>
          <c:yMode val="edge"/>
          <c:x val="0.25662379063466423"/>
          <c:y val="6.3225825623043824E-2"/>
          <c:w val="0.29977285310348933"/>
          <c:h val="0.15354828727311665"/>
        </c:manualLayout>
      </c:layout>
      <c:overlay val="0"/>
      <c:txPr>
        <a:bodyPr/>
        <a:lstStyle/>
        <a:p>
          <a:pPr>
            <a:defRPr sz="1400" b="0" i="0" u="none" strike="noStrike" baseline="0">
              <a:solidFill>
                <a:srgbClr val="000000"/>
              </a:solidFill>
              <a:latin typeface="Calibri"/>
              <a:ea typeface="Calibri"/>
              <a:cs typeface="Calibri"/>
            </a:defRPr>
          </a:pPr>
          <a:endParaRPr lang="sv-SE"/>
        </a:p>
      </c:txPr>
    </c:legend>
    <c:plotVisOnly val="1"/>
    <c:dispBlanksAs val="gap"/>
    <c:showDLblsOverMax val="0"/>
  </c:chart>
  <c:spPr>
    <a:noFill/>
  </c:spPr>
  <c:txPr>
    <a:bodyPr/>
    <a:lstStyle/>
    <a:p>
      <a:pPr>
        <a:defRPr sz="1805" b="0" i="0" u="none" strike="noStrike" baseline="0">
          <a:solidFill>
            <a:srgbClr val="000000"/>
          </a:solidFill>
          <a:latin typeface="Calibri"/>
          <a:ea typeface="Calibri"/>
          <a:cs typeface="Calibri"/>
        </a:defRPr>
      </a:pPr>
      <a:endParaRPr lang="sv-SE"/>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7.6572150661333868E-2"/>
          <c:y val="0.13500496712424104"/>
          <c:w val="0.90677379937651625"/>
          <c:h val="0.61503803850447636"/>
        </c:manualLayout>
      </c:layout>
      <c:barChart>
        <c:barDir val="col"/>
        <c:grouping val="clustered"/>
        <c:varyColors val="0"/>
        <c:ser>
          <c:idx val="0"/>
          <c:order val="0"/>
          <c:tx>
            <c:strRef>
              <c:f>'[Worksheet in draft_SP-19wxyz-SA3_Status_Report 2]Sheet1'!$B$1</c:f>
              <c:strCache>
                <c:ptCount val="1"/>
                <c:pt idx="0">
                  <c:v>Number of Delegates</c:v>
                </c:pt>
              </c:strCache>
            </c:strRef>
          </c:tx>
          <c:invertIfNegative val="0"/>
          <c:cat>
            <c:strRef>
              <c:f>'[Worksheet in draft_SP-19wxyz-SA3_Status_Report 2]Sheet1'!$A$2:$A$39</c:f>
              <c:strCache>
                <c:ptCount val="38"/>
                <c:pt idx="0">
                  <c:v>SA3 #71</c:v>
                </c:pt>
                <c:pt idx="1">
                  <c:v>SA3 #72</c:v>
                </c:pt>
                <c:pt idx="2">
                  <c:v>SA3 #73</c:v>
                </c:pt>
                <c:pt idx="3">
                  <c:v>SA3#74</c:v>
                </c:pt>
                <c:pt idx="4">
                  <c:v>SA3#74bis</c:v>
                </c:pt>
                <c:pt idx="5">
                  <c:v>SA3#75</c:v>
                </c:pt>
                <c:pt idx="6">
                  <c:v>SA3#76</c:v>
                </c:pt>
                <c:pt idx="7">
                  <c:v>SA3#77</c:v>
                </c:pt>
                <c:pt idx="8">
                  <c:v>SA3#78</c:v>
                </c:pt>
                <c:pt idx="9">
                  <c:v>SA3#79</c:v>
                </c:pt>
                <c:pt idx="10">
                  <c:v>SA3#79bis</c:v>
                </c:pt>
                <c:pt idx="11">
                  <c:v>SA3#80</c:v>
                </c:pt>
                <c:pt idx="12">
                  <c:v>SA3#81</c:v>
                </c:pt>
                <c:pt idx="13">
                  <c:v>SA3#82</c:v>
                </c:pt>
                <c:pt idx="14">
                  <c:v>SA3#83</c:v>
                </c:pt>
                <c:pt idx="15">
                  <c:v>SA3#84</c:v>
                </c:pt>
                <c:pt idx="16">
                  <c:v>SA3#84Bis</c:v>
                </c:pt>
                <c:pt idx="17">
                  <c:v>SA3#85</c:v>
                </c:pt>
                <c:pt idx="18">
                  <c:v>SA3#86</c:v>
                </c:pt>
                <c:pt idx="19">
                  <c:v>SA3#86 ad-hoc</c:v>
                </c:pt>
                <c:pt idx="20">
                  <c:v>SA3#87</c:v>
                </c:pt>
                <c:pt idx="21">
                  <c:v>SA3#88</c:v>
                </c:pt>
                <c:pt idx="22">
                  <c:v>SA3#88 ad-hoc</c:v>
                </c:pt>
                <c:pt idx="23">
                  <c:v>SA3#89</c:v>
                </c:pt>
                <c:pt idx="24">
                  <c:v>SA3#90</c:v>
                </c:pt>
                <c:pt idx="25">
                  <c:v>SA3#90Bis</c:v>
                </c:pt>
                <c:pt idx="26">
                  <c:v>SA3#91</c:v>
                </c:pt>
                <c:pt idx="27">
                  <c:v>SA3#91Bis</c:v>
                </c:pt>
                <c:pt idx="28">
                  <c:v>SA3#92</c:v>
                </c:pt>
                <c:pt idx="29">
                  <c:v>SA3#92 ad-hoc</c:v>
                </c:pt>
                <c:pt idx="30">
                  <c:v>SA3#93</c:v>
                </c:pt>
                <c:pt idx="31">
                  <c:v>SA3#94</c:v>
                </c:pt>
                <c:pt idx="32">
                  <c:v>SA3#94 ad-hoc</c:v>
                </c:pt>
                <c:pt idx="33">
                  <c:v>SA3#95</c:v>
                </c:pt>
                <c:pt idx="34">
                  <c:v>SA3#95-BIS</c:v>
                </c:pt>
                <c:pt idx="35">
                  <c:v>SA3#96</c:v>
                </c:pt>
                <c:pt idx="36">
                  <c:v>SA3#96 ad-hoc</c:v>
                </c:pt>
                <c:pt idx="37">
                  <c:v>SA3#97</c:v>
                </c:pt>
              </c:strCache>
            </c:strRef>
          </c:cat>
          <c:val>
            <c:numRef>
              <c:f>'[Worksheet in draft_SP-19wxyz-SA3_Status_Report 2]Sheet1'!$B$2:$B$39</c:f>
              <c:numCache>
                <c:formatCode>General</c:formatCode>
                <c:ptCount val="38"/>
                <c:pt idx="0">
                  <c:v>55</c:v>
                </c:pt>
                <c:pt idx="1">
                  <c:v>62</c:v>
                </c:pt>
                <c:pt idx="2">
                  <c:v>95</c:v>
                </c:pt>
                <c:pt idx="3">
                  <c:v>56</c:v>
                </c:pt>
                <c:pt idx="4">
                  <c:v>45</c:v>
                </c:pt>
                <c:pt idx="5">
                  <c:v>69</c:v>
                </c:pt>
                <c:pt idx="6">
                  <c:v>52</c:v>
                </c:pt>
                <c:pt idx="7">
                  <c:v>88</c:v>
                </c:pt>
                <c:pt idx="8">
                  <c:v>77</c:v>
                </c:pt>
                <c:pt idx="9">
                  <c:v>54</c:v>
                </c:pt>
                <c:pt idx="10">
                  <c:v>14</c:v>
                </c:pt>
                <c:pt idx="11">
                  <c:v>58</c:v>
                </c:pt>
                <c:pt idx="12">
                  <c:v>52</c:v>
                </c:pt>
                <c:pt idx="13">
                  <c:v>54</c:v>
                </c:pt>
                <c:pt idx="14">
                  <c:v>48</c:v>
                </c:pt>
                <c:pt idx="15">
                  <c:v>51</c:v>
                </c:pt>
                <c:pt idx="16">
                  <c:v>53</c:v>
                </c:pt>
                <c:pt idx="17">
                  <c:v>65</c:v>
                </c:pt>
                <c:pt idx="18">
                  <c:v>61</c:v>
                </c:pt>
                <c:pt idx="19">
                  <c:v>58</c:v>
                </c:pt>
                <c:pt idx="20">
                  <c:v>57</c:v>
                </c:pt>
                <c:pt idx="21">
                  <c:v>66</c:v>
                </c:pt>
                <c:pt idx="22">
                  <c:v>54</c:v>
                </c:pt>
                <c:pt idx="23">
                  <c:v>125</c:v>
                </c:pt>
                <c:pt idx="24">
                  <c:v>95</c:v>
                </c:pt>
                <c:pt idx="25">
                  <c:v>52</c:v>
                </c:pt>
                <c:pt idx="26">
                  <c:v>67</c:v>
                </c:pt>
                <c:pt idx="27">
                  <c:v>58</c:v>
                </c:pt>
                <c:pt idx="28">
                  <c:v>68</c:v>
                </c:pt>
                <c:pt idx="29">
                  <c:v>59</c:v>
                </c:pt>
                <c:pt idx="30">
                  <c:v>106</c:v>
                </c:pt>
                <c:pt idx="31">
                  <c:v>73</c:v>
                </c:pt>
                <c:pt idx="32">
                  <c:v>67</c:v>
                </c:pt>
                <c:pt idx="33">
                  <c:v>67</c:v>
                </c:pt>
                <c:pt idx="34">
                  <c:v>154</c:v>
                </c:pt>
                <c:pt idx="35">
                  <c:v>97</c:v>
                </c:pt>
                <c:pt idx="36">
                  <c:v>57</c:v>
                </c:pt>
                <c:pt idx="37">
                  <c:v>175</c:v>
                </c:pt>
              </c:numCache>
            </c:numRef>
          </c:val>
          <c:extLst>
            <c:ext xmlns:c16="http://schemas.microsoft.com/office/drawing/2014/chart" uri="{C3380CC4-5D6E-409C-BE32-E72D297353CC}">
              <c16:uniqueId val="{00000000-0F80-419F-B667-72D1B45DC10D}"/>
            </c:ext>
          </c:extLst>
        </c:ser>
        <c:dLbls>
          <c:showLegendKey val="0"/>
          <c:showVal val="0"/>
          <c:showCatName val="0"/>
          <c:showSerName val="0"/>
          <c:showPercent val="0"/>
          <c:showBubbleSize val="0"/>
        </c:dLbls>
        <c:gapWidth val="150"/>
        <c:axId val="626608048"/>
        <c:axId val="1"/>
      </c:barChart>
      <c:catAx>
        <c:axId val="626608048"/>
        <c:scaling>
          <c:orientation val="minMax"/>
        </c:scaling>
        <c:delete val="0"/>
        <c:axPos val="b"/>
        <c:numFmt formatCode="General" sourceLinked="1"/>
        <c:majorTickMark val="out"/>
        <c:minorTickMark val="none"/>
        <c:tickLblPos val="nextTo"/>
        <c:txPr>
          <a:bodyPr rot="-2700000" vert="horz"/>
          <a:lstStyle/>
          <a:p>
            <a:pPr>
              <a:defRPr sz="1200" b="0" i="0" u="none" strike="noStrike" baseline="0">
                <a:solidFill>
                  <a:srgbClr val="000000"/>
                </a:solidFill>
                <a:latin typeface="Calibri"/>
                <a:ea typeface="Calibri"/>
                <a:cs typeface="Calibri"/>
              </a:defRPr>
            </a:pPr>
            <a:endParaRPr lang="sv-SE"/>
          </a:p>
        </c:txPr>
        <c:crossAx val="1"/>
        <c:crosses val="autoZero"/>
        <c:auto val="1"/>
        <c:lblAlgn val="ctr"/>
        <c:lblOffset val="100"/>
        <c:tickLblSkip val="1"/>
        <c:noMultiLvlLbl val="0"/>
      </c:catAx>
      <c:valAx>
        <c:axId val="1"/>
        <c:scaling>
          <c:orientation val="minMax"/>
        </c:scaling>
        <c:delete val="0"/>
        <c:axPos val="l"/>
        <c:numFmt formatCode="General" sourceLinked="1"/>
        <c:majorTickMark val="out"/>
        <c:minorTickMark val="none"/>
        <c:tickLblPos val="nextTo"/>
        <c:txPr>
          <a:bodyPr rot="0" vert="horz"/>
          <a:lstStyle/>
          <a:p>
            <a:pPr>
              <a:defRPr sz="1200" b="0" i="0" u="none" strike="noStrike" baseline="0">
                <a:solidFill>
                  <a:srgbClr val="000000"/>
                </a:solidFill>
                <a:latin typeface="Calibri"/>
                <a:ea typeface="Calibri"/>
                <a:cs typeface="Calibri"/>
              </a:defRPr>
            </a:pPr>
            <a:endParaRPr lang="sv-SE"/>
          </a:p>
        </c:txPr>
        <c:crossAx val="626608048"/>
        <c:crosses val="autoZero"/>
        <c:crossBetween val="between"/>
      </c:valAx>
      <c:spPr>
        <a:noFill/>
        <a:ln w="25400">
          <a:noFill/>
        </a:ln>
      </c:spPr>
    </c:plotArea>
    <c:plotVisOnly val="1"/>
    <c:dispBlanksAs val="gap"/>
    <c:showDLblsOverMax val="0"/>
  </c:chart>
  <c:txPr>
    <a:bodyPr/>
    <a:lstStyle/>
    <a:p>
      <a:pPr>
        <a:defRPr sz="1780" b="0" i="0" u="none" strike="noStrike" baseline="0">
          <a:solidFill>
            <a:srgbClr val="000000"/>
          </a:solidFill>
          <a:latin typeface="Calibri"/>
          <a:ea typeface="Calibri"/>
          <a:cs typeface="Calibri"/>
        </a:defRPr>
      </a:pPr>
      <a:endParaRPr lang="sv-SE"/>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69F0E574-D5E5-42E5-8871-9EA236ED0418}"/>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19" name="Rectangle 3">
            <a:extLst>
              <a:ext uri="{FF2B5EF4-FFF2-40B4-BE49-F238E27FC236}">
                <a16:creationId xmlns:a16="http://schemas.microsoft.com/office/drawing/2014/main" id="{5BA0AB36-4B70-4581-BE64-63AA70ACA8A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9220" name="Rectangle 4">
            <a:extLst>
              <a:ext uri="{FF2B5EF4-FFF2-40B4-BE49-F238E27FC236}">
                <a16:creationId xmlns:a16="http://schemas.microsoft.com/office/drawing/2014/main" id="{C4BFCF03-F91D-4C08-ACB2-C156330128F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9221" name="Rectangle 5">
            <a:extLst>
              <a:ext uri="{FF2B5EF4-FFF2-40B4-BE49-F238E27FC236}">
                <a16:creationId xmlns:a16="http://schemas.microsoft.com/office/drawing/2014/main" id="{48A7CB7F-FA31-4DCA-BE50-73124A97FE75}"/>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F2F72396-069F-4C14-91E7-CEC9F6CA2CC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9CA8F975-62B6-4D29-9497-C4239419F273}"/>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099" name="Rectangle 3">
            <a:extLst>
              <a:ext uri="{FF2B5EF4-FFF2-40B4-BE49-F238E27FC236}">
                <a16:creationId xmlns:a16="http://schemas.microsoft.com/office/drawing/2014/main" id="{1B832733-B917-4D36-86B7-13FA4D8615BC}"/>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ea typeface="+mn-ea"/>
                <a:cs typeface="+mn-cs"/>
              </a:defRPr>
            </a:lvl1pPr>
          </a:lstStyle>
          <a:p>
            <a:pPr>
              <a:defRPr/>
            </a:pPr>
            <a:endParaRPr lang="en-GB"/>
          </a:p>
        </p:txBody>
      </p:sp>
      <p:sp>
        <p:nvSpPr>
          <p:cNvPr id="3076" name="Rectangle 4">
            <a:extLst>
              <a:ext uri="{FF2B5EF4-FFF2-40B4-BE49-F238E27FC236}">
                <a16:creationId xmlns:a16="http://schemas.microsoft.com/office/drawing/2014/main" id="{31613854-09B5-42A5-93EA-05B31C546A14}"/>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6AEB4D8-0183-4E88-B123-2AB507B78DF0}"/>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9653EBD-7A18-4705-9F8A-47B527E653FD}"/>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ea typeface="+mn-ea"/>
                <a:cs typeface="+mn-cs"/>
              </a:defRPr>
            </a:lvl1pPr>
          </a:lstStyle>
          <a:p>
            <a:pPr>
              <a:defRPr/>
            </a:pPr>
            <a:endParaRPr lang="en-GB"/>
          </a:p>
        </p:txBody>
      </p:sp>
      <p:sp>
        <p:nvSpPr>
          <p:cNvPr id="4103" name="Rectangle 7">
            <a:extLst>
              <a:ext uri="{FF2B5EF4-FFF2-40B4-BE49-F238E27FC236}">
                <a16:creationId xmlns:a16="http://schemas.microsoft.com/office/drawing/2014/main" id="{C14ED718-A1F5-4F84-B0CC-84281BA312C1}"/>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ea typeface="+mn-ea"/>
                <a:cs typeface="Arial" panose="020B0604020202020204" pitchFamily="34" charset="0"/>
              </a:defRPr>
            </a:lvl1pPr>
          </a:lstStyle>
          <a:p>
            <a:pPr>
              <a:defRPr/>
            </a:pPr>
            <a:fld id="{0CE6D722-8AC5-4F92-BAD8-FFCF831A9C3C}"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30431014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8557447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396220227"/>
      </p:ext>
    </p:extLst>
  </p:cSld>
  <p:clrMapOvr>
    <a:masterClrMapping/>
  </p:clrMapOvr>
  <p:transition>
    <p:wipe dir="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3246524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FB0FE93A-C5D7-4348-916B-BD659C112164}"/>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0E8DAF74-0A82-4476-BE6C-D901FC58B36D}"/>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7C90D66D-CDF0-40AC-8CC4-56074BB8E306}" type="slidenum">
              <a:rPr lang="en-GB" altLang="en-US"/>
              <a:pPr>
                <a:defRPr/>
              </a:pPr>
              <a:t>‹#›</a:t>
            </a:fld>
            <a:endParaRPr lang="en-GB" altLang="en-US" dirty="0"/>
          </a:p>
        </p:txBody>
      </p:sp>
    </p:spTree>
    <p:extLst>
      <p:ext uri="{BB962C8B-B14F-4D97-AF65-F5344CB8AC3E}">
        <p14:creationId xmlns:p14="http://schemas.microsoft.com/office/powerpoint/2010/main" val="1357732400"/>
      </p:ext>
    </p:extLst>
  </p:cSld>
  <p:clrMapOvr>
    <a:masterClrMapping/>
  </p:clrMapOvr>
  <p:hf hdr="0" dt="0"/>
</p:sldLayout>
</file>

<file path=ppt/slideLayouts/slideLayout6.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73129189"/>
      </p:ext>
    </p:extLst>
  </p:cSld>
  <p:clrMapOvr>
    <a:masterClrMapping/>
  </p:clrMapOvr>
  <p:transition>
    <p:wipe dir="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4A6DC2A2-C49B-44AB-B7D0-411607A7EA79}"/>
              </a:ext>
            </a:extLst>
          </p:cNvPr>
          <p:cNvSpPr>
            <a:spLocks noGrp="1"/>
          </p:cNvSpPr>
          <p:nvPr>
            <p:ph idx="10"/>
          </p:nvPr>
        </p:nvSpPr>
        <p:spPr>
          <a:xfrm>
            <a:off x="6272981" y="1825625"/>
            <a:ext cx="508081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66200384"/>
      </p:ext>
    </p:extLst>
  </p:cSld>
  <p:clrMapOvr>
    <a:masterClrMapping/>
  </p:clrMapOvr>
  <p:transition>
    <p:wipe dir="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Title and 2 columns">
    <p:spTree>
      <p:nvGrpSpPr>
        <p:cNvPr id="1" name=""/>
        <p:cNvGrpSpPr/>
        <p:nvPr/>
      </p:nvGrpSpPr>
      <p:grpSpPr>
        <a:xfrm>
          <a:off x="0" y="0"/>
          <a:ext cx="0" cy="0"/>
          <a:chOff x="0" y="0"/>
          <a:chExt cx="0" cy="0"/>
        </a:xfrm>
      </p:grpSpPr>
      <p:sp>
        <p:nvSpPr>
          <p:cNvPr id="5" name="Content Placeholder 3"/>
          <p:cNvSpPr>
            <a:spLocks noGrp="1"/>
          </p:cNvSpPr>
          <p:nvPr>
            <p:ph sz="quarter" idx="3" hasCustomPrompt="1"/>
          </p:nvPr>
        </p:nvSpPr>
        <p:spPr>
          <a:xfrm>
            <a:off x="6240463" y="1844674"/>
            <a:ext cx="5472112" cy="4392613"/>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3" name="Content Placeholder 1"/>
          <p:cNvSpPr>
            <a:spLocks noGrp="1"/>
          </p:cNvSpPr>
          <p:nvPr>
            <p:ph sz="half" idx="1" hasCustomPrompt="1"/>
          </p:nvPr>
        </p:nvSpPr>
        <p:spPr>
          <a:xfrm>
            <a:off x="479425" y="1844675"/>
            <a:ext cx="5472113" cy="4392612"/>
          </a:xfrm>
          <a:prstGeom prst="rect">
            <a:avLst/>
          </a:prstGeom>
        </p:spPr>
        <p:txBody>
          <a:bodyPr/>
          <a:lstStyle>
            <a:lvl1pPr>
              <a:defRPr/>
            </a:lvl1pPr>
            <a:lvl2pPr>
              <a:defRPr/>
            </a:lvl2pPr>
            <a:lvl3pPr>
              <a:defRPr/>
            </a:lvl3pPr>
            <a:lvl4pPr>
              <a:defRPr/>
            </a:lvl4pPr>
            <a:lvl5pPr>
              <a:defRPr/>
            </a:lvl5pPr>
          </a:lstStyle>
          <a:p>
            <a:pPr lvl="0"/>
            <a:r>
              <a:rPr lang="en-US" dirty="0"/>
              <a:t>For heading, use Ericsson Hilda in bold. For copy and bullets, use Ericsson Hilda.</a:t>
            </a:r>
          </a:p>
          <a:p>
            <a:pPr lvl="0"/>
            <a:r>
              <a:rPr lang="en-US" dirty="0"/>
              <a:t>First level</a:t>
            </a:r>
          </a:p>
          <a:p>
            <a:pPr lvl="1"/>
            <a:r>
              <a:rPr lang="en-US" dirty="0"/>
              <a:t>Second level</a:t>
            </a:r>
          </a:p>
          <a:p>
            <a:pPr lvl="2"/>
            <a:r>
              <a:rPr lang="en-US" dirty="0"/>
              <a:t>Third level</a:t>
            </a:r>
          </a:p>
          <a:p>
            <a:pPr lvl="3"/>
            <a:r>
              <a:rPr lang="en-US" dirty="0"/>
              <a:t>Fourth level</a:t>
            </a:r>
          </a:p>
        </p:txBody>
      </p:sp>
      <p:sp>
        <p:nvSpPr>
          <p:cNvPr id="6" name="Title_SM">
            <a:extLst>
              <a:ext uri="{FF2B5EF4-FFF2-40B4-BE49-F238E27FC236}">
                <a16:creationId xmlns:a16="http://schemas.microsoft.com/office/drawing/2014/main" id="{891BF4C4-9DF9-4D9F-A738-37FBCD45AA68}"/>
              </a:ext>
            </a:extLst>
          </p:cNvPr>
          <p:cNvSpPr>
            <a:spLocks noGrp="1" noChangeArrowheads="1"/>
          </p:cNvSpPr>
          <p:nvPr>
            <p:ph type="title" hasCustomPrompt="1"/>
          </p:nvPr>
        </p:nvSpPr>
        <p:spPr bwMode="auto">
          <a:xfrm>
            <a:off x="479425" y="476250"/>
            <a:ext cx="8353426" cy="1081088"/>
          </a:xfrm>
          <a:prstGeom prst="rect">
            <a:avLst/>
          </a:prstGeom>
          <a:noFill/>
          <a:ln w="9525">
            <a:noFill/>
            <a:miter lim="800000"/>
            <a:headEnd/>
            <a:tailEnd/>
          </a:ln>
        </p:spPr>
        <p:txBody>
          <a:bodyPr vert="horz" wrap="square" lIns="72000" tIns="36000" rIns="73152" bIns="36576" numCol="1" anchor="t" anchorCtr="0" compatLnSpc="1">
            <a:prstTxWarp prst="textNoShape">
              <a:avLst/>
            </a:prstTxWarp>
            <a:noAutofit/>
          </a:bodyPr>
          <a:lstStyle>
            <a:lvl1pPr>
              <a:defRPr/>
            </a:lvl1pPr>
          </a:lstStyle>
          <a:p>
            <a:pPr lvl="0"/>
            <a:r>
              <a:rPr lang="en-US" dirty="0"/>
              <a:t>Slide title, Ericsson Hilda Light 40pt, Ericsson Black, max 2-lines</a:t>
            </a:r>
          </a:p>
        </p:txBody>
      </p:sp>
    </p:spTree>
    <p:extLst>
      <p:ext uri="{BB962C8B-B14F-4D97-AF65-F5344CB8AC3E}">
        <p14:creationId xmlns:p14="http://schemas.microsoft.com/office/powerpoint/2010/main" val="32331342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jpeg"/><Relationship Id="rId5" Type="http://schemas.openxmlformats.org/officeDocument/2006/relationships/slideLayout" Target="../slideLayouts/slideLayout5.xml"/><Relationship Id="rId10"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77D24182-54B7-434C-B0E6-6ED76F65A2ED}"/>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A73F332-35E1-4209-B2DB-F2884EB6D7AA}"/>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2019</a:t>
            </a:r>
          </a:p>
        </p:txBody>
      </p:sp>
      <p:pic>
        <p:nvPicPr>
          <p:cNvPr id="1031" name="Picture 1">
            <a:extLst>
              <a:ext uri="{FF2B5EF4-FFF2-40B4-BE49-F238E27FC236}">
                <a16:creationId xmlns:a16="http://schemas.microsoft.com/office/drawing/2014/main" id="{3410826E-1EDC-4B8C-B56A-F895F02481EA}"/>
              </a:ext>
            </a:extLst>
          </p:cNvPr>
          <p:cNvPicPr>
            <a:picLocks noChangeAspect="1"/>
          </p:cNvPicPr>
          <p:nvPr userDrawn="1"/>
        </p:nvPicPr>
        <p:blipFill>
          <a:blip r:embed="rId10">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20B66678-CBD7-4194-AF02-6791FF682AA3}"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SP-191275 TSG SA WG3 Report to TSG SA#86</a:t>
            </a:r>
          </a:p>
        </p:txBody>
      </p:sp>
    </p:spTree>
  </p:cSld>
  <p:clrMap bg1="lt1" tx1="dk1" bg2="lt2" tx2="dk2" accent1="accent1" accent2="accent2" accent3="accent3" accent4="accent4" accent5="accent5" accent6="accent6" hlink="hlink" folHlink="folHlink"/>
  <p:sldLayoutIdLst>
    <p:sldLayoutId id="2147485413" r:id="rId1"/>
    <p:sldLayoutId id="2147485414" r:id="rId2"/>
    <p:sldLayoutId id="2147485415" r:id="rId3"/>
    <p:sldLayoutId id="2147485416" r:id="rId4"/>
    <p:sldLayoutId id="2147485418" r:id="rId5"/>
    <p:sldLayoutId id="2147485417" r:id="rId6"/>
    <p:sldLayoutId id="2147485419" r:id="rId7"/>
    <p:sldLayoutId id="2147485420" r:id="rId8"/>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11"/>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3gpp.org/DynaReport/33825.htm" TargetMode="External"/><Relationship Id="rId1" Type="http://schemas.openxmlformats.org/officeDocument/2006/relationships/slideLayout" Target="../slideLayouts/slideLayout8.xml"/><Relationship Id="rId5" Type="http://schemas.openxmlformats.org/officeDocument/2006/relationships/image" Target="../media/image6.png"/><Relationship Id="rId4" Type="http://schemas.openxmlformats.org/officeDocument/2006/relationships/image" Target="../media/image5.sv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4.png"/><Relationship Id="rId7" Type="http://schemas.openxmlformats.org/officeDocument/2006/relationships/image" Target="../media/image9.png"/><Relationship Id="rId2" Type="http://schemas.openxmlformats.org/officeDocument/2006/relationships/hyperlink" Target="http://www.3gpp.org/DynaReport/33819.htm" TargetMode="External"/><Relationship Id="rId1" Type="http://schemas.openxmlformats.org/officeDocument/2006/relationships/slideLayout" Target="../slideLayouts/slideLayout8.xml"/><Relationship Id="rId6" Type="http://schemas.openxmlformats.org/officeDocument/2006/relationships/image" Target="../media/image8.svg"/><Relationship Id="rId11" Type="http://schemas.openxmlformats.org/officeDocument/2006/relationships/image" Target="../media/image6.png"/><Relationship Id="rId5" Type="http://schemas.openxmlformats.org/officeDocument/2006/relationships/image" Target="../media/image7.png"/><Relationship Id="rId10" Type="http://schemas.openxmlformats.org/officeDocument/2006/relationships/image" Target="../media/image12.svg"/><Relationship Id="rId4" Type="http://schemas.openxmlformats.org/officeDocument/2006/relationships/image" Target="../media/image5.svg"/><Relationship Id="rId9" Type="http://schemas.openxmlformats.org/officeDocument/2006/relationships/image" Target="../media/image11.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3gpp.org/DynaReport/33861.htm" TargetMode="External"/><Relationship Id="rId1" Type="http://schemas.openxmlformats.org/officeDocument/2006/relationships/slideLayout" Target="../slideLayouts/slideLayout8.xml"/><Relationship Id="rId4" Type="http://schemas.openxmlformats.org/officeDocument/2006/relationships/image" Target="../media/image5.sv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hyperlink" Target="http://www.3gpp.org/DynaReport/33855.htm" TargetMode="Externa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4.png"/><Relationship Id="rId7" Type="http://schemas.openxmlformats.org/officeDocument/2006/relationships/image" Target="../media/image15.png"/><Relationship Id="rId2" Type="http://schemas.openxmlformats.org/officeDocument/2006/relationships/hyperlink" Target="http://www.3gpp.org/DynaReport/33807.htm" TargetMode="External"/><Relationship Id="rId1" Type="http://schemas.openxmlformats.org/officeDocument/2006/relationships/slideLayout" Target="../slideLayouts/slideLayout8.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5.svg"/><Relationship Id="rId9" Type="http://schemas.openxmlformats.org/officeDocument/2006/relationships/image" Target="../media/image17.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19.svg"/><Relationship Id="rId3" Type="http://schemas.openxmlformats.org/officeDocument/2006/relationships/image" Target="../media/image4.png"/><Relationship Id="rId7" Type="http://schemas.openxmlformats.org/officeDocument/2006/relationships/image" Target="../media/image18.png"/><Relationship Id="rId2" Type="http://schemas.openxmlformats.org/officeDocument/2006/relationships/hyperlink" Target="http://www.3gpp.org/DynaReport/33814.htm" TargetMode="External"/><Relationship Id="rId1" Type="http://schemas.openxmlformats.org/officeDocument/2006/relationships/slideLayout" Target="../slideLayouts/slideLayout8.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5.sv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3gpp.org/DynaReport/33813.htm" TargetMode="External"/><Relationship Id="rId1" Type="http://schemas.openxmlformats.org/officeDocument/2006/relationships/slideLayout" Target="../slideLayouts/slideLayout8.xml"/><Relationship Id="rId4" Type="http://schemas.openxmlformats.org/officeDocument/2006/relationships/image" Target="../media/image5.sv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portal.3gpp.org/desktopmodules/Specifications/SpecificationDetails.aspx?specificationId=3619" TargetMode="External"/><Relationship Id="rId1" Type="http://schemas.openxmlformats.org/officeDocument/2006/relationships/slideLayout" Target="../slideLayouts/slideLayout8.xml"/><Relationship Id="rId4" Type="http://schemas.openxmlformats.org/officeDocument/2006/relationships/image" Target="../media/image5.sv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8" Type="http://schemas.openxmlformats.org/officeDocument/2006/relationships/image" Target="../media/image23.svg"/><Relationship Id="rId3" Type="http://schemas.openxmlformats.org/officeDocument/2006/relationships/image" Target="../media/image20.png"/><Relationship Id="rId7" Type="http://schemas.openxmlformats.org/officeDocument/2006/relationships/image" Target="../media/image22.png"/><Relationship Id="rId2" Type="http://schemas.openxmlformats.org/officeDocument/2006/relationships/hyperlink" Target="https://portal.3gpp.org/desktopmodules/Specifications/SpecificationDetails.aspx?specificationId=3618" TargetMode="External"/><Relationship Id="rId1" Type="http://schemas.openxmlformats.org/officeDocument/2006/relationships/slideLayout" Target="../slideLayouts/slideLayout8.xml"/><Relationship Id="rId6" Type="http://schemas.openxmlformats.org/officeDocument/2006/relationships/image" Target="../media/image5.svg"/><Relationship Id="rId5" Type="http://schemas.openxmlformats.org/officeDocument/2006/relationships/image" Target="../media/image4.png"/><Relationship Id="rId4" Type="http://schemas.openxmlformats.org/officeDocument/2006/relationships/image" Target="../media/image21.sv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www.3gpp.org/DynaReport/33835.htm" TargetMode="External"/><Relationship Id="rId1" Type="http://schemas.openxmlformats.org/officeDocument/2006/relationships/slideLayout" Target="../slideLayouts/slideLayout8.xml"/><Relationship Id="rId5" Type="http://schemas.openxmlformats.org/officeDocument/2006/relationships/image" Target="../media/image24.emf"/><Relationship Id="rId4" Type="http://schemas.openxmlformats.org/officeDocument/2006/relationships/image" Target="../media/image5.sv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image" Target="../media/image11.png"/><Relationship Id="rId7" Type="http://schemas.openxmlformats.org/officeDocument/2006/relationships/image" Target="../media/image4.png"/><Relationship Id="rId2" Type="http://schemas.openxmlformats.org/officeDocument/2006/relationships/hyperlink" Target="http://www.3gpp.org/DynaReport/33809.htm" TargetMode="External"/><Relationship Id="rId1" Type="http://schemas.openxmlformats.org/officeDocument/2006/relationships/slideLayout" Target="../slideLayouts/slideLayout8.xml"/><Relationship Id="rId6" Type="http://schemas.openxmlformats.org/officeDocument/2006/relationships/image" Target="../media/image26.svg"/><Relationship Id="rId5" Type="http://schemas.openxmlformats.org/officeDocument/2006/relationships/image" Target="../media/image25.png"/><Relationship Id="rId4" Type="http://schemas.openxmlformats.org/officeDocument/2006/relationships/image" Target="../media/image12.svg"/><Relationship Id="rId9" Type="http://schemas.openxmlformats.org/officeDocument/2006/relationships/image" Target="../media/image6.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hyperlink" Target="https://portal.3gpp.org/desktopmodules/Specifications/SpecificationDetails.aspx?specificationId=3571" TargetMode="External"/><Relationship Id="rId1" Type="http://schemas.openxmlformats.org/officeDocument/2006/relationships/slideLayout" Target="../slideLayouts/slideLayout8.xml"/><Relationship Id="rId4" Type="http://schemas.openxmlformats.org/officeDocument/2006/relationships/image" Target="../media/image5.sv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4.png"/><Relationship Id="rId7" Type="http://schemas.openxmlformats.org/officeDocument/2006/relationships/image" Target="../media/image27.png"/><Relationship Id="rId12" Type="http://schemas.openxmlformats.org/officeDocument/2006/relationships/image" Target="../media/image31.svg"/><Relationship Id="rId2" Type="http://schemas.openxmlformats.org/officeDocument/2006/relationships/hyperlink" Target="http://www.3gpp.org/DynaReport/33846.htm" TargetMode="External"/><Relationship Id="rId1" Type="http://schemas.openxmlformats.org/officeDocument/2006/relationships/slideLayout" Target="../slideLayouts/slideLayout8.xml"/><Relationship Id="rId6" Type="http://schemas.openxmlformats.org/officeDocument/2006/relationships/image" Target="../media/image12.svg"/><Relationship Id="rId11" Type="http://schemas.openxmlformats.org/officeDocument/2006/relationships/image" Target="../media/image30.png"/><Relationship Id="rId5" Type="http://schemas.openxmlformats.org/officeDocument/2006/relationships/image" Target="../media/image11.png"/><Relationship Id="rId10" Type="http://schemas.openxmlformats.org/officeDocument/2006/relationships/image" Target="../media/image29.svg"/><Relationship Id="rId4" Type="http://schemas.openxmlformats.org/officeDocument/2006/relationships/image" Target="../media/image5.svg"/><Relationship Id="rId9" Type="http://schemas.openxmlformats.org/officeDocument/2006/relationships/image" Target="../media/image6.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6.xml.rels><?xml version="1.0" encoding="UTF-8" standalone="yes"?>
<Relationships xmlns="http://schemas.openxmlformats.org/package/2006/relationships"><Relationship Id="rId3" Type="http://schemas.openxmlformats.org/officeDocument/2006/relationships/image" Target="../media/image32.gif"/><Relationship Id="rId2" Type="http://schemas.openxmlformats.org/officeDocument/2006/relationships/hyperlink" Target="mailto:noamen.ben.henda@ericsson.com"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C6728FBE-69DB-4798-A669-DD87FB9E122E}"/>
              </a:ext>
            </a:extLst>
          </p:cNvPr>
          <p:cNvSpPr>
            <a:spLocks noGrp="1"/>
          </p:cNvSpPr>
          <p:nvPr>
            <p:ph type="ctrTitle"/>
          </p:nvPr>
        </p:nvSpPr>
        <p:spPr/>
        <p:txBody>
          <a:bodyPr/>
          <a:lstStyle/>
          <a:p>
            <a:r>
              <a:rPr lang="sv-SE" altLang="sv-SE"/>
              <a:t>SA3 Status Report</a:t>
            </a:r>
          </a:p>
        </p:txBody>
      </p:sp>
      <p:sp>
        <p:nvSpPr>
          <p:cNvPr id="5123" name="Subtitle 2">
            <a:extLst>
              <a:ext uri="{FF2B5EF4-FFF2-40B4-BE49-F238E27FC236}">
                <a16:creationId xmlns:a16="http://schemas.microsoft.com/office/drawing/2014/main" id="{08C7280A-3D5E-4F37-BEAF-CC4302920BD4}"/>
              </a:ext>
            </a:extLst>
          </p:cNvPr>
          <p:cNvSpPr>
            <a:spLocks noGrp="1"/>
          </p:cNvSpPr>
          <p:nvPr>
            <p:ph type="subTitle" idx="1"/>
          </p:nvPr>
        </p:nvSpPr>
        <p:spPr/>
        <p:txBody>
          <a:bodyPr/>
          <a:lstStyle/>
          <a:p>
            <a:pPr>
              <a:lnSpc>
                <a:spcPct val="80000"/>
              </a:lnSpc>
              <a:buFontTx/>
              <a:buNone/>
            </a:pPr>
            <a:r>
              <a:rPr lang="en-US" altLang="en-US" sz="2000" b="1" dirty="0">
                <a:latin typeface="Arial" panose="020B0604020202020204" pitchFamily="34" charset="0"/>
              </a:rPr>
              <a:t>Noamen Ben Henda, </a:t>
            </a:r>
            <a:r>
              <a:rPr lang="en-US" altLang="en-US" sz="2000" dirty="0">
                <a:latin typeface="Arial" panose="020B0604020202020204" pitchFamily="34" charset="0"/>
              </a:rPr>
              <a:t>SA3 Chairman, Ericsson</a:t>
            </a:r>
          </a:p>
          <a:p>
            <a:pPr>
              <a:lnSpc>
                <a:spcPct val="80000"/>
              </a:lnSpc>
              <a:buFontTx/>
              <a:buNone/>
            </a:pPr>
            <a:r>
              <a:rPr lang="en-US" altLang="en-US" sz="2000" b="1" dirty="0">
                <a:latin typeface="Arial" panose="020B0604020202020204" pitchFamily="34" charset="0"/>
              </a:rPr>
              <a:t>Mirko Cano Soveri, </a:t>
            </a:r>
            <a:r>
              <a:rPr lang="en-US" altLang="en-US" sz="2000" dirty="0">
                <a:latin typeface="Arial" panose="020B0604020202020204" pitchFamily="34" charset="0"/>
              </a:rPr>
              <a:t>SA3 Secretary, MCC</a:t>
            </a:r>
          </a:p>
          <a:p>
            <a:pPr>
              <a:lnSpc>
                <a:spcPct val="80000"/>
              </a:lnSpc>
              <a:buFontTx/>
              <a:buNone/>
            </a:pPr>
            <a:r>
              <a:rPr lang="en-US" altLang="en-US" sz="2000" b="1" dirty="0">
                <a:latin typeface="Arial" panose="020B0604020202020204" pitchFamily="34" charset="0"/>
              </a:rPr>
              <a:t>Alex Leadbeater, </a:t>
            </a:r>
            <a:r>
              <a:rPr lang="en-US" altLang="en-US" sz="2000" dirty="0">
                <a:latin typeface="Arial" panose="020B0604020202020204" pitchFamily="34" charset="0"/>
              </a:rPr>
              <a:t>SA3-LI Chairman, BT</a:t>
            </a:r>
          </a:p>
          <a:p>
            <a:pPr>
              <a:lnSpc>
                <a:spcPct val="80000"/>
              </a:lnSpc>
              <a:buFontTx/>
              <a:buNone/>
            </a:pPr>
            <a:r>
              <a:rPr lang="en-US" altLang="en-US" sz="2000" b="1" dirty="0">
                <a:latin typeface="Arial" panose="020B0604020202020204" pitchFamily="34" charset="0"/>
              </a:rPr>
              <a:t>Carmine Rizzo,</a:t>
            </a:r>
            <a:r>
              <a:rPr lang="en-US" altLang="en-US" sz="2000" dirty="0">
                <a:latin typeface="Arial" panose="020B0604020202020204" pitchFamily="34" charset="0"/>
              </a:rPr>
              <a:t> SA3-LI Secretary, MCC</a:t>
            </a:r>
          </a:p>
          <a:p>
            <a:pPr>
              <a:buFontTx/>
              <a:buNone/>
            </a:pPr>
            <a:endParaRPr lang="sv-SE" altLang="sv-SE" sz="2000"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2D2E22A7-3349-407C-9A51-D2EEDD170031}"/>
              </a:ext>
            </a:extLst>
          </p:cNvPr>
          <p:cNvSpPr>
            <a:spLocks noGrp="1"/>
          </p:cNvSpPr>
          <p:nvPr>
            <p:ph type="title"/>
          </p:nvPr>
        </p:nvSpPr>
        <p:spPr/>
        <p:txBody>
          <a:bodyPr/>
          <a:lstStyle/>
          <a:p>
            <a:r>
              <a:rPr lang="sv-SE" altLang="sv-SE"/>
              <a:t>Next SA3 and SA3-LI meetings</a:t>
            </a:r>
          </a:p>
        </p:txBody>
      </p:sp>
      <p:sp>
        <p:nvSpPr>
          <p:cNvPr id="11267" name="Content Placeholder 2">
            <a:extLst>
              <a:ext uri="{FF2B5EF4-FFF2-40B4-BE49-F238E27FC236}">
                <a16:creationId xmlns:a16="http://schemas.microsoft.com/office/drawing/2014/main" id="{4B086B12-4B08-416D-99D3-D40008E7A313}"/>
              </a:ext>
            </a:extLst>
          </p:cNvPr>
          <p:cNvSpPr>
            <a:spLocks noGrp="1"/>
          </p:cNvSpPr>
          <p:nvPr>
            <p:ph idx="1"/>
          </p:nvPr>
        </p:nvSpPr>
        <p:spPr>
          <a:xfrm>
            <a:off x="634483" y="1825625"/>
            <a:ext cx="11206064" cy="4351338"/>
          </a:xfrm>
        </p:spPr>
        <p:txBody>
          <a:bodyPr/>
          <a:lstStyle/>
          <a:p>
            <a:r>
              <a:rPr lang="en-US" altLang="ja-JP" dirty="0"/>
              <a:t>SA3</a:t>
            </a:r>
            <a:endParaRPr lang="en-US" altLang="en-US" dirty="0"/>
          </a:p>
          <a:p>
            <a:pPr lvl="1"/>
            <a:r>
              <a:rPr lang="en-US" altLang="en-US" dirty="0"/>
              <a:t>SA3#98: 			10</a:t>
            </a:r>
            <a:r>
              <a:rPr lang="en-US" altLang="en-US" baseline="30000" dirty="0"/>
              <a:t>th</a:t>
            </a:r>
            <a:r>
              <a:rPr lang="en-US" altLang="en-US" dirty="0"/>
              <a:t> – 14</a:t>
            </a:r>
            <a:r>
              <a:rPr lang="en-US" altLang="en-US" baseline="30000" dirty="0"/>
              <a:t>th</a:t>
            </a:r>
            <a:r>
              <a:rPr lang="en-US" altLang="en-US" dirty="0"/>
              <a:t> February 2020, Guangzhou, China; CF3.</a:t>
            </a:r>
          </a:p>
          <a:p>
            <a:pPr lvl="1"/>
            <a:r>
              <a:rPr lang="en-US" altLang="en-US" dirty="0"/>
              <a:t>SA3#99:			11</a:t>
            </a:r>
            <a:r>
              <a:rPr lang="en-US" altLang="en-US" baseline="30000" dirty="0"/>
              <a:t>th</a:t>
            </a:r>
            <a:r>
              <a:rPr lang="en-US" altLang="en-US" dirty="0"/>
              <a:t> – 15</a:t>
            </a:r>
            <a:r>
              <a:rPr lang="en-US" altLang="en-US" baseline="30000" dirty="0"/>
              <a:t>th</a:t>
            </a:r>
            <a:r>
              <a:rPr lang="en-US" altLang="en-US" dirty="0"/>
              <a:t> May 2020, Dubrovnik, Croatia; EF3.</a:t>
            </a:r>
          </a:p>
          <a:p>
            <a:pPr lvl="1"/>
            <a:r>
              <a:rPr lang="en-US" altLang="en-US" dirty="0"/>
              <a:t>SA3#100:		6</a:t>
            </a:r>
            <a:r>
              <a:rPr lang="en-US" altLang="en-US" baseline="30000" dirty="0"/>
              <a:t>th</a:t>
            </a:r>
            <a:r>
              <a:rPr lang="en-US" altLang="en-US" dirty="0"/>
              <a:t> –  10</a:t>
            </a:r>
            <a:r>
              <a:rPr lang="en-US" altLang="en-US" baseline="30000" dirty="0"/>
              <a:t>th</a:t>
            </a:r>
            <a:r>
              <a:rPr lang="en-US" altLang="en-US" dirty="0"/>
              <a:t> July 2020, Bath, UK; EF3.</a:t>
            </a:r>
          </a:p>
          <a:p>
            <a:pPr lvl="1"/>
            <a:r>
              <a:rPr lang="en-US" altLang="en-US" dirty="0"/>
              <a:t>SA3#100-Bis:		17</a:t>
            </a:r>
            <a:r>
              <a:rPr lang="en-US" altLang="en-US" baseline="30000" dirty="0"/>
              <a:t>th</a:t>
            </a:r>
            <a:r>
              <a:rPr lang="en-US" altLang="en-US" dirty="0"/>
              <a:t> –  21</a:t>
            </a:r>
            <a:r>
              <a:rPr lang="en-US" altLang="en-US" baseline="30000" dirty="0"/>
              <a:t>st</a:t>
            </a:r>
            <a:r>
              <a:rPr lang="en-US" altLang="en-US" dirty="0"/>
              <a:t> August 2020, TBD, Canada; NAF.</a:t>
            </a:r>
          </a:p>
          <a:p>
            <a:r>
              <a:rPr lang="en-US" altLang="ja-JP" dirty="0"/>
              <a:t>SA3-LI</a:t>
            </a:r>
            <a:endParaRPr lang="en-US" altLang="en-US" dirty="0">
              <a:ea typeface="MS PGothic" panose="020B0600070205080204" pitchFamily="34" charset="-128"/>
            </a:endParaRPr>
          </a:p>
          <a:p>
            <a:pPr lvl="1"/>
            <a:r>
              <a:rPr lang="en-US" altLang="en-US" dirty="0">
                <a:ea typeface="MS PGothic" panose="020B0600070205080204" pitchFamily="34" charset="-128"/>
              </a:rPr>
              <a:t>SA3-LI#76: 		28</a:t>
            </a:r>
            <a:r>
              <a:rPr lang="en-US" altLang="en-US" baseline="30000" dirty="0">
                <a:ea typeface="MS PGothic" panose="020B0600070205080204" pitchFamily="34" charset="-128"/>
              </a:rPr>
              <a:t>th</a:t>
            </a:r>
            <a:r>
              <a:rPr lang="en-US" altLang="en-US" dirty="0">
                <a:ea typeface="MS PGothic" panose="020B0600070205080204" pitchFamily="34" charset="-128"/>
              </a:rPr>
              <a:t> – 31</a:t>
            </a:r>
            <a:r>
              <a:rPr lang="en-US" altLang="en-US" baseline="30000" dirty="0">
                <a:ea typeface="MS PGothic" panose="020B0600070205080204" pitchFamily="34" charset="-128"/>
              </a:rPr>
              <a:t>st</a:t>
            </a:r>
            <a:r>
              <a:rPr lang="en-US" altLang="en-US" dirty="0">
                <a:ea typeface="MS PGothic" panose="020B0600070205080204" pitchFamily="34" charset="-128"/>
              </a:rPr>
              <a:t> January 2020, Sophia Antipolis, FRANCE.</a:t>
            </a:r>
          </a:p>
          <a:p>
            <a:pPr lvl="1"/>
            <a:r>
              <a:rPr lang="en-US" altLang="en-US" dirty="0">
                <a:ea typeface="MS PGothic" panose="020B0600070205080204" pitchFamily="34" charset="-128"/>
              </a:rPr>
              <a:t>SA3-LI#76-BIS: 		2</a:t>
            </a:r>
            <a:r>
              <a:rPr lang="en-US" altLang="en-US" baseline="30000" dirty="0">
                <a:ea typeface="MS PGothic" panose="020B0600070205080204" pitchFamily="34" charset="-128"/>
              </a:rPr>
              <a:t>nd</a:t>
            </a:r>
            <a:r>
              <a:rPr lang="en-US" altLang="en-US" dirty="0">
                <a:ea typeface="MS PGothic" panose="020B0600070205080204" pitchFamily="34" charset="-128"/>
              </a:rPr>
              <a:t> – 4</a:t>
            </a:r>
            <a:r>
              <a:rPr lang="en-US" altLang="en-US" baseline="30000" dirty="0">
                <a:ea typeface="MS PGothic" panose="020B0600070205080204" pitchFamily="34" charset="-128"/>
              </a:rPr>
              <a:t>th</a:t>
            </a:r>
            <a:r>
              <a:rPr lang="en-US" altLang="en-US" dirty="0">
                <a:ea typeface="MS PGothic" panose="020B0600070205080204" pitchFamily="34" charset="-128"/>
              </a:rPr>
              <a:t> March 2020, TBD.</a:t>
            </a:r>
          </a:p>
          <a:p>
            <a:pPr lvl="1"/>
            <a:r>
              <a:rPr lang="en-US" altLang="en-US" dirty="0">
                <a:ea typeface="MS PGothic" panose="020B0600070205080204" pitchFamily="34" charset="-128"/>
              </a:rPr>
              <a:t>5G Conf Calls: 		As required (see email list)</a:t>
            </a:r>
          </a:p>
          <a:p>
            <a:endParaRPr lang="sv-SE" altLang="sv-SE" sz="3200" dirty="0"/>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8A6AC563-40DB-483F-A022-6F25DFCC38CB}"/>
              </a:ext>
            </a:extLst>
          </p:cNvPr>
          <p:cNvSpPr>
            <a:spLocks noGrp="1"/>
          </p:cNvSpPr>
          <p:nvPr>
            <p:ph type="title"/>
          </p:nvPr>
        </p:nvSpPr>
        <p:spPr/>
        <p:txBody>
          <a:bodyPr/>
          <a:lstStyle/>
          <a:p>
            <a:r>
              <a:rPr lang="sv-SE" altLang="sv-SE" dirty="0"/>
              <a:t>SA3 statistics</a:t>
            </a:r>
          </a:p>
        </p:txBody>
      </p:sp>
      <p:sp>
        <p:nvSpPr>
          <p:cNvPr id="12291" name="Content Placeholder 2">
            <a:extLst>
              <a:ext uri="{FF2B5EF4-FFF2-40B4-BE49-F238E27FC236}">
                <a16:creationId xmlns:a16="http://schemas.microsoft.com/office/drawing/2014/main" id="{31A321A9-967A-431C-B09E-B77EF9224406}"/>
              </a:ext>
            </a:extLst>
          </p:cNvPr>
          <p:cNvSpPr>
            <a:spLocks noGrp="1"/>
          </p:cNvSpPr>
          <p:nvPr>
            <p:ph idx="1"/>
          </p:nvPr>
        </p:nvSpPr>
        <p:spPr/>
        <p:txBody>
          <a:bodyPr/>
          <a:lstStyle/>
          <a:p>
            <a:r>
              <a:rPr lang="en-US" altLang="en-US" dirty="0"/>
              <a:t>SA3#96-Ad hoc: 14</a:t>
            </a:r>
            <a:r>
              <a:rPr lang="en-US" altLang="en-US" baseline="30000" dirty="0"/>
              <a:t>th</a:t>
            </a:r>
            <a:r>
              <a:rPr lang="en-US" altLang="en-US" dirty="0"/>
              <a:t> – 18</a:t>
            </a:r>
            <a:r>
              <a:rPr lang="en-US" altLang="en-US" baseline="30000" dirty="0"/>
              <a:t>th</a:t>
            </a:r>
            <a:r>
              <a:rPr lang="en-US" altLang="en-US" dirty="0"/>
              <a:t> October 2019, Chongqing, CHINA; CF3</a:t>
            </a:r>
          </a:p>
          <a:p>
            <a:pPr lvl="1"/>
            <a:r>
              <a:rPr lang="en-GB" altLang="zh-CN" dirty="0"/>
              <a:t>Attended by 56 delegates </a:t>
            </a:r>
          </a:p>
          <a:p>
            <a:pPr lvl="1"/>
            <a:r>
              <a:rPr lang="en-GB" altLang="zh-CN" dirty="0"/>
              <a:t>550 temporary documents </a:t>
            </a:r>
          </a:p>
          <a:p>
            <a:pPr lvl="1"/>
            <a:r>
              <a:rPr lang="en-GB" altLang="zh-CN" dirty="0"/>
              <a:t>12</a:t>
            </a:r>
            <a:r>
              <a:rPr lang="en-GB" altLang="ja-JP" dirty="0"/>
              <a:t> incoming LS</a:t>
            </a:r>
          </a:p>
          <a:p>
            <a:pPr lvl="1"/>
            <a:r>
              <a:rPr lang="en-GB" altLang="ja-JP" dirty="0">
                <a:ea typeface="SimSun" panose="02010600030101010101" pitchFamily="2" charset="-122"/>
              </a:rPr>
              <a:t>8</a:t>
            </a:r>
            <a:r>
              <a:rPr lang="en-GB" altLang="ja-JP" dirty="0"/>
              <a:t> outgoing LS</a:t>
            </a:r>
          </a:p>
          <a:p>
            <a:pPr lvl="1"/>
            <a:r>
              <a:rPr lang="en-GB" altLang="ja-JP" dirty="0"/>
              <a:t>0 agreed CRs (not in scope of agenda)</a:t>
            </a:r>
          </a:p>
          <a:p>
            <a:endParaRPr lang="sv-SE" altLang="sv-SE" sz="3200" dirty="0"/>
          </a:p>
        </p:txBody>
      </p:sp>
      <p:sp>
        <p:nvSpPr>
          <p:cNvPr id="2" name="Content Placeholder 1">
            <a:extLst>
              <a:ext uri="{FF2B5EF4-FFF2-40B4-BE49-F238E27FC236}">
                <a16:creationId xmlns:a16="http://schemas.microsoft.com/office/drawing/2014/main" id="{D092AA60-B41D-4647-9B1A-7535D6CAF492}"/>
              </a:ext>
            </a:extLst>
          </p:cNvPr>
          <p:cNvSpPr>
            <a:spLocks noGrp="1"/>
          </p:cNvSpPr>
          <p:nvPr>
            <p:ph idx="10"/>
          </p:nvPr>
        </p:nvSpPr>
        <p:spPr/>
        <p:txBody>
          <a:bodyPr/>
          <a:lstStyle/>
          <a:p>
            <a:r>
              <a:rPr lang="en-US" altLang="en-US" dirty="0"/>
              <a:t>SA3#97: 18</a:t>
            </a:r>
            <a:r>
              <a:rPr lang="en-US" altLang="en-US" baseline="30000" dirty="0"/>
              <a:t>th</a:t>
            </a:r>
            <a:r>
              <a:rPr lang="en-US" altLang="en-US" dirty="0"/>
              <a:t> – 22</a:t>
            </a:r>
            <a:r>
              <a:rPr lang="en-US" altLang="en-US" baseline="30000" dirty="0"/>
              <a:t>nd</a:t>
            </a:r>
            <a:r>
              <a:rPr lang="en-US" altLang="en-US" dirty="0"/>
              <a:t> November 2019, Reno, US; NAF</a:t>
            </a:r>
          </a:p>
          <a:p>
            <a:pPr lvl="1"/>
            <a:endParaRPr lang="en-GB" altLang="zh-CN" dirty="0"/>
          </a:p>
          <a:p>
            <a:pPr lvl="1"/>
            <a:r>
              <a:rPr lang="en-GB" altLang="zh-CN" dirty="0"/>
              <a:t>Attended by 175 delegates </a:t>
            </a:r>
          </a:p>
          <a:p>
            <a:pPr lvl="1"/>
            <a:r>
              <a:rPr lang="en-GB" altLang="zh-CN" dirty="0"/>
              <a:t>772 temporary documents </a:t>
            </a:r>
          </a:p>
          <a:p>
            <a:pPr lvl="1"/>
            <a:r>
              <a:rPr lang="en-GB" altLang="zh-CN" dirty="0"/>
              <a:t>45</a:t>
            </a:r>
            <a:r>
              <a:rPr lang="en-GB" altLang="ja-JP" dirty="0"/>
              <a:t> incoming LS</a:t>
            </a:r>
          </a:p>
          <a:p>
            <a:pPr lvl="1"/>
            <a:r>
              <a:rPr lang="en-GB" altLang="ja-JP" dirty="0">
                <a:ea typeface="SimSun" panose="02010600030101010101" pitchFamily="2" charset="-122"/>
              </a:rPr>
              <a:t>17</a:t>
            </a:r>
            <a:r>
              <a:rPr lang="en-GB" altLang="ja-JP" dirty="0"/>
              <a:t> outgoing LS</a:t>
            </a:r>
          </a:p>
          <a:p>
            <a:pPr lvl="1"/>
            <a:r>
              <a:rPr lang="en-GB" altLang="ja-JP" dirty="0"/>
              <a:t>67 agreed CRs</a:t>
            </a:r>
          </a:p>
          <a:p>
            <a:endParaRPr lang="sv-SE" dirty="0"/>
          </a:p>
        </p:txBody>
      </p:sp>
    </p:spTree>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6748C07E-6378-43E7-BCB8-1628993510E7}"/>
              </a:ext>
            </a:extLst>
          </p:cNvPr>
          <p:cNvSpPr>
            <a:spLocks noGrp="1"/>
          </p:cNvSpPr>
          <p:nvPr>
            <p:ph type="title"/>
          </p:nvPr>
        </p:nvSpPr>
        <p:spPr/>
        <p:txBody>
          <a:bodyPr/>
          <a:lstStyle/>
          <a:p>
            <a:r>
              <a:rPr lang="sv-SE" altLang="sv-SE" dirty="0"/>
              <a:t>Document statistics</a:t>
            </a:r>
          </a:p>
        </p:txBody>
      </p:sp>
      <p:sp>
        <p:nvSpPr>
          <p:cNvPr id="13315" name="テキスト ボックス 9">
            <a:extLst>
              <a:ext uri="{FF2B5EF4-FFF2-40B4-BE49-F238E27FC236}">
                <a16:creationId xmlns:a16="http://schemas.microsoft.com/office/drawing/2014/main" id="{4F372886-FDE2-4E9D-9FED-689BF5BF63A8}"/>
              </a:ext>
            </a:extLst>
          </p:cNvPr>
          <p:cNvSpPr txBox="1">
            <a:spLocks noChangeArrowheads="1"/>
          </p:cNvSpPr>
          <p:nvPr/>
        </p:nvSpPr>
        <p:spPr bwMode="auto">
          <a:xfrm>
            <a:off x="9843041" y="5578475"/>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dirty="0">
                <a:latin typeface="Arial" panose="020B0604020202020204" pitchFamily="34" charset="0"/>
                <a:ea typeface="MS PGothic" panose="020B0600070205080204" pitchFamily="34" charset="-128"/>
                <a:cs typeface="Arial" panose="020B0604020202020204" pitchFamily="34" charset="0"/>
              </a:rPr>
              <a:t>Meetings</a:t>
            </a:r>
            <a:endParaRPr lang="en-GB" altLang="en-US" sz="1400" dirty="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5" name="Chart 4">
            <a:extLst>
              <a:ext uri="{FF2B5EF4-FFF2-40B4-BE49-F238E27FC236}">
                <a16:creationId xmlns:a16="http://schemas.microsoft.com/office/drawing/2014/main" id="{F93AEA46-BE9C-4920-AA6E-E28041EEB27F}"/>
              </a:ext>
            </a:extLst>
          </p:cNvPr>
          <p:cNvGraphicFramePr>
            <a:graphicFrameLocks noGrp="1"/>
          </p:cNvGraphicFramePr>
          <p:nvPr>
            <p:extLst>
              <p:ext uri="{D42A27DB-BD31-4B8C-83A1-F6EECF244321}">
                <p14:modId xmlns:p14="http://schemas.microsoft.com/office/powerpoint/2010/main" val="2237056940"/>
              </p:ext>
            </p:extLst>
          </p:nvPr>
        </p:nvGraphicFramePr>
        <p:xfrm>
          <a:off x="1331569" y="1690688"/>
          <a:ext cx="9010425" cy="4571801"/>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129E5489-0D7D-4ECC-9DEF-485AAF8AEEDF}"/>
              </a:ext>
            </a:extLst>
          </p:cNvPr>
          <p:cNvSpPr>
            <a:spLocks noGrp="1"/>
          </p:cNvSpPr>
          <p:nvPr>
            <p:ph type="title"/>
          </p:nvPr>
        </p:nvSpPr>
        <p:spPr/>
        <p:txBody>
          <a:bodyPr/>
          <a:lstStyle/>
          <a:p>
            <a:r>
              <a:rPr lang="sv-SE" altLang="sv-SE" dirty="0"/>
              <a:t>Delegate statistics</a:t>
            </a:r>
          </a:p>
        </p:txBody>
      </p:sp>
      <p:sp>
        <p:nvSpPr>
          <p:cNvPr id="14339" name="テキスト ボックス 7">
            <a:extLst>
              <a:ext uri="{FF2B5EF4-FFF2-40B4-BE49-F238E27FC236}">
                <a16:creationId xmlns:a16="http://schemas.microsoft.com/office/drawing/2014/main" id="{E693512B-4CAB-4E4A-B020-CF2DACC3865A}"/>
              </a:ext>
            </a:extLst>
          </p:cNvPr>
          <p:cNvSpPr txBox="1">
            <a:spLocks noChangeArrowheads="1"/>
          </p:cNvSpPr>
          <p:nvPr/>
        </p:nvSpPr>
        <p:spPr bwMode="auto">
          <a:xfrm>
            <a:off x="598488" y="1981200"/>
            <a:ext cx="1846262" cy="306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Number of delegates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sp>
        <p:nvSpPr>
          <p:cNvPr id="14340" name="テキスト ボックス 9">
            <a:extLst>
              <a:ext uri="{FF2B5EF4-FFF2-40B4-BE49-F238E27FC236}">
                <a16:creationId xmlns:a16="http://schemas.microsoft.com/office/drawing/2014/main" id="{A43F5E27-BAC6-4B21-98E1-20093E44F32E}"/>
              </a:ext>
            </a:extLst>
          </p:cNvPr>
          <p:cNvSpPr txBox="1">
            <a:spLocks noChangeArrowheads="1"/>
          </p:cNvSpPr>
          <p:nvPr/>
        </p:nvSpPr>
        <p:spPr bwMode="auto">
          <a:xfrm>
            <a:off x="9170988" y="5059363"/>
            <a:ext cx="9112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2"/>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1400">
                <a:latin typeface="Arial" panose="020B0604020202020204" pitchFamily="34" charset="0"/>
                <a:ea typeface="MS PGothic" panose="020B0600070205080204" pitchFamily="34" charset="-128"/>
                <a:cs typeface="Arial" panose="020B0604020202020204" pitchFamily="34" charset="0"/>
              </a:rPr>
              <a:t>Meetings</a:t>
            </a:r>
            <a:endParaRPr lang="en-GB" altLang="en-US" sz="1400">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7" name="Chart 6">
            <a:extLst>
              <a:ext uri="{FF2B5EF4-FFF2-40B4-BE49-F238E27FC236}">
                <a16:creationId xmlns:a16="http://schemas.microsoft.com/office/drawing/2014/main" id="{2FCEBB7C-4F81-46DF-8050-1092CD18027B}"/>
              </a:ext>
            </a:extLst>
          </p:cNvPr>
          <p:cNvGraphicFramePr>
            <a:graphicFrameLocks noGrp="1"/>
          </p:cNvGraphicFramePr>
          <p:nvPr>
            <p:extLst>
              <p:ext uri="{D42A27DB-BD31-4B8C-83A1-F6EECF244321}">
                <p14:modId xmlns:p14="http://schemas.microsoft.com/office/powerpoint/2010/main" val="4081722938"/>
              </p:ext>
            </p:extLst>
          </p:nvPr>
        </p:nvGraphicFramePr>
        <p:xfrm>
          <a:off x="1521619" y="1798637"/>
          <a:ext cx="7853028" cy="418867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a:extLst>
              <a:ext uri="{FF2B5EF4-FFF2-40B4-BE49-F238E27FC236}">
                <a16:creationId xmlns:a16="http://schemas.microsoft.com/office/drawing/2014/main" id="{DE6131B3-0905-4FD4-BD88-4E540AD2AB09}"/>
              </a:ext>
            </a:extLst>
          </p:cNvPr>
          <p:cNvSpPr>
            <a:spLocks noGrp="1"/>
          </p:cNvSpPr>
          <p:nvPr>
            <p:ph type="title"/>
          </p:nvPr>
        </p:nvSpPr>
        <p:spPr/>
        <p:txBody>
          <a:bodyPr/>
          <a:lstStyle/>
          <a:p>
            <a:r>
              <a:rPr lang="sv-SE" altLang="sv-SE"/>
              <a:t>Status Report on SA3-LI</a:t>
            </a:r>
          </a:p>
        </p:txBody>
      </p:sp>
    </p:spTree>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3">
            <a:extLst>
              <a:ext uri="{FF2B5EF4-FFF2-40B4-BE49-F238E27FC236}">
                <a16:creationId xmlns:a16="http://schemas.microsoft.com/office/drawing/2014/main" id="{7EC485BE-77B7-414D-989F-26E6C4E69693}"/>
              </a:ext>
            </a:extLst>
          </p:cNvPr>
          <p:cNvSpPr>
            <a:spLocks noGrp="1"/>
          </p:cNvSpPr>
          <p:nvPr>
            <p:ph type="title"/>
          </p:nvPr>
        </p:nvSpPr>
        <p:spPr>
          <a:xfrm>
            <a:off x="838200" y="301625"/>
            <a:ext cx="10515600" cy="1325563"/>
          </a:xfrm>
        </p:spPr>
        <p:txBody>
          <a:bodyPr/>
          <a:lstStyle/>
          <a:p>
            <a:r>
              <a:rPr lang="sv-SE" altLang="sv-SE" dirty="0"/>
              <a:t>Lawful Interception (LI) </a:t>
            </a:r>
            <a:br>
              <a:rPr lang="sv-SE" altLang="sv-SE" dirty="0"/>
            </a:br>
            <a:r>
              <a:rPr lang="sv-SE" altLang="sv-SE" dirty="0"/>
              <a:t>General</a:t>
            </a:r>
          </a:p>
        </p:txBody>
      </p:sp>
      <p:sp>
        <p:nvSpPr>
          <p:cNvPr id="16387" name="Content Placeholder 4">
            <a:extLst>
              <a:ext uri="{FF2B5EF4-FFF2-40B4-BE49-F238E27FC236}">
                <a16:creationId xmlns:a16="http://schemas.microsoft.com/office/drawing/2014/main" id="{1E6CD892-9FE2-40E9-A007-7B5F090BCAE1}"/>
              </a:ext>
            </a:extLst>
          </p:cNvPr>
          <p:cNvSpPr>
            <a:spLocks noGrp="1"/>
          </p:cNvSpPr>
          <p:nvPr>
            <p:ph idx="1"/>
          </p:nvPr>
        </p:nvSpPr>
        <p:spPr>
          <a:xfrm>
            <a:off x="838200" y="1825625"/>
            <a:ext cx="5081588" cy="4351338"/>
          </a:xfrm>
        </p:spPr>
        <p:txBody>
          <a:bodyPr/>
          <a:lstStyle/>
          <a:p>
            <a:r>
              <a:rPr lang="en-GB" altLang="en-US" dirty="0"/>
              <a:t>Stage 1 - TS 33.126 </a:t>
            </a:r>
          </a:p>
          <a:p>
            <a:pPr lvl="1"/>
            <a:r>
              <a:rPr lang="en-GB" altLang="en-US" sz="2000" dirty="0"/>
              <a:t>R16 Complete. </a:t>
            </a:r>
          </a:p>
          <a:p>
            <a:pPr lvl="1"/>
            <a:r>
              <a:rPr lang="en-GB" altLang="en-US" sz="2000" dirty="0"/>
              <a:t>R17 now starting.</a:t>
            </a:r>
          </a:p>
          <a:p>
            <a:pPr lvl="1"/>
            <a:endParaRPr lang="en-GB" altLang="en-US" sz="2000" dirty="0"/>
          </a:p>
          <a:p>
            <a:r>
              <a:rPr lang="en-GB" altLang="en-US" dirty="0"/>
              <a:t>Stage 2 - TS 33.127 &amp; 33.107.</a:t>
            </a:r>
          </a:p>
          <a:p>
            <a:pPr lvl="1"/>
            <a:r>
              <a:rPr lang="en-GB" altLang="en-US" sz="2000" dirty="0"/>
              <a:t>R16 </a:t>
            </a:r>
          </a:p>
          <a:p>
            <a:pPr lvl="2"/>
            <a:r>
              <a:rPr lang="en-GB" altLang="en-US" sz="1800" dirty="0"/>
              <a:t>95%+ complete at SA#86</a:t>
            </a:r>
          </a:p>
          <a:p>
            <a:pPr lvl="2"/>
            <a:r>
              <a:rPr lang="en-GB" altLang="en-US" sz="1800" dirty="0"/>
              <a:t>33.107 will be maintained for 4G core rather than transferring all sections to TS 33.127.</a:t>
            </a:r>
            <a:endParaRPr lang="en-GB" altLang="en-US" sz="2800" dirty="0"/>
          </a:p>
          <a:p>
            <a:pPr lvl="2"/>
            <a:endParaRPr lang="en-GB" altLang="en-US" sz="2800" dirty="0"/>
          </a:p>
          <a:p>
            <a:endParaRPr lang="sv-SE" altLang="en-US" sz="4000" dirty="0"/>
          </a:p>
        </p:txBody>
      </p:sp>
      <p:sp>
        <p:nvSpPr>
          <p:cNvPr id="16388" name="Content Placeholder 5">
            <a:extLst>
              <a:ext uri="{FF2B5EF4-FFF2-40B4-BE49-F238E27FC236}">
                <a16:creationId xmlns:a16="http://schemas.microsoft.com/office/drawing/2014/main" id="{DAAA817F-72AD-42D4-A455-8C166613C72A}"/>
              </a:ext>
            </a:extLst>
          </p:cNvPr>
          <p:cNvSpPr>
            <a:spLocks noGrp="1"/>
          </p:cNvSpPr>
          <p:nvPr>
            <p:ph idx="10"/>
          </p:nvPr>
        </p:nvSpPr>
        <p:spPr>
          <a:xfrm>
            <a:off x="6272213" y="1825625"/>
            <a:ext cx="5081587" cy="4351338"/>
          </a:xfrm>
        </p:spPr>
        <p:txBody>
          <a:bodyPr/>
          <a:lstStyle/>
          <a:p>
            <a:r>
              <a:rPr lang="en-GB" altLang="en-US" sz="2400" dirty="0"/>
              <a:t>Stage 3 – TS 33.128 &amp; 33.108.</a:t>
            </a:r>
          </a:p>
          <a:p>
            <a:pPr lvl="1"/>
            <a:r>
              <a:rPr lang="en-GB" altLang="en-US" sz="2000" dirty="0"/>
              <a:t>R16 </a:t>
            </a:r>
          </a:p>
          <a:p>
            <a:pPr lvl="2"/>
            <a:r>
              <a:rPr lang="en-GB" altLang="en-US" sz="1800" dirty="0"/>
              <a:t>Target completion Mar 2020.</a:t>
            </a:r>
          </a:p>
          <a:p>
            <a:pPr lvl="2"/>
            <a:r>
              <a:rPr lang="en-GB" altLang="en-US" sz="1800" dirty="0"/>
              <a:t>33.108 will be maintained for 4G core rather than transferring all sections to TS 33.128.</a:t>
            </a:r>
          </a:p>
          <a:p>
            <a:pPr lvl="1"/>
            <a:endParaRPr lang="en-GB" altLang="en-US" sz="1800" dirty="0"/>
          </a:p>
          <a:p>
            <a:r>
              <a:rPr lang="en-GB" altLang="en-US" sz="2400" dirty="0"/>
              <a:t>Meeting attendance numbers still rising</a:t>
            </a:r>
          </a:p>
          <a:p>
            <a:r>
              <a:rPr lang="en-GB" altLang="en-US" sz="2400" dirty="0"/>
              <a:t>R17 WID submitted to SA#86</a:t>
            </a:r>
          </a:p>
          <a:p>
            <a:endParaRPr lang="en-GB" altLang="en-US" sz="2400" dirty="0"/>
          </a:p>
        </p:txBody>
      </p:sp>
    </p:spTree>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CCF479EE-3AC6-4440-9CF5-B76A18C6D21D}"/>
              </a:ext>
            </a:extLst>
          </p:cNvPr>
          <p:cNvSpPr>
            <a:spLocks noGrp="1"/>
          </p:cNvSpPr>
          <p:nvPr>
            <p:ph type="title"/>
          </p:nvPr>
        </p:nvSpPr>
        <p:spPr>
          <a:xfrm>
            <a:off x="838200" y="311960"/>
            <a:ext cx="10515600" cy="1325563"/>
          </a:xfrm>
        </p:spPr>
        <p:txBody>
          <a:bodyPr/>
          <a:lstStyle/>
          <a:p>
            <a:r>
              <a:rPr lang="sv-SE" altLang="sv-SE" dirty="0"/>
              <a:t>Lawful Interception (LI) </a:t>
            </a:r>
            <a:br>
              <a:rPr lang="sv-SE" altLang="sv-SE" dirty="0"/>
            </a:br>
            <a:r>
              <a:rPr lang="sv-SE" altLang="sv-SE" dirty="0"/>
              <a:t>SA3-LI#75</a:t>
            </a:r>
          </a:p>
        </p:txBody>
      </p:sp>
      <p:pic>
        <p:nvPicPr>
          <p:cNvPr id="4" name="table">
            <a:extLst>
              <a:ext uri="{FF2B5EF4-FFF2-40B4-BE49-F238E27FC236}">
                <a16:creationId xmlns:a16="http://schemas.microsoft.com/office/drawing/2014/main" id="{46012D3F-6FAB-4013-A462-849BF9CFB437}"/>
              </a:ext>
            </a:extLst>
          </p:cNvPr>
          <p:cNvPicPr>
            <a:picLocks noChangeAspect="1"/>
          </p:cNvPicPr>
          <p:nvPr/>
        </p:nvPicPr>
        <p:blipFill>
          <a:blip r:embed="rId2"/>
          <a:stretch>
            <a:fillRect/>
          </a:stretch>
        </p:blipFill>
        <p:spPr>
          <a:xfrm>
            <a:off x="1153771" y="2497227"/>
            <a:ext cx="8670203" cy="2568914"/>
          </a:xfrm>
          <a:prstGeom prst="rect">
            <a:avLst/>
          </a:prstGeom>
        </p:spPr>
      </p:pic>
    </p:spTree>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6">
            <a:extLst>
              <a:ext uri="{FF2B5EF4-FFF2-40B4-BE49-F238E27FC236}">
                <a16:creationId xmlns:a16="http://schemas.microsoft.com/office/drawing/2014/main" id="{F75A4A87-AECA-436F-8449-2A7CC23E1941}"/>
              </a:ext>
            </a:extLst>
          </p:cNvPr>
          <p:cNvSpPr>
            <a:spLocks noGrp="1"/>
          </p:cNvSpPr>
          <p:nvPr>
            <p:ph type="title"/>
          </p:nvPr>
        </p:nvSpPr>
        <p:spPr/>
        <p:txBody>
          <a:bodyPr/>
          <a:lstStyle/>
          <a:p>
            <a:r>
              <a:rPr lang="sv-SE" altLang="sv-SE" dirty="0"/>
              <a:t>Status Report on SA3 Work Items</a:t>
            </a:r>
          </a:p>
        </p:txBody>
      </p:sp>
    </p:spTree>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2">
            <a:extLst>
              <a:ext uri="{FF2B5EF4-FFF2-40B4-BE49-F238E27FC236}">
                <a16:creationId xmlns:a16="http://schemas.microsoft.com/office/drawing/2014/main" id="{14A9882D-3C3D-4A55-BD83-4385F74145F5}"/>
              </a:ext>
            </a:extLst>
          </p:cNvPr>
          <p:cNvSpPr>
            <a:spLocks noGrp="1"/>
          </p:cNvSpPr>
          <p:nvPr>
            <p:ph type="title"/>
          </p:nvPr>
        </p:nvSpPr>
        <p:spPr>
          <a:xfrm>
            <a:off x="838200" y="279400"/>
            <a:ext cx="10515600" cy="1325563"/>
          </a:xfrm>
        </p:spPr>
        <p:txBody>
          <a:bodyPr/>
          <a:lstStyle/>
          <a:p>
            <a:r>
              <a:rPr lang="sv-SE" altLang="sv-SE"/>
              <a:t>5G System Security (Phase 1)</a:t>
            </a:r>
            <a:br>
              <a:rPr lang="sv-SE" altLang="sv-SE"/>
            </a:br>
            <a:r>
              <a:rPr lang="sv-SE" altLang="sv-SE" sz="3600"/>
              <a:t>5GS_Ph1-SEC</a:t>
            </a:r>
            <a:endParaRPr lang="sv-SE" altLang="sv-SE"/>
          </a:p>
        </p:txBody>
      </p:sp>
      <p:sp>
        <p:nvSpPr>
          <p:cNvPr id="22531" name="Content Placeholder 3">
            <a:extLst>
              <a:ext uri="{FF2B5EF4-FFF2-40B4-BE49-F238E27FC236}">
                <a16:creationId xmlns:a16="http://schemas.microsoft.com/office/drawing/2014/main" id="{110DBC1C-610F-4504-9EB5-F8381501BFF1}"/>
              </a:ext>
            </a:extLst>
          </p:cNvPr>
          <p:cNvSpPr>
            <a:spLocks noGrp="1"/>
          </p:cNvSpPr>
          <p:nvPr>
            <p:ph idx="1"/>
          </p:nvPr>
        </p:nvSpPr>
        <p:spPr/>
        <p:txBody>
          <a:bodyPr/>
          <a:lstStyle/>
          <a:p>
            <a:r>
              <a:rPr lang="en-US" altLang="en-US" dirty="0"/>
              <a:t>5 agreed CRs over two meetings with corrections and clarifications</a:t>
            </a:r>
          </a:p>
          <a:p>
            <a:pPr lvl="1"/>
            <a:r>
              <a:rPr lang="en-US" altLang="en-US" dirty="0"/>
              <a:t>Rel-15 CRs to TS 33.501 submitted for approval in SP-191132</a:t>
            </a:r>
          </a:p>
          <a:p>
            <a:pPr lvl="1"/>
            <a:endParaRPr lang="en-US" altLang="en-US" dirty="0"/>
          </a:p>
          <a:p>
            <a:r>
              <a:rPr lang="en-US" altLang="en-US" dirty="0"/>
              <a:t>AMF re-allocation</a:t>
            </a:r>
          </a:p>
          <a:p>
            <a:pPr lvl="1"/>
            <a:r>
              <a:rPr lang="en-US" altLang="en-US" dirty="0"/>
              <a:t>For Rel-15: Agreement not to address the issue</a:t>
            </a:r>
          </a:p>
          <a:p>
            <a:pPr lvl="1"/>
            <a:r>
              <a:rPr lang="en-US" altLang="en-US" dirty="0"/>
              <a:t>For Rel-16: Issue for AMF re-allocation via RAN is pending progress in SA2</a:t>
            </a:r>
          </a:p>
          <a:p>
            <a:pPr lvl="1"/>
            <a:endParaRPr lang="en-US" altLang="en-US" dirty="0"/>
          </a:p>
          <a:p>
            <a:endParaRPr lang="en-US" altLang="en-US" dirty="0"/>
          </a:p>
          <a:p>
            <a:endParaRPr lang="sv-SE" altLang="sv-SE" dirty="0"/>
          </a:p>
        </p:txBody>
      </p:sp>
    </p:spTree>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2">
            <a:extLst>
              <a:ext uri="{FF2B5EF4-FFF2-40B4-BE49-F238E27FC236}">
                <a16:creationId xmlns:a16="http://schemas.microsoft.com/office/drawing/2014/main" id="{EE5B4F66-EC57-4D26-825B-AA648CE88872}"/>
              </a:ext>
            </a:extLst>
          </p:cNvPr>
          <p:cNvSpPr>
            <a:spLocks noGrp="1"/>
          </p:cNvSpPr>
          <p:nvPr>
            <p:ph type="title"/>
          </p:nvPr>
        </p:nvSpPr>
        <p:spPr>
          <a:xfrm>
            <a:off x="838200" y="238125"/>
            <a:ext cx="10515600" cy="1325563"/>
          </a:xfrm>
        </p:spPr>
        <p:txBody>
          <a:bodyPr/>
          <a:lstStyle/>
          <a:p>
            <a:r>
              <a:rPr lang="sv-SE" altLang="sv-SE" sz="4000" dirty="0"/>
              <a:t>Mission Critical </a:t>
            </a:r>
            <a:br>
              <a:rPr lang="sv-SE" altLang="sv-SE" sz="4000" dirty="0"/>
            </a:br>
            <a:r>
              <a:rPr lang="sv-SE" altLang="sv-SE" sz="3200" dirty="0"/>
              <a:t>MCPTT</a:t>
            </a:r>
            <a:r>
              <a:rPr lang="sv-SE" altLang="sv-SE" sz="3200"/>
              <a:t>, MCSec, </a:t>
            </a:r>
            <a:r>
              <a:rPr lang="sv-SE" altLang="sv-SE" sz="3200" dirty="0"/>
              <a:t>eMCSec, MCXSec, MONASTERY_SEC</a:t>
            </a:r>
            <a:endParaRPr lang="sv-SE" altLang="sv-SE" sz="4000" dirty="0"/>
          </a:p>
        </p:txBody>
      </p:sp>
      <p:sp>
        <p:nvSpPr>
          <p:cNvPr id="20483" name="Content Placeholder 3">
            <a:extLst>
              <a:ext uri="{FF2B5EF4-FFF2-40B4-BE49-F238E27FC236}">
                <a16:creationId xmlns:a16="http://schemas.microsoft.com/office/drawing/2014/main" id="{1FABEECB-69D4-46F2-9459-826A8DC574AC}"/>
              </a:ext>
            </a:extLst>
          </p:cNvPr>
          <p:cNvSpPr>
            <a:spLocks noGrp="1"/>
          </p:cNvSpPr>
          <p:nvPr>
            <p:ph idx="1"/>
          </p:nvPr>
        </p:nvSpPr>
        <p:spPr/>
        <p:txBody>
          <a:bodyPr/>
          <a:lstStyle/>
          <a:p>
            <a:r>
              <a:rPr lang="en-US" altLang="en-US" dirty="0"/>
              <a:t>MCXSec</a:t>
            </a:r>
          </a:p>
          <a:p>
            <a:pPr lvl="1"/>
            <a:r>
              <a:rPr lang="en-US" altLang="en-US" dirty="0"/>
              <a:t>Completion rate: 45% </a:t>
            </a:r>
            <a:r>
              <a:rPr lang="en-US" altLang="ja-JP" dirty="0">
                <a:sym typeface="Wingdings" panose="05000000000000000000" pitchFamily="2" charset="2"/>
              </a:rPr>
              <a:t> 55%</a:t>
            </a:r>
          </a:p>
          <a:p>
            <a:pPr lvl="1"/>
            <a:r>
              <a:rPr lang="en-US" altLang="en-US" dirty="0">
                <a:sym typeface="Wingdings" panose="05000000000000000000" pitchFamily="2" charset="2"/>
              </a:rPr>
              <a:t>Target: </a:t>
            </a:r>
            <a:r>
              <a:rPr lang="en-US" altLang="ja-JP" dirty="0">
                <a:sym typeface="Wingdings" panose="05000000000000000000" pitchFamily="2" charset="2"/>
              </a:rPr>
              <a:t>Dec 19  Mar 20</a:t>
            </a:r>
          </a:p>
          <a:p>
            <a:pPr lvl="1"/>
            <a:r>
              <a:rPr lang="en-US" altLang="en-US" dirty="0"/>
              <a:t>Documents: </a:t>
            </a:r>
          </a:p>
          <a:p>
            <a:pPr lvl="2"/>
            <a:r>
              <a:rPr lang="en-US" altLang="en-US" dirty="0"/>
              <a:t>new procedure for key provisioning and algorithm negotiation</a:t>
            </a:r>
          </a:p>
          <a:p>
            <a:pPr lvl="3"/>
            <a:r>
              <a:rPr lang="en-US" altLang="en-US" sz="2000" dirty="0"/>
              <a:t>Rel-16 CRs to TS 33.180 for approval in SP-191136</a:t>
            </a:r>
          </a:p>
          <a:p>
            <a:pPr lvl="1"/>
            <a:endParaRPr lang="en-US" altLang="en-US" dirty="0"/>
          </a:p>
          <a:p>
            <a:r>
              <a:rPr lang="en-US" altLang="en-US" dirty="0"/>
              <a:t>Corrections and editorials partly related to the ETSI Plugtest and</a:t>
            </a:r>
          </a:p>
          <a:p>
            <a:pPr lvl="1"/>
            <a:r>
              <a:rPr lang="en-US" altLang="en-US" dirty="0"/>
              <a:t>Rel-13 CRs to TS 33.179 for approval in SP-191134</a:t>
            </a:r>
          </a:p>
          <a:p>
            <a:pPr lvl="1"/>
            <a:r>
              <a:rPr lang="en-US" altLang="en-US" dirty="0"/>
              <a:t>Rel-14 CRs to TS 33.180 for approval in  SP-191209</a:t>
            </a:r>
          </a:p>
          <a:p>
            <a:pPr lvl="1"/>
            <a:endParaRPr lang="en-US" altLang="en-US" dirty="0"/>
          </a:p>
          <a:p>
            <a:pPr lvl="1"/>
            <a:endParaRPr lang="en-US"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0A6BDC-C0A7-4596-BE2C-A0505E60F464}"/>
              </a:ext>
            </a:extLst>
          </p:cNvPr>
          <p:cNvSpPr>
            <a:spLocks noGrp="1"/>
          </p:cNvSpPr>
          <p:nvPr>
            <p:ph type="title"/>
          </p:nvPr>
        </p:nvSpPr>
        <p:spPr/>
        <p:txBody>
          <a:bodyPr/>
          <a:lstStyle/>
          <a:p>
            <a:r>
              <a:rPr lang="sv-SE" dirty="0"/>
              <a:t>News!</a:t>
            </a:r>
          </a:p>
        </p:txBody>
      </p:sp>
      <p:sp>
        <p:nvSpPr>
          <p:cNvPr id="3" name="Content Placeholder 2">
            <a:extLst>
              <a:ext uri="{FF2B5EF4-FFF2-40B4-BE49-F238E27FC236}">
                <a16:creationId xmlns:a16="http://schemas.microsoft.com/office/drawing/2014/main" id="{666C8A38-A592-4F23-85BF-32325E014CB4}"/>
              </a:ext>
            </a:extLst>
          </p:cNvPr>
          <p:cNvSpPr>
            <a:spLocks noGrp="1"/>
          </p:cNvSpPr>
          <p:nvPr>
            <p:ph idx="1"/>
          </p:nvPr>
        </p:nvSpPr>
        <p:spPr/>
        <p:txBody>
          <a:bodyPr/>
          <a:lstStyle/>
          <a:p>
            <a:r>
              <a:rPr lang="en-US" altLang="ja-JP" dirty="0"/>
              <a:t>Vice chairs elections in SA3#97</a:t>
            </a:r>
          </a:p>
          <a:p>
            <a:pPr lvl="1"/>
            <a:r>
              <a:rPr lang="en-US" altLang="ja-JP" dirty="0"/>
              <a:t>Welcome to the new vice chairs</a:t>
            </a:r>
          </a:p>
          <a:p>
            <a:pPr lvl="2"/>
            <a:r>
              <a:rPr lang="en-US" altLang="ja-JP" dirty="0"/>
              <a:t>Rajavelsamy Rajadurai (Samsung)</a:t>
            </a:r>
          </a:p>
          <a:p>
            <a:pPr lvl="2"/>
            <a:r>
              <a:rPr lang="en-US" altLang="ja-JP" dirty="0"/>
              <a:t>Minpeng Qi (China Mobile) </a:t>
            </a:r>
          </a:p>
          <a:p>
            <a:pPr lvl="2"/>
            <a:endParaRPr lang="en-US" altLang="ja-JP" dirty="0"/>
          </a:p>
          <a:p>
            <a:pPr lvl="1"/>
            <a:r>
              <a:rPr lang="en-US" altLang="ja-JP" dirty="0"/>
              <a:t>Thanks to the other candidates</a:t>
            </a:r>
          </a:p>
          <a:p>
            <a:pPr lvl="2"/>
            <a:r>
              <a:rPr lang="en-US" altLang="ja-JP" dirty="0"/>
              <a:t>Tim Evans (Vodafone)</a:t>
            </a:r>
          </a:p>
          <a:p>
            <a:pPr lvl="2"/>
            <a:endParaRPr lang="en-US" altLang="ja-JP" dirty="0"/>
          </a:p>
          <a:p>
            <a:pPr lvl="1"/>
            <a:r>
              <a:rPr lang="en-US" altLang="ja-JP" dirty="0"/>
              <a:t>Thanks to the previous vice chairs</a:t>
            </a:r>
          </a:p>
          <a:p>
            <a:pPr lvl="2"/>
            <a:r>
              <a:rPr lang="en-US" altLang="en-US" dirty="0"/>
              <a:t>Alf Zugenmaier (NTT DOCOMO) </a:t>
            </a:r>
          </a:p>
          <a:p>
            <a:pPr lvl="2"/>
            <a:r>
              <a:rPr lang="en-US" altLang="en-US" dirty="0"/>
              <a:t>Adrian Escott (Qualcomm)</a:t>
            </a:r>
          </a:p>
          <a:p>
            <a:pPr lvl="2"/>
            <a:endParaRPr lang="en-US" altLang="ja-JP" dirty="0"/>
          </a:p>
          <a:p>
            <a:pPr lvl="1"/>
            <a:endParaRPr lang="en-US" altLang="ja-JP" sz="1800" b="1" dirty="0"/>
          </a:p>
          <a:p>
            <a:pPr lvl="1"/>
            <a:endParaRPr lang="en-US" altLang="ja-JP" dirty="0"/>
          </a:p>
          <a:p>
            <a:pPr lvl="1"/>
            <a:endParaRPr lang="en-US" altLang="ja-JP" dirty="0">
              <a:highlight>
                <a:srgbClr val="FFFF00"/>
              </a:highlight>
            </a:endParaRPr>
          </a:p>
          <a:p>
            <a:pPr lvl="1"/>
            <a:endParaRPr lang="en-US" altLang="ja-JP" dirty="0">
              <a:highlight>
                <a:srgbClr val="FFFF00"/>
              </a:highlight>
            </a:endParaRPr>
          </a:p>
          <a:p>
            <a:pPr lvl="1"/>
            <a:endParaRPr lang="en-US" altLang="ja-JP" dirty="0"/>
          </a:p>
          <a:p>
            <a:endParaRPr lang="sv-SE" sz="3200" dirty="0"/>
          </a:p>
        </p:txBody>
      </p:sp>
      <p:sp>
        <p:nvSpPr>
          <p:cNvPr id="4" name="Content Placeholder 3">
            <a:extLst>
              <a:ext uri="{FF2B5EF4-FFF2-40B4-BE49-F238E27FC236}">
                <a16:creationId xmlns:a16="http://schemas.microsoft.com/office/drawing/2014/main" id="{F018F96A-616C-4298-A501-BC503C92FED3}"/>
              </a:ext>
            </a:extLst>
          </p:cNvPr>
          <p:cNvSpPr>
            <a:spLocks noGrp="1"/>
          </p:cNvSpPr>
          <p:nvPr>
            <p:ph idx="10"/>
          </p:nvPr>
        </p:nvSpPr>
        <p:spPr/>
        <p:txBody>
          <a:bodyPr/>
          <a:lstStyle/>
          <a:p>
            <a:r>
              <a:rPr lang="sv-SE" dirty="0"/>
              <a:t>Completed Rel-16 work items</a:t>
            </a:r>
          </a:p>
          <a:p>
            <a:pPr lvl="1"/>
            <a:r>
              <a:rPr lang="sv-SE" dirty="0"/>
              <a:t>eCAPIF</a:t>
            </a:r>
          </a:p>
          <a:p>
            <a:pPr lvl="2"/>
            <a:r>
              <a:rPr lang="en-US" altLang="en-US" dirty="0"/>
              <a:t>Rel-16 CRs for approval in SP-191133</a:t>
            </a:r>
            <a:endParaRPr lang="sv-SE" dirty="0"/>
          </a:p>
          <a:p>
            <a:pPr lvl="1"/>
            <a:r>
              <a:rPr lang="sv-SE" dirty="0"/>
              <a:t>PARLOS</a:t>
            </a:r>
          </a:p>
          <a:p>
            <a:pPr lvl="2"/>
            <a:r>
              <a:rPr lang="en-US" altLang="en-US" dirty="0"/>
              <a:t>Rel-16 CRs for approval in SP-191127</a:t>
            </a:r>
            <a:endParaRPr lang="sv-SE" dirty="0"/>
          </a:p>
          <a:p>
            <a:r>
              <a:rPr lang="sv-SE"/>
              <a:t>TR/TSes </a:t>
            </a:r>
            <a:r>
              <a:rPr lang="sv-SE" dirty="0"/>
              <a:t>for approval</a:t>
            </a:r>
          </a:p>
          <a:p>
            <a:pPr lvl="1"/>
            <a:r>
              <a:rPr lang="sv-SE" dirty="0"/>
              <a:t>FS_AKMA</a:t>
            </a:r>
          </a:p>
          <a:p>
            <a:pPr lvl="2"/>
            <a:r>
              <a:rPr lang="sv-SE" dirty="0"/>
              <a:t>TR </a:t>
            </a:r>
            <a:r>
              <a:rPr lang="en-US" altLang="ja-JP" dirty="0"/>
              <a:t>33.835 for approval in SP-191142</a:t>
            </a:r>
          </a:p>
          <a:p>
            <a:pPr lvl="1"/>
            <a:r>
              <a:rPr lang="sv-SE" dirty="0"/>
              <a:t>FS_Vertical_LAN_SEC</a:t>
            </a:r>
          </a:p>
          <a:p>
            <a:pPr lvl="2"/>
            <a:r>
              <a:rPr lang="sv-SE" dirty="0"/>
              <a:t>TR </a:t>
            </a:r>
            <a:r>
              <a:rPr lang="en-US" altLang="ja-JP" dirty="0"/>
              <a:t>33.819 for approval in SP-191143</a:t>
            </a:r>
          </a:p>
          <a:p>
            <a:pPr lvl="2"/>
            <a:endParaRPr lang="sv-SE" dirty="0"/>
          </a:p>
          <a:p>
            <a:pPr lvl="1"/>
            <a:endParaRPr lang="sv-SE" dirty="0"/>
          </a:p>
          <a:p>
            <a:pPr lvl="1"/>
            <a:endParaRPr lang="sv-SE" dirty="0"/>
          </a:p>
          <a:p>
            <a:pPr lvl="1"/>
            <a:endParaRPr lang="en-GB" dirty="0"/>
          </a:p>
          <a:p>
            <a:pPr lvl="1"/>
            <a:endParaRPr lang="sv-SE" dirty="0"/>
          </a:p>
          <a:p>
            <a:pPr lvl="1"/>
            <a:endParaRPr lang="sv-SE" dirty="0"/>
          </a:p>
        </p:txBody>
      </p:sp>
    </p:spTree>
    <p:extLst>
      <p:ext uri="{BB962C8B-B14F-4D97-AF65-F5344CB8AC3E}">
        <p14:creationId xmlns:p14="http://schemas.microsoft.com/office/powerpoint/2010/main" val="997878272"/>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sv-SE" altLang="sv-SE" dirty="0"/>
              <a:t>Common API Framework</a:t>
            </a:r>
            <a:br>
              <a:rPr lang="sv-SE" altLang="sv-SE" dirty="0"/>
            </a:br>
            <a:r>
              <a:rPr lang="sv-SE" altLang="sv-SE" sz="3600" dirty="0"/>
              <a:t>eCAPIF</a:t>
            </a:r>
            <a:endParaRPr lang="sv-SE" altLang="sv-SE"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sz="3200" dirty="0"/>
              <a:t>Completion rate: 90% </a:t>
            </a:r>
            <a:r>
              <a:rPr lang="en-US" altLang="ja-JP" sz="3200" dirty="0">
                <a:sym typeface="Wingdings" panose="05000000000000000000" pitchFamily="2" charset="2"/>
              </a:rPr>
              <a:t> 100%</a:t>
            </a:r>
          </a:p>
          <a:p>
            <a:endParaRPr lang="en-US" altLang="ja-JP" sz="3200" dirty="0">
              <a:sym typeface="Wingdings" panose="05000000000000000000" pitchFamily="2" charset="2"/>
            </a:endParaRPr>
          </a:p>
          <a:p>
            <a:r>
              <a:rPr lang="en-US" altLang="ja-JP" sz="3200" dirty="0">
                <a:sym typeface="Wingdings" panose="05000000000000000000" pitchFamily="2" charset="2"/>
              </a:rPr>
              <a:t>Target: Dec 19</a:t>
            </a:r>
          </a:p>
          <a:p>
            <a:endParaRPr lang="en-US" altLang="en-US" sz="3200" dirty="0"/>
          </a:p>
          <a:p>
            <a:r>
              <a:rPr lang="en-US" altLang="en-US" sz="3200" dirty="0"/>
              <a:t>Documents:</a:t>
            </a:r>
          </a:p>
          <a:p>
            <a:pPr lvl="1"/>
            <a:r>
              <a:rPr lang="en-US" altLang="en-US" sz="2800" dirty="0"/>
              <a:t>Description of </a:t>
            </a:r>
            <a:r>
              <a:rPr lang="en-US" altLang="en-US" sz="2800" dirty="0" err="1"/>
              <a:t>eCAPIF</a:t>
            </a:r>
            <a:r>
              <a:rPr lang="en-US" altLang="en-US" sz="2800" dirty="0"/>
              <a:t> reference points</a:t>
            </a:r>
          </a:p>
          <a:p>
            <a:pPr lvl="2"/>
            <a:r>
              <a:rPr lang="en-US" altLang="en-US" sz="2400" dirty="0"/>
              <a:t>Rel-16 CRs to TS 33.122 for approval in SP-191133</a:t>
            </a:r>
          </a:p>
          <a:p>
            <a:endParaRPr lang="en-US" altLang="en-US" sz="3200" dirty="0"/>
          </a:p>
          <a:p>
            <a:endParaRPr lang="sv-SE" altLang="sv-SE" sz="3200" dirty="0"/>
          </a:p>
        </p:txBody>
      </p:sp>
    </p:spTree>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en-US" altLang="sv-SE" sz="4000" dirty="0"/>
              <a:t>Security aspects of Service Enabler </a:t>
            </a:r>
            <a:br>
              <a:rPr lang="en-US" altLang="sv-SE" sz="4000" dirty="0"/>
            </a:br>
            <a:r>
              <a:rPr lang="en-US" altLang="sv-SE" sz="4000" dirty="0"/>
              <a:t>Architecture Layer for Verticals - SEAL</a:t>
            </a:r>
            <a:endParaRPr lang="sv-SE" altLang="sv-SE" sz="4000"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sz="3200" dirty="0"/>
              <a:t>Completion rate: 0% </a:t>
            </a:r>
            <a:r>
              <a:rPr lang="en-US" altLang="ja-JP" sz="3200" dirty="0">
                <a:sym typeface="Wingdings" panose="05000000000000000000" pitchFamily="2" charset="2"/>
              </a:rPr>
              <a:t> 40%</a:t>
            </a:r>
          </a:p>
          <a:p>
            <a:endParaRPr lang="en-US" altLang="ja-JP" sz="3200" dirty="0">
              <a:sym typeface="Wingdings" panose="05000000000000000000" pitchFamily="2" charset="2"/>
            </a:endParaRPr>
          </a:p>
          <a:p>
            <a:r>
              <a:rPr lang="en-US" altLang="ja-JP" sz="3200" dirty="0">
                <a:sym typeface="Wingdings" panose="05000000000000000000" pitchFamily="2" charset="2"/>
              </a:rPr>
              <a:t>Target: Dec 19  Mar 20</a:t>
            </a:r>
          </a:p>
          <a:p>
            <a:endParaRPr lang="en-US" altLang="en-US" sz="3200" dirty="0"/>
          </a:p>
          <a:p>
            <a:r>
              <a:rPr lang="en-US" altLang="en-US" sz="3200" dirty="0"/>
              <a:t>Documents:</a:t>
            </a:r>
          </a:p>
          <a:p>
            <a:pPr lvl="1"/>
            <a:r>
              <a:rPr lang="en-US" altLang="en-US" sz="2800" dirty="0"/>
              <a:t>(draft) TS 33.434 Service Enabler Architecture Layer for Verticals (SEAL); Security Aspects</a:t>
            </a:r>
          </a:p>
          <a:p>
            <a:pPr lvl="1"/>
            <a:endParaRPr lang="en-US" altLang="en-US" sz="2800" dirty="0"/>
          </a:p>
          <a:p>
            <a:endParaRPr lang="en-US" altLang="en-US" sz="3200" dirty="0"/>
          </a:p>
          <a:p>
            <a:endParaRPr lang="sv-SE" altLang="sv-SE" sz="3200" dirty="0"/>
          </a:p>
        </p:txBody>
      </p:sp>
    </p:spTree>
    <p:extLst>
      <p:ext uri="{BB962C8B-B14F-4D97-AF65-F5344CB8AC3E}">
        <p14:creationId xmlns:p14="http://schemas.microsoft.com/office/powerpoint/2010/main" val="3637426832"/>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2">
            <a:extLst>
              <a:ext uri="{FF2B5EF4-FFF2-40B4-BE49-F238E27FC236}">
                <a16:creationId xmlns:a16="http://schemas.microsoft.com/office/drawing/2014/main" id="{18FCAD33-C6B2-4A91-B6E7-E9684D6C6F91}"/>
              </a:ext>
            </a:extLst>
          </p:cNvPr>
          <p:cNvSpPr>
            <a:spLocks noGrp="1"/>
          </p:cNvSpPr>
          <p:nvPr>
            <p:ph type="title"/>
          </p:nvPr>
        </p:nvSpPr>
        <p:spPr>
          <a:xfrm>
            <a:off x="838200" y="279400"/>
            <a:ext cx="10515600" cy="1325563"/>
          </a:xfrm>
        </p:spPr>
        <p:txBody>
          <a:bodyPr/>
          <a:lstStyle/>
          <a:p>
            <a:r>
              <a:rPr lang="sv-SE" altLang="sv-SE" dirty="0"/>
              <a:t>Security Aspects of </a:t>
            </a:r>
            <a:r>
              <a:rPr lang="sv-SE" altLang="sv-SE"/>
              <a:t>PARLOS </a:t>
            </a:r>
            <a:endParaRPr lang="sv-SE" altLang="sv-SE" dirty="0"/>
          </a:p>
        </p:txBody>
      </p:sp>
      <p:sp>
        <p:nvSpPr>
          <p:cNvPr id="21507" name="Content Placeholder 3">
            <a:extLst>
              <a:ext uri="{FF2B5EF4-FFF2-40B4-BE49-F238E27FC236}">
                <a16:creationId xmlns:a16="http://schemas.microsoft.com/office/drawing/2014/main" id="{3EBB2D62-3237-409E-80A0-9743DBFD82CB}"/>
              </a:ext>
            </a:extLst>
          </p:cNvPr>
          <p:cNvSpPr>
            <a:spLocks noGrp="1"/>
          </p:cNvSpPr>
          <p:nvPr>
            <p:ph idx="1"/>
          </p:nvPr>
        </p:nvSpPr>
        <p:spPr/>
        <p:txBody>
          <a:bodyPr/>
          <a:lstStyle/>
          <a:p>
            <a:r>
              <a:rPr lang="en-US" altLang="en-US" sz="3200" dirty="0"/>
              <a:t>Completion rate: 0% </a:t>
            </a:r>
            <a:r>
              <a:rPr lang="en-US" altLang="ja-JP" sz="3200" dirty="0">
                <a:sym typeface="Wingdings" panose="05000000000000000000" pitchFamily="2" charset="2"/>
              </a:rPr>
              <a:t> 100%</a:t>
            </a:r>
          </a:p>
          <a:p>
            <a:endParaRPr lang="en-US" altLang="ja-JP" sz="3200" dirty="0">
              <a:sym typeface="Wingdings" panose="05000000000000000000" pitchFamily="2" charset="2"/>
            </a:endParaRPr>
          </a:p>
          <a:p>
            <a:r>
              <a:rPr lang="en-US" altLang="ja-JP" sz="3200" dirty="0">
                <a:sym typeface="Wingdings" panose="05000000000000000000" pitchFamily="2" charset="2"/>
              </a:rPr>
              <a:t>Target: Dec 19</a:t>
            </a:r>
          </a:p>
          <a:p>
            <a:endParaRPr lang="en-US" altLang="en-US" sz="3200" dirty="0"/>
          </a:p>
          <a:p>
            <a:r>
              <a:rPr lang="en-US" altLang="en-US" sz="3200" dirty="0"/>
              <a:t>Documents:</a:t>
            </a:r>
          </a:p>
          <a:p>
            <a:pPr lvl="1"/>
            <a:r>
              <a:rPr lang="en-US" altLang="en-US" sz="2800" dirty="0"/>
              <a:t>Mitigations against the lack of proper network access authentication</a:t>
            </a:r>
          </a:p>
          <a:p>
            <a:pPr lvl="2"/>
            <a:r>
              <a:rPr lang="en-US" altLang="en-US" sz="2400" dirty="0"/>
              <a:t>Rel-16 CRs to TS 33.401 for approval in SP-191127</a:t>
            </a:r>
          </a:p>
          <a:p>
            <a:endParaRPr lang="en-US" altLang="en-US" sz="3200" dirty="0"/>
          </a:p>
          <a:p>
            <a:endParaRPr lang="sv-SE" altLang="sv-SE" sz="3200" dirty="0"/>
          </a:p>
        </p:txBody>
      </p:sp>
    </p:spTree>
    <p:extLst>
      <p:ext uri="{BB962C8B-B14F-4D97-AF65-F5344CB8AC3E}">
        <p14:creationId xmlns:p14="http://schemas.microsoft.com/office/powerpoint/2010/main" val="4196116356"/>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2">
            <a:extLst>
              <a:ext uri="{FF2B5EF4-FFF2-40B4-BE49-F238E27FC236}">
                <a16:creationId xmlns:a16="http://schemas.microsoft.com/office/drawing/2014/main" id="{11765803-9D0E-4289-BB5E-2D4D9C838BE8}"/>
              </a:ext>
            </a:extLst>
          </p:cNvPr>
          <p:cNvSpPr>
            <a:spLocks noGrp="1"/>
          </p:cNvSpPr>
          <p:nvPr>
            <p:ph type="title"/>
          </p:nvPr>
        </p:nvSpPr>
        <p:spPr/>
        <p:txBody>
          <a:bodyPr/>
          <a:lstStyle/>
          <a:p>
            <a:r>
              <a:rPr lang="ja-JP" altLang="en-US" sz="4000" dirty="0"/>
              <a:t>Security of URLLC </a:t>
            </a:r>
            <a:r>
              <a:rPr lang="sv-SE" altLang="ja-JP" sz="4000" dirty="0"/>
              <a:t>for </a:t>
            </a:r>
            <a:r>
              <a:rPr lang="ja-JP" altLang="en-US" sz="4000" dirty="0"/>
              <a:t>5GS</a:t>
            </a:r>
            <a:r>
              <a:rPr lang="ja-JP" altLang="sv-SE" sz="4000" dirty="0"/>
              <a:t> </a:t>
            </a:r>
            <a:r>
              <a:rPr lang="sv-SE" altLang="ja-JP" sz="4000" dirty="0"/>
              <a:t>- Status</a:t>
            </a:r>
            <a:endParaRPr lang="sv-SE" altLang="sv-SE" sz="4000" dirty="0"/>
          </a:p>
        </p:txBody>
      </p:sp>
      <p:sp>
        <p:nvSpPr>
          <p:cNvPr id="33795" name="Content Placeholder 3">
            <a:extLst>
              <a:ext uri="{FF2B5EF4-FFF2-40B4-BE49-F238E27FC236}">
                <a16:creationId xmlns:a16="http://schemas.microsoft.com/office/drawing/2014/main" id="{EE7AD73D-3052-4112-B92B-868EBC8C83E3}"/>
              </a:ext>
            </a:extLst>
          </p:cNvPr>
          <p:cNvSpPr>
            <a:spLocks noGrp="1"/>
          </p:cNvSpPr>
          <p:nvPr>
            <p:ph idx="1"/>
          </p:nvPr>
        </p:nvSpPr>
        <p:spPr>
          <a:xfrm>
            <a:off x="838200" y="1825625"/>
            <a:ext cx="10515600" cy="4351338"/>
          </a:xfrm>
        </p:spPr>
        <p:txBody>
          <a:bodyPr/>
          <a:lstStyle/>
          <a:p>
            <a:r>
              <a:rPr lang="sv-SE" altLang="sv-SE" sz="3200" dirty="0"/>
              <a:t>WI code: </a:t>
            </a:r>
          </a:p>
          <a:p>
            <a:pPr lvl="1"/>
            <a:r>
              <a:rPr lang="sv-SE" altLang="sv-SE" sz="2800" dirty="0"/>
              <a:t>5G_URLLC_SEC</a:t>
            </a:r>
          </a:p>
          <a:p>
            <a:r>
              <a:rPr lang="sv-SE" altLang="sv-SE" sz="3200" dirty="0"/>
              <a:t>Completion rate: </a:t>
            </a:r>
          </a:p>
          <a:p>
            <a:pPr lvl="1"/>
            <a:r>
              <a:rPr lang="sv-SE" altLang="sv-SE" sz="2800" dirty="0"/>
              <a:t>30% </a:t>
            </a:r>
            <a:r>
              <a:rPr lang="en-US" altLang="ja-JP" sz="2800" dirty="0">
                <a:sym typeface="Wingdings" panose="05000000000000000000" pitchFamily="2" charset="2"/>
              </a:rPr>
              <a:t> 90%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  Mar 20</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
        <p:nvSpPr>
          <p:cNvPr id="33796" name="Content Placeholder 4">
            <a:extLst>
              <a:ext uri="{FF2B5EF4-FFF2-40B4-BE49-F238E27FC236}">
                <a16:creationId xmlns:a16="http://schemas.microsoft.com/office/drawing/2014/main" id="{81B87025-CBEF-469E-A226-1F1DA944E33A}"/>
              </a:ext>
            </a:extLst>
          </p:cNvPr>
          <p:cNvSpPr>
            <a:spLocks noGrp="1"/>
          </p:cNvSpPr>
          <p:nvPr>
            <p:ph idx="4294967295"/>
          </p:nvPr>
        </p:nvSpPr>
        <p:spPr>
          <a:xfrm>
            <a:off x="7110413" y="1825625"/>
            <a:ext cx="5081587" cy="4351338"/>
          </a:xfrm>
        </p:spPr>
        <p:txBody>
          <a:bodyPr/>
          <a:lstStyle/>
          <a:p>
            <a:endParaRPr lang="sv-SE" altLang="sv-SE" dirty="0"/>
          </a:p>
          <a:p>
            <a:pPr lvl="1"/>
            <a:endParaRPr lang="sv-SE" altLang="sv-SE" dirty="0"/>
          </a:p>
          <a:p>
            <a:pPr marL="0" indent="0">
              <a:buNone/>
            </a:pPr>
            <a:endParaRPr lang="sv-SE" altLang="sv-SE" dirty="0"/>
          </a:p>
        </p:txBody>
      </p:sp>
    </p:spTree>
    <p:extLst>
      <p:ext uri="{BB962C8B-B14F-4D97-AF65-F5344CB8AC3E}">
        <p14:creationId xmlns:p14="http://schemas.microsoft.com/office/powerpoint/2010/main" val="1974138410"/>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31">
            <a:extLst>
              <a:ext uri="{FF2B5EF4-FFF2-40B4-BE49-F238E27FC236}">
                <a16:creationId xmlns:a16="http://schemas.microsoft.com/office/drawing/2014/main" id="{EF41D4DD-EA7B-47AC-98C9-B9F67FFB440A}"/>
              </a:ext>
            </a:extLst>
          </p:cNvPr>
          <p:cNvSpPr/>
          <p:nvPr/>
        </p:nvSpPr>
        <p:spPr bwMode="auto">
          <a:xfrm>
            <a:off x="9841001" y="3048643"/>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Rectangle 41">
            <a:extLst>
              <a:ext uri="{FF2B5EF4-FFF2-40B4-BE49-F238E27FC236}">
                <a16:creationId xmlns:a16="http://schemas.microsoft.com/office/drawing/2014/main" id="{F26BF2FF-A849-45FF-B46C-126CCDB8003E}"/>
              </a:ext>
            </a:extLst>
          </p:cNvPr>
          <p:cNvSpPr/>
          <p:nvPr/>
        </p:nvSpPr>
        <p:spPr bwMode="auto">
          <a:xfrm>
            <a:off x="8160015" y="3048644"/>
            <a:ext cx="1532525" cy="2311017"/>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F174CC35-2A3D-40D1-952E-16C81D3E26B3}"/>
              </a:ext>
            </a:extLst>
          </p:cNvPr>
          <p:cNvSpPr>
            <a:spLocks noGrp="1"/>
          </p:cNvSpPr>
          <p:nvPr>
            <p:ph sz="half" idx="1"/>
          </p:nvPr>
        </p:nvSpPr>
        <p:spPr>
          <a:xfrm>
            <a:off x="479426" y="1844675"/>
            <a:ext cx="4545716" cy="4392612"/>
          </a:xfrm>
        </p:spPr>
        <p:txBody>
          <a:bodyPr/>
          <a:lstStyle/>
          <a:p>
            <a:r>
              <a:rPr lang="sv-SE" dirty="0"/>
              <a:t>Not much impact expected mainly two security issues:</a:t>
            </a:r>
          </a:p>
          <a:p>
            <a:pPr lvl="1">
              <a:buFont typeface="+mj-lt"/>
              <a:buAutoNum type="arabicPeriod"/>
            </a:pPr>
            <a:r>
              <a:rPr lang="sv-SE" dirty="0"/>
              <a:t>Which keys to used for protecting the redundant PDU Sessions</a:t>
            </a:r>
          </a:p>
          <a:p>
            <a:pPr lvl="1">
              <a:buFont typeface="+mj-lt"/>
              <a:buAutoNum type="arabicPeriod"/>
            </a:pPr>
            <a:r>
              <a:rPr lang="sv-SE" dirty="0"/>
              <a:t>Management of the UP Security Policy for redundant PDU Sessions</a:t>
            </a:r>
          </a:p>
          <a:p>
            <a:pPr lvl="1"/>
            <a:endParaRPr lang="sv-SE" sz="2800" dirty="0"/>
          </a:p>
          <a:p>
            <a:endParaRPr lang="sv-SE" dirty="0"/>
          </a:p>
        </p:txBody>
      </p:sp>
      <p:sp>
        <p:nvSpPr>
          <p:cNvPr id="5" name="TextBox 4">
            <a:extLst>
              <a:ext uri="{FF2B5EF4-FFF2-40B4-BE49-F238E27FC236}">
                <a16:creationId xmlns:a16="http://schemas.microsoft.com/office/drawing/2014/main" id="{5277C739-B349-412D-A246-EC2C44907714}"/>
              </a:ext>
            </a:extLst>
          </p:cNvPr>
          <p:cNvSpPr txBox="1"/>
          <p:nvPr/>
        </p:nvSpPr>
        <p:spPr bwMode="auto">
          <a:xfrm>
            <a:off x="10207347" y="180165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33.825</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16E4F734-B2E8-468C-8696-06BBB56E700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377971" y="4439729"/>
            <a:ext cx="306991" cy="429787"/>
          </a:xfrm>
          <a:prstGeom prst="rect">
            <a:avLst/>
          </a:prstGeom>
        </p:spPr>
      </p:pic>
      <p:sp>
        <p:nvSpPr>
          <p:cNvPr id="11" name="TextBox 10">
            <a:extLst>
              <a:ext uri="{FF2B5EF4-FFF2-40B4-BE49-F238E27FC236}">
                <a16:creationId xmlns:a16="http://schemas.microsoft.com/office/drawing/2014/main" id="{F5C49932-8F46-49D0-84D1-ACEF48F323DA}"/>
              </a:ext>
            </a:extLst>
          </p:cNvPr>
          <p:cNvSpPr txBox="1"/>
          <p:nvPr/>
        </p:nvSpPr>
        <p:spPr bwMode="auto">
          <a:xfrm>
            <a:off x="8671203" y="3165782"/>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MN</a:t>
            </a:r>
          </a:p>
        </p:txBody>
      </p:sp>
      <p:sp>
        <p:nvSpPr>
          <p:cNvPr id="18" name="TextBox 17">
            <a:extLst>
              <a:ext uri="{FF2B5EF4-FFF2-40B4-BE49-F238E27FC236}">
                <a16:creationId xmlns:a16="http://schemas.microsoft.com/office/drawing/2014/main" id="{BBDA573E-2DBA-41F8-9F55-C5E1107D149A}"/>
              </a:ext>
            </a:extLst>
          </p:cNvPr>
          <p:cNvSpPr txBox="1"/>
          <p:nvPr/>
        </p:nvSpPr>
        <p:spPr bwMode="auto">
          <a:xfrm>
            <a:off x="10365279" y="3165782"/>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19" name="TextBox 18">
            <a:extLst>
              <a:ext uri="{FF2B5EF4-FFF2-40B4-BE49-F238E27FC236}">
                <a16:creationId xmlns:a16="http://schemas.microsoft.com/office/drawing/2014/main" id="{B01C0500-F0CB-4B4C-8044-F6FE6A357CEF}"/>
              </a:ext>
            </a:extLst>
          </p:cNvPr>
          <p:cNvSpPr txBox="1"/>
          <p:nvPr/>
        </p:nvSpPr>
        <p:spPr bwMode="auto">
          <a:xfrm>
            <a:off x="10365279" y="429677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sp>
        <p:nvSpPr>
          <p:cNvPr id="21" name="TextBox 20">
            <a:extLst>
              <a:ext uri="{FF2B5EF4-FFF2-40B4-BE49-F238E27FC236}">
                <a16:creationId xmlns:a16="http://schemas.microsoft.com/office/drawing/2014/main" id="{937AB1A9-C8AB-46BE-8421-1BBFD372576D}"/>
              </a:ext>
            </a:extLst>
          </p:cNvPr>
          <p:cNvSpPr txBox="1"/>
          <p:nvPr/>
        </p:nvSpPr>
        <p:spPr bwMode="auto">
          <a:xfrm>
            <a:off x="8680347" y="429082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SN</a:t>
            </a:r>
          </a:p>
        </p:txBody>
      </p:sp>
      <p:sp>
        <p:nvSpPr>
          <p:cNvPr id="43" name="TextBox 42">
            <a:extLst>
              <a:ext uri="{FF2B5EF4-FFF2-40B4-BE49-F238E27FC236}">
                <a16:creationId xmlns:a16="http://schemas.microsoft.com/office/drawing/2014/main" id="{C92F3E6B-00B8-424B-A6EC-AFD83F6E1455}"/>
              </a:ext>
            </a:extLst>
          </p:cNvPr>
          <p:cNvSpPr txBox="1"/>
          <p:nvPr/>
        </p:nvSpPr>
        <p:spPr bwMode="auto">
          <a:xfrm>
            <a:off x="8160015"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DC architecture</a:t>
            </a:r>
          </a:p>
        </p:txBody>
      </p:sp>
      <p:pic>
        <p:nvPicPr>
          <p:cNvPr id="45" name="Content Placeholder 87">
            <a:extLst>
              <a:ext uri="{FF2B5EF4-FFF2-40B4-BE49-F238E27FC236}">
                <a16:creationId xmlns:a16="http://schemas.microsoft.com/office/drawing/2014/main" id="{B5E8C84E-928E-433C-8B72-9C01FDCBB3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6863184" y="3806768"/>
            <a:ext cx="435430" cy="435430"/>
          </a:xfrm>
          <a:prstGeom prst="rect">
            <a:avLst/>
          </a:prstGeom>
          <a:noFill/>
          <a:ln w="9525">
            <a:noFill/>
            <a:miter lim="800000"/>
            <a:headEnd/>
            <a:tailEnd/>
          </a:ln>
        </p:spPr>
      </p:pic>
      <p:sp>
        <p:nvSpPr>
          <p:cNvPr id="46" name="TextBox 45">
            <a:extLst>
              <a:ext uri="{FF2B5EF4-FFF2-40B4-BE49-F238E27FC236}">
                <a16:creationId xmlns:a16="http://schemas.microsoft.com/office/drawing/2014/main" id="{879EA945-733C-4F31-B90C-39BC6EF9B851}"/>
              </a:ext>
            </a:extLst>
          </p:cNvPr>
          <p:cNvSpPr txBox="1"/>
          <p:nvPr/>
        </p:nvSpPr>
        <p:spPr bwMode="auto">
          <a:xfrm>
            <a:off x="6024872" y="2310508"/>
            <a:ext cx="1922374" cy="78793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If the same key stream is used then an attacker can identify redundatnt transmissions</a:t>
            </a:r>
          </a:p>
        </p:txBody>
      </p:sp>
      <p:cxnSp>
        <p:nvCxnSpPr>
          <p:cNvPr id="52" name="Straight Arrow Connector 51">
            <a:extLst>
              <a:ext uri="{FF2B5EF4-FFF2-40B4-BE49-F238E27FC236}">
                <a16:creationId xmlns:a16="http://schemas.microsoft.com/office/drawing/2014/main" id="{D624E180-E2C4-4499-913F-49F839649471}"/>
              </a:ext>
            </a:extLst>
          </p:cNvPr>
          <p:cNvCxnSpPr>
            <a:cxnSpLocks/>
          </p:cNvCxnSpPr>
          <p:nvPr/>
        </p:nvCxnSpPr>
        <p:spPr bwMode="auto">
          <a:xfrm>
            <a:off x="6827086" y="3098439"/>
            <a:ext cx="14841" cy="43167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BBAC9C1A-9535-40EB-9F98-8B11E58985A4}"/>
              </a:ext>
            </a:extLst>
          </p:cNvPr>
          <p:cNvSpPr txBox="1"/>
          <p:nvPr/>
        </p:nvSpPr>
        <p:spPr bwMode="auto">
          <a:xfrm>
            <a:off x="3290180" y="4996775"/>
            <a:ext cx="3033822" cy="100739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e.g. encryption enabled for one session and disabled for redundant session, defeats the purpose and gives false sense of security</a:t>
            </a:r>
          </a:p>
        </p:txBody>
      </p:sp>
      <p:cxnSp>
        <p:nvCxnSpPr>
          <p:cNvPr id="6" name="Connector: Elbow 5">
            <a:extLst>
              <a:ext uri="{FF2B5EF4-FFF2-40B4-BE49-F238E27FC236}">
                <a16:creationId xmlns:a16="http://schemas.microsoft.com/office/drawing/2014/main" id="{D9BABB23-248B-40B3-9437-44D6561BC11E}"/>
              </a:ext>
            </a:extLst>
          </p:cNvPr>
          <p:cNvCxnSpPr>
            <a:cxnSpLocks/>
            <a:stCxn id="54" idx="3"/>
          </p:cNvCxnSpPr>
          <p:nvPr/>
        </p:nvCxnSpPr>
        <p:spPr>
          <a:xfrm flipV="1">
            <a:off x="6324002" y="4663767"/>
            <a:ext cx="548640" cy="836707"/>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33" name="TextBox 32">
            <a:extLst>
              <a:ext uri="{FF2B5EF4-FFF2-40B4-BE49-F238E27FC236}">
                <a16:creationId xmlns:a16="http://schemas.microsoft.com/office/drawing/2014/main" id="{303182FE-4882-44D4-AF45-9322CF5525B7}"/>
              </a:ext>
            </a:extLst>
          </p:cNvPr>
          <p:cNvSpPr txBox="1"/>
          <p:nvPr/>
        </p:nvSpPr>
        <p:spPr bwMode="auto">
          <a:xfrm>
            <a:off x="9822613" y="5102128"/>
            <a:ext cx="1532525" cy="25753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5GC</a:t>
            </a:r>
          </a:p>
        </p:txBody>
      </p:sp>
      <p:cxnSp>
        <p:nvCxnSpPr>
          <p:cNvPr id="15" name="Connector: Elbow 14">
            <a:extLst>
              <a:ext uri="{FF2B5EF4-FFF2-40B4-BE49-F238E27FC236}">
                <a16:creationId xmlns:a16="http://schemas.microsoft.com/office/drawing/2014/main" id="{B95E6F01-4E70-4987-A408-61226BBA625F}"/>
              </a:ext>
            </a:extLst>
          </p:cNvPr>
          <p:cNvCxnSpPr>
            <a:stCxn id="7" idx="0"/>
          </p:cNvCxnSpPr>
          <p:nvPr/>
        </p:nvCxnSpPr>
        <p:spPr>
          <a:xfrm rot="5400000" flipH="1" flipV="1">
            <a:off x="7126099" y="2935483"/>
            <a:ext cx="909615" cy="2098879"/>
          </a:xfrm>
          <a:prstGeom prst="bentConnector2">
            <a:avLst/>
          </a:prstGeom>
          <a:ln>
            <a:solidFill>
              <a:schemeClr val="tx1"/>
            </a:solidFill>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17" name="TextBox 16">
            <a:extLst>
              <a:ext uri="{FF2B5EF4-FFF2-40B4-BE49-F238E27FC236}">
                <a16:creationId xmlns:a16="http://schemas.microsoft.com/office/drawing/2014/main" id="{7FD8F5E4-CBDD-466E-97BD-93BFAD7C8DA7}"/>
              </a:ext>
            </a:extLst>
          </p:cNvPr>
          <p:cNvSpPr txBox="1"/>
          <p:nvPr/>
        </p:nvSpPr>
        <p:spPr bwMode="auto">
          <a:xfrm>
            <a:off x="7127579" y="3416228"/>
            <a:ext cx="845145"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cxnSp>
        <p:nvCxnSpPr>
          <p:cNvPr id="23" name="Straight Arrow Connector 22">
            <a:extLst>
              <a:ext uri="{FF2B5EF4-FFF2-40B4-BE49-F238E27FC236}">
                <a16:creationId xmlns:a16="http://schemas.microsoft.com/office/drawing/2014/main" id="{C3FF7F7B-1E12-4AFF-9FBF-D7E62690FE4D}"/>
              </a:ext>
            </a:extLst>
          </p:cNvPr>
          <p:cNvCxnSpPr>
            <a:cxnSpLocks/>
            <a:stCxn id="7" idx="3"/>
            <a:endCxn id="21" idx="1"/>
          </p:cNvCxnSpPr>
          <p:nvPr/>
        </p:nvCxnSpPr>
        <p:spPr>
          <a:xfrm>
            <a:off x="6684962" y="4654623"/>
            <a:ext cx="1995385" cy="9145"/>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6E378784-798C-4848-BE0D-4D2D768C451C}"/>
              </a:ext>
            </a:extLst>
          </p:cNvPr>
          <p:cNvSpPr txBox="1"/>
          <p:nvPr/>
        </p:nvSpPr>
        <p:spPr bwMode="auto">
          <a:xfrm>
            <a:off x="7002715" y="4532396"/>
            <a:ext cx="1148326"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Redundant user data</a:t>
            </a:r>
          </a:p>
        </p:txBody>
      </p:sp>
      <p:cxnSp>
        <p:nvCxnSpPr>
          <p:cNvPr id="34" name="Straight Arrow Connector 33">
            <a:extLst>
              <a:ext uri="{FF2B5EF4-FFF2-40B4-BE49-F238E27FC236}">
                <a16:creationId xmlns:a16="http://schemas.microsoft.com/office/drawing/2014/main" id="{9BC9C556-92D6-4254-8661-425F7BB37E4E}"/>
              </a:ext>
            </a:extLst>
          </p:cNvPr>
          <p:cNvCxnSpPr>
            <a:stCxn id="11" idx="3"/>
            <a:endCxn id="18" idx="1"/>
          </p:cNvCxnSpPr>
          <p:nvPr/>
        </p:nvCxnSpPr>
        <p:spPr>
          <a:xfrm flipV="1">
            <a:off x="9155173" y="3538454"/>
            <a:ext cx="1210106" cy="276"/>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FBE9C6EC-14D0-44A5-A9E6-A25607D51318}"/>
              </a:ext>
            </a:extLst>
          </p:cNvPr>
          <p:cNvCxnSpPr>
            <a:stCxn id="21" idx="3"/>
            <a:endCxn id="19" idx="1"/>
          </p:cNvCxnSpPr>
          <p:nvPr/>
        </p:nvCxnSpPr>
        <p:spPr>
          <a:xfrm>
            <a:off x="9164317" y="4663768"/>
            <a:ext cx="1200962" cy="5674"/>
          </a:xfrm>
          <a:prstGeom prst="straightConnector1">
            <a:avLst/>
          </a:prstGeom>
          <a:ln>
            <a:solidFill>
              <a:schemeClr val="tx1"/>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6" name="Title 2">
            <a:extLst>
              <a:ext uri="{FF2B5EF4-FFF2-40B4-BE49-F238E27FC236}">
                <a16:creationId xmlns:a16="http://schemas.microsoft.com/office/drawing/2014/main" id="{D64FE9F4-61CD-43A8-9BED-4A839A32D831}"/>
              </a:ext>
            </a:extLst>
          </p:cNvPr>
          <p:cNvSpPr>
            <a:spLocks noGrp="1"/>
          </p:cNvSpPr>
          <p:nvPr>
            <p:ph type="title"/>
          </p:nvPr>
        </p:nvSpPr>
        <p:spPr>
          <a:xfrm>
            <a:off x="838200" y="259292"/>
            <a:ext cx="10515600" cy="1199463"/>
          </a:xfrm>
        </p:spPr>
        <p:txBody>
          <a:bodyPr/>
          <a:lstStyle/>
          <a:p>
            <a:r>
              <a:rPr lang="ja-JP" altLang="en-US" sz="4000" dirty="0"/>
              <a:t>Security of URLLC </a:t>
            </a:r>
            <a:r>
              <a:rPr lang="sv-SE" altLang="ja-JP" sz="4000" dirty="0"/>
              <a:t>for </a:t>
            </a:r>
            <a:r>
              <a:rPr lang="ja-JP" altLang="en-US" sz="4000" dirty="0"/>
              <a:t>5GS</a:t>
            </a:r>
            <a:r>
              <a:rPr lang="ja-JP" altLang="sv-SE" sz="4000" dirty="0"/>
              <a:t> </a:t>
            </a:r>
            <a:r>
              <a:rPr lang="sv-SE" altLang="ja-JP" sz="4000" dirty="0"/>
              <a:t>- Overview</a:t>
            </a:r>
            <a:endParaRPr lang="sv-SE" altLang="sv-SE" sz="4000" dirty="0"/>
          </a:p>
        </p:txBody>
      </p:sp>
    </p:spTree>
    <p:extLst>
      <p:ext uri="{BB962C8B-B14F-4D97-AF65-F5344CB8AC3E}">
        <p14:creationId xmlns:p14="http://schemas.microsoft.com/office/powerpoint/2010/main" val="222028530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2">
            <a:extLst>
              <a:ext uri="{FF2B5EF4-FFF2-40B4-BE49-F238E27FC236}">
                <a16:creationId xmlns:a16="http://schemas.microsoft.com/office/drawing/2014/main" id="{A63086C4-8D68-459F-A2BE-9C98B664063A}"/>
              </a:ext>
            </a:extLst>
          </p:cNvPr>
          <p:cNvSpPr>
            <a:spLocks noGrp="1"/>
          </p:cNvSpPr>
          <p:nvPr>
            <p:ph type="title"/>
          </p:nvPr>
        </p:nvSpPr>
        <p:spPr>
          <a:xfrm>
            <a:off x="745837" y="55199"/>
            <a:ext cx="10515600" cy="1325563"/>
          </a:xfrm>
        </p:spPr>
        <p:txBody>
          <a:bodyPr/>
          <a:lstStyle/>
          <a:p>
            <a:r>
              <a:rPr lang="en-US" altLang="ja-JP" sz="4000" dirty="0"/>
              <a:t>Security for 5GS Enhanced support </a:t>
            </a:r>
            <a:br>
              <a:rPr lang="en-US" altLang="ja-JP" sz="4000" dirty="0"/>
            </a:br>
            <a:r>
              <a:rPr lang="en-US" altLang="ja-JP" sz="4000" dirty="0"/>
              <a:t>of Vertical and LAN Services - Status</a:t>
            </a:r>
            <a:endParaRPr lang="sv-SE" altLang="sv-SE" sz="4000" dirty="0"/>
          </a:p>
        </p:txBody>
      </p:sp>
      <p:sp>
        <p:nvSpPr>
          <p:cNvPr id="34819" name="Content Placeholder 3">
            <a:extLst>
              <a:ext uri="{FF2B5EF4-FFF2-40B4-BE49-F238E27FC236}">
                <a16:creationId xmlns:a16="http://schemas.microsoft.com/office/drawing/2014/main" id="{87692BF1-9441-4A45-B68C-61E586735092}"/>
              </a:ext>
            </a:extLst>
          </p:cNvPr>
          <p:cNvSpPr>
            <a:spLocks noGrp="1"/>
          </p:cNvSpPr>
          <p:nvPr>
            <p:ph idx="1"/>
          </p:nvPr>
        </p:nvSpPr>
        <p:spPr>
          <a:xfrm>
            <a:off x="838200" y="1825625"/>
            <a:ext cx="5081588" cy="4351338"/>
          </a:xfrm>
        </p:spPr>
        <p:txBody>
          <a:bodyPr/>
          <a:lstStyle/>
          <a:p>
            <a:r>
              <a:rPr lang="sv-SE" altLang="sv-SE" sz="1800" dirty="0"/>
              <a:t>SI code: </a:t>
            </a:r>
          </a:p>
          <a:p>
            <a:pPr lvl="1"/>
            <a:r>
              <a:rPr lang="sv-SE" altLang="sv-SE" sz="1600" dirty="0"/>
              <a:t>FS_Vertical_LAN_SEC</a:t>
            </a:r>
          </a:p>
          <a:p>
            <a:r>
              <a:rPr lang="sv-SE" altLang="sv-SE" sz="1800" dirty="0"/>
              <a:t>Completion rate: </a:t>
            </a:r>
          </a:p>
          <a:p>
            <a:pPr lvl="1"/>
            <a:r>
              <a:rPr lang="sv-SE" altLang="sv-SE" sz="1600" dirty="0"/>
              <a:t>78 </a:t>
            </a:r>
            <a:r>
              <a:rPr lang="en-US" altLang="ja-JP" sz="1600" dirty="0">
                <a:sym typeface="Wingdings" panose="05000000000000000000" pitchFamily="2" charset="2"/>
              </a:rPr>
              <a:t> 92%</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Dec 19</a:t>
            </a:r>
          </a:p>
          <a:p>
            <a:r>
              <a:rPr lang="en-US" altLang="sv-SE" sz="1800" dirty="0">
                <a:ea typeface="MS PGothic" panose="020B0600070205080204" pitchFamily="34" charset="-128"/>
                <a:sym typeface="Wingdings" panose="05000000000000000000" pitchFamily="2" charset="2"/>
              </a:rPr>
              <a:t>Documents:</a:t>
            </a:r>
          </a:p>
          <a:p>
            <a:pPr lvl="1"/>
            <a:r>
              <a:rPr kumimoji="1" lang="en-US" altLang="ja-JP" sz="1600" dirty="0"/>
              <a:t>TR 33.819 </a:t>
            </a:r>
            <a:r>
              <a:rPr lang="ja-JP" altLang="en-US" sz="1600" dirty="0"/>
              <a:t>Study on Security for 5GS Enhanced support of Vertical and LAN Services</a:t>
            </a:r>
            <a:r>
              <a:rPr lang="en-GB" altLang="ja-JP" sz="1600" dirty="0"/>
              <a:t> </a:t>
            </a:r>
            <a:r>
              <a:rPr lang="en-US" altLang="sv-SE" sz="1600" dirty="0">
                <a:ea typeface="MS PGothic" panose="020B0600070205080204" pitchFamily="34" charset="-128"/>
                <a:sym typeface="Wingdings" panose="05000000000000000000" pitchFamily="2" charset="2"/>
              </a:rPr>
              <a:t> </a:t>
            </a:r>
            <a:endParaRPr lang="sv-SE" altLang="sv-SE" sz="1600" dirty="0"/>
          </a:p>
          <a:p>
            <a:r>
              <a:rPr lang="sv-SE" altLang="sv-SE" sz="1800" dirty="0"/>
              <a:t>TR 33.819:</a:t>
            </a:r>
          </a:p>
          <a:p>
            <a:pPr lvl="1"/>
            <a:r>
              <a:rPr lang="en-US" altLang="ja-JP" sz="1600" dirty="0">
                <a:sym typeface="Wingdings" panose="05000000000000000000" pitchFamily="2" charset="2"/>
              </a:rPr>
              <a:t>13</a:t>
            </a:r>
            <a:r>
              <a:rPr lang="sv-SE" altLang="sv-SE" sz="1600" dirty="0"/>
              <a:t> Key issues</a:t>
            </a:r>
          </a:p>
          <a:p>
            <a:pPr lvl="1"/>
            <a:r>
              <a:rPr lang="sv-SE" altLang="sv-SE" sz="1600" dirty="0"/>
              <a:t>14 </a:t>
            </a:r>
            <a:r>
              <a:rPr lang="en-US" altLang="ja-JP" sz="1600" dirty="0">
                <a:sym typeface="Wingdings" panose="05000000000000000000" pitchFamily="2" charset="2"/>
              </a:rPr>
              <a:t> 19 </a:t>
            </a:r>
            <a:r>
              <a:rPr lang="sv-SE" altLang="sv-SE" sz="1600" dirty="0"/>
              <a:t>Solutions</a:t>
            </a:r>
          </a:p>
          <a:p>
            <a:pPr lvl="1"/>
            <a:r>
              <a:rPr lang="en-US" altLang="ja-JP" sz="1600" dirty="0">
                <a:sym typeface="Wingdings" panose="05000000000000000000" pitchFamily="2" charset="2"/>
              </a:rPr>
              <a:t>6 </a:t>
            </a:r>
            <a:r>
              <a:rPr lang="sv-SE" altLang="sv-SE" sz="1600" dirty="0"/>
              <a:t>Conclusions</a:t>
            </a:r>
          </a:p>
          <a:p>
            <a:endParaRPr lang="sv-SE" altLang="sv-SE" sz="2000" dirty="0"/>
          </a:p>
        </p:txBody>
      </p:sp>
      <p:sp>
        <p:nvSpPr>
          <p:cNvPr id="34820" name="Content Placeholder 4">
            <a:extLst>
              <a:ext uri="{FF2B5EF4-FFF2-40B4-BE49-F238E27FC236}">
                <a16:creationId xmlns:a16="http://schemas.microsoft.com/office/drawing/2014/main" id="{F14E5E09-49F4-4E5A-9A9D-0E0E88F5DC0A}"/>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Vertical_LAN_SEC</a:t>
            </a:r>
          </a:p>
          <a:p>
            <a:r>
              <a:rPr lang="sv-SE" altLang="sv-SE" sz="2000" dirty="0"/>
              <a:t>Completion rate: </a:t>
            </a:r>
          </a:p>
          <a:p>
            <a:pPr lvl="1"/>
            <a:r>
              <a:rPr lang="sv-SE" altLang="sv-SE" sz="1800" dirty="0"/>
              <a:t>30% </a:t>
            </a:r>
            <a:r>
              <a:rPr lang="en-US" altLang="ja-JP" sz="1800" dirty="0">
                <a:sym typeface="Wingdings" panose="05000000000000000000" pitchFamily="2" charset="2"/>
              </a:rPr>
              <a:t>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en-US" altLang="en-US" sz="1800" dirty="0"/>
              <a:t>Rel-16 CR to TS 33.501 for approval in SP-191143</a:t>
            </a:r>
          </a:p>
          <a:p>
            <a:endParaRPr lang="sv-SE" altLang="sv-SE" sz="1800" dirty="0">
              <a:highlight>
                <a:srgbClr val="FFFF00"/>
              </a:highlight>
            </a:endParaRPr>
          </a:p>
        </p:txBody>
      </p:sp>
    </p:spTree>
    <p:extLst>
      <p:ext uri="{BB962C8B-B14F-4D97-AF65-F5344CB8AC3E}">
        <p14:creationId xmlns:p14="http://schemas.microsoft.com/office/powerpoint/2010/main" val="3538704615"/>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Rectangle 60">
            <a:extLst>
              <a:ext uri="{FF2B5EF4-FFF2-40B4-BE49-F238E27FC236}">
                <a16:creationId xmlns:a16="http://schemas.microsoft.com/office/drawing/2014/main" id="{253B0A05-4A3B-4E56-8522-15787435A984}"/>
              </a:ext>
            </a:extLst>
          </p:cNvPr>
          <p:cNvSpPr/>
          <p:nvPr/>
        </p:nvSpPr>
        <p:spPr bwMode="auto">
          <a:xfrm>
            <a:off x="5858154" y="4149725"/>
            <a:ext cx="1084767" cy="2080022"/>
          </a:xfrm>
          <a:prstGeom prst="rect">
            <a:avLst/>
          </a:prstGeom>
          <a:solidFill>
            <a:schemeClr val="accent3">
              <a:lumMod val="40000"/>
              <a:lumOff val="6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4" name="Rectangle 23">
            <a:extLst>
              <a:ext uri="{FF2B5EF4-FFF2-40B4-BE49-F238E27FC236}">
                <a16:creationId xmlns:a16="http://schemas.microsoft.com/office/drawing/2014/main" id="{D877CA19-F396-4949-9D5A-2F3F771D3FAA}"/>
              </a:ext>
            </a:extLst>
          </p:cNvPr>
          <p:cNvSpPr/>
          <p:nvPr/>
        </p:nvSpPr>
        <p:spPr bwMode="auto">
          <a:xfrm>
            <a:off x="6432727" y="1853805"/>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3" name="Rectangle 22">
            <a:extLst>
              <a:ext uri="{FF2B5EF4-FFF2-40B4-BE49-F238E27FC236}">
                <a16:creationId xmlns:a16="http://schemas.microsoft.com/office/drawing/2014/main" id="{3AD256FC-D6AF-47C7-B2E9-72288FD9ED1D}"/>
              </a:ext>
            </a:extLst>
          </p:cNvPr>
          <p:cNvSpPr/>
          <p:nvPr/>
        </p:nvSpPr>
        <p:spPr bwMode="auto">
          <a:xfrm>
            <a:off x="3362512" y="1853806"/>
            <a:ext cx="2870932"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78585957-10AF-4F8D-BF00-1EB278897AB4}"/>
              </a:ext>
            </a:extLst>
          </p:cNvPr>
          <p:cNvSpPr>
            <a:spLocks noGrp="1"/>
          </p:cNvSpPr>
          <p:nvPr>
            <p:ph sz="half" idx="1"/>
          </p:nvPr>
        </p:nvSpPr>
        <p:spPr>
          <a:xfrm>
            <a:off x="345898" y="1844676"/>
            <a:ext cx="2870932" cy="4392612"/>
          </a:xfrm>
        </p:spPr>
        <p:txBody>
          <a:bodyPr/>
          <a:lstStyle/>
          <a:p>
            <a:r>
              <a:rPr lang="sv-SE" sz="2400" dirty="0"/>
              <a:t>Example of the security issues being addressed:</a:t>
            </a:r>
          </a:p>
          <a:p>
            <a:pPr lvl="1">
              <a:buFont typeface="+mj-lt"/>
              <a:buAutoNum type="arabicPeriod"/>
            </a:pPr>
            <a:r>
              <a:rPr lang="sv-SE" dirty="0"/>
              <a:t>Primary authentication in standalone NPNs</a:t>
            </a:r>
          </a:p>
          <a:p>
            <a:pPr lvl="1">
              <a:buFont typeface="+mj-lt"/>
              <a:buAutoNum type="arabicPeriod"/>
            </a:pPr>
            <a:r>
              <a:rPr lang="sv-SE" dirty="0"/>
              <a:t>Management of the UP Security policy for group communication</a:t>
            </a:r>
          </a:p>
        </p:txBody>
      </p:sp>
      <p:sp>
        <p:nvSpPr>
          <p:cNvPr id="5" name="TextBox 4">
            <a:extLst>
              <a:ext uri="{FF2B5EF4-FFF2-40B4-BE49-F238E27FC236}">
                <a16:creationId xmlns:a16="http://schemas.microsoft.com/office/drawing/2014/main" id="{08F8710B-3BBC-42DC-ADEC-E757408DE221}"/>
              </a:ext>
            </a:extLst>
          </p:cNvPr>
          <p:cNvSpPr txBox="1"/>
          <p:nvPr/>
        </p:nvSpPr>
        <p:spPr bwMode="auto">
          <a:xfrm>
            <a:off x="10184220" y="1818945"/>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33.819</a:t>
            </a:r>
            <a:endParaRPr lang="sv-SE" sz="2000" b="1" dirty="0">
              <a:solidFill>
                <a:schemeClr val="accent1">
                  <a:lumMod val="75000"/>
                </a:schemeClr>
              </a:solidFill>
            </a:endParaRPr>
          </a:p>
        </p:txBody>
      </p:sp>
      <p:pic>
        <p:nvPicPr>
          <p:cNvPr id="6" name="Graphic 5">
            <a:extLst>
              <a:ext uri="{FF2B5EF4-FFF2-40B4-BE49-F238E27FC236}">
                <a16:creationId xmlns:a16="http://schemas.microsoft.com/office/drawing/2014/main" id="{3753D6B9-302C-4A7A-8CC1-9FC6855F16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446670" y="2095042"/>
            <a:ext cx="306991" cy="429787"/>
          </a:xfrm>
          <a:prstGeom prst="rect">
            <a:avLst/>
          </a:prstGeom>
        </p:spPr>
      </p:pic>
      <p:cxnSp>
        <p:nvCxnSpPr>
          <p:cNvPr id="7" name="Straight Connector 6">
            <a:extLst>
              <a:ext uri="{FF2B5EF4-FFF2-40B4-BE49-F238E27FC236}">
                <a16:creationId xmlns:a16="http://schemas.microsoft.com/office/drawing/2014/main" id="{2C27AA7C-09FF-4816-9E53-13F71E48FFC7}"/>
              </a:ext>
            </a:extLst>
          </p:cNvPr>
          <p:cNvCxnSpPr>
            <a:cxnSpLocks/>
            <a:stCxn id="6" idx="2"/>
          </p:cNvCxnSpPr>
          <p:nvPr/>
        </p:nvCxnSpPr>
        <p:spPr bwMode="auto">
          <a:xfrm flipH="1">
            <a:off x="3598736" y="2524829"/>
            <a:ext cx="1430" cy="114564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9" name="Straight Connector 8">
            <a:extLst>
              <a:ext uri="{FF2B5EF4-FFF2-40B4-BE49-F238E27FC236}">
                <a16:creationId xmlns:a16="http://schemas.microsoft.com/office/drawing/2014/main" id="{1D1ECDC3-1B24-4D81-9035-98AFDCBAC25F}"/>
              </a:ext>
            </a:extLst>
          </p:cNvPr>
          <p:cNvCxnSpPr>
            <a:cxnSpLocks/>
          </p:cNvCxnSpPr>
          <p:nvPr/>
        </p:nvCxnSpPr>
        <p:spPr bwMode="auto">
          <a:xfrm>
            <a:off x="5808650" y="2682884"/>
            <a:ext cx="0" cy="94357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2" name="TextBox 11">
            <a:extLst>
              <a:ext uri="{FF2B5EF4-FFF2-40B4-BE49-F238E27FC236}">
                <a16:creationId xmlns:a16="http://schemas.microsoft.com/office/drawing/2014/main" id="{3CAE5B7B-BDB4-4DB4-ABC9-E773125D1385}"/>
              </a:ext>
            </a:extLst>
          </p:cNvPr>
          <p:cNvSpPr txBox="1"/>
          <p:nvPr/>
        </p:nvSpPr>
        <p:spPr bwMode="auto">
          <a:xfrm>
            <a:off x="5541744" y="193698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13" name="Straight Connector 12">
            <a:extLst>
              <a:ext uri="{FF2B5EF4-FFF2-40B4-BE49-F238E27FC236}">
                <a16:creationId xmlns:a16="http://schemas.microsoft.com/office/drawing/2014/main" id="{63158322-21F5-40AC-8AB2-B69B45C59260}"/>
              </a:ext>
            </a:extLst>
          </p:cNvPr>
          <p:cNvCxnSpPr>
            <a:cxnSpLocks/>
          </p:cNvCxnSpPr>
          <p:nvPr/>
        </p:nvCxnSpPr>
        <p:spPr bwMode="auto">
          <a:xfrm>
            <a:off x="4659756" y="2688750"/>
            <a:ext cx="0" cy="93771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TextBox 13">
            <a:extLst>
              <a:ext uri="{FF2B5EF4-FFF2-40B4-BE49-F238E27FC236}">
                <a16:creationId xmlns:a16="http://schemas.microsoft.com/office/drawing/2014/main" id="{A12EC2BD-3BD0-4BAD-9C45-C14BA2B99B5F}"/>
              </a:ext>
            </a:extLst>
          </p:cNvPr>
          <p:cNvSpPr txBox="1"/>
          <p:nvPr/>
        </p:nvSpPr>
        <p:spPr bwMode="auto">
          <a:xfrm>
            <a:off x="4392850" y="194285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SEAF</a:t>
            </a:r>
          </a:p>
          <a:p>
            <a:pPr algn="ctr">
              <a:buClr>
                <a:schemeClr val="tx1"/>
              </a:buClr>
            </a:pPr>
            <a:br>
              <a:rPr lang="en-US" sz="1200" dirty="0"/>
            </a:br>
            <a:br>
              <a:rPr lang="en-US" sz="1200" dirty="0"/>
            </a:br>
            <a:endParaRPr lang="en-US" sz="1200" dirty="0"/>
          </a:p>
        </p:txBody>
      </p:sp>
      <p:cxnSp>
        <p:nvCxnSpPr>
          <p:cNvPr id="15" name="Straight Connector 14">
            <a:extLst>
              <a:ext uri="{FF2B5EF4-FFF2-40B4-BE49-F238E27FC236}">
                <a16:creationId xmlns:a16="http://schemas.microsoft.com/office/drawing/2014/main" id="{E3757E89-9515-44ED-A348-E626EA5D5D6B}"/>
              </a:ext>
            </a:extLst>
          </p:cNvPr>
          <p:cNvCxnSpPr>
            <a:cxnSpLocks/>
          </p:cNvCxnSpPr>
          <p:nvPr/>
        </p:nvCxnSpPr>
        <p:spPr bwMode="auto">
          <a:xfrm>
            <a:off x="7439131" y="2681679"/>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6" name="TextBox 15">
            <a:extLst>
              <a:ext uri="{FF2B5EF4-FFF2-40B4-BE49-F238E27FC236}">
                <a16:creationId xmlns:a16="http://schemas.microsoft.com/office/drawing/2014/main" id="{5DC2AA7A-D41F-4FE9-871F-313DA1C914F5}"/>
              </a:ext>
            </a:extLst>
          </p:cNvPr>
          <p:cNvSpPr txBox="1"/>
          <p:nvPr/>
        </p:nvSpPr>
        <p:spPr bwMode="auto">
          <a:xfrm>
            <a:off x="7174603" y="195520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25" name="TextBox 24">
            <a:extLst>
              <a:ext uri="{FF2B5EF4-FFF2-40B4-BE49-F238E27FC236}">
                <a16:creationId xmlns:a16="http://schemas.microsoft.com/office/drawing/2014/main" id="{F8CD13A5-C34E-4CAC-BFCC-A1D859CA400A}"/>
              </a:ext>
            </a:extLst>
          </p:cNvPr>
          <p:cNvSpPr txBox="1"/>
          <p:nvPr/>
        </p:nvSpPr>
        <p:spPr bwMode="auto">
          <a:xfrm>
            <a:off x="5868928" y="5855163"/>
            <a:ext cx="108333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Same group members</a:t>
            </a:r>
          </a:p>
        </p:txBody>
      </p:sp>
      <p:sp>
        <p:nvSpPr>
          <p:cNvPr id="26" name="TextBox 25">
            <a:extLst>
              <a:ext uri="{FF2B5EF4-FFF2-40B4-BE49-F238E27FC236}">
                <a16:creationId xmlns:a16="http://schemas.microsoft.com/office/drawing/2014/main" id="{D3F4EFE7-9645-4789-A284-779E638CBADE}"/>
              </a:ext>
            </a:extLst>
          </p:cNvPr>
          <p:cNvSpPr txBox="1"/>
          <p:nvPr/>
        </p:nvSpPr>
        <p:spPr bwMode="auto">
          <a:xfrm>
            <a:off x="6470588" y="3554403"/>
            <a:ext cx="1948017"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NPN owner authentication infrastructure</a:t>
            </a:r>
          </a:p>
        </p:txBody>
      </p:sp>
      <p:cxnSp>
        <p:nvCxnSpPr>
          <p:cNvPr id="27" name="Straight Arrow Connector 26">
            <a:extLst>
              <a:ext uri="{FF2B5EF4-FFF2-40B4-BE49-F238E27FC236}">
                <a16:creationId xmlns:a16="http://schemas.microsoft.com/office/drawing/2014/main" id="{685146B6-A3CF-4617-8574-8F2E6934E22D}"/>
              </a:ext>
            </a:extLst>
          </p:cNvPr>
          <p:cNvCxnSpPr/>
          <p:nvPr/>
        </p:nvCxnSpPr>
        <p:spPr bwMode="auto">
          <a:xfrm>
            <a:off x="3598212" y="2945481"/>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28" name="TextBox 27">
            <a:extLst>
              <a:ext uri="{FF2B5EF4-FFF2-40B4-BE49-F238E27FC236}">
                <a16:creationId xmlns:a16="http://schemas.microsoft.com/office/drawing/2014/main" id="{1DDCD5D1-6B22-48B2-96BB-4C3CC4B22C41}"/>
              </a:ext>
            </a:extLst>
          </p:cNvPr>
          <p:cNvSpPr txBox="1"/>
          <p:nvPr/>
        </p:nvSpPr>
        <p:spPr bwMode="auto">
          <a:xfrm>
            <a:off x="3982072" y="2785666"/>
            <a:ext cx="1432062" cy="51831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cxnSp>
        <p:nvCxnSpPr>
          <p:cNvPr id="30" name="Straight Arrow Connector 29">
            <a:extLst>
              <a:ext uri="{FF2B5EF4-FFF2-40B4-BE49-F238E27FC236}">
                <a16:creationId xmlns:a16="http://schemas.microsoft.com/office/drawing/2014/main" id="{766AA8C9-6BF6-4A25-A54C-5A7E550809CC}"/>
              </a:ext>
            </a:extLst>
          </p:cNvPr>
          <p:cNvCxnSpPr/>
          <p:nvPr/>
        </p:nvCxnSpPr>
        <p:spPr bwMode="auto">
          <a:xfrm>
            <a:off x="5808650" y="2945481"/>
            <a:ext cx="1630481" cy="0"/>
          </a:xfrm>
          <a:prstGeom prst="straightConnector1">
            <a:avLst/>
          </a:prstGeom>
          <a:solidFill>
            <a:schemeClr val="accent1"/>
          </a:solidFill>
          <a:ln w="12700" cap="flat" cmpd="sng" algn="ctr">
            <a:solidFill>
              <a:schemeClr val="accent6"/>
            </a:solidFill>
            <a:prstDash val="dash"/>
            <a:round/>
            <a:headEnd type="triangle"/>
            <a:tailEnd type="triangle"/>
          </a:ln>
          <a:effectLst/>
        </p:spPr>
      </p:cxnSp>
      <p:sp>
        <p:nvSpPr>
          <p:cNvPr id="31" name="TextBox 30">
            <a:extLst>
              <a:ext uri="{FF2B5EF4-FFF2-40B4-BE49-F238E27FC236}">
                <a16:creationId xmlns:a16="http://schemas.microsoft.com/office/drawing/2014/main" id="{D5EF7BA5-6210-45F3-84DF-605F2DA0733B}"/>
              </a:ext>
            </a:extLst>
          </p:cNvPr>
          <p:cNvSpPr txBox="1"/>
          <p:nvPr/>
        </p:nvSpPr>
        <p:spPr bwMode="auto">
          <a:xfrm>
            <a:off x="6228191" y="282445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32" name="Straight Connector 31">
            <a:extLst>
              <a:ext uri="{FF2B5EF4-FFF2-40B4-BE49-F238E27FC236}">
                <a16:creationId xmlns:a16="http://schemas.microsoft.com/office/drawing/2014/main" id="{426745D0-846A-437C-B24B-B1645E75CEF0}"/>
              </a:ext>
            </a:extLst>
          </p:cNvPr>
          <p:cNvCxnSpPr>
            <a:cxnSpLocks/>
          </p:cNvCxnSpPr>
          <p:nvPr/>
        </p:nvCxnSpPr>
        <p:spPr bwMode="auto">
          <a:xfrm>
            <a:off x="9646130" y="4895621"/>
            <a:ext cx="0" cy="101716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3" name="TextBox 32">
            <a:extLst>
              <a:ext uri="{FF2B5EF4-FFF2-40B4-BE49-F238E27FC236}">
                <a16:creationId xmlns:a16="http://schemas.microsoft.com/office/drawing/2014/main" id="{25E6C24B-3FBB-438A-A625-4714160C6825}"/>
              </a:ext>
            </a:extLst>
          </p:cNvPr>
          <p:cNvSpPr txBox="1"/>
          <p:nvPr/>
        </p:nvSpPr>
        <p:spPr bwMode="auto">
          <a:xfrm>
            <a:off x="9379224" y="414972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36" name="TextBox 35">
            <a:extLst>
              <a:ext uri="{FF2B5EF4-FFF2-40B4-BE49-F238E27FC236}">
                <a16:creationId xmlns:a16="http://schemas.microsoft.com/office/drawing/2014/main" id="{B0AFD7BB-7B37-4C4F-8F87-DD1B98D78951}"/>
              </a:ext>
            </a:extLst>
          </p:cNvPr>
          <p:cNvSpPr txBox="1"/>
          <p:nvPr/>
        </p:nvSpPr>
        <p:spPr bwMode="auto">
          <a:xfrm>
            <a:off x="10401230" y="4170076"/>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1</a:t>
            </a:r>
          </a:p>
        </p:txBody>
      </p:sp>
      <p:sp>
        <p:nvSpPr>
          <p:cNvPr id="37" name="TextBox 36">
            <a:extLst>
              <a:ext uri="{FF2B5EF4-FFF2-40B4-BE49-F238E27FC236}">
                <a16:creationId xmlns:a16="http://schemas.microsoft.com/office/drawing/2014/main" id="{CD7BF0F6-3D0A-44C7-841F-5D062E020B6B}"/>
              </a:ext>
            </a:extLst>
          </p:cNvPr>
          <p:cNvSpPr txBox="1"/>
          <p:nvPr/>
        </p:nvSpPr>
        <p:spPr bwMode="auto">
          <a:xfrm>
            <a:off x="10860274" y="434546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r>
              <a:rPr lang="en-US" sz="1200" baseline="-25000" dirty="0"/>
              <a:t>2</a:t>
            </a:r>
          </a:p>
        </p:txBody>
      </p:sp>
      <p:cxnSp>
        <p:nvCxnSpPr>
          <p:cNvPr id="38" name="Straight Connector 37">
            <a:extLst>
              <a:ext uri="{FF2B5EF4-FFF2-40B4-BE49-F238E27FC236}">
                <a16:creationId xmlns:a16="http://schemas.microsoft.com/office/drawing/2014/main" id="{4BD25574-359E-4E4C-B3F0-EE3F5E4A1FF8}"/>
              </a:ext>
            </a:extLst>
          </p:cNvPr>
          <p:cNvCxnSpPr>
            <a:cxnSpLocks/>
          </p:cNvCxnSpPr>
          <p:nvPr/>
        </p:nvCxnSpPr>
        <p:spPr bwMode="auto">
          <a:xfrm>
            <a:off x="11123851" y="5082530"/>
            <a:ext cx="0" cy="97317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9" name="Straight Connector 38">
            <a:extLst>
              <a:ext uri="{FF2B5EF4-FFF2-40B4-BE49-F238E27FC236}">
                <a16:creationId xmlns:a16="http://schemas.microsoft.com/office/drawing/2014/main" id="{27F67464-F8B7-41BA-B638-9F135C92FBCC}"/>
              </a:ext>
            </a:extLst>
          </p:cNvPr>
          <p:cNvCxnSpPr>
            <a:cxnSpLocks/>
          </p:cNvCxnSpPr>
          <p:nvPr/>
        </p:nvCxnSpPr>
        <p:spPr bwMode="auto">
          <a:xfrm>
            <a:off x="10643215" y="4905386"/>
            <a:ext cx="0" cy="100739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0" name="TextBox 39">
            <a:extLst>
              <a:ext uri="{FF2B5EF4-FFF2-40B4-BE49-F238E27FC236}">
                <a16:creationId xmlns:a16="http://schemas.microsoft.com/office/drawing/2014/main" id="{FF4DF05C-0E78-4263-B557-6DC179F682D4}"/>
              </a:ext>
            </a:extLst>
          </p:cNvPr>
          <p:cNvSpPr txBox="1"/>
          <p:nvPr/>
        </p:nvSpPr>
        <p:spPr bwMode="auto">
          <a:xfrm>
            <a:off x="7802666" y="415949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41" name="Straight Connector 40">
            <a:extLst>
              <a:ext uri="{FF2B5EF4-FFF2-40B4-BE49-F238E27FC236}">
                <a16:creationId xmlns:a16="http://schemas.microsoft.com/office/drawing/2014/main" id="{2040BD87-C544-4760-877C-052CEC5A4A95}"/>
              </a:ext>
            </a:extLst>
          </p:cNvPr>
          <p:cNvCxnSpPr>
            <a:cxnSpLocks/>
            <a:stCxn id="40" idx="2"/>
          </p:cNvCxnSpPr>
          <p:nvPr/>
        </p:nvCxnSpPr>
        <p:spPr bwMode="auto">
          <a:xfrm flipH="1">
            <a:off x="8033029" y="4905386"/>
            <a:ext cx="11622" cy="997365"/>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42" name="Graphic 41">
            <a:extLst>
              <a:ext uri="{FF2B5EF4-FFF2-40B4-BE49-F238E27FC236}">
                <a16:creationId xmlns:a16="http://schemas.microsoft.com/office/drawing/2014/main" id="{6B3AC21F-E439-4C46-9BD7-429D3C6599D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16344" y="4330567"/>
            <a:ext cx="306991" cy="429787"/>
          </a:xfrm>
          <a:prstGeom prst="rect">
            <a:avLst/>
          </a:prstGeom>
        </p:spPr>
      </p:pic>
      <p:cxnSp>
        <p:nvCxnSpPr>
          <p:cNvPr id="43" name="Straight Connector 42">
            <a:extLst>
              <a:ext uri="{FF2B5EF4-FFF2-40B4-BE49-F238E27FC236}">
                <a16:creationId xmlns:a16="http://schemas.microsoft.com/office/drawing/2014/main" id="{DB8DF421-4B34-404C-BBCA-F07CEF104B9F}"/>
              </a:ext>
            </a:extLst>
          </p:cNvPr>
          <p:cNvCxnSpPr>
            <a:cxnSpLocks/>
            <a:stCxn id="42" idx="2"/>
          </p:cNvCxnSpPr>
          <p:nvPr/>
        </p:nvCxnSpPr>
        <p:spPr bwMode="auto">
          <a:xfrm>
            <a:off x="6269840" y="4760354"/>
            <a:ext cx="4166" cy="1016323"/>
          </a:xfrm>
          <a:prstGeom prst="line">
            <a:avLst/>
          </a:prstGeom>
          <a:solidFill>
            <a:schemeClr val="accent1"/>
          </a:solidFill>
          <a:ln w="12700" cap="flat" cmpd="sng" algn="ctr">
            <a:solidFill>
              <a:schemeClr val="accent1">
                <a:lumMod val="50000"/>
              </a:schemeClr>
            </a:solidFill>
            <a:prstDash val="solid"/>
            <a:round/>
            <a:headEnd type="none" w="med" len="med"/>
            <a:tailEnd type="none"/>
          </a:ln>
          <a:effectLst/>
        </p:spPr>
      </p:cxnSp>
      <p:pic>
        <p:nvPicPr>
          <p:cNvPr id="44" name="Graphic 43">
            <a:extLst>
              <a:ext uri="{FF2B5EF4-FFF2-40B4-BE49-F238E27FC236}">
                <a16:creationId xmlns:a16="http://schemas.microsoft.com/office/drawing/2014/main" id="{00E1B108-40F6-48F2-BEC5-6F78AFECC3F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383250" y="4499023"/>
            <a:ext cx="306991" cy="429787"/>
          </a:xfrm>
          <a:prstGeom prst="rect">
            <a:avLst/>
          </a:prstGeom>
        </p:spPr>
      </p:pic>
      <p:cxnSp>
        <p:nvCxnSpPr>
          <p:cNvPr id="45" name="Straight Connector 44">
            <a:extLst>
              <a:ext uri="{FF2B5EF4-FFF2-40B4-BE49-F238E27FC236}">
                <a16:creationId xmlns:a16="http://schemas.microsoft.com/office/drawing/2014/main" id="{7CC3C775-90DE-4D0A-BBE7-9D34E094C362}"/>
              </a:ext>
            </a:extLst>
          </p:cNvPr>
          <p:cNvCxnSpPr>
            <a:cxnSpLocks/>
            <a:stCxn id="44" idx="2"/>
          </p:cNvCxnSpPr>
          <p:nvPr/>
        </p:nvCxnSpPr>
        <p:spPr bwMode="auto">
          <a:xfrm>
            <a:off x="6536746" y="4928810"/>
            <a:ext cx="0" cy="1028409"/>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cxnSp>
        <p:nvCxnSpPr>
          <p:cNvPr id="48" name="Straight Arrow Connector 47">
            <a:extLst>
              <a:ext uri="{FF2B5EF4-FFF2-40B4-BE49-F238E27FC236}">
                <a16:creationId xmlns:a16="http://schemas.microsoft.com/office/drawing/2014/main" id="{CA7474BD-47BF-4E46-AE82-F36414237CCC}"/>
              </a:ext>
            </a:extLst>
          </p:cNvPr>
          <p:cNvCxnSpPr>
            <a:cxnSpLocks/>
          </p:cNvCxnSpPr>
          <p:nvPr/>
        </p:nvCxnSpPr>
        <p:spPr bwMode="auto">
          <a:xfrm>
            <a:off x="6269839" y="5603358"/>
            <a:ext cx="176319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0" name="Straight Arrow Connector 49">
            <a:extLst>
              <a:ext uri="{FF2B5EF4-FFF2-40B4-BE49-F238E27FC236}">
                <a16:creationId xmlns:a16="http://schemas.microsoft.com/office/drawing/2014/main" id="{E9D9AAAF-E909-4E83-B172-08EEC3A554A5}"/>
              </a:ext>
            </a:extLst>
          </p:cNvPr>
          <p:cNvCxnSpPr>
            <a:cxnSpLocks/>
          </p:cNvCxnSpPr>
          <p:nvPr/>
        </p:nvCxnSpPr>
        <p:spPr bwMode="auto">
          <a:xfrm>
            <a:off x="8044651" y="5603358"/>
            <a:ext cx="2598564"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2" name="Straight Arrow Connector 51">
            <a:extLst>
              <a:ext uri="{FF2B5EF4-FFF2-40B4-BE49-F238E27FC236}">
                <a16:creationId xmlns:a16="http://schemas.microsoft.com/office/drawing/2014/main" id="{2E34BE6E-0647-4121-9653-83DE3E488709}"/>
              </a:ext>
            </a:extLst>
          </p:cNvPr>
          <p:cNvCxnSpPr>
            <a:cxnSpLocks/>
          </p:cNvCxnSpPr>
          <p:nvPr/>
        </p:nvCxnSpPr>
        <p:spPr bwMode="auto">
          <a:xfrm>
            <a:off x="6536745" y="5805461"/>
            <a:ext cx="1507906" cy="5232"/>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4" name="Straight Arrow Connector 53">
            <a:extLst>
              <a:ext uri="{FF2B5EF4-FFF2-40B4-BE49-F238E27FC236}">
                <a16:creationId xmlns:a16="http://schemas.microsoft.com/office/drawing/2014/main" id="{20A092E5-7BD2-4B6E-89B5-56A711704FC4}"/>
              </a:ext>
            </a:extLst>
          </p:cNvPr>
          <p:cNvCxnSpPr>
            <a:cxnSpLocks/>
          </p:cNvCxnSpPr>
          <p:nvPr/>
        </p:nvCxnSpPr>
        <p:spPr bwMode="auto">
          <a:xfrm>
            <a:off x="8044651" y="5810693"/>
            <a:ext cx="3079200"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56" name="Straight Arrow Connector 55">
            <a:extLst>
              <a:ext uri="{FF2B5EF4-FFF2-40B4-BE49-F238E27FC236}">
                <a16:creationId xmlns:a16="http://schemas.microsoft.com/office/drawing/2014/main" id="{8B9F1AEA-9033-4D82-B1DF-A717AED023B8}"/>
              </a:ext>
            </a:extLst>
          </p:cNvPr>
          <p:cNvCxnSpPr>
            <a:cxnSpLocks/>
          </p:cNvCxnSpPr>
          <p:nvPr/>
        </p:nvCxnSpPr>
        <p:spPr bwMode="auto">
          <a:xfrm flipH="1">
            <a:off x="8040914" y="5074864"/>
            <a:ext cx="1605216"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cxnSp>
        <p:nvCxnSpPr>
          <p:cNvPr id="58" name="Straight Arrow Connector 57">
            <a:extLst>
              <a:ext uri="{FF2B5EF4-FFF2-40B4-BE49-F238E27FC236}">
                <a16:creationId xmlns:a16="http://schemas.microsoft.com/office/drawing/2014/main" id="{65B46150-BF62-4C30-80CD-050E7DCF2D95}"/>
              </a:ext>
            </a:extLst>
          </p:cNvPr>
          <p:cNvCxnSpPr>
            <a:cxnSpLocks/>
          </p:cNvCxnSpPr>
          <p:nvPr/>
        </p:nvCxnSpPr>
        <p:spPr bwMode="auto">
          <a:xfrm flipV="1">
            <a:off x="6269839" y="5074864"/>
            <a:ext cx="1774812" cy="7666"/>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60" name="Straight Arrow Connector 59">
            <a:extLst>
              <a:ext uri="{FF2B5EF4-FFF2-40B4-BE49-F238E27FC236}">
                <a16:creationId xmlns:a16="http://schemas.microsoft.com/office/drawing/2014/main" id="{FDA683A4-73B6-4357-9EDD-A582D178D63C}"/>
              </a:ext>
            </a:extLst>
          </p:cNvPr>
          <p:cNvCxnSpPr>
            <a:cxnSpLocks/>
          </p:cNvCxnSpPr>
          <p:nvPr/>
        </p:nvCxnSpPr>
        <p:spPr bwMode="auto">
          <a:xfrm>
            <a:off x="6536745" y="5326915"/>
            <a:ext cx="150416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62" name="TextBox 61">
            <a:extLst>
              <a:ext uri="{FF2B5EF4-FFF2-40B4-BE49-F238E27FC236}">
                <a16:creationId xmlns:a16="http://schemas.microsoft.com/office/drawing/2014/main" id="{77D35E1B-4E71-45E1-954C-28DE7721051F}"/>
              </a:ext>
            </a:extLst>
          </p:cNvPr>
          <p:cNvSpPr txBox="1"/>
          <p:nvPr/>
        </p:nvSpPr>
        <p:spPr bwMode="auto">
          <a:xfrm>
            <a:off x="3663406" y="3560717"/>
            <a:ext cx="2011791" cy="355552"/>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200" i="1" dirty="0"/>
              <a:t>Primary Authentication architecture</a:t>
            </a:r>
          </a:p>
        </p:txBody>
      </p:sp>
      <p:cxnSp>
        <p:nvCxnSpPr>
          <p:cNvPr id="66" name="Straight Arrow Connector 65">
            <a:extLst>
              <a:ext uri="{FF2B5EF4-FFF2-40B4-BE49-F238E27FC236}">
                <a16:creationId xmlns:a16="http://schemas.microsoft.com/office/drawing/2014/main" id="{675B34A1-98D9-46BF-992C-8C6956F7E309}"/>
              </a:ext>
            </a:extLst>
          </p:cNvPr>
          <p:cNvCxnSpPr>
            <a:cxnSpLocks/>
          </p:cNvCxnSpPr>
          <p:nvPr/>
        </p:nvCxnSpPr>
        <p:spPr bwMode="auto">
          <a:xfrm flipH="1">
            <a:off x="8051916" y="5326915"/>
            <a:ext cx="159421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71" name="TextBox 70">
            <a:extLst>
              <a:ext uri="{FF2B5EF4-FFF2-40B4-BE49-F238E27FC236}">
                <a16:creationId xmlns:a16="http://schemas.microsoft.com/office/drawing/2014/main" id="{CAB01690-8503-4F27-AEA8-5B99D7A7A073}"/>
              </a:ext>
            </a:extLst>
          </p:cNvPr>
          <p:cNvSpPr txBox="1"/>
          <p:nvPr/>
        </p:nvSpPr>
        <p:spPr bwMode="auto">
          <a:xfrm>
            <a:off x="8320038" y="4995852"/>
            <a:ext cx="966257"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UP security setup</a:t>
            </a:r>
          </a:p>
        </p:txBody>
      </p:sp>
      <p:sp>
        <p:nvSpPr>
          <p:cNvPr id="72" name="TextBox 71">
            <a:extLst>
              <a:ext uri="{FF2B5EF4-FFF2-40B4-BE49-F238E27FC236}">
                <a16:creationId xmlns:a16="http://schemas.microsoft.com/office/drawing/2014/main" id="{963546C3-5283-4AF8-8634-D8A0BF38C353}"/>
              </a:ext>
            </a:extLst>
          </p:cNvPr>
          <p:cNvSpPr txBox="1"/>
          <p:nvPr/>
        </p:nvSpPr>
        <p:spPr bwMode="auto">
          <a:xfrm>
            <a:off x="6932252" y="5486140"/>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65" name="Graphic 64">
            <a:extLst>
              <a:ext uri="{FF2B5EF4-FFF2-40B4-BE49-F238E27FC236}">
                <a16:creationId xmlns:a16="http://schemas.microsoft.com/office/drawing/2014/main" id="{D9D81265-1462-4152-9428-639755350C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433044" y="5642154"/>
            <a:ext cx="288264" cy="288264"/>
          </a:xfrm>
          <a:prstGeom prst="rect">
            <a:avLst/>
          </a:prstGeom>
        </p:spPr>
      </p:pic>
      <p:sp>
        <p:nvSpPr>
          <p:cNvPr id="73" name="TextBox 72">
            <a:extLst>
              <a:ext uri="{FF2B5EF4-FFF2-40B4-BE49-F238E27FC236}">
                <a16:creationId xmlns:a16="http://schemas.microsoft.com/office/drawing/2014/main" id="{A8EB4C27-E530-46F2-984D-F6F371703F7C}"/>
              </a:ext>
            </a:extLst>
          </p:cNvPr>
          <p:cNvSpPr txBox="1"/>
          <p:nvPr/>
        </p:nvSpPr>
        <p:spPr bwMode="auto">
          <a:xfrm>
            <a:off x="3142155" y="4644555"/>
            <a:ext cx="2549739" cy="137890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Use of different security policies for sessions pertaining to same group communication, e.g. encryption enabled for one member and disabled for other members, defeats the purpose and gives false sense of security </a:t>
            </a:r>
            <a:endParaRPr lang="sv-SE" sz="1200" i="1" dirty="0">
              <a:highlight>
                <a:srgbClr val="FFFF00"/>
              </a:highlight>
            </a:endParaRPr>
          </a:p>
        </p:txBody>
      </p:sp>
      <p:cxnSp>
        <p:nvCxnSpPr>
          <p:cNvPr id="78" name="Straight Connector 77">
            <a:extLst>
              <a:ext uri="{FF2B5EF4-FFF2-40B4-BE49-F238E27FC236}">
                <a16:creationId xmlns:a16="http://schemas.microsoft.com/office/drawing/2014/main" id="{85150B7C-0403-402E-B934-DD18C6CF9177}"/>
              </a:ext>
            </a:extLst>
          </p:cNvPr>
          <p:cNvCxnSpPr/>
          <p:nvPr/>
        </p:nvCxnSpPr>
        <p:spPr bwMode="auto">
          <a:xfrm flipV="1">
            <a:off x="6096000" y="6222170"/>
            <a:ext cx="0" cy="207180"/>
          </a:xfrm>
          <a:prstGeom prst="line">
            <a:avLst/>
          </a:prstGeom>
          <a:solidFill>
            <a:schemeClr val="accent1"/>
          </a:solidFill>
          <a:ln w="12700" cap="flat" cmpd="sng" algn="ctr">
            <a:solidFill>
              <a:schemeClr val="accent6"/>
            </a:solidFill>
            <a:prstDash val="solid"/>
            <a:round/>
            <a:headEnd type="none" w="med" len="med"/>
            <a:tailEnd type="none"/>
          </a:ln>
          <a:effectLst/>
        </p:spPr>
      </p:cxnSp>
      <p:sp>
        <p:nvSpPr>
          <p:cNvPr id="82" name="TextBox 81">
            <a:extLst>
              <a:ext uri="{FF2B5EF4-FFF2-40B4-BE49-F238E27FC236}">
                <a16:creationId xmlns:a16="http://schemas.microsoft.com/office/drawing/2014/main" id="{9991A1A7-BD7E-46E8-8FDC-2E40258FB51F}"/>
              </a:ext>
            </a:extLst>
          </p:cNvPr>
          <p:cNvSpPr txBox="1"/>
          <p:nvPr/>
        </p:nvSpPr>
        <p:spPr bwMode="auto">
          <a:xfrm>
            <a:off x="8936773" y="2662730"/>
            <a:ext cx="2549739" cy="86984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How to enable the use of existing credentials and supported authentication methods by the verticals</a:t>
            </a:r>
          </a:p>
        </p:txBody>
      </p:sp>
      <p:pic>
        <p:nvPicPr>
          <p:cNvPr id="86" name="Content Placeholder 87">
            <a:extLst>
              <a:ext uri="{FF2B5EF4-FFF2-40B4-BE49-F238E27FC236}">
                <a16:creationId xmlns:a16="http://schemas.microsoft.com/office/drawing/2014/main" id="{08050AFB-0BDC-41CD-BD23-FD76DDD7457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bwMode="auto">
          <a:xfrm>
            <a:off x="7085649" y="5156628"/>
            <a:ext cx="435430" cy="435430"/>
          </a:xfrm>
          <a:prstGeom prst="rect">
            <a:avLst/>
          </a:prstGeom>
          <a:noFill/>
          <a:ln w="9525">
            <a:noFill/>
            <a:miter lim="800000"/>
            <a:headEnd/>
            <a:tailEnd/>
          </a:ln>
        </p:spPr>
      </p:pic>
      <p:cxnSp>
        <p:nvCxnSpPr>
          <p:cNvPr id="29" name="Connector: Elbow 28">
            <a:extLst>
              <a:ext uri="{FF2B5EF4-FFF2-40B4-BE49-F238E27FC236}">
                <a16:creationId xmlns:a16="http://schemas.microsoft.com/office/drawing/2014/main" id="{3B0B69C1-46C1-436D-BDC2-2CB2DAEF2AE6}"/>
              </a:ext>
            </a:extLst>
          </p:cNvPr>
          <p:cNvCxnSpPr>
            <a:stCxn id="73" idx="2"/>
            <a:endCxn id="65" idx="2"/>
          </p:cNvCxnSpPr>
          <p:nvPr/>
        </p:nvCxnSpPr>
        <p:spPr>
          <a:xfrm rot="5400000" flipH="1" flipV="1">
            <a:off x="5950581" y="4396861"/>
            <a:ext cx="93038" cy="3160151"/>
          </a:xfrm>
          <a:prstGeom prst="bentConnector3">
            <a:avLst>
              <a:gd name="adj1" fmla="val -245706"/>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24AFFF9-37EF-4F14-BF2F-2F1579EA01E7}"/>
              </a:ext>
            </a:extLst>
          </p:cNvPr>
          <p:cNvCxnSpPr>
            <a:stCxn id="82" idx="1"/>
          </p:cNvCxnSpPr>
          <p:nvPr/>
        </p:nvCxnSpPr>
        <p:spPr>
          <a:xfrm flipH="1">
            <a:off x="8211127" y="3097650"/>
            <a:ext cx="725646" cy="0"/>
          </a:xfrm>
          <a:prstGeom prst="straightConnector1">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57" name="Title 2">
            <a:extLst>
              <a:ext uri="{FF2B5EF4-FFF2-40B4-BE49-F238E27FC236}">
                <a16:creationId xmlns:a16="http://schemas.microsoft.com/office/drawing/2014/main" id="{955826C0-BB33-4E88-AE85-9437F4699766}"/>
              </a:ext>
            </a:extLst>
          </p:cNvPr>
          <p:cNvSpPr>
            <a:spLocks noGrp="1"/>
          </p:cNvSpPr>
          <p:nvPr>
            <p:ph type="title"/>
          </p:nvPr>
        </p:nvSpPr>
        <p:spPr>
          <a:xfrm>
            <a:off x="745837" y="55199"/>
            <a:ext cx="10515600" cy="1325563"/>
          </a:xfrm>
        </p:spPr>
        <p:txBody>
          <a:bodyPr/>
          <a:lstStyle/>
          <a:p>
            <a:r>
              <a:rPr lang="en-US" altLang="ja-JP" sz="4000" dirty="0"/>
              <a:t>Security for 5GS Enhanced support </a:t>
            </a:r>
            <a:br>
              <a:rPr lang="en-US" altLang="ja-JP" sz="4000" dirty="0"/>
            </a:br>
            <a:r>
              <a:rPr lang="en-US" altLang="ja-JP" sz="4000" dirty="0"/>
              <a:t>of Vertical and LAN Services - Overview</a:t>
            </a:r>
            <a:endParaRPr lang="sv-SE" altLang="sv-SE" sz="4000" dirty="0"/>
          </a:p>
        </p:txBody>
      </p:sp>
    </p:spTree>
    <p:extLst>
      <p:ext uri="{BB962C8B-B14F-4D97-AF65-F5344CB8AC3E}">
        <p14:creationId xmlns:p14="http://schemas.microsoft.com/office/powerpoint/2010/main" val="414346795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2">
            <a:extLst>
              <a:ext uri="{FF2B5EF4-FFF2-40B4-BE49-F238E27FC236}">
                <a16:creationId xmlns:a16="http://schemas.microsoft.com/office/drawing/2014/main" id="{1C5FD03F-9F8A-4F4F-B631-92AE002E9DFE}"/>
              </a:ext>
            </a:extLst>
          </p:cNvPr>
          <p:cNvSpPr>
            <a:spLocks noGrp="1"/>
          </p:cNvSpPr>
          <p:nvPr>
            <p:ph type="title"/>
          </p:nvPr>
        </p:nvSpPr>
        <p:spPr>
          <a:xfrm>
            <a:off x="514109" y="185879"/>
            <a:ext cx="10515600" cy="1325563"/>
          </a:xfrm>
        </p:spPr>
        <p:txBody>
          <a:bodyPr/>
          <a:lstStyle/>
          <a:p>
            <a:r>
              <a:rPr lang="en-US" altLang="sv-SE" sz="4000" dirty="0"/>
              <a:t>Cellular IoT security for the </a:t>
            </a:r>
            <a:br>
              <a:rPr lang="en-US" altLang="sv-SE" sz="4000" dirty="0"/>
            </a:br>
            <a:r>
              <a:rPr lang="en-US" altLang="sv-SE" sz="4000" dirty="0"/>
              <a:t>5G System – Status</a:t>
            </a:r>
            <a:endParaRPr lang="sv-SE" altLang="sv-SE" sz="4000" dirty="0"/>
          </a:p>
        </p:txBody>
      </p:sp>
      <p:sp>
        <p:nvSpPr>
          <p:cNvPr id="27651" name="Content Placeholder 3">
            <a:extLst>
              <a:ext uri="{FF2B5EF4-FFF2-40B4-BE49-F238E27FC236}">
                <a16:creationId xmlns:a16="http://schemas.microsoft.com/office/drawing/2014/main" id="{95EBC92D-1EB9-448C-BB09-3890D53D8017}"/>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FS_CIoT_sec_5G</a:t>
            </a:r>
          </a:p>
          <a:p>
            <a:r>
              <a:rPr lang="sv-SE" altLang="sv-SE" sz="2000" dirty="0"/>
              <a:t>Completion rate: </a:t>
            </a:r>
          </a:p>
          <a:p>
            <a:pPr lvl="1"/>
            <a:r>
              <a:rPr lang="sv-SE" altLang="sv-SE" sz="1800" dirty="0"/>
              <a:t>90 </a:t>
            </a:r>
            <a:r>
              <a:rPr lang="en-US" altLang="ja-JP" sz="1800" dirty="0">
                <a:sym typeface="Wingdings" panose="05000000000000000000" pitchFamily="2" charset="2"/>
              </a:rPr>
              <a:t> 95%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Sep 19  Dec 19</a:t>
            </a:r>
          </a:p>
          <a:p>
            <a:r>
              <a:rPr lang="en-US" altLang="sv-SE" sz="2000" dirty="0">
                <a:ea typeface="MS PGothic" panose="020B0600070205080204" pitchFamily="34" charset="-128"/>
                <a:sym typeface="Wingdings" panose="05000000000000000000" pitchFamily="2" charset="2"/>
              </a:rPr>
              <a:t>Documents:</a:t>
            </a:r>
          </a:p>
          <a:p>
            <a:pPr lvl="1"/>
            <a:r>
              <a:rPr lang="en-US" altLang="sv-SE" sz="1800" dirty="0">
                <a:ea typeface="MS PGothic" panose="020B0600070205080204" pitchFamily="34" charset="-128"/>
                <a:sym typeface="Wingdings" panose="05000000000000000000" pitchFamily="2" charset="2"/>
              </a:rPr>
              <a:t>TR 33.861 </a:t>
            </a:r>
            <a:r>
              <a:rPr lang="en-GB" altLang="ja-JP" sz="1800" dirty="0">
                <a:solidFill>
                  <a:srgbClr val="000000"/>
                </a:solidFill>
              </a:rPr>
              <a:t>Study on evolution of Cellular IoT security for the 5G System</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TR 33.861:</a:t>
            </a:r>
          </a:p>
          <a:p>
            <a:pPr lvl="1"/>
            <a:r>
              <a:rPr lang="sv-SE" altLang="sv-SE" sz="1800" dirty="0"/>
              <a:t>14 </a:t>
            </a:r>
            <a:r>
              <a:rPr lang="en-US" altLang="ja-JP" sz="1800" dirty="0">
                <a:sym typeface="Wingdings" panose="05000000000000000000" pitchFamily="2" charset="2"/>
              </a:rPr>
              <a:t> 15 </a:t>
            </a:r>
            <a:r>
              <a:rPr lang="sv-SE" altLang="sv-SE" sz="1800" dirty="0"/>
              <a:t>Key issues</a:t>
            </a:r>
          </a:p>
          <a:p>
            <a:pPr lvl="1"/>
            <a:r>
              <a:rPr lang="sv-SE" altLang="sv-SE" sz="1800" dirty="0"/>
              <a:t>24 </a:t>
            </a:r>
            <a:r>
              <a:rPr lang="en-US" altLang="ja-JP" sz="1800" dirty="0">
                <a:sym typeface="Wingdings" panose="05000000000000000000" pitchFamily="2" charset="2"/>
              </a:rPr>
              <a:t> 30 </a:t>
            </a:r>
            <a:r>
              <a:rPr lang="sv-SE" altLang="sv-SE" sz="1800" dirty="0"/>
              <a:t>Solutions</a:t>
            </a:r>
          </a:p>
          <a:p>
            <a:pPr lvl="1"/>
            <a:r>
              <a:rPr lang="sv-SE" altLang="sv-SE" sz="1800" dirty="0"/>
              <a:t>4 </a:t>
            </a:r>
            <a:r>
              <a:rPr lang="en-US" altLang="ja-JP" sz="1800" dirty="0">
                <a:sym typeface="Wingdings" panose="05000000000000000000" pitchFamily="2" charset="2"/>
              </a:rPr>
              <a:t> 14 </a:t>
            </a:r>
            <a:r>
              <a:rPr lang="sv-SE" altLang="sv-SE" sz="1800" dirty="0"/>
              <a:t>Conclusions</a:t>
            </a:r>
          </a:p>
          <a:p>
            <a:endParaRPr lang="sv-SE" altLang="sv-SE" sz="2200" dirty="0"/>
          </a:p>
        </p:txBody>
      </p:sp>
      <p:sp>
        <p:nvSpPr>
          <p:cNvPr id="27652" name="Content Placeholder 4">
            <a:extLst>
              <a:ext uri="{FF2B5EF4-FFF2-40B4-BE49-F238E27FC236}">
                <a16:creationId xmlns:a16="http://schemas.microsoft.com/office/drawing/2014/main" id="{FE5FD82F-4908-4560-B946-65C90F8B6B2B}"/>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5G_CIoT</a:t>
            </a:r>
          </a:p>
          <a:p>
            <a:r>
              <a:rPr lang="sv-SE" altLang="sv-SE" sz="2000" dirty="0"/>
              <a:t>Completion rate: </a:t>
            </a:r>
          </a:p>
          <a:p>
            <a:pPr lvl="1"/>
            <a:r>
              <a:rPr lang="sv-SE" altLang="sv-SE" sz="1800" dirty="0"/>
              <a:t>0% </a:t>
            </a:r>
            <a:r>
              <a:rPr lang="en-US" altLang="ja-JP" sz="1800" dirty="0">
                <a:sym typeface="Wingdings" panose="05000000000000000000" pitchFamily="2" charset="2"/>
              </a:rPr>
              <a:t> 50%</a:t>
            </a:r>
          </a:p>
          <a:p>
            <a:r>
              <a:rPr lang="en-US" altLang="ja-JP" sz="2000" dirty="0">
                <a:sym typeface="Wingdings" panose="05000000000000000000" pitchFamily="2" charset="2"/>
              </a:rPr>
              <a:t>Target: </a:t>
            </a:r>
          </a:p>
          <a:p>
            <a:pPr marL="457200" lvl="1" indent="0">
              <a:buNone/>
            </a:pPr>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Progress is being recorded in a draft CR</a:t>
            </a:r>
          </a:p>
          <a:p>
            <a:endParaRPr lang="sv-SE" altLang="sv-SE" sz="1600" dirty="0"/>
          </a:p>
          <a:p>
            <a:pPr lvl="1"/>
            <a:endParaRPr lang="sv-SE" altLang="sv-SE" sz="1200" dirty="0"/>
          </a:p>
        </p:txBody>
      </p:sp>
    </p:spTree>
    <p:extLst>
      <p:ext uri="{BB962C8B-B14F-4D97-AF65-F5344CB8AC3E}">
        <p14:creationId xmlns:p14="http://schemas.microsoft.com/office/powerpoint/2010/main" val="2942926220"/>
      </p:ext>
    </p:extLst>
  </p:cSld>
  <p:clrMapOvr>
    <a:masterClrMapping/>
  </p:clrMapOvr>
  <p:transition>
    <p:wipe dir="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Rectangle 37">
            <a:extLst>
              <a:ext uri="{FF2B5EF4-FFF2-40B4-BE49-F238E27FC236}">
                <a16:creationId xmlns:a16="http://schemas.microsoft.com/office/drawing/2014/main" id="{C22C4063-61F4-432D-A317-E684528EE408}"/>
              </a:ext>
            </a:extLst>
          </p:cNvPr>
          <p:cNvSpPr/>
          <p:nvPr/>
        </p:nvSpPr>
        <p:spPr bwMode="auto">
          <a:xfrm>
            <a:off x="7546924" y="3037624"/>
            <a:ext cx="1588379" cy="268605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B83E280E-891A-41EF-98BE-34D7F300CF61}"/>
              </a:ext>
            </a:extLst>
          </p:cNvPr>
          <p:cNvSpPr>
            <a:spLocks noGrp="1"/>
          </p:cNvSpPr>
          <p:nvPr>
            <p:ph sz="half" idx="1"/>
          </p:nvPr>
        </p:nvSpPr>
        <p:spPr>
          <a:xfrm>
            <a:off x="479426" y="1844675"/>
            <a:ext cx="4309430" cy="4392612"/>
          </a:xfrm>
        </p:spPr>
        <p:txBody>
          <a:bodyPr/>
          <a:lstStyle/>
          <a:p>
            <a:r>
              <a:rPr lang="sv-SE" dirty="0"/>
              <a:t>Example of security issues studied:</a:t>
            </a:r>
          </a:p>
          <a:p>
            <a:pPr marL="827088" lvl="1" indent="-457200">
              <a:buFont typeface="+mj-lt"/>
              <a:buAutoNum type="arabicPeriod"/>
            </a:pPr>
            <a:r>
              <a:rPr lang="sv-SE" dirty="0"/>
              <a:t>Protection of the user data in the infrequent data CIoT feature (similar to DoNAS)</a:t>
            </a:r>
          </a:p>
          <a:p>
            <a:pPr marL="827088" lvl="1" indent="-457200">
              <a:buFont typeface="+mj-lt"/>
              <a:buAutoNum type="arabicPeriod"/>
            </a:pPr>
            <a:r>
              <a:rPr lang="sv-SE" dirty="0"/>
              <a:t>Protection of the user data in the frequent data feature (similar to the Suspend / Resume mechanism)</a:t>
            </a:r>
          </a:p>
        </p:txBody>
      </p:sp>
      <p:sp>
        <p:nvSpPr>
          <p:cNvPr id="4" name="Title 3">
            <a:extLst>
              <a:ext uri="{FF2B5EF4-FFF2-40B4-BE49-F238E27FC236}">
                <a16:creationId xmlns:a16="http://schemas.microsoft.com/office/drawing/2014/main" id="{1D0A688B-99A6-46DA-949C-111C351B8EAD}"/>
              </a:ext>
            </a:extLst>
          </p:cNvPr>
          <p:cNvSpPr>
            <a:spLocks noGrp="1"/>
          </p:cNvSpPr>
          <p:nvPr>
            <p:ph type="title"/>
          </p:nvPr>
        </p:nvSpPr>
        <p:spPr>
          <a:xfrm>
            <a:off x="479425" y="246237"/>
            <a:ext cx="8942472" cy="1081088"/>
          </a:xfrm>
        </p:spPr>
        <p:txBody>
          <a:bodyPr/>
          <a:lstStyle/>
          <a:p>
            <a:r>
              <a:rPr lang="en-US" sz="4000" dirty="0"/>
              <a:t>Cellular IoT security for the 5G System – Overview</a:t>
            </a:r>
            <a:endParaRPr lang="sv-SE" sz="4000" dirty="0"/>
          </a:p>
        </p:txBody>
      </p:sp>
      <p:sp>
        <p:nvSpPr>
          <p:cNvPr id="5" name="TextBox 4">
            <a:extLst>
              <a:ext uri="{FF2B5EF4-FFF2-40B4-BE49-F238E27FC236}">
                <a16:creationId xmlns:a16="http://schemas.microsoft.com/office/drawing/2014/main" id="{925AFF85-FC8B-4DA5-9CA6-D40A2E6E52EB}"/>
              </a:ext>
            </a:extLst>
          </p:cNvPr>
          <p:cNvSpPr txBox="1"/>
          <p:nvPr/>
        </p:nvSpPr>
        <p:spPr bwMode="auto">
          <a:xfrm>
            <a:off x="10209076" y="181107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33.861</a:t>
            </a:r>
            <a:endParaRPr lang="sv-SE" sz="2000" b="1" dirty="0">
              <a:solidFill>
                <a:schemeClr val="accent1">
                  <a:lumMod val="75000"/>
                </a:schemeClr>
              </a:solidFill>
            </a:endParaRPr>
          </a:p>
        </p:txBody>
      </p:sp>
      <p:pic>
        <p:nvPicPr>
          <p:cNvPr id="7" name="Graphic 6">
            <a:extLst>
              <a:ext uri="{FF2B5EF4-FFF2-40B4-BE49-F238E27FC236}">
                <a16:creationId xmlns:a16="http://schemas.microsoft.com/office/drawing/2014/main" id="{2C8C6696-BA7A-4E3F-9ED8-1E8C5F703B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71238" y="4731027"/>
            <a:ext cx="306991" cy="429787"/>
          </a:xfrm>
          <a:prstGeom prst="rect">
            <a:avLst/>
          </a:prstGeom>
        </p:spPr>
      </p:pic>
      <p:sp>
        <p:nvSpPr>
          <p:cNvPr id="10" name="TextBox 9">
            <a:extLst>
              <a:ext uri="{FF2B5EF4-FFF2-40B4-BE49-F238E27FC236}">
                <a16:creationId xmlns:a16="http://schemas.microsoft.com/office/drawing/2014/main" id="{156BCD29-D4DC-485B-9016-F99E5631C81A}"/>
              </a:ext>
            </a:extLst>
          </p:cNvPr>
          <p:cNvSpPr txBox="1"/>
          <p:nvPr/>
        </p:nvSpPr>
        <p:spPr bwMode="auto">
          <a:xfrm>
            <a:off x="6819940" y="449721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14" name="TextBox 13">
            <a:extLst>
              <a:ext uri="{FF2B5EF4-FFF2-40B4-BE49-F238E27FC236}">
                <a16:creationId xmlns:a16="http://schemas.microsoft.com/office/drawing/2014/main" id="{C7A3C6CA-23C0-4060-9893-54847F036A12}"/>
              </a:ext>
            </a:extLst>
          </p:cNvPr>
          <p:cNvSpPr txBox="1"/>
          <p:nvPr/>
        </p:nvSpPr>
        <p:spPr bwMode="auto">
          <a:xfrm>
            <a:off x="8441147" y="468958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17" name="Straight Arrow Connector 16">
            <a:extLst>
              <a:ext uri="{FF2B5EF4-FFF2-40B4-BE49-F238E27FC236}">
                <a16:creationId xmlns:a16="http://schemas.microsoft.com/office/drawing/2014/main" id="{F29744A3-BC32-4BB6-88F2-E78E90D4ECE9}"/>
              </a:ext>
            </a:extLst>
          </p:cNvPr>
          <p:cNvCxnSpPr>
            <a:cxnSpLocks/>
          </p:cNvCxnSpPr>
          <p:nvPr/>
        </p:nvCxnSpPr>
        <p:spPr bwMode="auto">
          <a:xfrm>
            <a:off x="5478229" y="5102812"/>
            <a:ext cx="1344908"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18" name="TextBox 17">
            <a:extLst>
              <a:ext uri="{FF2B5EF4-FFF2-40B4-BE49-F238E27FC236}">
                <a16:creationId xmlns:a16="http://schemas.microsoft.com/office/drawing/2014/main" id="{050022A8-4CE1-49F4-ACF3-0DE610E2DED6}"/>
              </a:ext>
            </a:extLst>
          </p:cNvPr>
          <p:cNvSpPr txBox="1"/>
          <p:nvPr/>
        </p:nvSpPr>
        <p:spPr bwMode="auto">
          <a:xfrm>
            <a:off x="5662507" y="5000604"/>
            <a:ext cx="928688" cy="19147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26" name="TextBox 25">
            <a:extLst>
              <a:ext uri="{FF2B5EF4-FFF2-40B4-BE49-F238E27FC236}">
                <a16:creationId xmlns:a16="http://schemas.microsoft.com/office/drawing/2014/main" id="{960B5369-B2E8-4018-9A6E-9C1FC488F739}"/>
              </a:ext>
            </a:extLst>
          </p:cNvPr>
          <p:cNvSpPr txBox="1"/>
          <p:nvPr/>
        </p:nvSpPr>
        <p:spPr bwMode="auto">
          <a:xfrm>
            <a:off x="7810103" y="345439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31" name="Connector: Elbow 30">
            <a:extLst>
              <a:ext uri="{FF2B5EF4-FFF2-40B4-BE49-F238E27FC236}">
                <a16:creationId xmlns:a16="http://schemas.microsoft.com/office/drawing/2014/main" id="{66E1FB32-E95C-4D54-B71C-217022D12EFE}"/>
              </a:ext>
            </a:extLst>
          </p:cNvPr>
          <p:cNvCxnSpPr>
            <a:cxnSpLocks/>
            <a:endCxn id="26" idx="2"/>
          </p:cNvCxnSpPr>
          <p:nvPr/>
        </p:nvCxnSpPr>
        <p:spPr bwMode="auto">
          <a:xfrm flipV="1">
            <a:off x="5463824" y="4200294"/>
            <a:ext cx="2588262" cy="636330"/>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9A0035C5-0880-452E-A856-DC332612ABEC}"/>
              </a:ext>
            </a:extLst>
          </p:cNvPr>
          <p:cNvCxnSpPr>
            <a:cxnSpLocks/>
          </p:cNvCxnSpPr>
          <p:nvPr/>
        </p:nvCxnSpPr>
        <p:spPr bwMode="auto">
          <a:xfrm>
            <a:off x="7303910" y="5102812"/>
            <a:ext cx="1116672"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5" name="TextBox 34">
            <a:extLst>
              <a:ext uri="{FF2B5EF4-FFF2-40B4-BE49-F238E27FC236}">
                <a16:creationId xmlns:a16="http://schemas.microsoft.com/office/drawing/2014/main" id="{B2017479-2137-4125-86F6-82F314E6A0C1}"/>
              </a:ext>
            </a:extLst>
          </p:cNvPr>
          <p:cNvSpPr txBox="1"/>
          <p:nvPr/>
        </p:nvSpPr>
        <p:spPr bwMode="auto">
          <a:xfrm>
            <a:off x="9821817" y="2667732"/>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cxnSp>
        <p:nvCxnSpPr>
          <p:cNvPr id="37" name="Connector: Elbow 36">
            <a:extLst>
              <a:ext uri="{FF2B5EF4-FFF2-40B4-BE49-F238E27FC236}">
                <a16:creationId xmlns:a16="http://schemas.microsoft.com/office/drawing/2014/main" id="{7DBB0BC3-6BC4-4B28-874A-8A9364B66B06}"/>
              </a:ext>
            </a:extLst>
          </p:cNvPr>
          <p:cNvCxnSpPr>
            <a:cxnSpLocks/>
            <a:stCxn id="26" idx="3"/>
          </p:cNvCxnSpPr>
          <p:nvPr/>
        </p:nvCxnSpPr>
        <p:spPr bwMode="auto">
          <a:xfrm flipV="1">
            <a:off x="8294069" y="2904894"/>
            <a:ext cx="1127828" cy="922452"/>
          </a:xfrm>
          <a:prstGeom prst="bentConnector3">
            <a:avLst>
              <a:gd name="adj1" fmla="val 50000"/>
            </a:avLst>
          </a:prstGeom>
          <a:solidFill>
            <a:schemeClr val="accent1"/>
          </a:solidFill>
          <a:ln w="12700" cap="flat" cmpd="sng" algn="ctr">
            <a:solidFill>
              <a:schemeClr val="tx1"/>
            </a:solidFill>
            <a:prstDash val="solid"/>
            <a:round/>
            <a:headEnd type="triangle"/>
            <a:tailEnd type="triangle"/>
          </a:ln>
          <a:effectLst/>
        </p:spPr>
      </p:cxnSp>
      <p:cxnSp>
        <p:nvCxnSpPr>
          <p:cNvPr id="39" name="Connector: Elbow 38">
            <a:extLst>
              <a:ext uri="{FF2B5EF4-FFF2-40B4-BE49-F238E27FC236}">
                <a16:creationId xmlns:a16="http://schemas.microsoft.com/office/drawing/2014/main" id="{771A83BA-DCA8-4D5F-86DD-69626D195362}"/>
              </a:ext>
            </a:extLst>
          </p:cNvPr>
          <p:cNvCxnSpPr>
            <a:cxnSpLocks/>
            <a:stCxn id="14" idx="3"/>
          </p:cNvCxnSpPr>
          <p:nvPr/>
        </p:nvCxnSpPr>
        <p:spPr bwMode="auto">
          <a:xfrm flipV="1">
            <a:off x="8925117" y="3274400"/>
            <a:ext cx="1278728" cy="1787852"/>
          </a:xfrm>
          <a:prstGeom prst="bentConnector2">
            <a:avLst/>
          </a:prstGeom>
          <a:solidFill>
            <a:schemeClr val="accent1"/>
          </a:solidFill>
          <a:ln w="12700" cap="flat" cmpd="sng" algn="ctr">
            <a:solidFill>
              <a:schemeClr val="tx1"/>
            </a:solidFill>
            <a:prstDash val="solid"/>
            <a:round/>
            <a:headEnd type="triangle"/>
            <a:tailEnd type="triangle"/>
          </a:ln>
          <a:effectLst/>
        </p:spPr>
      </p:cxnSp>
      <p:sp>
        <p:nvSpPr>
          <p:cNvPr id="41" name="TextBox 40">
            <a:extLst>
              <a:ext uri="{FF2B5EF4-FFF2-40B4-BE49-F238E27FC236}">
                <a16:creationId xmlns:a16="http://schemas.microsoft.com/office/drawing/2014/main" id="{29F7583A-17D6-42A2-9D6C-8BFA588A50D9}"/>
              </a:ext>
            </a:extLst>
          </p:cNvPr>
          <p:cNvSpPr txBox="1"/>
          <p:nvPr/>
        </p:nvSpPr>
        <p:spPr bwMode="auto">
          <a:xfrm>
            <a:off x="5171238" y="2326394"/>
            <a:ext cx="1932822" cy="122772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1. Small data transported over the NAS protocol (control plane between UE and Core Network</a:t>
            </a:r>
          </a:p>
        </p:txBody>
      </p:sp>
      <p:sp>
        <p:nvSpPr>
          <p:cNvPr id="42" name="TextBox 41">
            <a:extLst>
              <a:ext uri="{FF2B5EF4-FFF2-40B4-BE49-F238E27FC236}">
                <a16:creationId xmlns:a16="http://schemas.microsoft.com/office/drawing/2014/main" id="{32896A06-1BFC-4D76-B9F6-830D184C746A}"/>
              </a:ext>
            </a:extLst>
          </p:cNvPr>
          <p:cNvSpPr txBox="1"/>
          <p:nvPr/>
        </p:nvSpPr>
        <p:spPr bwMode="auto">
          <a:xfrm>
            <a:off x="4943853" y="5509297"/>
            <a:ext cx="2762768" cy="766248"/>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400" i="1" dirty="0"/>
              <a:t>2. Small data transported over PDCP (User Plane between the UE and the base station)</a:t>
            </a:r>
          </a:p>
        </p:txBody>
      </p:sp>
      <p:cxnSp>
        <p:nvCxnSpPr>
          <p:cNvPr id="44" name="Straight Arrow Connector 43">
            <a:extLst>
              <a:ext uri="{FF2B5EF4-FFF2-40B4-BE49-F238E27FC236}">
                <a16:creationId xmlns:a16="http://schemas.microsoft.com/office/drawing/2014/main" id="{F0F10227-BDE3-4EDE-AB7E-8F0AF6441EF0}"/>
              </a:ext>
            </a:extLst>
          </p:cNvPr>
          <p:cNvCxnSpPr>
            <a:cxnSpLocks/>
          </p:cNvCxnSpPr>
          <p:nvPr/>
        </p:nvCxnSpPr>
        <p:spPr bwMode="auto">
          <a:xfrm>
            <a:off x="6031286" y="3554116"/>
            <a:ext cx="0" cy="1173206"/>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46" name="Straight Arrow Connector 45">
            <a:extLst>
              <a:ext uri="{FF2B5EF4-FFF2-40B4-BE49-F238E27FC236}">
                <a16:creationId xmlns:a16="http://schemas.microsoft.com/office/drawing/2014/main" id="{101501C2-89E1-4F6E-96AA-B59C65C558D8}"/>
              </a:ext>
            </a:extLst>
          </p:cNvPr>
          <p:cNvCxnSpPr>
            <a:cxnSpLocks/>
          </p:cNvCxnSpPr>
          <p:nvPr/>
        </p:nvCxnSpPr>
        <p:spPr bwMode="auto">
          <a:xfrm flipV="1">
            <a:off x="5916228" y="5173122"/>
            <a:ext cx="5672" cy="32798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27" name="Freeform 34">
            <a:extLst>
              <a:ext uri="{FF2B5EF4-FFF2-40B4-BE49-F238E27FC236}">
                <a16:creationId xmlns:a16="http://schemas.microsoft.com/office/drawing/2014/main" id="{5C437B48-94CB-425F-B22A-3678B878A7F2}"/>
              </a:ext>
            </a:extLst>
          </p:cNvPr>
          <p:cNvSpPr>
            <a:spLocks noChangeAspect="1"/>
          </p:cNvSpPr>
          <p:nvPr/>
        </p:nvSpPr>
        <p:spPr bwMode="auto">
          <a:xfrm>
            <a:off x="9421898" y="233037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3" name="TextBox 12">
            <a:extLst>
              <a:ext uri="{FF2B5EF4-FFF2-40B4-BE49-F238E27FC236}">
                <a16:creationId xmlns:a16="http://schemas.microsoft.com/office/drawing/2014/main" id="{C0EDAA5B-7A3A-4F73-B6C2-3FE88F7C6FFE}"/>
              </a:ext>
            </a:extLst>
          </p:cNvPr>
          <p:cNvSpPr txBox="1"/>
          <p:nvPr/>
        </p:nvSpPr>
        <p:spPr bwMode="auto">
          <a:xfrm>
            <a:off x="5648473" y="4727322"/>
            <a:ext cx="940310" cy="21859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Small data</a:t>
            </a:r>
          </a:p>
        </p:txBody>
      </p:sp>
      <p:sp>
        <p:nvSpPr>
          <p:cNvPr id="40" name="TextBox 39">
            <a:extLst>
              <a:ext uri="{FF2B5EF4-FFF2-40B4-BE49-F238E27FC236}">
                <a16:creationId xmlns:a16="http://schemas.microsoft.com/office/drawing/2014/main" id="{42867896-42B2-4FAC-B76A-C75241EAB866}"/>
              </a:ext>
            </a:extLst>
          </p:cNvPr>
          <p:cNvSpPr txBox="1"/>
          <p:nvPr/>
        </p:nvSpPr>
        <p:spPr bwMode="auto">
          <a:xfrm>
            <a:off x="7547316" y="3047914"/>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spTree>
    <p:extLst>
      <p:ext uri="{BB962C8B-B14F-4D97-AF65-F5344CB8AC3E}">
        <p14:creationId xmlns:p14="http://schemas.microsoft.com/office/powerpoint/2010/main" val="241001713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2">
            <a:extLst>
              <a:ext uri="{FF2B5EF4-FFF2-40B4-BE49-F238E27FC236}">
                <a16:creationId xmlns:a16="http://schemas.microsoft.com/office/drawing/2014/main" id="{5C30094F-4F78-4961-BB17-AD4DDBCA0063}"/>
              </a:ext>
            </a:extLst>
          </p:cNvPr>
          <p:cNvSpPr>
            <a:spLocks noGrp="1"/>
          </p:cNvSpPr>
          <p:nvPr>
            <p:ph type="title"/>
          </p:nvPr>
        </p:nvSpPr>
        <p:spPr>
          <a:xfrm>
            <a:off x="838200" y="306388"/>
            <a:ext cx="10515600" cy="1325562"/>
          </a:xfrm>
        </p:spPr>
        <p:txBody>
          <a:bodyPr/>
          <a:lstStyle/>
          <a:p>
            <a:r>
              <a:rPr lang="en-US" altLang="ja-JP" sz="4000" dirty="0"/>
              <a:t>Security Aspects of the 5G Service </a:t>
            </a:r>
            <a:br>
              <a:rPr lang="en-US" altLang="ja-JP" sz="4000" dirty="0"/>
            </a:br>
            <a:r>
              <a:rPr lang="en-US" altLang="ja-JP" sz="4000" dirty="0"/>
              <a:t>Based Architecture - Status</a:t>
            </a:r>
            <a:endParaRPr lang="sv-SE" altLang="sv-SE" sz="4000" dirty="0"/>
          </a:p>
        </p:txBody>
      </p:sp>
      <p:sp>
        <p:nvSpPr>
          <p:cNvPr id="28675" name="Content Placeholder 3">
            <a:extLst>
              <a:ext uri="{FF2B5EF4-FFF2-40B4-BE49-F238E27FC236}">
                <a16:creationId xmlns:a16="http://schemas.microsoft.com/office/drawing/2014/main" id="{CFD02F8C-91F1-4C69-9A00-9CA0E1388716}"/>
              </a:ext>
            </a:extLst>
          </p:cNvPr>
          <p:cNvSpPr>
            <a:spLocks noGrp="1"/>
          </p:cNvSpPr>
          <p:nvPr>
            <p:ph idx="1"/>
          </p:nvPr>
        </p:nvSpPr>
        <p:spPr>
          <a:xfrm>
            <a:off x="838200" y="1825625"/>
            <a:ext cx="5081588" cy="4351338"/>
          </a:xfrm>
        </p:spPr>
        <p:txBody>
          <a:bodyPr/>
          <a:lstStyle/>
          <a:p>
            <a:r>
              <a:rPr lang="sv-SE" altLang="sv-SE" sz="1800" dirty="0"/>
              <a:t>SI code: </a:t>
            </a:r>
          </a:p>
          <a:p>
            <a:pPr lvl="1"/>
            <a:r>
              <a:rPr lang="sv-SE" altLang="sv-SE" sz="1600" dirty="0"/>
              <a:t>FS_SBA-Sec</a:t>
            </a:r>
          </a:p>
          <a:p>
            <a:r>
              <a:rPr lang="sv-SE" altLang="sv-SE" sz="1800" dirty="0"/>
              <a:t>Completion rate: </a:t>
            </a:r>
          </a:p>
          <a:p>
            <a:pPr lvl="1"/>
            <a:r>
              <a:rPr lang="sv-SE" altLang="sv-SE" sz="1600" dirty="0"/>
              <a:t>80% </a:t>
            </a:r>
            <a:r>
              <a:rPr lang="en-US" altLang="ja-JP" sz="1600" dirty="0">
                <a:sym typeface="Wingdings" panose="05000000000000000000" pitchFamily="2" charset="2"/>
              </a:rPr>
              <a:t> 85%</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Dec 19  Mar 20</a:t>
            </a:r>
          </a:p>
          <a:p>
            <a:r>
              <a:rPr lang="en-US" altLang="sv-SE" sz="1800" dirty="0">
                <a:ea typeface="MS PGothic" panose="020B0600070205080204" pitchFamily="34" charset="-128"/>
                <a:sym typeface="Wingdings" panose="05000000000000000000" pitchFamily="2" charset="2"/>
              </a:rPr>
              <a:t>Documents:</a:t>
            </a:r>
          </a:p>
          <a:p>
            <a:pPr lvl="1"/>
            <a:r>
              <a:rPr lang="en-US" altLang="ja-JP" sz="1600" dirty="0"/>
              <a:t>TR 33.855 Study on Security Aspects of the 5G Service Based Architecture</a:t>
            </a:r>
            <a:r>
              <a:rPr lang="en-US" altLang="sv-SE" sz="1600" dirty="0">
                <a:ea typeface="MS PGothic" panose="020B0600070205080204" pitchFamily="34" charset="-128"/>
                <a:sym typeface="Wingdings" panose="05000000000000000000" pitchFamily="2" charset="2"/>
              </a:rPr>
              <a:t> </a:t>
            </a:r>
            <a:endParaRPr lang="sv-SE" altLang="sv-SE" sz="1600" dirty="0"/>
          </a:p>
          <a:p>
            <a:r>
              <a:rPr lang="sv-SE" altLang="sv-SE" sz="1800" dirty="0"/>
              <a:t>TR 33.855:</a:t>
            </a:r>
          </a:p>
          <a:p>
            <a:pPr lvl="1"/>
            <a:r>
              <a:rPr lang="sv-SE" altLang="sv-SE" sz="1600" dirty="0"/>
              <a:t>19 Key issues (only 10 in scope of Rel-16)</a:t>
            </a:r>
          </a:p>
          <a:p>
            <a:pPr lvl="1"/>
            <a:r>
              <a:rPr lang="sv-SE" altLang="ja-JP" sz="1600" dirty="0">
                <a:sym typeface="Wingdings" panose="05000000000000000000" pitchFamily="2" charset="2"/>
              </a:rPr>
              <a:t>33</a:t>
            </a:r>
            <a:r>
              <a:rPr lang="en-US" altLang="ja-JP" sz="1600" dirty="0">
                <a:sym typeface="Wingdings" panose="05000000000000000000" pitchFamily="2" charset="2"/>
              </a:rPr>
              <a:t>  35</a:t>
            </a:r>
            <a:r>
              <a:rPr lang="sv-SE" altLang="sv-SE" sz="1600" dirty="0"/>
              <a:t> Solutions</a:t>
            </a:r>
          </a:p>
          <a:p>
            <a:pPr lvl="1"/>
            <a:r>
              <a:rPr lang="sv-SE" altLang="ja-JP" sz="1600" dirty="0">
                <a:sym typeface="Wingdings" panose="05000000000000000000" pitchFamily="2" charset="2"/>
              </a:rPr>
              <a:t>7</a:t>
            </a:r>
            <a:r>
              <a:rPr lang="en-US" altLang="ja-JP" sz="1600" dirty="0">
                <a:sym typeface="Wingdings" panose="05000000000000000000" pitchFamily="2" charset="2"/>
              </a:rPr>
              <a:t>  9</a:t>
            </a:r>
            <a:r>
              <a:rPr lang="sv-SE" altLang="sv-SE" sz="1600" dirty="0"/>
              <a:t> Conclusions</a:t>
            </a:r>
          </a:p>
          <a:p>
            <a:endParaRPr lang="sv-SE" altLang="sv-SE" sz="2000" dirty="0"/>
          </a:p>
        </p:txBody>
      </p:sp>
      <p:sp>
        <p:nvSpPr>
          <p:cNvPr id="28676" name="Content Placeholder 4">
            <a:extLst>
              <a:ext uri="{FF2B5EF4-FFF2-40B4-BE49-F238E27FC236}">
                <a16:creationId xmlns:a16="http://schemas.microsoft.com/office/drawing/2014/main" id="{E024541C-D063-4776-B0BB-C7561CE5D00D}"/>
              </a:ext>
            </a:extLst>
          </p:cNvPr>
          <p:cNvSpPr>
            <a:spLocks noGrp="1"/>
          </p:cNvSpPr>
          <p:nvPr>
            <p:ph idx="10"/>
          </p:nvPr>
        </p:nvSpPr>
        <p:spPr>
          <a:xfrm>
            <a:off x="6272213" y="1825625"/>
            <a:ext cx="5081587" cy="4351338"/>
          </a:xfrm>
        </p:spPr>
        <p:txBody>
          <a:bodyPr/>
          <a:lstStyle/>
          <a:p>
            <a:r>
              <a:rPr lang="en-US" altLang="sv-SE" sz="1800" dirty="0"/>
              <a:t>WI code</a:t>
            </a:r>
          </a:p>
          <a:p>
            <a:pPr lvl="1"/>
            <a:r>
              <a:rPr lang="en-US" altLang="sv-SE" sz="1400" dirty="0"/>
              <a:t>eSBA</a:t>
            </a:r>
          </a:p>
          <a:p>
            <a:r>
              <a:rPr lang="en-US" altLang="sv-SE" sz="1800" dirty="0"/>
              <a:t>Completion rate:</a:t>
            </a:r>
          </a:p>
          <a:p>
            <a:pPr lvl="1"/>
            <a:r>
              <a:rPr lang="sv-SE" altLang="sv-SE" sz="1400" dirty="0"/>
              <a:t>0% </a:t>
            </a:r>
            <a:r>
              <a:rPr lang="en-US" altLang="ja-JP" sz="1400" dirty="0">
                <a:sym typeface="Wingdings" panose="05000000000000000000" pitchFamily="2" charset="2"/>
              </a:rPr>
              <a:t> 45%</a:t>
            </a:r>
          </a:p>
          <a:p>
            <a:r>
              <a:rPr lang="en-US" altLang="sv-SE" sz="1800" dirty="0"/>
              <a:t>Target</a:t>
            </a:r>
          </a:p>
          <a:p>
            <a:pPr lvl="1"/>
            <a:r>
              <a:rPr lang="en-US" altLang="sv-SE" sz="1400" dirty="0"/>
              <a:t>Dec 19 </a:t>
            </a:r>
            <a:r>
              <a:rPr lang="en-US" altLang="ja-JP" sz="1400" dirty="0">
                <a:sym typeface="Wingdings" panose="05000000000000000000" pitchFamily="2" charset="2"/>
              </a:rPr>
              <a:t> </a:t>
            </a:r>
            <a:r>
              <a:rPr lang="en-US" altLang="sv-SE" sz="1400" dirty="0"/>
              <a:t>Mar 20</a:t>
            </a:r>
          </a:p>
          <a:p>
            <a:r>
              <a:rPr lang="en-US" altLang="sv-SE" sz="1800" dirty="0"/>
              <a:t>Documents</a:t>
            </a:r>
          </a:p>
          <a:p>
            <a:pPr lvl="1"/>
            <a:r>
              <a:rPr lang="en-US" altLang="sv-SE" sz="1600" dirty="0"/>
              <a:t>WID update to factor out N9 work in SP-191130</a:t>
            </a:r>
          </a:p>
          <a:p>
            <a:pPr lvl="1"/>
            <a:r>
              <a:rPr lang="en-US" altLang="en-US" sz="1600" dirty="0"/>
              <a:t>Rel-16 CR to TS 33.501 for approval in SP-191131</a:t>
            </a:r>
          </a:p>
          <a:p>
            <a:pPr lvl="1"/>
            <a:r>
              <a:rPr lang="en-US" altLang="sv-SE" sz="1600" dirty="0"/>
              <a:t>New WID on User Plane Gateway Function for Inter-PLMN Security in SP-191123</a:t>
            </a:r>
          </a:p>
          <a:p>
            <a:pPr lvl="1"/>
            <a:r>
              <a:rPr lang="en-US" altLang="en-US" sz="1600" dirty="0"/>
              <a:t>Rel-16 CR to TS 33.501 for approval in SP-191124</a:t>
            </a:r>
          </a:p>
          <a:p>
            <a:pPr lvl="1"/>
            <a:endParaRPr lang="en-US" altLang="sv-SE" sz="1600" dirty="0"/>
          </a:p>
          <a:p>
            <a:endParaRPr lang="sv-SE" altLang="sv-SE" sz="1800" dirty="0">
              <a:highlight>
                <a:srgbClr val="FFFF00"/>
              </a:highlight>
            </a:endParaRP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EA8858C8-EC54-49FD-95A8-33728CE9D9AC}"/>
              </a:ext>
            </a:extLst>
          </p:cNvPr>
          <p:cNvSpPr>
            <a:spLocks noGrp="1"/>
          </p:cNvSpPr>
          <p:nvPr>
            <p:ph type="title"/>
          </p:nvPr>
        </p:nvSpPr>
        <p:spPr/>
        <p:txBody>
          <a:bodyPr/>
          <a:lstStyle/>
          <a:p>
            <a:r>
              <a:rPr lang="sv-SE" altLang="sv-SE" dirty="0"/>
              <a:t>Summary</a:t>
            </a:r>
          </a:p>
        </p:txBody>
      </p:sp>
      <p:sp>
        <p:nvSpPr>
          <p:cNvPr id="5123" name="Content Placeholder 2">
            <a:extLst>
              <a:ext uri="{FF2B5EF4-FFF2-40B4-BE49-F238E27FC236}">
                <a16:creationId xmlns:a16="http://schemas.microsoft.com/office/drawing/2014/main" id="{217E6A27-06FC-4FB7-BB5A-034788D74C35}"/>
              </a:ext>
            </a:extLst>
          </p:cNvPr>
          <p:cNvSpPr>
            <a:spLocks noGrp="1"/>
          </p:cNvSpPr>
          <p:nvPr>
            <p:ph idx="1"/>
          </p:nvPr>
        </p:nvSpPr>
        <p:spPr/>
        <p:txBody>
          <a:bodyPr/>
          <a:lstStyle/>
          <a:p>
            <a:r>
              <a:rPr lang="en-GB" altLang="ja-JP" sz="2400" dirty="0"/>
              <a:t>Specifications/Reports for approval</a:t>
            </a:r>
          </a:p>
          <a:p>
            <a:pPr lvl="1"/>
            <a:r>
              <a:rPr lang="en-US" altLang="ja-JP" sz="1800" dirty="0"/>
              <a:t>TR 33.835 Study on authentication and key management for applications based on 3GPP credential in 5G in SP-191142</a:t>
            </a:r>
          </a:p>
          <a:p>
            <a:pPr lvl="1"/>
            <a:r>
              <a:rPr lang="en-US" altLang="ja-JP" sz="1800" dirty="0"/>
              <a:t>TR 33.819 Study on security enhancements of 5GS for vertical and Local Area Network (LAN) services in SP-191143</a:t>
            </a:r>
          </a:p>
          <a:p>
            <a:r>
              <a:rPr lang="en-US" altLang="ja-JP" sz="2400" dirty="0"/>
              <a:t>Specifications/Reports for information</a:t>
            </a:r>
          </a:p>
          <a:p>
            <a:pPr lvl="1"/>
            <a:r>
              <a:rPr lang="en-US" altLang="ja-JP" sz="1800" dirty="0"/>
              <a:t>None</a:t>
            </a:r>
          </a:p>
          <a:p>
            <a:r>
              <a:rPr lang="en-US" altLang="ja-JP" sz="2400" dirty="0"/>
              <a:t>WIDs/SIDs for approval </a:t>
            </a:r>
          </a:p>
          <a:p>
            <a:pPr lvl="1"/>
            <a:r>
              <a:rPr lang="en-US" altLang="ja-JP" sz="1800" dirty="0"/>
              <a:t>New WID on Security Assurance Specification for IMS in SP-191128</a:t>
            </a:r>
          </a:p>
          <a:p>
            <a:pPr lvl="1"/>
            <a:r>
              <a:rPr lang="en-US" altLang="ja-JP" sz="1800" dirty="0"/>
              <a:t>New WID on 3GPP profiles for cryptographic algorithms and IETF protocols in SP-191129</a:t>
            </a:r>
          </a:p>
          <a:p>
            <a:pPr lvl="1"/>
            <a:r>
              <a:rPr lang="en-US" altLang="ja-JP" sz="1800" dirty="0"/>
              <a:t>New WID on Security Aspects of PARLOS in SP-191126</a:t>
            </a:r>
          </a:p>
          <a:p>
            <a:pPr lvl="1"/>
            <a:r>
              <a:rPr lang="en-US" altLang="ja-JP" sz="1800" dirty="0"/>
              <a:t>New WID on eV2X security in SP-191125</a:t>
            </a:r>
          </a:p>
          <a:p>
            <a:pPr lvl="1"/>
            <a:r>
              <a:rPr lang="en-US" altLang="ja-JP" sz="1800" dirty="0"/>
              <a:t>New WID for User Plane Gateway Function for the Inter-PLMN Security in SP-191124</a:t>
            </a:r>
          </a:p>
          <a:p>
            <a:pPr lvl="1"/>
            <a:r>
              <a:rPr lang="en-US" altLang="ja-JP" sz="1800" dirty="0"/>
              <a:t>Update to 5G_eSBA WID in SP-191130</a:t>
            </a:r>
          </a:p>
          <a:p>
            <a:endParaRPr lang="en-GB" altLang="ja-JP" sz="2400" dirty="0">
              <a:highlight>
                <a:srgbClr val="FFFF00"/>
              </a:highlight>
            </a:endParaRPr>
          </a:p>
          <a:p>
            <a:pPr lvl="1"/>
            <a:endParaRPr lang="en-US" altLang="ja-JP" sz="2000" dirty="0">
              <a:highlight>
                <a:srgbClr val="FFFF00"/>
              </a:highlight>
            </a:endParaRPr>
          </a:p>
          <a:p>
            <a:pPr lvl="1"/>
            <a:endParaRPr lang="en-US" altLang="ja-JP" sz="2000" dirty="0">
              <a:highlight>
                <a:srgbClr val="FFFF00"/>
              </a:highlight>
            </a:endParaRPr>
          </a:p>
          <a:p>
            <a:pPr lvl="1"/>
            <a:endParaRPr lang="en-US" altLang="ja-JP" sz="2000" dirty="0"/>
          </a:p>
          <a:p>
            <a:pPr lvl="1"/>
            <a:endParaRPr lang="en-GB" altLang="ja-JP" sz="2000" dirty="0">
              <a:highlight>
                <a:srgbClr val="FFFF00"/>
              </a:highlight>
            </a:endParaRPr>
          </a:p>
          <a:p>
            <a:pPr marL="0" indent="0">
              <a:buNone/>
            </a:pPr>
            <a:endParaRPr lang="sv-SE" altLang="sv-SE" dirty="0"/>
          </a:p>
        </p:txBody>
      </p:sp>
    </p:spTree>
  </p:cSld>
  <p:clrMapOvr>
    <a:masterClrMapping/>
  </p:clrMapOvr>
  <p:transition>
    <p:wipe dir="r"/>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4149318" cy="4392612"/>
          </a:xfrm>
        </p:spPr>
        <p:txBody>
          <a:bodyPr/>
          <a:lstStyle/>
          <a:p>
            <a:r>
              <a:rPr lang="sv-SE" dirty="0"/>
              <a:t>Two main security topics:</a:t>
            </a:r>
          </a:p>
          <a:p>
            <a:pPr marL="827088" lvl="1" indent="-457200">
              <a:buFont typeface="+mj-lt"/>
              <a:buAutoNum type="arabicPeriod"/>
            </a:pPr>
            <a:r>
              <a:rPr lang="sv-SE" dirty="0"/>
              <a:t>The security procedures to support the introduction of the Service Communication Proxy</a:t>
            </a:r>
          </a:p>
          <a:p>
            <a:pPr marL="827088" lvl="1" indent="-457200">
              <a:buFont typeface="+mj-lt"/>
              <a:buAutoNum type="arabicPeriod"/>
            </a:pPr>
            <a:r>
              <a:rPr lang="sv-SE" dirty="0"/>
              <a:t>Security of the N9 interface in roaming scenarios</a:t>
            </a:r>
          </a:p>
          <a:p>
            <a:pPr lvl="2"/>
            <a:endParaRPr lang="sv-SE" dirty="0"/>
          </a:p>
          <a:p>
            <a:endParaRPr lang="sv-SE" dirty="0"/>
          </a:p>
          <a:p>
            <a:pPr lvl="1"/>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316759"/>
            <a:ext cx="8353426" cy="1081088"/>
          </a:xfrm>
        </p:spPr>
        <p:txBody>
          <a:bodyPr/>
          <a:lstStyle/>
          <a:p>
            <a:r>
              <a:rPr lang="en-US" sz="4000" dirty="0"/>
              <a:t>Security Aspects of the 5G Service Based Architecture - Overview</a:t>
            </a:r>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9959" y="1804219"/>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33.855</a:t>
            </a:r>
            <a:endParaRPr lang="sv-SE" sz="2000" b="1" dirty="0">
              <a:solidFill>
                <a:schemeClr val="accent1">
                  <a:lumMod val="75000"/>
                </a:schemeClr>
              </a:solidFill>
            </a:endParaRPr>
          </a:p>
        </p:txBody>
      </p:sp>
      <p:sp>
        <p:nvSpPr>
          <p:cNvPr id="5" name="Rectangle 4">
            <a:extLst>
              <a:ext uri="{FF2B5EF4-FFF2-40B4-BE49-F238E27FC236}">
                <a16:creationId xmlns:a16="http://schemas.microsoft.com/office/drawing/2014/main" id="{6511F8B5-DBC8-4E75-8B83-B7CB70782E4A}"/>
              </a:ext>
            </a:extLst>
          </p:cNvPr>
          <p:cNvSpPr/>
          <p:nvPr/>
        </p:nvSpPr>
        <p:spPr bwMode="auto">
          <a:xfrm>
            <a:off x="7801014" y="3780784"/>
            <a:ext cx="2437904" cy="2584098"/>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7" name="Rectangle 6">
            <a:extLst>
              <a:ext uri="{FF2B5EF4-FFF2-40B4-BE49-F238E27FC236}">
                <a16:creationId xmlns:a16="http://schemas.microsoft.com/office/drawing/2014/main" id="{2F0C1774-8A25-40CE-9614-90462DD7D66D}"/>
              </a:ext>
            </a:extLst>
          </p:cNvPr>
          <p:cNvSpPr/>
          <p:nvPr/>
        </p:nvSpPr>
        <p:spPr bwMode="auto">
          <a:xfrm>
            <a:off x="4766807" y="3784979"/>
            <a:ext cx="2437904" cy="2579903"/>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1" name="TextBox 10">
            <a:extLst>
              <a:ext uri="{FF2B5EF4-FFF2-40B4-BE49-F238E27FC236}">
                <a16:creationId xmlns:a16="http://schemas.microsoft.com/office/drawing/2014/main" id="{B9F6891A-E9C9-4BEB-8EEF-4CFB85F9ECC3}"/>
              </a:ext>
            </a:extLst>
          </p:cNvPr>
          <p:cNvSpPr txBox="1"/>
          <p:nvPr/>
        </p:nvSpPr>
        <p:spPr bwMode="auto">
          <a:xfrm>
            <a:off x="5121895" y="462248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7C7EE2EC-B0E2-4160-B972-0B451E790BE2}"/>
              </a:ext>
            </a:extLst>
          </p:cNvPr>
          <p:cNvSpPr txBox="1"/>
          <p:nvPr/>
        </p:nvSpPr>
        <p:spPr bwMode="auto">
          <a:xfrm>
            <a:off x="5865717" y="5480860"/>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5" name="TextBox 14">
            <a:extLst>
              <a:ext uri="{FF2B5EF4-FFF2-40B4-BE49-F238E27FC236}">
                <a16:creationId xmlns:a16="http://schemas.microsoft.com/office/drawing/2014/main" id="{E90DDA45-917C-4EA8-9181-892BDFB133EF}"/>
              </a:ext>
            </a:extLst>
          </p:cNvPr>
          <p:cNvSpPr txBox="1"/>
          <p:nvPr/>
        </p:nvSpPr>
        <p:spPr bwMode="auto">
          <a:xfrm>
            <a:off x="8577533"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6" name="TextBox 15">
            <a:extLst>
              <a:ext uri="{FF2B5EF4-FFF2-40B4-BE49-F238E27FC236}">
                <a16:creationId xmlns:a16="http://schemas.microsoft.com/office/drawing/2014/main" id="{8FE5A9F0-0F68-4C7C-9BE7-A7B401808DB7}"/>
              </a:ext>
            </a:extLst>
          </p:cNvPr>
          <p:cNvSpPr txBox="1"/>
          <p:nvPr/>
        </p:nvSpPr>
        <p:spPr bwMode="auto">
          <a:xfrm>
            <a:off x="5859531" y="3866798"/>
            <a:ext cx="483966"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g</a:t>
            </a:r>
          </a:p>
          <a:p>
            <a:pPr algn="ctr">
              <a:buClr>
                <a:schemeClr val="tx1"/>
              </a:buClr>
            </a:pPr>
            <a:r>
              <a:rPr lang="en-US" sz="1200" dirty="0"/>
              <a:t>SEPP</a:t>
            </a:r>
            <a:br>
              <a:rPr lang="en-US" sz="1200" dirty="0"/>
            </a:br>
            <a:endParaRPr lang="en-US" sz="1200" dirty="0"/>
          </a:p>
        </p:txBody>
      </p:sp>
      <p:sp>
        <p:nvSpPr>
          <p:cNvPr id="18" name="TextBox 17">
            <a:extLst>
              <a:ext uri="{FF2B5EF4-FFF2-40B4-BE49-F238E27FC236}">
                <a16:creationId xmlns:a16="http://schemas.microsoft.com/office/drawing/2014/main" id="{5F1EDF71-A967-4AF7-8D36-31BD6FB41E1E}"/>
              </a:ext>
            </a:extLst>
          </p:cNvPr>
          <p:cNvSpPr txBox="1"/>
          <p:nvPr/>
        </p:nvSpPr>
        <p:spPr bwMode="auto">
          <a:xfrm>
            <a:off x="9318466" y="461214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SMF</a:t>
            </a:r>
          </a:p>
          <a:p>
            <a:pPr algn="ctr">
              <a:buClr>
                <a:schemeClr val="tx1"/>
              </a:buClr>
            </a:pPr>
            <a:br>
              <a:rPr lang="en-US" sz="1200" dirty="0"/>
            </a:br>
            <a:br>
              <a:rPr lang="en-US" sz="1200" dirty="0"/>
            </a:br>
            <a:endParaRPr lang="en-US" sz="1200" dirty="0"/>
          </a:p>
        </p:txBody>
      </p:sp>
      <p:sp>
        <p:nvSpPr>
          <p:cNvPr id="19" name="TextBox 18">
            <a:extLst>
              <a:ext uri="{FF2B5EF4-FFF2-40B4-BE49-F238E27FC236}">
                <a16:creationId xmlns:a16="http://schemas.microsoft.com/office/drawing/2014/main" id="{42481680-0D01-4C03-8081-6E25B1B887F1}"/>
              </a:ext>
            </a:extLst>
          </p:cNvPr>
          <p:cNvSpPr txBox="1"/>
          <p:nvPr/>
        </p:nvSpPr>
        <p:spPr bwMode="auto">
          <a:xfrm>
            <a:off x="8723043" y="5475075"/>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22" name="Straight Connector 21">
            <a:extLst>
              <a:ext uri="{FF2B5EF4-FFF2-40B4-BE49-F238E27FC236}">
                <a16:creationId xmlns:a16="http://schemas.microsoft.com/office/drawing/2014/main" id="{1D4079C8-102F-4BD9-88CA-42E4BDDA3219}"/>
              </a:ext>
            </a:extLst>
          </p:cNvPr>
          <p:cNvCxnSpPr>
            <a:cxnSpLocks/>
            <a:endCxn id="16" idx="1"/>
          </p:cNvCxnSpPr>
          <p:nvPr/>
        </p:nvCxnSpPr>
        <p:spPr bwMode="auto">
          <a:xfrm>
            <a:off x="4889433" y="4239470"/>
            <a:ext cx="970098"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E27ED26-6641-4A89-B9E6-527CD9162ACC}"/>
              </a:ext>
            </a:extLst>
          </p:cNvPr>
          <p:cNvCxnSpPr>
            <a:cxnSpLocks/>
          </p:cNvCxnSpPr>
          <p:nvPr/>
        </p:nvCxnSpPr>
        <p:spPr bwMode="auto">
          <a:xfrm>
            <a:off x="9061499" y="4239470"/>
            <a:ext cx="937265"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8" name="Straight Connector 27">
            <a:extLst>
              <a:ext uri="{FF2B5EF4-FFF2-40B4-BE49-F238E27FC236}">
                <a16:creationId xmlns:a16="http://schemas.microsoft.com/office/drawing/2014/main" id="{69A75A5D-5343-40DF-A58A-57E04A8E5849}"/>
              </a:ext>
            </a:extLst>
          </p:cNvPr>
          <p:cNvCxnSpPr>
            <a:stCxn id="11" idx="0"/>
          </p:cNvCxnSpPr>
          <p:nvPr/>
        </p:nvCxnSpPr>
        <p:spPr bwMode="auto">
          <a:xfrm flipV="1">
            <a:off x="5363878" y="4249814"/>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9" name="Straight Connector 28">
            <a:extLst>
              <a:ext uri="{FF2B5EF4-FFF2-40B4-BE49-F238E27FC236}">
                <a16:creationId xmlns:a16="http://schemas.microsoft.com/office/drawing/2014/main" id="{FF342E5E-1480-42D3-8568-649E8282A217}"/>
              </a:ext>
            </a:extLst>
          </p:cNvPr>
          <p:cNvCxnSpPr>
            <a:cxnSpLocks/>
            <a:stCxn id="16" idx="3"/>
            <a:endCxn id="15" idx="1"/>
          </p:cNvCxnSpPr>
          <p:nvPr/>
        </p:nvCxnSpPr>
        <p:spPr bwMode="auto">
          <a:xfrm>
            <a:off x="6343497" y="4239470"/>
            <a:ext cx="2234036" cy="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2" name="Straight Connector 31">
            <a:extLst>
              <a:ext uri="{FF2B5EF4-FFF2-40B4-BE49-F238E27FC236}">
                <a16:creationId xmlns:a16="http://schemas.microsoft.com/office/drawing/2014/main" id="{EE98AB95-FE58-45F4-AD5B-4687BC019C66}"/>
              </a:ext>
            </a:extLst>
          </p:cNvPr>
          <p:cNvCxnSpPr>
            <a:cxnSpLocks/>
            <a:stCxn id="18" idx="0"/>
          </p:cNvCxnSpPr>
          <p:nvPr/>
        </p:nvCxnSpPr>
        <p:spPr bwMode="auto">
          <a:xfrm flipV="1">
            <a:off x="9560449" y="4239470"/>
            <a:ext cx="0" cy="372672"/>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6" name="Straight Connector 35">
            <a:extLst>
              <a:ext uri="{FF2B5EF4-FFF2-40B4-BE49-F238E27FC236}">
                <a16:creationId xmlns:a16="http://schemas.microsoft.com/office/drawing/2014/main" id="{FE70A349-E46D-42D9-BC16-0B1ED4804EED}"/>
              </a:ext>
            </a:extLst>
          </p:cNvPr>
          <p:cNvCxnSpPr>
            <a:cxnSpLocks/>
          </p:cNvCxnSpPr>
          <p:nvPr/>
        </p:nvCxnSpPr>
        <p:spPr bwMode="auto">
          <a:xfrm flipV="1">
            <a:off x="6349687" y="5939187"/>
            <a:ext cx="2373356" cy="578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9" name="Oval 38">
            <a:extLst>
              <a:ext uri="{FF2B5EF4-FFF2-40B4-BE49-F238E27FC236}">
                <a16:creationId xmlns:a16="http://schemas.microsoft.com/office/drawing/2014/main" id="{06159D59-F62B-41DD-80EF-815B1E6E6DBC}"/>
              </a:ext>
            </a:extLst>
          </p:cNvPr>
          <p:cNvSpPr/>
          <p:nvPr/>
        </p:nvSpPr>
        <p:spPr bwMode="auto">
          <a:xfrm>
            <a:off x="5311815" y="4575357"/>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2" name="Oval 41">
            <a:extLst>
              <a:ext uri="{FF2B5EF4-FFF2-40B4-BE49-F238E27FC236}">
                <a16:creationId xmlns:a16="http://schemas.microsoft.com/office/drawing/2014/main" id="{F4FD6057-038C-49E7-8D73-8139C4B5653E}"/>
              </a:ext>
            </a:extLst>
          </p:cNvPr>
          <p:cNvSpPr/>
          <p:nvPr/>
        </p:nvSpPr>
        <p:spPr bwMode="auto">
          <a:xfrm>
            <a:off x="9501543" y="4567890"/>
            <a:ext cx="111888" cy="73302"/>
          </a:xfrm>
          <a:prstGeom prst="ellipse">
            <a:avLst/>
          </a:prstGeom>
          <a:solidFill>
            <a:schemeClr val="bg1"/>
          </a:solidFill>
          <a:ln w="12700" cap="flat" cmpd="sng" algn="ctr">
            <a:solidFill>
              <a:schemeClr val="tx1"/>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6" name="TextBox 45">
            <a:extLst>
              <a:ext uri="{FF2B5EF4-FFF2-40B4-BE49-F238E27FC236}">
                <a16:creationId xmlns:a16="http://schemas.microsoft.com/office/drawing/2014/main" id="{848CAE01-FC48-46A3-B22A-E3A8F74A59F0}"/>
              </a:ext>
            </a:extLst>
          </p:cNvPr>
          <p:cNvSpPr txBox="1"/>
          <p:nvPr/>
        </p:nvSpPr>
        <p:spPr bwMode="auto">
          <a:xfrm>
            <a:off x="7348720" y="5866145"/>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N9</a:t>
            </a:r>
          </a:p>
        </p:txBody>
      </p:sp>
      <p:sp>
        <p:nvSpPr>
          <p:cNvPr id="47" name="TextBox 46">
            <a:extLst>
              <a:ext uri="{FF2B5EF4-FFF2-40B4-BE49-F238E27FC236}">
                <a16:creationId xmlns:a16="http://schemas.microsoft.com/office/drawing/2014/main" id="{76C03AF9-46E8-4EDA-984D-75E92C1BDF89}"/>
              </a:ext>
            </a:extLst>
          </p:cNvPr>
          <p:cNvSpPr txBox="1"/>
          <p:nvPr/>
        </p:nvSpPr>
        <p:spPr bwMode="auto">
          <a:xfrm>
            <a:off x="7303587" y="4128322"/>
            <a:ext cx="42140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N32</a:t>
            </a:r>
          </a:p>
        </p:txBody>
      </p:sp>
      <p:sp>
        <p:nvSpPr>
          <p:cNvPr id="65" name="TextBox 64">
            <a:extLst>
              <a:ext uri="{FF2B5EF4-FFF2-40B4-BE49-F238E27FC236}">
                <a16:creationId xmlns:a16="http://schemas.microsoft.com/office/drawing/2014/main" id="{40280511-20DB-4308-907B-C7B8AD91C0E1}"/>
              </a:ext>
            </a:extLst>
          </p:cNvPr>
          <p:cNvSpPr txBox="1"/>
          <p:nvPr/>
        </p:nvSpPr>
        <p:spPr bwMode="auto">
          <a:xfrm>
            <a:off x="4720003" y="3768612"/>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Visited PLMN</a:t>
            </a:r>
          </a:p>
        </p:txBody>
      </p:sp>
      <p:sp>
        <p:nvSpPr>
          <p:cNvPr id="66" name="TextBox 65">
            <a:extLst>
              <a:ext uri="{FF2B5EF4-FFF2-40B4-BE49-F238E27FC236}">
                <a16:creationId xmlns:a16="http://schemas.microsoft.com/office/drawing/2014/main" id="{0CFF18DE-AF68-4CF0-86A6-529D05A7C000}"/>
              </a:ext>
            </a:extLst>
          </p:cNvPr>
          <p:cNvSpPr txBox="1"/>
          <p:nvPr/>
        </p:nvSpPr>
        <p:spPr bwMode="auto">
          <a:xfrm>
            <a:off x="9165675" y="3780784"/>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Home PLMN</a:t>
            </a:r>
          </a:p>
        </p:txBody>
      </p:sp>
      <p:cxnSp>
        <p:nvCxnSpPr>
          <p:cNvPr id="82" name="Connector: Elbow 81">
            <a:extLst>
              <a:ext uri="{FF2B5EF4-FFF2-40B4-BE49-F238E27FC236}">
                <a16:creationId xmlns:a16="http://schemas.microsoft.com/office/drawing/2014/main" id="{EBE2206C-1A82-4561-8BA2-92052AD3118B}"/>
              </a:ext>
            </a:extLst>
          </p:cNvPr>
          <p:cNvCxnSpPr>
            <a:stCxn id="12" idx="1"/>
            <a:endCxn id="11" idx="2"/>
          </p:cNvCxnSpPr>
          <p:nvPr/>
        </p:nvCxnSpPr>
        <p:spPr bwMode="auto">
          <a:xfrm rot="10800000">
            <a:off x="5363879" y="5368382"/>
            <a:ext cx="501839" cy="485150"/>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6" name="TextBox 55">
            <a:extLst>
              <a:ext uri="{FF2B5EF4-FFF2-40B4-BE49-F238E27FC236}">
                <a16:creationId xmlns:a16="http://schemas.microsoft.com/office/drawing/2014/main" id="{8E7D1992-DA61-4630-A3C0-B05514B28400}"/>
              </a:ext>
            </a:extLst>
          </p:cNvPr>
          <p:cNvSpPr txBox="1"/>
          <p:nvPr/>
        </p:nvSpPr>
        <p:spPr bwMode="auto">
          <a:xfrm>
            <a:off x="5288248"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cxnSp>
        <p:nvCxnSpPr>
          <p:cNvPr id="88" name="Connector: Elbow 87">
            <a:extLst>
              <a:ext uri="{FF2B5EF4-FFF2-40B4-BE49-F238E27FC236}">
                <a16:creationId xmlns:a16="http://schemas.microsoft.com/office/drawing/2014/main" id="{A13C6C4F-DA20-4B18-B68A-9A18CAB5894F}"/>
              </a:ext>
            </a:extLst>
          </p:cNvPr>
          <p:cNvCxnSpPr>
            <a:stCxn id="19" idx="3"/>
            <a:endCxn id="18" idx="2"/>
          </p:cNvCxnSpPr>
          <p:nvPr/>
        </p:nvCxnSpPr>
        <p:spPr bwMode="auto">
          <a:xfrm flipV="1">
            <a:off x="9207013" y="5358038"/>
            <a:ext cx="353436" cy="489709"/>
          </a:xfrm>
          <a:prstGeom prst="bentConnector2">
            <a:avLst/>
          </a:prstGeom>
          <a:solidFill>
            <a:schemeClr val="accent1"/>
          </a:solidFill>
          <a:ln w="12700" cap="flat" cmpd="sng" algn="ctr">
            <a:solidFill>
              <a:schemeClr val="tx1"/>
            </a:solidFill>
            <a:prstDash val="solid"/>
            <a:round/>
            <a:headEnd type="none" w="med" len="med"/>
            <a:tailEnd type="none"/>
          </a:ln>
          <a:effectLst/>
        </p:spPr>
      </p:cxnSp>
      <p:sp>
        <p:nvSpPr>
          <p:cNvPr id="50" name="TextBox 49">
            <a:extLst>
              <a:ext uri="{FF2B5EF4-FFF2-40B4-BE49-F238E27FC236}">
                <a16:creationId xmlns:a16="http://schemas.microsoft.com/office/drawing/2014/main" id="{EB88357A-9060-44A8-B83C-E5C0638DAC61}"/>
              </a:ext>
            </a:extLst>
          </p:cNvPr>
          <p:cNvSpPr txBox="1"/>
          <p:nvPr/>
        </p:nvSpPr>
        <p:spPr bwMode="auto">
          <a:xfrm>
            <a:off x="9372364" y="5736599"/>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N4</a:t>
            </a:r>
          </a:p>
        </p:txBody>
      </p:sp>
      <p:sp>
        <p:nvSpPr>
          <p:cNvPr id="89" name="TextBox 88">
            <a:extLst>
              <a:ext uri="{FF2B5EF4-FFF2-40B4-BE49-F238E27FC236}">
                <a16:creationId xmlns:a16="http://schemas.microsoft.com/office/drawing/2014/main" id="{58084423-E06D-4692-8444-81498C67D1F0}"/>
              </a:ext>
            </a:extLst>
          </p:cNvPr>
          <p:cNvSpPr txBox="1"/>
          <p:nvPr/>
        </p:nvSpPr>
        <p:spPr bwMode="auto">
          <a:xfrm>
            <a:off x="6624323" y="4889316"/>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sp>
        <p:nvSpPr>
          <p:cNvPr id="90" name="TextBox 89">
            <a:extLst>
              <a:ext uri="{FF2B5EF4-FFF2-40B4-BE49-F238E27FC236}">
                <a16:creationId xmlns:a16="http://schemas.microsoft.com/office/drawing/2014/main" id="{93ED8E32-B56B-4FBB-BDB8-E61B3BED6F2F}"/>
              </a:ext>
            </a:extLst>
          </p:cNvPr>
          <p:cNvSpPr txBox="1"/>
          <p:nvPr/>
        </p:nvSpPr>
        <p:spPr bwMode="auto">
          <a:xfrm>
            <a:off x="7891019" y="4885189"/>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UPGW</a:t>
            </a:r>
            <a:br>
              <a:rPr lang="en-US" sz="1200" dirty="0"/>
            </a:br>
            <a:endParaRPr lang="en-US" sz="1200" dirty="0"/>
          </a:p>
        </p:txBody>
      </p:sp>
      <p:cxnSp>
        <p:nvCxnSpPr>
          <p:cNvPr id="92" name="Connector: Elbow 91">
            <a:extLst>
              <a:ext uri="{FF2B5EF4-FFF2-40B4-BE49-F238E27FC236}">
                <a16:creationId xmlns:a16="http://schemas.microsoft.com/office/drawing/2014/main" id="{19912E12-E147-4C01-82C8-C45D408E2F97}"/>
              </a:ext>
            </a:extLst>
          </p:cNvPr>
          <p:cNvCxnSpPr>
            <a:stCxn id="16" idx="2"/>
            <a:endCxn id="89" idx="0"/>
          </p:cNvCxnSpPr>
          <p:nvPr/>
        </p:nvCxnSpPr>
        <p:spPr bwMode="auto">
          <a:xfrm rot="16200000" flipH="1">
            <a:off x="6345323" y="4368333"/>
            <a:ext cx="277174" cy="764792"/>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4" name="Connector: Elbow 93">
            <a:extLst>
              <a:ext uri="{FF2B5EF4-FFF2-40B4-BE49-F238E27FC236}">
                <a16:creationId xmlns:a16="http://schemas.microsoft.com/office/drawing/2014/main" id="{E312EEE4-9EC3-4112-9DB4-334D8F7B216C}"/>
              </a:ext>
            </a:extLst>
          </p:cNvPr>
          <p:cNvCxnSpPr>
            <a:cxnSpLocks/>
            <a:stCxn id="89" idx="1"/>
            <a:endCxn id="11" idx="3"/>
          </p:cNvCxnSpPr>
          <p:nvPr/>
        </p:nvCxnSpPr>
        <p:spPr bwMode="auto">
          <a:xfrm rot="10800000">
            <a:off x="5605861" y="4995434"/>
            <a:ext cx="1018462" cy="266554"/>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cxnSp>
        <p:nvCxnSpPr>
          <p:cNvPr id="96" name="Connector: Elbow 95">
            <a:extLst>
              <a:ext uri="{FF2B5EF4-FFF2-40B4-BE49-F238E27FC236}">
                <a16:creationId xmlns:a16="http://schemas.microsoft.com/office/drawing/2014/main" id="{A3B4C7E4-832D-436D-AAB5-A2D61758C3AE}"/>
              </a:ext>
            </a:extLst>
          </p:cNvPr>
          <p:cNvCxnSpPr>
            <a:stCxn id="90" idx="0"/>
            <a:endCxn id="15" idx="2"/>
          </p:cNvCxnSpPr>
          <p:nvPr/>
        </p:nvCxnSpPr>
        <p:spPr bwMode="auto">
          <a:xfrm rot="5400000" flipH="1" flipV="1">
            <a:off x="8339736" y="4405409"/>
            <a:ext cx="273047" cy="686514"/>
          </a:xfrm>
          <a:prstGeom prst="bentConnector3">
            <a:avLst/>
          </a:prstGeom>
          <a:solidFill>
            <a:schemeClr val="accent1"/>
          </a:solidFill>
          <a:ln w="12700" cap="flat" cmpd="sng" algn="ctr">
            <a:solidFill>
              <a:srgbClr val="FF0000"/>
            </a:solidFill>
            <a:prstDash val="solid"/>
            <a:round/>
            <a:headEnd type="none" w="med" len="med"/>
            <a:tailEnd type="none"/>
          </a:ln>
          <a:effectLst/>
        </p:spPr>
      </p:cxnSp>
      <p:cxnSp>
        <p:nvCxnSpPr>
          <p:cNvPr id="98" name="Connector: Elbow 97">
            <a:extLst>
              <a:ext uri="{FF2B5EF4-FFF2-40B4-BE49-F238E27FC236}">
                <a16:creationId xmlns:a16="http://schemas.microsoft.com/office/drawing/2014/main" id="{3BB66C6F-3967-4C9A-BAB9-7F4B8C38BD1B}"/>
              </a:ext>
            </a:extLst>
          </p:cNvPr>
          <p:cNvCxnSpPr>
            <a:cxnSpLocks/>
            <a:stCxn id="90" idx="3"/>
            <a:endCxn id="18" idx="1"/>
          </p:cNvCxnSpPr>
          <p:nvPr/>
        </p:nvCxnSpPr>
        <p:spPr bwMode="auto">
          <a:xfrm flipV="1">
            <a:off x="8374985" y="4985090"/>
            <a:ext cx="943481" cy="272771"/>
          </a:xfrm>
          <a:prstGeom prst="bentConnector3">
            <a:avLst>
              <a:gd name="adj1" fmla="val 50000"/>
            </a:avLst>
          </a:prstGeom>
          <a:solidFill>
            <a:schemeClr val="accent1"/>
          </a:solidFill>
          <a:ln w="12700" cap="flat" cmpd="sng" algn="ctr">
            <a:solidFill>
              <a:srgbClr val="FF0000"/>
            </a:solidFill>
            <a:prstDash val="solid"/>
            <a:round/>
            <a:headEnd type="none" w="med" len="med"/>
            <a:tailEnd type="none"/>
          </a:ln>
          <a:effectLst/>
        </p:spPr>
      </p:cxnSp>
      <p:sp>
        <p:nvSpPr>
          <p:cNvPr id="99" name="TextBox 98">
            <a:extLst>
              <a:ext uri="{FF2B5EF4-FFF2-40B4-BE49-F238E27FC236}">
                <a16:creationId xmlns:a16="http://schemas.microsoft.com/office/drawing/2014/main" id="{45EAFBB5-97B9-4926-A3F9-5768FADDC7D2}"/>
              </a:ext>
            </a:extLst>
          </p:cNvPr>
          <p:cNvSpPr txBox="1"/>
          <p:nvPr/>
        </p:nvSpPr>
        <p:spPr bwMode="auto">
          <a:xfrm>
            <a:off x="6311950" y="4645521"/>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0" name="TextBox 99">
            <a:extLst>
              <a:ext uri="{FF2B5EF4-FFF2-40B4-BE49-F238E27FC236}">
                <a16:creationId xmlns:a16="http://schemas.microsoft.com/office/drawing/2014/main" id="{38C11D4A-A536-43AF-BA68-3F57D4BD4FA4}"/>
              </a:ext>
            </a:extLst>
          </p:cNvPr>
          <p:cNvSpPr txBox="1"/>
          <p:nvPr/>
        </p:nvSpPr>
        <p:spPr bwMode="auto">
          <a:xfrm>
            <a:off x="6011629" y="50175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1" name="TextBox 100">
            <a:extLst>
              <a:ext uri="{FF2B5EF4-FFF2-40B4-BE49-F238E27FC236}">
                <a16:creationId xmlns:a16="http://schemas.microsoft.com/office/drawing/2014/main" id="{E3B06713-2C05-4A05-AA08-0B7571F81DE7}"/>
              </a:ext>
            </a:extLst>
          </p:cNvPr>
          <p:cNvSpPr txBox="1"/>
          <p:nvPr/>
        </p:nvSpPr>
        <p:spPr bwMode="auto">
          <a:xfrm>
            <a:off x="8382976" y="4662894"/>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2" name="TextBox 101">
            <a:extLst>
              <a:ext uri="{FF2B5EF4-FFF2-40B4-BE49-F238E27FC236}">
                <a16:creationId xmlns:a16="http://schemas.microsoft.com/office/drawing/2014/main" id="{542943B0-96ED-4983-A9FB-A9B820D3B027}"/>
              </a:ext>
            </a:extLst>
          </p:cNvPr>
          <p:cNvSpPr txBox="1"/>
          <p:nvPr/>
        </p:nvSpPr>
        <p:spPr bwMode="auto">
          <a:xfrm>
            <a:off x="8755489" y="500222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04" name="TextBox 103">
            <a:extLst>
              <a:ext uri="{FF2B5EF4-FFF2-40B4-BE49-F238E27FC236}">
                <a16:creationId xmlns:a16="http://schemas.microsoft.com/office/drawing/2014/main" id="{068CCD44-B361-4D4B-9261-1FCFFC1A2667}"/>
              </a:ext>
            </a:extLst>
          </p:cNvPr>
          <p:cNvSpPr txBox="1"/>
          <p:nvPr/>
        </p:nvSpPr>
        <p:spPr bwMode="auto">
          <a:xfrm>
            <a:off x="6605052" y="3007177"/>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5" name="TextBox 104">
            <a:extLst>
              <a:ext uri="{FF2B5EF4-FFF2-40B4-BE49-F238E27FC236}">
                <a16:creationId xmlns:a16="http://schemas.microsoft.com/office/drawing/2014/main" id="{E9977944-3241-43C4-AAF2-EEE33BDCC8A8}"/>
              </a:ext>
            </a:extLst>
          </p:cNvPr>
          <p:cNvSpPr txBox="1"/>
          <p:nvPr/>
        </p:nvSpPr>
        <p:spPr bwMode="auto">
          <a:xfrm>
            <a:off x="9785628" y="3000735"/>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NF</a:t>
            </a:r>
          </a:p>
          <a:p>
            <a:pPr algn="ctr">
              <a:buClr>
                <a:schemeClr val="tx1"/>
              </a:buClr>
            </a:pPr>
            <a:br>
              <a:rPr lang="en-US" sz="1200" dirty="0"/>
            </a:br>
            <a:br>
              <a:rPr lang="en-US" sz="1200" dirty="0"/>
            </a:br>
            <a:endParaRPr lang="en-US" sz="1200" dirty="0"/>
          </a:p>
        </p:txBody>
      </p:sp>
      <p:sp>
        <p:nvSpPr>
          <p:cNvPr id="106" name="TextBox 105">
            <a:extLst>
              <a:ext uri="{FF2B5EF4-FFF2-40B4-BE49-F238E27FC236}">
                <a16:creationId xmlns:a16="http://schemas.microsoft.com/office/drawing/2014/main" id="{C3B5D1EC-85A1-4882-8887-6FC32E2213CB}"/>
              </a:ext>
            </a:extLst>
          </p:cNvPr>
          <p:cNvSpPr txBox="1"/>
          <p:nvPr/>
        </p:nvSpPr>
        <p:spPr bwMode="auto">
          <a:xfrm>
            <a:off x="8195340" y="3004863"/>
            <a:ext cx="483966" cy="745344"/>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solidFill>
                  <a:srgbClr val="FF0000"/>
                </a:solidFill>
                <a:latin typeface="Ericsson Technical Icons" panose="00000500000000000000" pitchFamily="2" charset="0"/>
              </a:rPr>
              <a:t>s</a:t>
            </a:r>
            <a:br>
              <a:rPr lang="en-US" sz="1200" dirty="0">
                <a:solidFill>
                  <a:srgbClr val="FF0000"/>
                </a:solidFill>
                <a:latin typeface="Ericsson Technical Icons" panose="00000500000000000000" pitchFamily="2" charset="0"/>
              </a:rPr>
            </a:br>
            <a:r>
              <a:rPr lang="en-US" sz="1200" dirty="0">
                <a:solidFill>
                  <a:srgbClr val="FF0000"/>
                </a:solidFill>
                <a:latin typeface="Ericsson Technical Icons" panose="00000500000000000000" pitchFamily="2" charset="0"/>
              </a:rPr>
              <a:t>g</a:t>
            </a:r>
          </a:p>
          <a:p>
            <a:pPr algn="ctr">
              <a:buClr>
                <a:schemeClr val="tx1"/>
              </a:buClr>
            </a:pPr>
            <a:r>
              <a:rPr lang="en-US" sz="1200" dirty="0">
                <a:solidFill>
                  <a:srgbClr val="FF0000"/>
                </a:solidFill>
              </a:rPr>
              <a:t>SCP</a:t>
            </a:r>
            <a:br>
              <a:rPr lang="en-US" sz="1200" dirty="0">
                <a:solidFill>
                  <a:srgbClr val="FF0000"/>
                </a:solidFill>
              </a:rPr>
            </a:br>
            <a:endParaRPr lang="en-US" sz="1200" dirty="0">
              <a:solidFill>
                <a:srgbClr val="FF0000"/>
              </a:solidFill>
            </a:endParaRPr>
          </a:p>
        </p:txBody>
      </p:sp>
      <p:sp>
        <p:nvSpPr>
          <p:cNvPr id="107" name="TextBox 106">
            <a:extLst>
              <a:ext uri="{FF2B5EF4-FFF2-40B4-BE49-F238E27FC236}">
                <a16:creationId xmlns:a16="http://schemas.microsoft.com/office/drawing/2014/main" id="{DB61546B-E5AD-4036-A9BA-BE1C90386821}"/>
              </a:ext>
            </a:extLst>
          </p:cNvPr>
          <p:cNvSpPr txBox="1"/>
          <p:nvPr/>
        </p:nvSpPr>
        <p:spPr bwMode="auto">
          <a:xfrm>
            <a:off x="8193223" y="1757616"/>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NRF</a:t>
            </a:r>
          </a:p>
          <a:p>
            <a:pPr algn="ctr">
              <a:buClr>
                <a:schemeClr val="tx1"/>
              </a:buClr>
            </a:pPr>
            <a:br>
              <a:rPr lang="en-US" sz="1200" dirty="0"/>
            </a:br>
            <a:br>
              <a:rPr lang="en-US" sz="1200" dirty="0"/>
            </a:br>
            <a:endParaRPr lang="en-US" sz="1200" dirty="0"/>
          </a:p>
        </p:txBody>
      </p:sp>
      <p:cxnSp>
        <p:nvCxnSpPr>
          <p:cNvPr id="109" name="Straight Arrow Connector 108">
            <a:extLst>
              <a:ext uri="{FF2B5EF4-FFF2-40B4-BE49-F238E27FC236}">
                <a16:creationId xmlns:a16="http://schemas.microsoft.com/office/drawing/2014/main" id="{79E48FA7-ADF6-488D-B425-4041EF27A8C8}"/>
              </a:ext>
            </a:extLst>
          </p:cNvPr>
          <p:cNvCxnSpPr>
            <a:stCxn id="104" idx="3"/>
            <a:endCxn id="105" idx="1"/>
          </p:cNvCxnSpPr>
          <p:nvPr/>
        </p:nvCxnSpPr>
        <p:spPr bwMode="auto">
          <a:xfrm flipV="1">
            <a:off x="7089018" y="3373683"/>
            <a:ext cx="2696610" cy="6442"/>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11" name="Straight Arrow Connector 110">
            <a:extLst>
              <a:ext uri="{FF2B5EF4-FFF2-40B4-BE49-F238E27FC236}">
                <a16:creationId xmlns:a16="http://schemas.microsoft.com/office/drawing/2014/main" id="{BFB8089B-6639-4518-8E69-9D371CDCD56A}"/>
              </a:ext>
            </a:extLst>
          </p:cNvPr>
          <p:cNvCxnSpPr/>
          <p:nvPr/>
        </p:nvCxnSpPr>
        <p:spPr bwMode="auto">
          <a:xfrm>
            <a:off x="7089018"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5" name="Straight Arrow Connector 114">
            <a:extLst>
              <a:ext uri="{FF2B5EF4-FFF2-40B4-BE49-F238E27FC236}">
                <a16:creationId xmlns:a16="http://schemas.microsoft.com/office/drawing/2014/main" id="{30F3A223-A4F4-46A1-81B0-49ACFC151485}"/>
              </a:ext>
            </a:extLst>
          </p:cNvPr>
          <p:cNvCxnSpPr/>
          <p:nvPr/>
        </p:nvCxnSpPr>
        <p:spPr bwMode="auto">
          <a:xfrm flipH="1">
            <a:off x="8679306" y="3248855"/>
            <a:ext cx="1106322"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7" name="Straight Arrow Connector 116">
            <a:extLst>
              <a:ext uri="{FF2B5EF4-FFF2-40B4-BE49-F238E27FC236}">
                <a16:creationId xmlns:a16="http://schemas.microsoft.com/office/drawing/2014/main" id="{544C0040-C08D-423B-8FC2-B8ABF4066507}"/>
              </a:ext>
            </a:extLst>
          </p:cNvPr>
          <p:cNvCxnSpPr>
            <a:stCxn id="106" idx="0"/>
            <a:endCxn id="107" idx="2"/>
          </p:cNvCxnSpPr>
          <p:nvPr/>
        </p:nvCxnSpPr>
        <p:spPr bwMode="auto">
          <a:xfrm flipH="1" flipV="1">
            <a:off x="8435206" y="2503512"/>
            <a:ext cx="2117" cy="501351"/>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119" name="Connector: Elbow 118">
            <a:extLst>
              <a:ext uri="{FF2B5EF4-FFF2-40B4-BE49-F238E27FC236}">
                <a16:creationId xmlns:a16="http://schemas.microsoft.com/office/drawing/2014/main" id="{CDDCB2A5-B969-418C-BE98-4504F08A02B2}"/>
              </a:ext>
            </a:extLst>
          </p:cNvPr>
          <p:cNvCxnSpPr>
            <a:stCxn id="104" idx="0"/>
            <a:endCxn id="107" idx="1"/>
          </p:cNvCxnSpPr>
          <p:nvPr/>
        </p:nvCxnSpPr>
        <p:spPr bwMode="auto">
          <a:xfrm rot="5400000" flipH="1" flipV="1">
            <a:off x="7081823" y="1895777"/>
            <a:ext cx="876613" cy="1346188"/>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3" name="Connector: Elbow 122">
            <a:extLst>
              <a:ext uri="{FF2B5EF4-FFF2-40B4-BE49-F238E27FC236}">
                <a16:creationId xmlns:a16="http://schemas.microsoft.com/office/drawing/2014/main" id="{317BA410-B75A-443B-AC22-1607068C0E98}"/>
              </a:ext>
            </a:extLst>
          </p:cNvPr>
          <p:cNvCxnSpPr>
            <a:stCxn id="107" idx="3"/>
            <a:endCxn id="105" idx="0"/>
          </p:cNvCxnSpPr>
          <p:nvPr/>
        </p:nvCxnSpPr>
        <p:spPr bwMode="auto">
          <a:xfrm>
            <a:off x="8677189" y="2130564"/>
            <a:ext cx="1350422" cy="870171"/>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25" name="Straight Connector 124">
            <a:extLst>
              <a:ext uri="{FF2B5EF4-FFF2-40B4-BE49-F238E27FC236}">
                <a16:creationId xmlns:a16="http://schemas.microsoft.com/office/drawing/2014/main" id="{AB16E5A9-7C38-4871-80FD-18C5DCB6D813}"/>
              </a:ext>
            </a:extLst>
          </p:cNvPr>
          <p:cNvCxnSpPr>
            <a:stCxn id="89" idx="3"/>
            <a:endCxn id="90" idx="1"/>
          </p:cNvCxnSpPr>
          <p:nvPr/>
        </p:nvCxnSpPr>
        <p:spPr bwMode="auto">
          <a:xfrm flipV="1">
            <a:off x="7108289" y="5257861"/>
            <a:ext cx="782730" cy="4127"/>
          </a:xfrm>
          <a:prstGeom prst="line">
            <a:avLst/>
          </a:prstGeom>
          <a:solidFill>
            <a:schemeClr val="accent1"/>
          </a:solidFill>
          <a:ln w="12700" cap="flat" cmpd="sng" algn="ctr">
            <a:solidFill>
              <a:srgbClr val="FF0000"/>
            </a:solidFill>
            <a:prstDash val="solid"/>
            <a:round/>
            <a:headEnd type="none" w="med" len="med"/>
            <a:tailEnd type="none"/>
          </a:ln>
          <a:effectLst/>
        </p:spPr>
      </p:cxnSp>
      <p:sp>
        <p:nvSpPr>
          <p:cNvPr id="126" name="TextBox 125">
            <a:extLst>
              <a:ext uri="{FF2B5EF4-FFF2-40B4-BE49-F238E27FC236}">
                <a16:creationId xmlns:a16="http://schemas.microsoft.com/office/drawing/2014/main" id="{E3FA58CF-A253-4775-8E0E-5D72589D4EE4}"/>
              </a:ext>
            </a:extLst>
          </p:cNvPr>
          <p:cNvSpPr txBox="1"/>
          <p:nvPr/>
        </p:nvSpPr>
        <p:spPr bwMode="auto">
          <a:xfrm>
            <a:off x="7400314" y="5150840"/>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cxnSp>
        <p:nvCxnSpPr>
          <p:cNvPr id="130" name="Connector: Elbow 129">
            <a:extLst>
              <a:ext uri="{FF2B5EF4-FFF2-40B4-BE49-F238E27FC236}">
                <a16:creationId xmlns:a16="http://schemas.microsoft.com/office/drawing/2014/main" id="{F7290454-3B78-4FD4-B1EC-212A8D67DC81}"/>
              </a:ext>
            </a:extLst>
          </p:cNvPr>
          <p:cNvCxnSpPr>
            <a:stCxn id="19" idx="1"/>
            <a:endCxn id="90" idx="2"/>
          </p:cNvCxnSpPr>
          <p:nvPr/>
        </p:nvCxnSpPr>
        <p:spPr bwMode="auto">
          <a:xfrm rot="10800000">
            <a:off x="8133003" y="5630533"/>
            <a:ext cx="590041" cy="217214"/>
          </a:xfrm>
          <a:prstGeom prst="bentConnector2">
            <a:avLst/>
          </a:prstGeom>
          <a:solidFill>
            <a:schemeClr val="accent1"/>
          </a:solidFill>
          <a:ln w="12700" cap="flat" cmpd="sng" algn="ctr">
            <a:solidFill>
              <a:srgbClr val="FF0000"/>
            </a:solidFill>
            <a:prstDash val="solid"/>
            <a:round/>
            <a:headEnd type="none" w="med" len="med"/>
            <a:tailEnd type="none"/>
          </a:ln>
          <a:effectLst/>
        </p:spPr>
      </p:cxnSp>
      <p:cxnSp>
        <p:nvCxnSpPr>
          <p:cNvPr id="132" name="Connector: Elbow 131">
            <a:extLst>
              <a:ext uri="{FF2B5EF4-FFF2-40B4-BE49-F238E27FC236}">
                <a16:creationId xmlns:a16="http://schemas.microsoft.com/office/drawing/2014/main" id="{5E05F24D-709E-40BE-8C30-CB23A3D2080C}"/>
              </a:ext>
            </a:extLst>
          </p:cNvPr>
          <p:cNvCxnSpPr>
            <a:cxnSpLocks/>
            <a:stCxn id="12" idx="3"/>
            <a:endCxn id="89" idx="2"/>
          </p:cNvCxnSpPr>
          <p:nvPr/>
        </p:nvCxnSpPr>
        <p:spPr bwMode="auto">
          <a:xfrm flipV="1">
            <a:off x="6349687" y="5634660"/>
            <a:ext cx="516619" cy="218872"/>
          </a:xfrm>
          <a:prstGeom prst="bentConnector2">
            <a:avLst/>
          </a:prstGeom>
          <a:solidFill>
            <a:schemeClr val="accent1"/>
          </a:solidFill>
          <a:ln w="12700" cap="flat" cmpd="sng" algn="ctr">
            <a:solidFill>
              <a:srgbClr val="FF0000"/>
            </a:solidFill>
            <a:prstDash val="solid"/>
            <a:round/>
            <a:headEnd type="none" w="med" len="med"/>
            <a:tailEnd type="none"/>
          </a:ln>
          <a:effectLst/>
        </p:spPr>
      </p:cxnSp>
      <p:sp>
        <p:nvSpPr>
          <p:cNvPr id="134" name="TextBox 133">
            <a:extLst>
              <a:ext uri="{FF2B5EF4-FFF2-40B4-BE49-F238E27FC236}">
                <a16:creationId xmlns:a16="http://schemas.microsoft.com/office/drawing/2014/main" id="{90AD8A6B-188B-4A94-996B-F12A79552E24}"/>
              </a:ext>
            </a:extLst>
          </p:cNvPr>
          <p:cNvSpPr txBox="1"/>
          <p:nvPr/>
        </p:nvSpPr>
        <p:spPr bwMode="auto">
          <a:xfrm>
            <a:off x="6753424"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
        <p:nvSpPr>
          <p:cNvPr id="135" name="TextBox 134">
            <a:extLst>
              <a:ext uri="{FF2B5EF4-FFF2-40B4-BE49-F238E27FC236}">
                <a16:creationId xmlns:a16="http://schemas.microsoft.com/office/drawing/2014/main" id="{7797682D-E9E5-496D-9792-D9308377B13F}"/>
              </a:ext>
            </a:extLst>
          </p:cNvPr>
          <p:cNvSpPr txBox="1"/>
          <p:nvPr/>
        </p:nvSpPr>
        <p:spPr bwMode="auto">
          <a:xfrm>
            <a:off x="8096697" y="568326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accent6"/>
                </a:solidFill>
              </a:rPr>
              <a:t>?</a:t>
            </a:r>
          </a:p>
        </p:txBody>
      </p:sp>
    </p:spTree>
    <p:extLst>
      <p:ext uri="{BB962C8B-B14F-4D97-AF65-F5344CB8AC3E}">
        <p14:creationId xmlns:p14="http://schemas.microsoft.com/office/powerpoint/2010/main" val="15064059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2">
            <a:extLst>
              <a:ext uri="{FF2B5EF4-FFF2-40B4-BE49-F238E27FC236}">
                <a16:creationId xmlns:a16="http://schemas.microsoft.com/office/drawing/2014/main" id="{344D619B-EA0B-4FAB-94F6-72BB01035D33}"/>
              </a:ext>
            </a:extLst>
          </p:cNvPr>
          <p:cNvSpPr>
            <a:spLocks noGrp="1"/>
          </p:cNvSpPr>
          <p:nvPr>
            <p:ph type="title"/>
          </p:nvPr>
        </p:nvSpPr>
        <p:spPr>
          <a:xfrm>
            <a:off x="838200" y="152400"/>
            <a:ext cx="10515600" cy="1325563"/>
          </a:xfrm>
        </p:spPr>
        <p:txBody>
          <a:bodyPr/>
          <a:lstStyle/>
          <a:p>
            <a:r>
              <a:rPr lang="en-US" altLang="ja-JP" sz="3600" dirty="0"/>
              <a:t>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Status</a:t>
            </a:r>
            <a:endParaRPr lang="sv-SE" altLang="sv-SE" sz="3600" dirty="0"/>
          </a:p>
        </p:txBody>
      </p:sp>
      <p:sp>
        <p:nvSpPr>
          <p:cNvPr id="29699" name="Content Placeholder 3">
            <a:extLst>
              <a:ext uri="{FF2B5EF4-FFF2-40B4-BE49-F238E27FC236}">
                <a16:creationId xmlns:a16="http://schemas.microsoft.com/office/drawing/2014/main" id="{DF969863-E61E-4EE9-9D01-882F8945EE6F}"/>
              </a:ext>
            </a:extLst>
          </p:cNvPr>
          <p:cNvSpPr>
            <a:spLocks noGrp="1"/>
          </p:cNvSpPr>
          <p:nvPr>
            <p:ph idx="1"/>
          </p:nvPr>
        </p:nvSpPr>
        <p:spPr>
          <a:xfrm>
            <a:off x="838199" y="1825625"/>
            <a:ext cx="7152862" cy="4351338"/>
          </a:xfrm>
        </p:spPr>
        <p:txBody>
          <a:bodyPr/>
          <a:lstStyle/>
          <a:p>
            <a:r>
              <a:rPr lang="sv-SE" altLang="sv-SE" sz="3200" dirty="0"/>
              <a:t>WI code: </a:t>
            </a:r>
          </a:p>
          <a:p>
            <a:pPr lvl="1"/>
            <a:r>
              <a:rPr lang="sv-SE" altLang="sv-SE" sz="2800" dirty="0"/>
              <a:t>5WWC</a:t>
            </a:r>
          </a:p>
          <a:p>
            <a:r>
              <a:rPr lang="sv-SE" altLang="sv-SE" sz="3200" dirty="0"/>
              <a:t>Completion rate: </a:t>
            </a:r>
          </a:p>
          <a:p>
            <a:pPr lvl="1"/>
            <a:r>
              <a:rPr lang="sv-SE" altLang="sv-SE" sz="2800" dirty="0"/>
              <a:t>0% </a:t>
            </a:r>
            <a:r>
              <a:rPr lang="en-US" altLang="ja-JP" sz="2800" dirty="0">
                <a:sym typeface="Wingdings" panose="05000000000000000000" pitchFamily="2" charset="2"/>
              </a:rPr>
              <a:t> 90%</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  Mar 20</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Tree>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 name="TextBox 86">
            <a:extLst>
              <a:ext uri="{FF2B5EF4-FFF2-40B4-BE49-F238E27FC236}">
                <a16:creationId xmlns:a16="http://schemas.microsoft.com/office/drawing/2014/main" id="{8DD9DE88-5512-4640-BCE7-E07BA50EDF4E}"/>
              </a:ext>
            </a:extLst>
          </p:cNvPr>
          <p:cNvSpPr txBox="1"/>
          <p:nvPr/>
        </p:nvSpPr>
        <p:spPr bwMode="auto">
          <a:xfrm>
            <a:off x="7668376" y="4279537"/>
            <a:ext cx="542606" cy="24624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remits</a:t>
            </a:r>
          </a:p>
        </p:txBody>
      </p:sp>
      <p:sp>
        <p:nvSpPr>
          <p:cNvPr id="78" name="Rectangle 77">
            <a:extLst>
              <a:ext uri="{FF2B5EF4-FFF2-40B4-BE49-F238E27FC236}">
                <a16:creationId xmlns:a16="http://schemas.microsoft.com/office/drawing/2014/main" id="{08641E46-7167-41C8-B26A-E70B8F39D866}"/>
              </a:ext>
            </a:extLst>
          </p:cNvPr>
          <p:cNvSpPr/>
          <p:nvPr/>
        </p:nvSpPr>
        <p:spPr bwMode="auto">
          <a:xfrm>
            <a:off x="5485547" y="4112811"/>
            <a:ext cx="2024998" cy="2080022"/>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66" name="Rectangle 65">
            <a:extLst>
              <a:ext uri="{FF2B5EF4-FFF2-40B4-BE49-F238E27FC236}">
                <a16:creationId xmlns:a16="http://schemas.microsoft.com/office/drawing/2014/main" id="{5994AF08-55C5-435D-A0C2-8C9A1630667B}"/>
              </a:ext>
            </a:extLst>
          </p:cNvPr>
          <p:cNvSpPr/>
          <p:nvPr/>
        </p:nvSpPr>
        <p:spPr bwMode="auto">
          <a:xfrm>
            <a:off x="8373112" y="4112811"/>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0" name="Rectangle 39">
            <a:extLst>
              <a:ext uri="{FF2B5EF4-FFF2-40B4-BE49-F238E27FC236}">
                <a16:creationId xmlns:a16="http://schemas.microsoft.com/office/drawing/2014/main" id="{1C14AC82-CD1C-4A0A-ADA8-49AC734596C5}"/>
              </a:ext>
            </a:extLst>
          </p:cNvPr>
          <p:cNvSpPr/>
          <p:nvPr/>
        </p:nvSpPr>
        <p:spPr bwMode="auto">
          <a:xfrm>
            <a:off x="7429609" y="1848995"/>
            <a:ext cx="2592387" cy="20800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7" name="Straight Arrow Connector 26">
            <a:extLst>
              <a:ext uri="{FF2B5EF4-FFF2-40B4-BE49-F238E27FC236}">
                <a16:creationId xmlns:a16="http://schemas.microsoft.com/office/drawing/2014/main" id="{2C262052-F7FC-4E6E-8F09-6D324C88F68C}"/>
              </a:ext>
            </a:extLst>
          </p:cNvPr>
          <p:cNvCxnSpPr>
            <a:cxnSpLocks/>
          </p:cNvCxnSpPr>
          <p:nvPr/>
        </p:nvCxnSpPr>
        <p:spPr bwMode="auto">
          <a:xfrm>
            <a:off x="4807192" y="3070747"/>
            <a:ext cx="3902726"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6" y="1844675"/>
            <a:ext cx="3919033" cy="4392612"/>
          </a:xfrm>
        </p:spPr>
        <p:txBody>
          <a:bodyPr/>
          <a:lstStyle/>
          <a:p>
            <a:r>
              <a:rPr lang="sv-SE" dirty="0"/>
              <a:t>Several key issues that can be partionned in two groups:</a:t>
            </a:r>
          </a:p>
          <a:p>
            <a:pPr marL="914400" lvl="1" indent="-457200">
              <a:buFont typeface="+mj-lt"/>
              <a:buAutoNum type="arabicPeriod"/>
            </a:pPr>
            <a:r>
              <a:rPr lang="sv-SE" dirty="0"/>
              <a:t>Security establishement over trusted access</a:t>
            </a:r>
          </a:p>
          <a:p>
            <a:pPr marL="914400" lvl="1" indent="-457200">
              <a:buFont typeface="+mj-lt"/>
              <a:buAutoNum type="arabicPeriod"/>
            </a:pPr>
            <a:r>
              <a:rPr lang="sv-SE" dirty="0"/>
              <a:t>Authentication and security establishment over WWC</a:t>
            </a:r>
          </a:p>
          <a:p>
            <a:pPr marL="0" indent="0">
              <a:buNone/>
            </a:pP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43740"/>
            <a:ext cx="8353426" cy="1081088"/>
          </a:xfrm>
        </p:spPr>
        <p:txBody>
          <a:bodyPr/>
          <a:lstStyle/>
          <a:p>
            <a:r>
              <a:rPr lang="en-US" altLang="ja-JP" sz="3600" dirty="0"/>
              <a:t>Study on the security of the Wireless and </a:t>
            </a:r>
            <a:br>
              <a:rPr lang="en-US" altLang="ja-JP" sz="3600" dirty="0"/>
            </a:br>
            <a:r>
              <a:rPr lang="en-US" altLang="ja-JP" sz="3600" dirty="0"/>
              <a:t>Wireline Convergence for the 5G system </a:t>
            </a:r>
            <a:br>
              <a:rPr lang="en-US" altLang="ja-JP" sz="3600" dirty="0"/>
            </a:br>
            <a:r>
              <a:rPr lang="en-US" altLang="ja-JP" sz="3600" dirty="0"/>
              <a:t>architecture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6788" y="1824788"/>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33.807</a:t>
            </a:r>
            <a:endParaRPr lang="sv-SE" sz="2000" b="1" dirty="0">
              <a:solidFill>
                <a:schemeClr val="accent1">
                  <a:lumMod val="75000"/>
                </a:schemeClr>
              </a:solidFill>
            </a:endParaRPr>
          </a:p>
        </p:txBody>
      </p:sp>
      <p:cxnSp>
        <p:nvCxnSpPr>
          <p:cNvPr id="16" name="Straight Connector 15">
            <a:extLst>
              <a:ext uri="{FF2B5EF4-FFF2-40B4-BE49-F238E27FC236}">
                <a16:creationId xmlns:a16="http://schemas.microsoft.com/office/drawing/2014/main" id="{527449F5-D54D-4D07-8605-7C1FB4279835}"/>
              </a:ext>
            </a:extLst>
          </p:cNvPr>
          <p:cNvCxnSpPr>
            <a:cxnSpLocks/>
          </p:cNvCxnSpPr>
          <p:nvPr/>
        </p:nvCxnSpPr>
        <p:spPr bwMode="auto">
          <a:xfrm>
            <a:off x="8709918" y="2686657"/>
            <a:ext cx="0" cy="963134"/>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7" name="TextBox 16">
            <a:extLst>
              <a:ext uri="{FF2B5EF4-FFF2-40B4-BE49-F238E27FC236}">
                <a16:creationId xmlns:a16="http://schemas.microsoft.com/office/drawing/2014/main" id="{A0195B71-92A9-4427-AB9E-B5DDDD26D776}"/>
              </a:ext>
            </a:extLst>
          </p:cNvPr>
          <p:cNvSpPr txBox="1"/>
          <p:nvPr/>
        </p:nvSpPr>
        <p:spPr bwMode="auto">
          <a:xfrm>
            <a:off x="8467935"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18" name="Straight Connector 17">
            <a:extLst>
              <a:ext uri="{FF2B5EF4-FFF2-40B4-BE49-F238E27FC236}">
                <a16:creationId xmlns:a16="http://schemas.microsoft.com/office/drawing/2014/main" id="{1D468E48-7867-4997-8536-1772419B0496}"/>
              </a:ext>
            </a:extLst>
          </p:cNvPr>
          <p:cNvCxnSpPr>
            <a:cxnSpLocks/>
          </p:cNvCxnSpPr>
          <p:nvPr/>
        </p:nvCxnSpPr>
        <p:spPr bwMode="auto">
          <a:xfrm>
            <a:off x="9594717" y="2668274"/>
            <a:ext cx="0" cy="98151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9" name="TextBox 18">
            <a:extLst>
              <a:ext uri="{FF2B5EF4-FFF2-40B4-BE49-F238E27FC236}">
                <a16:creationId xmlns:a16="http://schemas.microsoft.com/office/drawing/2014/main" id="{4E52AE40-C30E-4180-8DA7-270B861ADEBF}"/>
              </a:ext>
            </a:extLst>
          </p:cNvPr>
          <p:cNvSpPr txBox="1"/>
          <p:nvPr/>
        </p:nvSpPr>
        <p:spPr bwMode="auto">
          <a:xfrm>
            <a:off x="9327811" y="192237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pic>
        <p:nvPicPr>
          <p:cNvPr id="24" name="Graphic 23">
            <a:extLst>
              <a:ext uri="{FF2B5EF4-FFF2-40B4-BE49-F238E27FC236}">
                <a16:creationId xmlns:a16="http://schemas.microsoft.com/office/drawing/2014/main" id="{34C44AE4-A320-4F95-A4F9-01BFA469EA0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644339" y="2073567"/>
            <a:ext cx="306991" cy="429787"/>
          </a:xfrm>
          <a:prstGeom prst="rect">
            <a:avLst/>
          </a:prstGeom>
        </p:spPr>
      </p:pic>
      <p:cxnSp>
        <p:nvCxnSpPr>
          <p:cNvPr id="25" name="Straight Connector 24">
            <a:extLst>
              <a:ext uri="{FF2B5EF4-FFF2-40B4-BE49-F238E27FC236}">
                <a16:creationId xmlns:a16="http://schemas.microsoft.com/office/drawing/2014/main" id="{EF1B0CC2-ED80-40D1-B2A6-81210C7EEC7F}"/>
              </a:ext>
            </a:extLst>
          </p:cNvPr>
          <p:cNvCxnSpPr>
            <a:cxnSpLocks/>
            <a:stCxn id="24" idx="2"/>
          </p:cNvCxnSpPr>
          <p:nvPr/>
        </p:nvCxnSpPr>
        <p:spPr bwMode="auto">
          <a:xfrm>
            <a:off x="4797835" y="2503354"/>
            <a:ext cx="9357" cy="1155418"/>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14" name="Freeform 34">
            <a:extLst>
              <a:ext uri="{FF2B5EF4-FFF2-40B4-BE49-F238E27FC236}">
                <a16:creationId xmlns:a16="http://schemas.microsoft.com/office/drawing/2014/main" id="{F28DEC28-1EFB-4179-BF24-CEAF748A6364}"/>
              </a:ext>
            </a:extLst>
          </p:cNvPr>
          <p:cNvSpPr>
            <a:spLocks noChangeAspect="1"/>
          </p:cNvSpPr>
          <p:nvPr/>
        </p:nvSpPr>
        <p:spPr bwMode="auto">
          <a:xfrm>
            <a:off x="6072739" y="256364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5" name="TextBox 14">
            <a:extLst>
              <a:ext uri="{FF2B5EF4-FFF2-40B4-BE49-F238E27FC236}">
                <a16:creationId xmlns:a16="http://schemas.microsoft.com/office/drawing/2014/main" id="{D54FC79F-7DAB-4FFC-85F8-AF975B85235A}"/>
              </a:ext>
            </a:extLst>
          </p:cNvPr>
          <p:cNvSpPr txBox="1"/>
          <p:nvPr/>
        </p:nvSpPr>
        <p:spPr bwMode="auto">
          <a:xfrm>
            <a:off x="6338854" y="2878412"/>
            <a:ext cx="746078" cy="35127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TNAN</a:t>
            </a:r>
          </a:p>
        </p:txBody>
      </p:sp>
      <p:cxnSp>
        <p:nvCxnSpPr>
          <p:cNvPr id="29" name="Straight Arrow Connector 28">
            <a:extLst>
              <a:ext uri="{FF2B5EF4-FFF2-40B4-BE49-F238E27FC236}">
                <a16:creationId xmlns:a16="http://schemas.microsoft.com/office/drawing/2014/main" id="{186546D9-8B1D-42AF-BAB6-0881BD86DFB7}"/>
              </a:ext>
            </a:extLst>
          </p:cNvPr>
          <p:cNvCxnSpPr/>
          <p:nvPr/>
        </p:nvCxnSpPr>
        <p:spPr bwMode="auto">
          <a:xfrm>
            <a:off x="8709918" y="3070747"/>
            <a:ext cx="884799" cy="0"/>
          </a:xfrm>
          <a:prstGeom prst="straightConnector1">
            <a:avLst/>
          </a:prstGeom>
          <a:solidFill>
            <a:schemeClr val="accent1"/>
          </a:solidFill>
          <a:ln w="12700" cap="flat" cmpd="sng" algn="ctr">
            <a:solidFill>
              <a:schemeClr val="tx1"/>
            </a:solidFill>
            <a:prstDash val="solid"/>
            <a:round/>
            <a:headEnd type="triangle"/>
            <a:tailEnd type="triangle"/>
          </a:ln>
          <a:effectLst/>
        </p:spPr>
      </p:cxnSp>
      <p:cxnSp>
        <p:nvCxnSpPr>
          <p:cNvPr id="33" name="Straight Arrow Connector 32">
            <a:extLst>
              <a:ext uri="{FF2B5EF4-FFF2-40B4-BE49-F238E27FC236}">
                <a16:creationId xmlns:a16="http://schemas.microsoft.com/office/drawing/2014/main" id="{7449B2C0-86D3-46E3-8690-81239121169C}"/>
              </a:ext>
            </a:extLst>
          </p:cNvPr>
          <p:cNvCxnSpPr>
            <a:cxnSpLocks/>
          </p:cNvCxnSpPr>
          <p:nvPr/>
        </p:nvCxnSpPr>
        <p:spPr bwMode="auto">
          <a:xfrm flipH="1">
            <a:off x="7235058" y="3298210"/>
            <a:ext cx="1474860"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35" name="TextBox 34">
            <a:extLst>
              <a:ext uri="{FF2B5EF4-FFF2-40B4-BE49-F238E27FC236}">
                <a16:creationId xmlns:a16="http://schemas.microsoft.com/office/drawing/2014/main" id="{D1C55253-A56A-4CB6-BF56-0F17DF5E1814}"/>
              </a:ext>
            </a:extLst>
          </p:cNvPr>
          <p:cNvSpPr txBox="1"/>
          <p:nvPr/>
        </p:nvSpPr>
        <p:spPr bwMode="auto">
          <a:xfrm>
            <a:off x="7721653" y="3110195"/>
            <a:ext cx="588889" cy="36302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Access Key</a:t>
            </a:r>
          </a:p>
        </p:txBody>
      </p:sp>
      <p:sp>
        <p:nvSpPr>
          <p:cNvPr id="36" name="TextBox 35">
            <a:extLst>
              <a:ext uri="{FF2B5EF4-FFF2-40B4-BE49-F238E27FC236}">
                <a16:creationId xmlns:a16="http://schemas.microsoft.com/office/drawing/2014/main" id="{DFED14BE-C856-44A8-9393-8BD612C77D8A}"/>
              </a:ext>
            </a:extLst>
          </p:cNvPr>
          <p:cNvSpPr txBox="1"/>
          <p:nvPr/>
        </p:nvSpPr>
        <p:spPr bwMode="auto">
          <a:xfrm>
            <a:off x="5045512" y="2944047"/>
            <a:ext cx="920933" cy="16614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Registration</a:t>
            </a:r>
          </a:p>
        </p:txBody>
      </p:sp>
      <p:sp>
        <p:nvSpPr>
          <p:cNvPr id="41" name="TextBox 40">
            <a:extLst>
              <a:ext uri="{FF2B5EF4-FFF2-40B4-BE49-F238E27FC236}">
                <a16:creationId xmlns:a16="http://schemas.microsoft.com/office/drawing/2014/main" id="{FEB8A91E-872D-45C5-877F-E609A5839AFD}"/>
              </a:ext>
            </a:extLst>
          </p:cNvPr>
          <p:cNvSpPr txBox="1"/>
          <p:nvPr/>
        </p:nvSpPr>
        <p:spPr bwMode="auto">
          <a:xfrm>
            <a:off x="7462187" y="1848995"/>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42" name="Graphic 41">
            <a:extLst>
              <a:ext uri="{FF2B5EF4-FFF2-40B4-BE49-F238E27FC236}">
                <a16:creationId xmlns:a16="http://schemas.microsoft.com/office/drawing/2014/main" id="{EAA8A60C-9B26-4A11-8139-A3703650050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03917" y="4288697"/>
            <a:ext cx="857467" cy="857467"/>
          </a:xfrm>
          <a:prstGeom prst="rect">
            <a:avLst/>
          </a:prstGeom>
        </p:spPr>
      </p:pic>
      <p:pic>
        <p:nvPicPr>
          <p:cNvPr id="43" name="Graphic 42">
            <a:extLst>
              <a:ext uri="{FF2B5EF4-FFF2-40B4-BE49-F238E27FC236}">
                <a16:creationId xmlns:a16="http://schemas.microsoft.com/office/drawing/2014/main" id="{74866A6C-AC0E-4C75-AA41-2ABB93F143A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417050" y="5266076"/>
            <a:ext cx="857467" cy="857467"/>
          </a:xfrm>
          <a:prstGeom prst="rect">
            <a:avLst/>
          </a:prstGeom>
        </p:spPr>
      </p:pic>
      <p:pic>
        <p:nvPicPr>
          <p:cNvPr id="44" name="Graphic 43">
            <a:extLst>
              <a:ext uri="{FF2B5EF4-FFF2-40B4-BE49-F238E27FC236}">
                <a16:creationId xmlns:a16="http://schemas.microsoft.com/office/drawing/2014/main" id="{417100A8-CE06-4849-80F0-D6B7510F216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84703" y="4490482"/>
            <a:ext cx="137649" cy="192709"/>
          </a:xfrm>
          <a:prstGeom prst="rect">
            <a:avLst/>
          </a:prstGeom>
        </p:spPr>
      </p:pic>
      <p:pic>
        <p:nvPicPr>
          <p:cNvPr id="45" name="Graphic 44">
            <a:extLst>
              <a:ext uri="{FF2B5EF4-FFF2-40B4-BE49-F238E27FC236}">
                <a16:creationId xmlns:a16="http://schemas.microsoft.com/office/drawing/2014/main" id="{A3D22384-01B1-47C3-A7ED-C267CE8AADE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5879" y="4826431"/>
            <a:ext cx="137649" cy="192709"/>
          </a:xfrm>
          <a:prstGeom prst="rect">
            <a:avLst/>
          </a:prstGeom>
        </p:spPr>
      </p:pic>
      <p:pic>
        <p:nvPicPr>
          <p:cNvPr id="46" name="Graphic 45">
            <a:extLst>
              <a:ext uri="{FF2B5EF4-FFF2-40B4-BE49-F238E27FC236}">
                <a16:creationId xmlns:a16="http://schemas.microsoft.com/office/drawing/2014/main" id="{118A95F8-B96B-4733-A81B-90582116088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606964" y="5501783"/>
            <a:ext cx="137649" cy="192709"/>
          </a:xfrm>
          <a:prstGeom prst="rect">
            <a:avLst/>
          </a:prstGeom>
        </p:spPr>
      </p:pic>
      <p:pic>
        <p:nvPicPr>
          <p:cNvPr id="47" name="Graphic 46">
            <a:extLst>
              <a:ext uri="{FF2B5EF4-FFF2-40B4-BE49-F238E27FC236}">
                <a16:creationId xmlns:a16="http://schemas.microsoft.com/office/drawing/2014/main" id="{4FEDFAF3-7686-499C-93AC-F2A834DB8BA4}"/>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6586340" y="5806700"/>
            <a:ext cx="111910" cy="204635"/>
          </a:xfrm>
          <a:prstGeom prst="rect">
            <a:avLst/>
          </a:prstGeom>
        </p:spPr>
      </p:pic>
      <p:sp>
        <p:nvSpPr>
          <p:cNvPr id="48" name="TextBox 47">
            <a:extLst>
              <a:ext uri="{FF2B5EF4-FFF2-40B4-BE49-F238E27FC236}">
                <a16:creationId xmlns:a16="http://schemas.microsoft.com/office/drawing/2014/main" id="{29B65929-097C-4F91-91C7-30FFFB69B058}"/>
              </a:ext>
            </a:extLst>
          </p:cNvPr>
          <p:cNvSpPr txBox="1"/>
          <p:nvPr/>
        </p:nvSpPr>
        <p:spPr bwMode="auto">
          <a:xfrm>
            <a:off x="8449030" y="5320664"/>
            <a:ext cx="552770" cy="743617"/>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F</a:t>
            </a:r>
            <a:endParaRPr lang="en-US" sz="2400" dirty="0"/>
          </a:p>
          <a:p>
            <a:pPr algn="ctr">
              <a:buClr>
                <a:schemeClr val="tx1"/>
              </a:buClr>
            </a:pPr>
            <a:r>
              <a:rPr lang="en-US" sz="1100" dirty="0"/>
              <a:t>5G-G(C)AN</a:t>
            </a:r>
          </a:p>
        </p:txBody>
      </p:sp>
      <p:sp>
        <p:nvSpPr>
          <p:cNvPr id="57" name="TextBox 56">
            <a:extLst>
              <a:ext uri="{FF2B5EF4-FFF2-40B4-BE49-F238E27FC236}">
                <a16:creationId xmlns:a16="http://schemas.microsoft.com/office/drawing/2014/main" id="{B00CAA0A-86B5-4DD3-94AB-9E48A399012F}"/>
              </a:ext>
            </a:extLst>
          </p:cNvPr>
          <p:cNvSpPr txBox="1"/>
          <p:nvPr/>
        </p:nvSpPr>
        <p:spPr bwMode="auto">
          <a:xfrm>
            <a:off x="9431872"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58" name="TextBox 57">
            <a:extLst>
              <a:ext uri="{FF2B5EF4-FFF2-40B4-BE49-F238E27FC236}">
                <a16:creationId xmlns:a16="http://schemas.microsoft.com/office/drawing/2014/main" id="{D8BD637F-3938-444A-8D0B-1858F3F5F872}"/>
              </a:ext>
            </a:extLst>
          </p:cNvPr>
          <p:cNvSpPr txBox="1"/>
          <p:nvPr/>
        </p:nvSpPr>
        <p:spPr bwMode="auto">
          <a:xfrm>
            <a:off x="10288397" y="437053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59" name="TextBox 58">
            <a:extLst>
              <a:ext uri="{FF2B5EF4-FFF2-40B4-BE49-F238E27FC236}">
                <a16:creationId xmlns:a16="http://schemas.microsoft.com/office/drawing/2014/main" id="{7E41AAFF-66A1-469A-9031-CE80F3F2FF12}"/>
              </a:ext>
            </a:extLst>
          </p:cNvPr>
          <p:cNvSpPr txBox="1"/>
          <p:nvPr/>
        </p:nvSpPr>
        <p:spPr bwMode="auto">
          <a:xfrm>
            <a:off x="10302739" y="5322138"/>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cxnSp>
        <p:nvCxnSpPr>
          <p:cNvPr id="61" name="Straight Arrow Connector 60">
            <a:extLst>
              <a:ext uri="{FF2B5EF4-FFF2-40B4-BE49-F238E27FC236}">
                <a16:creationId xmlns:a16="http://schemas.microsoft.com/office/drawing/2014/main" id="{9F0C5119-F4EF-41DF-98D3-BF5BDCCFD8B0}"/>
              </a:ext>
            </a:extLst>
          </p:cNvPr>
          <p:cNvCxnSpPr>
            <a:cxnSpLocks/>
            <a:stCxn id="43" idx="3"/>
            <a:endCxn id="48" idx="1"/>
          </p:cNvCxnSpPr>
          <p:nvPr/>
        </p:nvCxnSpPr>
        <p:spPr bwMode="auto">
          <a:xfrm flipV="1">
            <a:off x="7274517" y="5692473"/>
            <a:ext cx="1174513" cy="233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63" name="Connector: Elbow 62">
            <a:extLst>
              <a:ext uri="{FF2B5EF4-FFF2-40B4-BE49-F238E27FC236}">
                <a16:creationId xmlns:a16="http://schemas.microsoft.com/office/drawing/2014/main" id="{6701F199-6328-440C-8A77-7172AC1E7D2D}"/>
              </a:ext>
            </a:extLst>
          </p:cNvPr>
          <p:cNvCxnSpPr>
            <a:cxnSpLocks/>
            <a:stCxn id="42" idx="3"/>
            <a:endCxn id="48" idx="0"/>
          </p:cNvCxnSpPr>
          <p:nvPr/>
        </p:nvCxnSpPr>
        <p:spPr bwMode="auto">
          <a:xfrm>
            <a:off x="6761384" y="4717431"/>
            <a:ext cx="1964031" cy="60323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67" name="TextBox 66">
            <a:extLst>
              <a:ext uri="{FF2B5EF4-FFF2-40B4-BE49-F238E27FC236}">
                <a16:creationId xmlns:a16="http://schemas.microsoft.com/office/drawing/2014/main" id="{D9277AAB-B36D-43FF-94F0-F1871D6675A6}"/>
              </a:ext>
            </a:extLst>
          </p:cNvPr>
          <p:cNvSpPr txBox="1"/>
          <p:nvPr/>
        </p:nvSpPr>
        <p:spPr bwMode="auto">
          <a:xfrm>
            <a:off x="8358395" y="4130092"/>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cxnSp>
        <p:nvCxnSpPr>
          <p:cNvPr id="73" name="Straight Arrow Connector 72">
            <a:extLst>
              <a:ext uri="{FF2B5EF4-FFF2-40B4-BE49-F238E27FC236}">
                <a16:creationId xmlns:a16="http://schemas.microsoft.com/office/drawing/2014/main" id="{6DE4E1EC-76C8-48EC-BB52-BB9160FB16E1}"/>
              </a:ext>
            </a:extLst>
          </p:cNvPr>
          <p:cNvCxnSpPr>
            <a:cxnSpLocks/>
          </p:cNvCxnSpPr>
          <p:nvPr/>
        </p:nvCxnSpPr>
        <p:spPr bwMode="auto">
          <a:xfrm>
            <a:off x="9001800" y="5853062"/>
            <a:ext cx="1300939" cy="1917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75" name="Connector: Elbow 74">
            <a:extLst>
              <a:ext uri="{FF2B5EF4-FFF2-40B4-BE49-F238E27FC236}">
                <a16:creationId xmlns:a16="http://schemas.microsoft.com/office/drawing/2014/main" id="{693C190E-F9BA-4B96-BB68-E595E37CF754}"/>
              </a:ext>
            </a:extLst>
          </p:cNvPr>
          <p:cNvCxnSpPr>
            <a:cxnSpLocks/>
            <a:endCxn id="57" idx="2"/>
          </p:cNvCxnSpPr>
          <p:nvPr/>
        </p:nvCxnSpPr>
        <p:spPr bwMode="auto">
          <a:xfrm flipV="1">
            <a:off x="9001800" y="5116429"/>
            <a:ext cx="672055" cy="385354"/>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76" name="TextBox 75">
            <a:extLst>
              <a:ext uri="{FF2B5EF4-FFF2-40B4-BE49-F238E27FC236}">
                <a16:creationId xmlns:a16="http://schemas.microsoft.com/office/drawing/2014/main" id="{9EF46700-98EC-4FB7-BB1C-82843B93236D}"/>
              </a:ext>
            </a:extLst>
          </p:cNvPr>
          <p:cNvSpPr txBox="1"/>
          <p:nvPr/>
        </p:nvSpPr>
        <p:spPr bwMode="auto">
          <a:xfrm>
            <a:off x="9485770" y="5413498"/>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a:t>
            </a:r>
          </a:p>
        </p:txBody>
      </p:sp>
      <p:sp>
        <p:nvSpPr>
          <p:cNvPr id="77" name="TextBox 76">
            <a:extLst>
              <a:ext uri="{FF2B5EF4-FFF2-40B4-BE49-F238E27FC236}">
                <a16:creationId xmlns:a16="http://schemas.microsoft.com/office/drawing/2014/main" id="{DE12E39E-81BC-48EB-A6C1-ADBB4E2F3F8A}"/>
              </a:ext>
            </a:extLst>
          </p:cNvPr>
          <p:cNvSpPr txBox="1"/>
          <p:nvPr/>
        </p:nvSpPr>
        <p:spPr bwMode="auto">
          <a:xfrm>
            <a:off x="9485770" y="5786384"/>
            <a:ext cx="37616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N3</a:t>
            </a:r>
          </a:p>
        </p:txBody>
      </p:sp>
      <p:sp>
        <p:nvSpPr>
          <p:cNvPr id="79" name="TextBox 78">
            <a:extLst>
              <a:ext uri="{FF2B5EF4-FFF2-40B4-BE49-F238E27FC236}">
                <a16:creationId xmlns:a16="http://schemas.microsoft.com/office/drawing/2014/main" id="{380A29CB-2377-4BA9-A80E-1363C8D84D28}"/>
              </a:ext>
            </a:extLst>
          </p:cNvPr>
          <p:cNvSpPr txBox="1"/>
          <p:nvPr/>
        </p:nvSpPr>
        <p:spPr bwMode="auto">
          <a:xfrm>
            <a:off x="5481399" y="5786384"/>
            <a:ext cx="920933" cy="40644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Residential Area</a:t>
            </a:r>
          </a:p>
        </p:txBody>
      </p:sp>
      <p:pic>
        <p:nvPicPr>
          <p:cNvPr id="86" name="Picture 85">
            <a:extLst>
              <a:ext uri="{FF2B5EF4-FFF2-40B4-BE49-F238E27FC236}">
                <a16:creationId xmlns:a16="http://schemas.microsoft.com/office/drawing/2014/main" id="{ED079B7F-1592-4AE9-9BFD-89B74FAB6BC3}"/>
              </a:ext>
            </a:extLst>
          </p:cNvPr>
          <p:cNvPicPr>
            <a:picLocks noChangeAspect="1"/>
          </p:cNvPicPr>
          <p:nvPr/>
        </p:nvPicPr>
        <p:blipFill>
          <a:blip r:embed="rId9"/>
          <a:stretch>
            <a:fillRect/>
          </a:stretch>
        </p:blipFill>
        <p:spPr>
          <a:xfrm>
            <a:off x="7611829" y="4189733"/>
            <a:ext cx="681387" cy="138471"/>
          </a:xfrm>
          <a:prstGeom prst="rect">
            <a:avLst/>
          </a:prstGeom>
        </p:spPr>
      </p:pic>
      <p:sp>
        <p:nvSpPr>
          <p:cNvPr id="88" name="Rectangle 87">
            <a:extLst>
              <a:ext uri="{FF2B5EF4-FFF2-40B4-BE49-F238E27FC236}">
                <a16:creationId xmlns:a16="http://schemas.microsoft.com/office/drawing/2014/main" id="{D6CB08BC-AEA0-4992-9191-F76A403617F0}"/>
              </a:ext>
            </a:extLst>
          </p:cNvPr>
          <p:cNvSpPr/>
          <p:nvPr/>
        </p:nvSpPr>
        <p:spPr bwMode="auto">
          <a:xfrm>
            <a:off x="7569687" y="4130092"/>
            <a:ext cx="740859" cy="395688"/>
          </a:xfrm>
          <a:prstGeom prst="rect">
            <a:avLst/>
          </a:prstGeom>
          <a:noFill/>
          <a:ln w="12700" cap="flat" cmpd="sng" algn="ctr">
            <a:solidFill>
              <a:srgbClr val="FF0000"/>
            </a:solid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90" name="Straight Arrow Connector 89">
            <a:extLst>
              <a:ext uri="{FF2B5EF4-FFF2-40B4-BE49-F238E27FC236}">
                <a16:creationId xmlns:a16="http://schemas.microsoft.com/office/drawing/2014/main" id="{8C8D6810-4CFB-458D-A5FC-A352FED81B20}"/>
              </a:ext>
            </a:extLst>
          </p:cNvPr>
          <p:cNvCxnSpPr>
            <a:stCxn id="88" idx="2"/>
          </p:cNvCxnSpPr>
          <p:nvPr/>
        </p:nvCxnSpPr>
        <p:spPr bwMode="auto">
          <a:xfrm flipH="1">
            <a:off x="7938708" y="4525780"/>
            <a:ext cx="1409" cy="191651"/>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10" name="Straight Arrow Connector 9">
            <a:extLst>
              <a:ext uri="{FF2B5EF4-FFF2-40B4-BE49-F238E27FC236}">
                <a16:creationId xmlns:a16="http://schemas.microsoft.com/office/drawing/2014/main" id="{D2B90877-B497-4CD9-A517-FC53E402BE85}"/>
              </a:ext>
            </a:extLst>
          </p:cNvPr>
          <p:cNvCxnSpPr>
            <a:stCxn id="57" idx="3"/>
            <a:endCxn id="58" idx="1"/>
          </p:cNvCxnSpPr>
          <p:nvPr/>
        </p:nvCxnSpPr>
        <p:spPr>
          <a:xfrm>
            <a:off x="9915838" y="4743481"/>
            <a:ext cx="372559" cy="0"/>
          </a:xfrm>
          <a:prstGeom prst="straightConnector1">
            <a:avLst/>
          </a:prstGeom>
          <a:ln>
            <a:solidFill>
              <a:schemeClr val="tx1"/>
            </a:solidFill>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994397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2">
            <a:extLst>
              <a:ext uri="{FF2B5EF4-FFF2-40B4-BE49-F238E27FC236}">
                <a16:creationId xmlns:a16="http://schemas.microsoft.com/office/drawing/2014/main" id="{00E743F2-852C-43DC-8A4E-232110227513}"/>
              </a:ext>
            </a:extLst>
          </p:cNvPr>
          <p:cNvSpPr>
            <a:spLocks noGrp="1"/>
          </p:cNvSpPr>
          <p:nvPr>
            <p:ph type="title"/>
          </p:nvPr>
        </p:nvSpPr>
        <p:spPr>
          <a:xfrm>
            <a:off x="422564" y="235816"/>
            <a:ext cx="10515600" cy="1325563"/>
          </a:xfrm>
        </p:spPr>
        <p:txBody>
          <a:bodyPr/>
          <a:lstStyle/>
          <a:p>
            <a:r>
              <a:rPr lang="ja-JP" altLang="en-US" sz="4000" dirty="0"/>
              <a:t>Security of the enhancement </a:t>
            </a:r>
            <a:br>
              <a:rPr lang="sv-SE" altLang="ja-JP" sz="4000" dirty="0"/>
            </a:br>
            <a:r>
              <a:rPr lang="ja-JP" altLang="en-US" sz="4000" dirty="0"/>
              <a:t>to the 5GC Location</a:t>
            </a:r>
            <a:r>
              <a:rPr lang="ja-JP" altLang="sv-SE" sz="4000" dirty="0"/>
              <a:t> </a:t>
            </a:r>
            <a:r>
              <a:rPr lang="ja-JP" altLang="en-US" sz="4000" dirty="0"/>
              <a:t>Services</a:t>
            </a:r>
            <a:r>
              <a:rPr lang="ja-JP" altLang="sv-SE" sz="4000" dirty="0"/>
              <a:t> </a:t>
            </a:r>
            <a:r>
              <a:rPr lang="sv-SE" altLang="ja-JP" sz="4000" dirty="0"/>
              <a:t>- Status</a:t>
            </a:r>
            <a:endParaRPr lang="sv-SE" altLang="sv-SE" sz="4000" dirty="0"/>
          </a:p>
        </p:txBody>
      </p:sp>
      <p:sp>
        <p:nvSpPr>
          <p:cNvPr id="32771" name="Content Placeholder 3">
            <a:extLst>
              <a:ext uri="{FF2B5EF4-FFF2-40B4-BE49-F238E27FC236}">
                <a16:creationId xmlns:a16="http://schemas.microsoft.com/office/drawing/2014/main" id="{FEA5573C-5230-408C-AF74-F18576778178}"/>
              </a:ext>
            </a:extLst>
          </p:cNvPr>
          <p:cNvSpPr>
            <a:spLocks noGrp="1"/>
          </p:cNvSpPr>
          <p:nvPr>
            <p:ph idx="1"/>
          </p:nvPr>
        </p:nvSpPr>
        <p:spPr>
          <a:xfrm>
            <a:off x="838199" y="1825625"/>
            <a:ext cx="6834809" cy="4351338"/>
          </a:xfrm>
        </p:spPr>
        <p:txBody>
          <a:bodyPr/>
          <a:lstStyle/>
          <a:p>
            <a:r>
              <a:rPr lang="sv-SE" altLang="sv-SE" sz="3200" dirty="0"/>
              <a:t>WI code: </a:t>
            </a:r>
          </a:p>
          <a:p>
            <a:pPr lvl="1"/>
            <a:r>
              <a:rPr lang="sv-SE" altLang="sv-SE" sz="2800" dirty="0"/>
              <a:t>5G_eLCS</a:t>
            </a:r>
          </a:p>
          <a:p>
            <a:r>
              <a:rPr lang="sv-SE" altLang="sv-SE" sz="3200" dirty="0"/>
              <a:t>Completion rate: </a:t>
            </a:r>
          </a:p>
          <a:p>
            <a:pPr lvl="1"/>
            <a:r>
              <a:rPr lang="sv-SE" altLang="sv-SE" sz="2800" dirty="0"/>
              <a:t>0% </a:t>
            </a:r>
            <a:r>
              <a:rPr lang="en-US" altLang="ja-JP" sz="2800" dirty="0">
                <a:sym typeface="Wingdings" panose="05000000000000000000" pitchFamily="2" charset="2"/>
              </a:rPr>
              <a:t> 75%</a:t>
            </a:r>
          </a:p>
          <a:p>
            <a:r>
              <a:rPr lang="en-US" altLang="ja-JP" sz="3200" dirty="0">
                <a:sym typeface="Wingdings" panose="05000000000000000000" pitchFamily="2" charset="2"/>
              </a:rPr>
              <a:t>Target: </a:t>
            </a:r>
          </a:p>
          <a:p>
            <a:pPr lvl="1"/>
            <a:r>
              <a:rPr lang="en-US" altLang="ja-JP" sz="2800" dirty="0">
                <a:sym typeface="Wingdings" panose="05000000000000000000" pitchFamily="2" charset="2"/>
              </a:rPr>
              <a:t>Dec 19  Mar 20</a:t>
            </a:r>
          </a:p>
          <a:p>
            <a:r>
              <a:rPr lang="en-US" altLang="sv-SE" sz="3200" dirty="0">
                <a:ea typeface="MS PGothic" panose="020B0600070205080204" pitchFamily="34" charset="-128"/>
                <a:sym typeface="Wingdings" panose="05000000000000000000" pitchFamily="2" charset="2"/>
              </a:rPr>
              <a:t>Documents:</a:t>
            </a:r>
          </a:p>
          <a:p>
            <a:pPr lvl="1"/>
            <a:r>
              <a:rPr lang="sv-SE" altLang="sv-SE" sz="2800" dirty="0"/>
              <a:t>Progress is being recorded in a draft CR</a:t>
            </a:r>
          </a:p>
          <a:p>
            <a:pPr lvl="1"/>
            <a:endParaRPr lang="sv-SE" altLang="sv-SE" sz="2800" dirty="0"/>
          </a:p>
        </p:txBody>
      </p:sp>
    </p:spTree>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68459" cy="4392612"/>
          </a:xfrm>
        </p:spPr>
        <p:txBody>
          <a:bodyPr/>
          <a:lstStyle/>
          <a:p>
            <a:r>
              <a:rPr lang="sv-SE" dirty="0"/>
              <a:t>Mainly two security issues related to privacy enhancements:</a:t>
            </a:r>
          </a:p>
          <a:p>
            <a:pPr marL="827088" lvl="1" indent="-457200">
              <a:buFont typeface="+mj-lt"/>
              <a:buAutoNum type="arabicPeriod"/>
            </a:pPr>
            <a:r>
              <a:rPr lang="sv-SE" dirty="0"/>
              <a:t>Mass collection of measurements (e.g. WLAN, Bluetooth)</a:t>
            </a:r>
          </a:p>
          <a:p>
            <a:pPr marL="827088" lvl="1" indent="-457200">
              <a:buFont typeface="+mj-lt"/>
              <a:buAutoNum type="arabicPeriod"/>
            </a:pPr>
            <a:r>
              <a:rPr lang="sv-SE" dirty="0"/>
              <a:t>Privacy settings for location information reporting</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5" y="232244"/>
            <a:ext cx="9351042" cy="1081088"/>
          </a:xfrm>
        </p:spPr>
        <p:txBody>
          <a:bodyPr/>
          <a:lstStyle/>
          <a:p>
            <a:r>
              <a:rPr lang="en-US" dirty="0"/>
              <a:t>Security of the enhancement to the 5GC location services - Overview</a:t>
            </a:r>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2708" y="1895432"/>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33.814</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4CF11C2D-4D25-4775-9CB8-CA3561C48E64}"/>
              </a:ext>
            </a:extLst>
          </p:cNvPr>
          <p:cNvSpPr txBox="1"/>
          <p:nvPr/>
        </p:nvSpPr>
        <p:spPr bwMode="auto">
          <a:xfrm>
            <a:off x="8459037" y="2858441"/>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7" name="Straight Connector 6">
            <a:extLst>
              <a:ext uri="{FF2B5EF4-FFF2-40B4-BE49-F238E27FC236}">
                <a16:creationId xmlns:a16="http://schemas.microsoft.com/office/drawing/2014/main" id="{A7E867C5-EEF7-46C3-87E3-F51CF9A280F2}"/>
              </a:ext>
            </a:extLst>
          </p:cNvPr>
          <p:cNvCxnSpPr>
            <a:cxnSpLocks/>
            <a:stCxn id="5" idx="2"/>
          </p:cNvCxnSpPr>
          <p:nvPr/>
        </p:nvCxnSpPr>
        <p:spPr bwMode="auto">
          <a:xfrm>
            <a:off x="8701022" y="3604336"/>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8" name="Freeform 34">
            <a:extLst>
              <a:ext uri="{FF2B5EF4-FFF2-40B4-BE49-F238E27FC236}">
                <a16:creationId xmlns:a16="http://schemas.microsoft.com/office/drawing/2014/main" id="{D8BC9B04-9B1F-4CD6-BB37-368FDC65A871}"/>
              </a:ext>
            </a:extLst>
          </p:cNvPr>
          <p:cNvSpPr>
            <a:spLocks noChangeAspect="1"/>
          </p:cNvSpPr>
          <p:nvPr/>
        </p:nvSpPr>
        <p:spPr bwMode="auto">
          <a:xfrm>
            <a:off x="9272146" y="2618358"/>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0A8FC9B5-36B6-4FF1-ADDA-5382BA1593C5}"/>
              </a:ext>
            </a:extLst>
          </p:cNvPr>
          <p:cNvSpPr txBox="1"/>
          <p:nvPr/>
        </p:nvSpPr>
        <p:spPr bwMode="auto">
          <a:xfrm>
            <a:off x="9627666" y="2957962"/>
            <a:ext cx="572764" cy="57936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0" name="TextBox 9">
            <a:extLst>
              <a:ext uri="{FF2B5EF4-FFF2-40B4-BE49-F238E27FC236}">
                <a16:creationId xmlns:a16="http://schemas.microsoft.com/office/drawing/2014/main" id="{09F1C8A3-9189-4B4E-9A8A-D5A7404482F2}"/>
              </a:ext>
            </a:extLst>
          </p:cNvPr>
          <p:cNvSpPr txBox="1"/>
          <p:nvPr/>
        </p:nvSpPr>
        <p:spPr bwMode="auto">
          <a:xfrm rot="2129215">
            <a:off x="5522078" y="3004343"/>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1" name="TextBox 10">
            <a:extLst>
              <a:ext uri="{FF2B5EF4-FFF2-40B4-BE49-F238E27FC236}">
                <a16:creationId xmlns:a16="http://schemas.microsoft.com/office/drawing/2014/main" id="{41E1B937-F45F-478A-BEE1-15884B01B44B}"/>
              </a:ext>
            </a:extLst>
          </p:cNvPr>
          <p:cNvSpPr txBox="1"/>
          <p:nvPr/>
        </p:nvSpPr>
        <p:spPr bwMode="auto">
          <a:xfrm rot="7610942">
            <a:off x="7099119" y="2803068"/>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12" name="TextBox 11">
            <a:extLst>
              <a:ext uri="{FF2B5EF4-FFF2-40B4-BE49-F238E27FC236}">
                <a16:creationId xmlns:a16="http://schemas.microsoft.com/office/drawing/2014/main" id="{10E06151-A9AA-41A0-8B87-FCCEE4E05D85}"/>
              </a:ext>
            </a:extLst>
          </p:cNvPr>
          <p:cNvSpPr txBox="1"/>
          <p:nvPr/>
        </p:nvSpPr>
        <p:spPr bwMode="auto">
          <a:xfrm>
            <a:off x="6287052" y="2598404"/>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sp>
        <p:nvSpPr>
          <p:cNvPr id="13" name="TextBox 12">
            <a:extLst>
              <a:ext uri="{FF2B5EF4-FFF2-40B4-BE49-F238E27FC236}">
                <a16:creationId xmlns:a16="http://schemas.microsoft.com/office/drawing/2014/main" id="{7490A2D4-950C-4739-835B-CC6D1DF14CB1}"/>
              </a:ext>
            </a:extLst>
          </p:cNvPr>
          <p:cNvSpPr txBox="1"/>
          <p:nvPr/>
        </p:nvSpPr>
        <p:spPr bwMode="auto">
          <a:xfrm>
            <a:off x="5347306" y="3749705"/>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14" name="Graphic 13">
            <a:extLst>
              <a:ext uri="{FF2B5EF4-FFF2-40B4-BE49-F238E27FC236}">
                <a16:creationId xmlns:a16="http://schemas.microsoft.com/office/drawing/2014/main" id="{CE079B02-2A37-4A74-9F83-4592081641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31475" y="3723952"/>
            <a:ext cx="306991" cy="429787"/>
          </a:xfrm>
          <a:prstGeom prst="rect">
            <a:avLst/>
          </a:prstGeom>
        </p:spPr>
      </p:pic>
      <p:sp>
        <p:nvSpPr>
          <p:cNvPr id="15" name="Lightning Bolt 14">
            <a:extLst>
              <a:ext uri="{FF2B5EF4-FFF2-40B4-BE49-F238E27FC236}">
                <a16:creationId xmlns:a16="http://schemas.microsoft.com/office/drawing/2014/main" id="{E6CAD64D-ECF0-4C90-AE7C-7D1638578460}"/>
              </a:ext>
            </a:extLst>
          </p:cNvPr>
          <p:cNvSpPr/>
          <p:nvPr/>
        </p:nvSpPr>
        <p:spPr bwMode="auto">
          <a:xfrm rot="20166867">
            <a:off x="5878862" y="317984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6" name="Lightning Bolt 15">
            <a:extLst>
              <a:ext uri="{FF2B5EF4-FFF2-40B4-BE49-F238E27FC236}">
                <a16:creationId xmlns:a16="http://schemas.microsoft.com/office/drawing/2014/main" id="{7629EAE1-67E7-40B9-B72E-8AD9362BEBBD}"/>
              </a:ext>
            </a:extLst>
          </p:cNvPr>
          <p:cNvSpPr/>
          <p:nvPr/>
        </p:nvSpPr>
        <p:spPr bwMode="auto">
          <a:xfrm rot="972637">
            <a:off x="6324796" y="293193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7" name="Lightning Bolt 16">
            <a:extLst>
              <a:ext uri="{FF2B5EF4-FFF2-40B4-BE49-F238E27FC236}">
                <a16:creationId xmlns:a16="http://schemas.microsoft.com/office/drawing/2014/main" id="{78192A8B-CC1B-4213-968E-3C592BFB749F}"/>
              </a:ext>
            </a:extLst>
          </p:cNvPr>
          <p:cNvSpPr/>
          <p:nvPr/>
        </p:nvSpPr>
        <p:spPr bwMode="auto">
          <a:xfrm rot="3544317">
            <a:off x="6841297" y="3016167"/>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18" name="Lightning Bolt 17">
            <a:extLst>
              <a:ext uri="{FF2B5EF4-FFF2-40B4-BE49-F238E27FC236}">
                <a16:creationId xmlns:a16="http://schemas.microsoft.com/office/drawing/2014/main" id="{95514A76-555B-46CC-8D99-26BEBF2A93F6}"/>
              </a:ext>
            </a:extLst>
          </p:cNvPr>
          <p:cNvSpPr/>
          <p:nvPr/>
        </p:nvSpPr>
        <p:spPr bwMode="auto">
          <a:xfrm rot="18038829">
            <a:off x="5814898" y="3668585"/>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21" name="Straight Arrow Connector 20">
            <a:extLst>
              <a:ext uri="{FF2B5EF4-FFF2-40B4-BE49-F238E27FC236}">
                <a16:creationId xmlns:a16="http://schemas.microsoft.com/office/drawing/2014/main" id="{8D70DA13-46B9-4052-82E9-4AFE4D8A023E}"/>
              </a:ext>
            </a:extLst>
          </p:cNvPr>
          <p:cNvCxnSpPr>
            <a:cxnSpLocks/>
            <a:stCxn id="14" idx="3"/>
          </p:cNvCxnSpPr>
          <p:nvPr/>
        </p:nvCxnSpPr>
        <p:spPr bwMode="auto">
          <a:xfrm>
            <a:off x="6738466" y="3938846"/>
            <a:ext cx="1962556" cy="4333"/>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25" name="Graphic 24">
            <a:extLst>
              <a:ext uri="{FF2B5EF4-FFF2-40B4-BE49-F238E27FC236}">
                <a16:creationId xmlns:a16="http://schemas.microsoft.com/office/drawing/2014/main" id="{138F0934-4892-4F61-A1EA-FBE1F3BA606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831898" y="3204903"/>
            <a:ext cx="288264" cy="288264"/>
          </a:xfrm>
          <a:prstGeom prst="rect">
            <a:avLst/>
          </a:prstGeom>
        </p:spPr>
      </p:pic>
      <p:pic>
        <p:nvPicPr>
          <p:cNvPr id="26" name="Graphic 25">
            <a:extLst>
              <a:ext uri="{FF2B5EF4-FFF2-40B4-BE49-F238E27FC236}">
                <a16:creationId xmlns:a16="http://schemas.microsoft.com/office/drawing/2014/main" id="{0E369221-DC78-4DFD-8E72-1DC39722309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74237" y="3317859"/>
            <a:ext cx="288264" cy="288264"/>
          </a:xfrm>
          <a:prstGeom prst="rect">
            <a:avLst/>
          </a:prstGeom>
        </p:spPr>
      </p:pic>
      <p:sp>
        <p:nvSpPr>
          <p:cNvPr id="27" name="TextBox 26">
            <a:extLst>
              <a:ext uri="{FF2B5EF4-FFF2-40B4-BE49-F238E27FC236}">
                <a16:creationId xmlns:a16="http://schemas.microsoft.com/office/drawing/2014/main" id="{CDD71086-3004-49CB-B20A-E4FA7CF0FB2B}"/>
              </a:ext>
            </a:extLst>
          </p:cNvPr>
          <p:cNvSpPr txBox="1"/>
          <p:nvPr/>
        </p:nvSpPr>
        <p:spPr bwMode="auto">
          <a:xfrm>
            <a:off x="7530753" y="4720504"/>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28" name="Straight Connector 27">
            <a:extLst>
              <a:ext uri="{FF2B5EF4-FFF2-40B4-BE49-F238E27FC236}">
                <a16:creationId xmlns:a16="http://schemas.microsoft.com/office/drawing/2014/main" id="{32519733-D89B-40B3-9524-08FCA368D420}"/>
              </a:ext>
            </a:extLst>
          </p:cNvPr>
          <p:cNvCxnSpPr>
            <a:cxnSpLocks/>
            <a:stCxn id="27" idx="2"/>
          </p:cNvCxnSpPr>
          <p:nvPr/>
        </p:nvCxnSpPr>
        <p:spPr bwMode="auto">
          <a:xfrm>
            <a:off x="7772738" y="5466399"/>
            <a:ext cx="0" cy="803377"/>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9" name="Freeform 34">
            <a:extLst>
              <a:ext uri="{FF2B5EF4-FFF2-40B4-BE49-F238E27FC236}">
                <a16:creationId xmlns:a16="http://schemas.microsoft.com/office/drawing/2014/main" id="{AA5981DE-4898-4E5C-9E31-E4BFEFB8BC2C}"/>
              </a:ext>
            </a:extLst>
          </p:cNvPr>
          <p:cNvSpPr>
            <a:spLocks noChangeAspect="1"/>
          </p:cNvSpPr>
          <p:nvPr/>
        </p:nvSpPr>
        <p:spPr bwMode="auto">
          <a:xfrm>
            <a:off x="8343862" y="4455971"/>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30" name="TextBox 29">
            <a:extLst>
              <a:ext uri="{FF2B5EF4-FFF2-40B4-BE49-F238E27FC236}">
                <a16:creationId xmlns:a16="http://schemas.microsoft.com/office/drawing/2014/main" id="{88BA760C-5631-4B0A-B7E4-877BF85B96C1}"/>
              </a:ext>
            </a:extLst>
          </p:cNvPr>
          <p:cNvSpPr txBox="1"/>
          <p:nvPr/>
        </p:nvSpPr>
        <p:spPr bwMode="auto">
          <a:xfrm>
            <a:off x="8699382" y="4795575"/>
            <a:ext cx="572764" cy="57182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31" name="TextBox 30">
            <a:extLst>
              <a:ext uri="{FF2B5EF4-FFF2-40B4-BE49-F238E27FC236}">
                <a16:creationId xmlns:a16="http://schemas.microsoft.com/office/drawing/2014/main" id="{55503529-4AFA-4888-A2AD-62EF206E3405}"/>
              </a:ext>
            </a:extLst>
          </p:cNvPr>
          <p:cNvSpPr txBox="1"/>
          <p:nvPr/>
        </p:nvSpPr>
        <p:spPr bwMode="auto">
          <a:xfrm rot="2129215">
            <a:off x="4461768" y="4861516"/>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2" name="TextBox 31">
            <a:extLst>
              <a:ext uri="{FF2B5EF4-FFF2-40B4-BE49-F238E27FC236}">
                <a16:creationId xmlns:a16="http://schemas.microsoft.com/office/drawing/2014/main" id="{CBA9A8EA-01B6-4920-BB7B-D23C2C64F77F}"/>
              </a:ext>
            </a:extLst>
          </p:cNvPr>
          <p:cNvSpPr txBox="1"/>
          <p:nvPr/>
        </p:nvSpPr>
        <p:spPr bwMode="auto">
          <a:xfrm rot="7610942">
            <a:off x="6038809" y="4660241"/>
            <a:ext cx="303170" cy="327619"/>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W</a:t>
            </a:r>
            <a:endParaRPr lang="sv-SE" sz="2000" dirty="0" err="1"/>
          </a:p>
        </p:txBody>
      </p:sp>
      <p:sp>
        <p:nvSpPr>
          <p:cNvPr id="33" name="TextBox 32">
            <a:extLst>
              <a:ext uri="{FF2B5EF4-FFF2-40B4-BE49-F238E27FC236}">
                <a16:creationId xmlns:a16="http://schemas.microsoft.com/office/drawing/2014/main" id="{CCFCEDD5-2624-4F57-9DC9-0594E4F24DD1}"/>
              </a:ext>
            </a:extLst>
          </p:cNvPr>
          <p:cNvSpPr txBox="1"/>
          <p:nvPr/>
        </p:nvSpPr>
        <p:spPr bwMode="auto">
          <a:xfrm>
            <a:off x="5226742" y="4455577"/>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34" name="Graphic 33">
            <a:extLst>
              <a:ext uri="{FF2B5EF4-FFF2-40B4-BE49-F238E27FC236}">
                <a16:creationId xmlns:a16="http://schemas.microsoft.com/office/drawing/2014/main" id="{B6790602-3553-4F82-97FF-E88C0841870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71165" y="5581125"/>
            <a:ext cx="306991" cy="429787"/>
          </a:xfrm>
          <a:prstGeom prst="rect">
            <a:avLst/>
          </a:prstGeom>
        </p:spPr>
      </p:pic>
      <p:sp>
        <p:nvSpPr>
          <p:cNvPr id="35" name="Lightning Bolt 34">
            <a:extLst>
              <a:ext uri="{FF2B5EF4-FFF2-40B4-BE49-F238E27FC236}">
                <a16:creationId xmlns:a16="http://schemas.microsoft.com/office/drawing/2014/main" id="{49E2DCF2-F95E-42A4-910F-3785E7D2563C}"/>
              </a:ext>
            </a:extLst>
          </p:cNvPr>
          <p:cNvSpPr/>
          <p:nvPr/>
        </p:nvSpPr>
        <p:spPr bwMode="auto">
          <a:xfrm rot="20166867">
            <a:off x="4818552" y="5037021"/>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6" name="Lightning Bolt 35">
            <a:extLst>
              <a:ext uri="{FF2B5EF4-FFF2-40B4-BE49-F238E27FC236}">
                <a16:creationId xmlns:a16="http://schemas.microsoft.com/office/drawing/2014/main" id="{B9069952-13EF-47CD-A139-40DD6FEB10F5}"/>
              </a:ext>
            </a:extLst>
          </p:cNvPr>
          <p:cNvSpPr/>
          <p:nvPr/>
        </p:nvSpPr>
        <p:spPr bwMode="auto">
          <a:xfrm rot="972637">
            <a:off x="5264486" y="478910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Lightning Bolt 36">
            <a:extLst>
              <a:ext uri="{FF2B5EF4-FFF2-40B4-BE49-F238E27FC236}">
                <a16:creationId xmlns:a16="http://schemas.microsoft.com/office/drawing/2014/main" id="{EBAEF956-7D5A-4A57-A74B-6A5E97778880}"/>
              </a:ext>
            </a:extLst>
          </p:cNvPr>
          <p:cNvSpPr/>
          <p:nvPr/>
        </p:nvSpPr>
        <p:spPr bwMode="auto">
          <a:xfrm rot="3544317">
            <a:off x="5780987" y="4873340"/>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8" name="Lightning Bolt 37">
            <a:extLst>
              <a:ext uri="{FF2B5EF4-FFF2-40B4-BE49-F238E27FC236}">
                <a16:creationId xmlns:a16="http://schemas.microsoft.com/office/drawing/2014/main" id="{EC163A42-33D4-4E3C-9EEA-9D821A257264}"/>
              </a:ext>
            </a:extLst>
          </p:cNvPr>
          <p:cNvSpPr/>
          <p:nvPr/>
        </p:nvSpPr>
        <p:spPr bwMode="auto">
          <a:xfrm rot="18038829">
            <a:off x="4754588" y="5525758"/>
            <a:ext cx="291609" cy="602835"/>
          </a:xfrm>
          <a:prstGeom prst="lightningBolt">
            <a:avLst/>
          </a:prstGeom>
          <a:solidFill>
            <a:schemeClr val="bg2">
              <a:lumMod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cxnSp>
        <p:nvCxnSpPr>
          <p:cNvPr id="39" name="Straight Arrow Connector 38">
            <a:extLst>
              <a:ext uri="{FF2B5EF4-FFF2-40B4-BE49-F238E27FC236}">
                <a16:creationId xmlns:a16="http://schemas.microsoft.com/office/drawing/2014/main" id="{7A743440-2186-4D9B-935C-E338E48C21A2}"/>
              </a:ext>
            </a:extLst>
          </p:cNvPr>
          <p:cNvCxnSpPr>
            <a:cxnSpLocks/>
            <a:stCxn id="34" idx="3"/>
          </p:cNvCxnSpPr>
          <p:nvPr/>
        </p:nvCxnSpPr>
        <p:spPr bwMode="auto">
          <a:xfrm>
            <a:off x="5678156" y="5796019"/>
            <a:ext cx="2096538" cy="9224"/>
          </a:xfrm>
          <a:prstGeom prst="straightConnector1">
            <a:avLst/>
          </a:prstGeom>
          <a:solidFill>
            <a:schemeClr val="accent1"/>
          </a:solidFill>
          <a:ln w="12700" cap="flat" cmpd="sng" algn="ctr">
            <a:solidFill>
              <a:schemeClr val="tx1"/>
            </a:solidFill>
            <a:prstDash val="solid"/>
            <a:round/>
            <a:headEnd type="triangle"/>
            <a:tailEnd type="triangle"/>
          </a:ln>
          <a:effectLst/>
        </p:spPr>
      </p:cxnSp>
      <p:pic>
        <p:nvPicPr>
          <p:cNvPr id="42" name="Graphic 41">
            <a:extLst>
              <a:ext uri="{FF2B5EF4-FFF2-40B4-BE49-F238E27FC236}">
                <a16:creationId xmlns:a16="http://schemas.microsoft.com/office/drawing/2014/main" id="{9AC6D423-3A7B-4B8C-B011-7EE0839C996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268253" y="5656220"/>
            <a:ext cx="288264" cy="288264"/>
          </a:xfrm>
          <a:prstGeom prst="rect">
            <a:avLst/>
          </a:prstGeom>
        </p:spPr>
      </p:pic>
      <p:sp>
        <p:nvSpPr>
          <p:cNvPr id="43" name="TextBox 42">
            <a:extLst>
              <a:ext uri="{FF2B5EF4-FFF2-40B4-BE49-F238E27FC236}">
                <a16:creationId xmlns:a16="http://schemas.microsoft.com/office/drawing/2014/main" id="{C67C9428-DD16-44A8-A177-BABBAFFA19C5}"/>
              </a:ext>
            </a:extLst>
          </p:cNvPr>
          <p:cNvSpPr txBox="1"/>
          <p:nvPr/>
        </p:nvSpPr>
        <p:spPr bwMode="auto">
          <a:xfrm>
            <a:off x="4288350" y="5589311"/>
            <a:ext cx="343837" cy="374953"/>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en-US" sz="2000" dirty="0">
                <a:solidFill>
                  <a:srgbClr val="181818"/>
                </a:solidFill>
                <a:latin typeface="Ericsson Technical Icons" panose="00000500000000000000" pitchFamily="2" charset="0"/>
                <a:cs typeface="Ericsson Hilda Light" panose="020B0604020202020204" pitchFamily="34" charset="0"/>
              </a:rPr>
              <a:t>B</a:t>
            </a:r>
            <a:endParaRPr lang="sv-SE" sz="2000" dirty="0" err="1"/>
          </a:p>
        </p:txBody>
      </p:sp>
      <p:pic>
        <p:nvPicPr>
          <p:cNvPr id="44" name="Graphic 43">
            <a:extLst>
              <a:ext uri="{FF2B5EF4-FFF2-40B4-BE49-F238E27FC236}">
                <a16:creationId xmlns:a16="http://schemas.microsoft.com/office/drawing/2014/main" id="{D672A9F8-C26C-4A7A-80AB-C14646CC470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067981" y="5997669"/>
            <a:ext cx="330322" cy="347408"/>
          </a:xfrm>
          <a:prstGeom prst="rect">
            <a:avLst/>
          </a:prstGeom>
        </p:spPr>
      </p:pic>
      <p:cxnSp>
        <p:nvCxnSpPr>
          <p:cNvPr id="48" name="Connector: Elbow 47">
            <a:extLst>
              <a:ext uri="{FF2B5EF4-FFF2-40B4-BE49-F238E27FC236}">
                <a16:creationId xmlns:a16="http://schemas.microsoft.com/office/drawing/2014/main" id="{370D3D6D-6FB5-48F1-B855-6F7FCBA6D6A4}"/>
              </a:ext>
            </a:extLst>
          </p:cNvPr>
          <p:cNvCxnSpPr>
            <a:stCxn id="44" idx="3"/>
            <a:endCxn id="34" idx="2"/>
          </p:cNvCxnSpPr>
          <p:nvPr/>
        </p:nvCxnSpPr>
        <p:spPr bwMode="auto">
          <a:xfrm flipV="1">
            <a:off x="5398303" y="6010912"/>
            <a:ext cx="126358" cy="160461"/>
          </a:xfrm>
          <a:prstGeom prst="bentConnector2">
            <a:avLst/>
          </a:prstGeom>
          <a:solidFill>
            <a:schemeClr val="accent1"/>
          </a:solidFill>
          <a:ln w="12700" cap="flat" cmpd="sng" algn="ctr">
            <a:solidFill>
              <a:schemeClr val="tx1"/>
            </a:solidFill>
            <a:prstDash val="solid"/>
            <a:round/>
            <a:headEnd type="triangle"/>
            <a:tailEnd type="triangle"/>
          </a:ln>
          <a:effectLst/>
        </p:spPr>
      </p:cxnSp>
      <p:pic>
        <p:nvPicPr>
          <p:cNvPr id="49" name="Graphic 48">
            <a:extLst>
              <a:ext uri="{FF2B5EF4-FFF2-40B4-BE49-F238E27FC236}">
                <a16:creationId xmlns:a16="http://schemas.microsoft.com/office/drawing/2014/main" id="{459671FC-AF9C-41E1-96AA-8FEF08961DE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500510" y="6106262"/>
            <a:ext cx="189049" cy="189049"/>
          </a:xfrm>
          <a:prstGeom prst="rect">
            <a:avLst/>
          </a:prstGeom>
        </p:spPr>
      </p:pic>
      <p:cxnSp>
        <p:nvCxnSpPr>
          <p:cNvPr id="51" name="Connector: Elbow 50">
            <a:extLst>
              <a:ext uri="{FF2B5EF4-FFF2-40B4-BE49-F238E27FC236}">
                <a16:creationId xmlns:a16="http://schemas.microsoft.com/office/drawing/2014/main" id="{B96D2F1E-88AA-4652-ADE2-FEB207FCF57C}"/>
              </a:ext>
            </a:extLst>
          </p:cNvPr>
          <p:cNvCxnSpPr>
            <a:cxnSpLocks/>
            <a:endCxn id="9" idx="2"/>
          </p:cNvCxnSpPr>
          <p:nvPr/>
        </p:nvCxnSpPr>
        <p:spPr bwMode="auto">
          <a:xfrm flipV="1">
            <a:off x="8701022" y="3537325"/>
            <a:ext cx="1213026" cy="405854"/>
          </a:xfrm>
          <a:prstGeom prst="bentConnector2">
            <a:avLst/>
          </a:prstGeom>
          <a:solidFill>
            <a:schemeClr val="accent1"/>
          </a:solidFill>
          <a:ln w="12700" cap="flat" cmpd="sng" algn="ctr">
            <a:solidFill>
              <a:schemeClr val="tx1"/>
            </a:solidFill>
            <a:prstDash val="solid"/>
            <a:round/>
            <a:headEnd type="triangle"/>
            <a:tailEnd type="triangle"/>
          </a:ln>
          <a:effectLst/>
        </p:spPr>
      </p:cxnSp>
      <p:cxnSp>
        <p:nvCxnSpPr>
          <p:cNvPr id="55" name="Connector: Elbow 54">
            <a:extLst>
              <a:ext uri="{FF2B5EF4-FFF2-40B4-BE49-F238E27FC236}">
                <a16:creationId xmlns:a16="http://schemas.microsoft.com/office/drawing/2014/main" id="{C8A2357C-882C-4D27-9E22-45B4CD891139}"/>
              </a:ext>
            </a:extLst>
          </p:cNvPr>
          <p:cNvCxnSpPr>
            <a:cxnSpLocks/>
            <a:endCxn id="30" idx="2"/>
          </p:cNvCxnSpPr>
          <p:nvPr/>
        </p:nvCxnSpPr>
        <p:spPr bwMode="auto">
          <a:xfrm flipV="1">
            <a:off x="7774694" y="5367399"/>
            <a:ext cx="1211070" cy="437844"/>
          </a:xfrm>
          <a:prstGeom prst="bentConnector2">
            <a:avLst/>
          </a:prstGeom>
          <a:solidFill>
            <a:schemeClr val="accent1"/>
          </a:solidFill>
          <a:ln w="12700" cap="flat" cmpd="sng" algn="ctr">
            <a:solidFill>
              <a:schemeClr val="tx1"/>
            </a:solidFill>
            <a:prstDash val="solid"/>
            <a:round/>
            <a:headEnd type="triangle"/>
            <a:tailEnd type="triangle"/>
          </a:ln>
          <a:effectLst/>
        </p:spPr>
      </p:cxnSp>
    </p:spTree>
    <p:extLst>
      <p:ext uri="{BB962C8B-B14F-4D97-AF65-F5344CB8AC3E}">
        <p14:creationId xmlns:p14="http://schemas.microsoft.com/office/powerpoint/2010/main" val="411575576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2">
            <a:extLst>
              <a:ext uri="{FF2B5EF4-FFF2-40B4-BE49-F238E27FC236}">
                <a16:creationId xmlns:a16="http://schemas.microsoft.com/office/drawing/2014/main" id="{586FB3A6-5FED-41FD-8F88-426BE862D750}"/>
              </a:ext>
            </a:extLst>
          </p:cNvPr>
          <p:cNvSpPr>
            <a:spLocks noGrp="1"/>
          </p:cNvSpPr>
          <p:nvPr>
            <p:ph type="title"/>
          </p:nvPr>
        </p:nvSpPr>
        <p:spPr>
          <a:xfrm>
            <a:off x="838200" y="314325"/>
            <a:ext cx="10515600" cy="1325563"/>
          </a:xfrm>
        </p:spPr>
        <p:txBody>
          <a:bodyPr/>
          <a:lstStyle/>
          <a:p>
            <a:r>
              <a:rPr lang="en-US" altLang="ja-JP" sz="4000" dirty="0"/>
              <a:t>Security aspects of </a:t>
            </a:r>
            <a:br>
              <a:rPr lang="en-US" altLang="ja-JP" sz="4000" dirty="0"/>
            </a:br>
            <a:r>
              <a:rPr lang="en-US" altLang="ja-JP" sz="4000" dirty="0"/>
              <a:t>Enhancement of Network Slicing - Status</a:t>
            </a:r>
            <a:endParaRPr lang="sv-SE" altLang="sv-SE" sz="4000" dirty="0"/>
          </a:p>
        </p:txBody>
      </p:sp>
      <p:sp>
        <p:nvSpPr>
          <p:cNvPr id="35843" name="Content Placeholder 3">
            <a:extLst>
              <a:ext uri="{FF2B5EF4-FFF2-40B4-BE49-F238E27FC236}">
                <a16:creationId xmlns:a16="http://schemas.microsoft.com/office/drawing/2014/main" id="{27909FED-44C5-49BE-8552-94E24A2CC9AF}"/>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FS_eNS_SEC</a:t>
            </a:r>
          </a:p>
          <a:p>
            <a:r>
              <a:rPr lang="sv-SE" altLang="sv-SE" sz="2000" dirty="0"/>
              <a:t>Completion rate: </a:t>
            </a:r>
          </a:p>
          <a:p>
            <a:pPr lvl="1"/>
            <a:r>
              <a:rPr lang="sv-SE" altLang="sv-SE" sz="1800" dirty="0"/>
              <a:t>80% </a:t>
            </a:r>
            <a:r>
              <a:rPr lang="en-US" altLang="ja-JP" sz="1800" dirty="0">
                <a:sym typeface="Wingdings" panose="05000000000000000000" pitchFamily="2" charset="2"/>
              </a:rPr>
              <a:t> 85%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33.813 </a:t>
            </a:r>
            <a:r>
              <a:rPr lang="ja-JP" altLang="en-US" sz="1800" dirty="0"/>
              <a:t>Study on Security aspects of Enhancement of Network Slicing</a:t>
            </a:r>
            <a:r>
              <a:rPr lang="en-GB" altLang="ja-JP" sz="1800" dirty="0"/>
              <a:t> </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TR 33.813:</a:t>
            </a:r>
          </a:p>
          <a:p>
            <a:pPr lvl="1"/>
            <a:r>
              <a:rPr lang="sv-SE" altLang="sv-SE" sz="1800" dirty="0"/>
              <a:t>7 Key issues</a:t>
            </a:r>
          </a:p>
          <a:p>
            <a:pPr lvl="1"/>
            <a:r>
              <a:rPr lang="en-US" altLang="ja-JP" sz="1800" dirty="0">
                <a:sym typeface="Wingdings" panose="05000000000000000000" pitchFamily="2" charset="2"/>
              </a:rPr>
              <a:t>12 </a:t>
            </a:r>
            <a:r>
              <a:rPr lang="sv-SE" altLang="sv-SE" sz="1800" dirty="0"/>
              <a:t>Solutions</a:t>
            </a:r>
          </a:p>
          <a:p>
            <a:pPr lvl="1"/>
            <a:r>
              <a:rPr lang="sv-SE" altLang="sv-SE" sz="1800" dirty="0"/>
              <a:t>3 </a:t>
            </a:r>
            <a:r>
              <a:rPr lang="en-US" altLang="ja-JP" sz="1800" dirty="0">
                <a:sym typeface="Wingdings" panose="05000000000000000000" pitchFamily="2" charset="2"/>
              </a:rPr>
              <a:t> 4 </a:t>
            </a:r>
            <a:r>
              <a:rPr lang="sv-SE" altLang="sv-SE" sz="1800" dirty="0"/>
              <a:t>Conclusions</a:t>
            </a:r>
          </a:p>
          <a:p>
            <a:endParaRPr lang="sv-SE" altLang="sv-SE" sz="2200" dirty="0"/>
          </a:p>
        </p:txBody>
      </p:sp>
      <p:sp>
        <p:nvSpPr>
          <p:cNvPr id="35844" name="Content Placeholder 4">
            <a:extLst>
              <a:ext uri="{FF2B5EF4-FFF2-40B4-BE49-F238E27FC236}">
                <a16:creationId xmlns:a16="http://schemas.microsoft.com/office/drawing/2014/main" id="{6F514D47-3E79-4CEA-B780-57F5DCEB6DAC}"/>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eNS_SEC</a:t>
            </a:r>
          </a:p>
          <a:p>
            <a:r>
              <a:rPr lang="sv-SE" altLang="sv-SE" sz="2000" dirty="0"/>
              <a:t>Completion rate: </a:t>
            </a:r>
          </a:p>
          <a:p>
            <a:pPr lvl="1"/>
            <a:r>
              <a:rPr lang="sv-SE" altLang="sv-SE" sz="1800" dirty="0"/>
              <a:t>0% </a:t>
            </a:r>
            <a:r>
              <a:rPr lang="en-US" altLang="ja-JP" sz="1800" dirty="0">
                <a:sym typeface="Wingdings" panose="05000000000000000000" pitchFamily="2" charset="2"/>
              </a:rPr>
              <a:t> 30%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Progress is being recorded in a draft CR</a:t>
            </a:r>
          </a:p>
          <a:p>
            <a:pPr marL="0" indent="0">
              <a:buNone/>
            </a:pPr>
            <a:endParaRPr lang="sv-SE" altLang="sv-SE" sz="2000" dirty="0"/>
          </a:p>
        </p:txBody>
      </p:sp>
    </p:spTree>
  </p:cSld>
  <p:clrMapOvr>
    <a:masterClrMapping/>
  </p:clrMapOvr>
  <p:transition>
    <p:wipe dir="r"/>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5472113" cy="1897985"/>
          </a:xfrm>
        </p:spPr>
        <p:txBody>
          <a:bodyPr/>
          <a:lstStyle/>
          <a:p>
            <a:r>
              <a:rPr lang="sv-SE" sz="2400" dirty="0"/>
              <a:t>One of the new security feature is the support of an additional slice specific authentication</a:t>
            </a:r>
            <a:endParaRPr lang="sv-SE" sz="1600" dirty="0"/>
          </a:p>
          <a:p>
            <a:pPr lvl="3"/>
            <a:endParaRPr lang="sv-SE" sz="1600" dirty="0"/>
          </a:p>
          <a:p>
            <a:pPr lvl="1"/>
            <a:endParaRPr lang="sv-SE" sz="1600" dirty="0"/>
          </a:p>
          <a:p>
            <a:endParaRPr lang="sv-SE" sz="1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201789" y="1824586"/>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33.813</a:t>
            </a:r>
            <a:endParaRPr lang="sv-SE" sz="2000" b="1" dirty="0">
              <a:solidFill>
                <a:schemeClr val="accent1">
                  <a:lumMod val="75000"/>
                </a:schemeClr>
              </a:solidFill>
            </a:endParaRPr>
          </a:p>
        </p:txBody>
      </p:sp>
      <p:sp>
        <p:nvSpPr>
          <p:cNvPr id="36" name="Rectangle 35">
            <a:extLst>
              <a:ext uri="{FF2B5EF4-FFF2-40B4-BE49-F238E27FC236}">
                <a16:creationId xmlns:a16="http://schemas.microsoft.com/office/drawing/2014/main" id="{81DC9895-3477-4D08-B0E1-F20E11073981}"/>
              </a:ext>
            </a:extLst>
          </p:cNvPr>
          <p:cNvSpPr/>
          <p:nvPr/>
        </p:nvSpPr>
        <p:spPr bwMode="auto">
          <a:xfrm>
            <a:off x="7708189" y="3076936"/>
            <a:ext cx="2987749" cy="2526530"/>
          </a:xfrm>
          <a:prstGeom prst="rect">
            <a:avLst/>
          </a:prstGeom>
          <a:solidFill>
            <a:schemeClr val="accent1">
              <a:lumMod val="20000"/>
              <a:lumOff val="8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7" name="Rectangle 36">
            <a:extLst>
              <a:ext uri="{FF2B5EF4-FFF2-40B4-BE49-F238E27FC236}">
                <a16:creationId xmlns:a16="http://schemas.microsoft.com/office/drawing/2014/main" id="{BFC5E25C-D2AA-41D5-88B5-B5360D9124F6}"/>
              </a:ext>
            </a:extLst>
          </p:cNvPr>
          <p:cNvSpPr/>
          <p:nvPr/>
        </p:nvSpPr>
        <p:spPr bwMode="auto">
          <a:xfrm>
            <a:off x="2723545" y="3071846"/>
            <a:ext cx="3490770" cy="253162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pic>
        <p:nvPicPr>
          <p:cNvPr id="38" name="Graphic 37">
            <a:extLst>
              <a:ext uri="{FF2B5EF4-FFF2-40B4-BE49-F238E27FC236}">
                <a16:creationId xmlns:a16="http://schemas.microsoft.com/office/drawing/2014/main" id="{40FDB04B-3C00-4188-A3C4-96F14A3A57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914034" y="3415427"/>
            <a:ext cx="306991" cy="429787"/>
          </a:xfrm>
          <a:prstGeom prst="rect">
            <a:avLst/>
          </a:prstGeom>
        </p:spPr>
      </p:pic>
      <p:cxnSp>
        <p:nvCxnSpPr>
          <p:cNvPr id="39" name="Straight Connector 38">
            <a:extLst>
              <a:ext uri="{FF2B5EF4-FFF2-40B4-BE49-F238E27FC236}">
                <a16:creationId xmlns:a16="http://schemas.microsoft.com/office/drawing/2014/main" id="{2E7E35F3-D166-43E2-9590-FF3465D95904}"/>
              </a:ext>
            </a:extLst>
          </p:cNvPr>
          <p:cNvCxnSpPr>
            <a:cxnSpLocks/>
            <a:stCxn id="38" idx="2"/>
          </p:cNvCxnSpPr>
          <p:nvPr/>
        </p:nvCxnSpPr>
        <p:spPr bwMode="auto">
          <a:xfrm>
            <a:off x="3067530" y="3845214"/>
            <a:ext cx="0" cy="123083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40" name="Straight Connector 39">
            <a:extLst>
              <a:ext uri="{FF2B5EF4-FFF2-40B4-BE49-F238E27FC236}">
                <a16:creationId xmlns:a16="http://schemas.microsoft.com/office/drawing/2014/main" id="{3E5C2388-6B01-4002-A4C7-89F5C6642A73}"/>
              </a:ext>
            </a:extLst>
          </p:cNvPr>
          <p:cNvCxnSpPr>
            <a:cxnSpLocks/>
          </p:cNvCxnSpPr>
          <p:nvPr/>
        </p:nvCxnSpPr>
        <p:spPr bwMode="auto">
          <a:xfrm>
            <a:off x="5605621" y="3900924"/>
            <a:ext cx="0" cy="117512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1" name="TextBox 40">
            <a:extLst>
              <a:ext uri="{FF2B5EF4-FFF2-40B4-BE49-F238E27FC236}">
                <a16:creationId xmlns:a16="http://schemas.microsoft.com/office/drawing/2014/main" id="{73F5B0A1-E701-4470-BBB2-C5266658E487}"/>
              </a:ext>
            </a:extLst>
          </p:cNvPr>
          <p:cNvSpPr txBox="1"/>
          <p:nvPr/>
        </p:nvSpPr>
        <p:spPr bwMode="auto">
          <a:xfrm>
            <a:off x="5338715" y="3155028"/>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cxnSp>
        <p:nvCxnSpPr>
          <p:cNvPr id="42" name="Straight Connector 41">
            <a:extLst>
              <a:ext uri="{FF2B5EF4-FFF2-40B4-BE49-F238E27FC236}">
                <a16:creationId xmlns:a16="http://schemas.microsoft.com/office/drawing/2014/main" id="{FE92E2A7-1E93-426D-8C50-6E24E7C9551B}"/>
              </a:ext>
            </a:extLst>
          </p:cNvPr>
          <p:cNvCxnSpPr>
            <a:cxnSpLocks/>
          </p:cNvCxnSpPr>
          <p:nvPr/>
        </p:nvCxnSpPr>
        <p:spPr bwMode="auto">
          <a:xfrm>
            <a:off x="4329142" y="3906790"/>
            <a:ext cx="0" cy="116925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3" name="TextBox 42">
            <a:extLst>
              <a:ext uri="{FF2B5EF4-FFF2-40B4-BE49-F238E27FC236}">
                <a16:creationId xmlns:a16="http://schemas.microsoft.com/office/drawing/2014/main" id="{BDFCEA0C-960C-43B7-B4A7-868F0C92CF67}"/>
              </a:ext>
            </a:extLst>
          </p:cNvPr>
          <p:cNvSpPr txBox="1"/>
          <p:nvPr/>
        </p:nvSpPr>
        <p:spPr bwMode="auto">
          <a:xfrm>
            <a:off x="4062236" y="3160894"/>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cxnSp>
        <p:nvCxnSpPr>
          <p:cNvPr id="44" name="Straight Connector 43">
            <a:extLst>
              <a:ext uri="{FF2B5EF4-FFF2-40B4-BE49-F238E27FC236}">
                <a16:creationId xmlns:a16="http://schemas.microsoft.com/office/drawing/2014/main" id="{2452D27B-DDA9-4B46-AE33-EBB58C67729C}"/>
              </a:ext>
            </a:extLst>
          </p:cNvPr>
          <p:cNvCxnSpPr>
            <a:cxnSpLocks/>
          </p:cNvCxnSpPr>
          <p:nvPr/>
        </p:nvCxnSpPr>
        <p:spPr bwMode="auto">
          <a:xfrm>
            <a:off x="9202063" y="3899718"/>
            <a:ext cx="0" cy="944783"/>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45" name="TextBox 44">
            <a:extLst>
              <a:ext uri="{FF2B5EF4-FFF2-40B4-BE49-F238E27FC236}">
                <a16:creationId xmlns:a16="http://schemas.microsoft.com/office/drawing/2014/main" id="{6F2A3F3E-8109-40E8-AEF4-57D2863429A4}"/>
              </a:ext>
            </a:extLst>
          </p:cNvPr>
          <p:cNvSpPr txBox="1"/>
          <p:nvPr/>
        </p:nvSpPr>
        <p:spPr bwMode="auto">
          <a:xfrm>
            <a:off x="8935157" y="3153822"/>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AAA</a:t>
            </a:r>
          </a:p>
          <a:p>
            <a:pPr algn="ctr">
              <a:buClr>
                <a:schemeClr val="tx1"/>
              </a:buClr>
            </a:pPr>
            <a:br>
              <a:rPr lang="en-US" sz="1200" dirty="0"/>
            </a:br>
            <a:br>
              <a:rPr lang="en-US" sz="1200" dirty="0"/>
            </a:br>
            <a:endParaRPr lang="en-US" sz="1200" dirty="0"/>
          </a:p>
        </p:txBody>
      </p:sp>
      <p:sp>
        <p:nvSpPr>
          <p:cNvPr id="46" name="TextBox 45">
            <a:extLst>
              <a:ext uri="{FF2B5EF4-FFF2-40B4-BE49-F238E27FC236}">
                <a16:creationId xmlns:a16="http://schemas.microsoft.com/office/drawing/2014/main" id="{E6A0DC41-A7D4-4585-96D4-97D57057ACB5}"/>
              </a:ext>
            </a:extLst>
          </p:cNvPr>
          <p:cNvSpPr txBox="1"/>
          <p:nvPr/>
        </p:nvSpPr>
        <p:spPr bwMode="auto">
          <a:xfrm>
            <a:off x="7698165" y="5152000"/>
            <a:ext cx="3132044" cy="461328"/>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Slice specific authentication infrastructure</a:t>
            </a:r>
          </a:p>
        </p:txBody>
      </p:sp>
      <p:cxnSp>
        <p:nvCxnSpPr>
          <p:cNvPr id="47" name="Straight Arrow Connector 46">
            <a:extLst>
              <a:ext uri="{FF2B5EF4-FFF2-40B4-BE49-F238E27FC236}">
                <a16:creationId xmlns:a16="http://schemas.microsoft.com/office/drawing/2014/main" id="{82D4D2B0-A7DB-446E-9B8F-2DC5CDB42FFD}"/>
              </a:ext>
            </a:extLst>
          </p:cNvPr>
          <p:cNvCxnSpPr>
            <a:cxnSpLocks/>
          </p:cNvCxnSpPr>
          <p:nvPr/>
        </p:nvCxnSpPr>
        <p:spPr bwMode="auto">
          <a:xfrm>
            <a:off x="3067530" y="4163521"/>
            <a:ext cx="2538091"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8" name="TextBox 47">
            <a:extLst>
              <a:ext uri="{FF2B5EF4-FFF2-40B4-BE49-F238E27FC236}">
                <a16:creationId xmlns:a16="http://schemas.microsoft.com/office/drawing/2014/main" id="{6998D55B-3379-4619-B802-01AD5F4F7A79}"/>
              </a:ext>
            </a:extLst>
          </p:cNvPr>
          <p:cNvSpPr txBox="1"/>
          <p:nvPr/>
        </p:nvSpPr>
        <p:spPr bwMode="auto">
          <a:xfrm>
            <a:off x="3552801" y="4065557"/>
            <a:ext cx="1542151" cy="20537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Primary Authentication</a:t>
            </a:r>
          </a:p>
        </p:txBody>
      </p:sp>
      <p:cxnSp>
        <p:nvCxnSpPr>
          <p:cNvPr id="49" name="Straight Arrow Connector 48">
            <a:extLst>
              <a:ext uri="{FF2B5EF4-FFF2-40B4-BE49-F238E27FC236}">
                <a16:creationId xmlns:a16="http://schemas.microsoft.com/office/drawing/2014/main" id="{CBFB3BD2-A581-4BE6-BC7A-939E0EEDF855}"/>
              </a:ext>
            </a:extLst>
          </p:cNvPr>
          <p:cNvCxnSpPr>
            <a:cxnSpLocks/>
          </p:cNvCxnSpPr>
          <p:nvPr/>
        </p:nvCxnSpPr>
        <p:spPr bwMode="auto">
          <a:xfrm>
            <a:off x="5605621" y="4715421"/>
            <a:ext cx="3596442"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0" name="TextBox 49">
            <a:extLst>
              <a:ext uri="{FF2B5EF4-FFF2-40B4-BE49-F238E27FC236}">
                <a16:creationId xmlns:a16="http://schemas.microsoft.com/office/drawing/2014/main" id="{F6C0B108-EAD6-4009-AACB-7AB91581F4A9}"/>
              </a:ext>
            </a:extLst>
          </p:cNvPr>
          <p:cNvSpPr txBox="1"/>
          <p:nvPr/>
        </p:nvSpPr>
        <p:spPr bwMode="auto">
          <a:xfrm>
            <a:off x="6639909" y="4618283"/>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a:t>
            </a:r>
          </a:p>
        </p:txBody>
      </p:sp>
      <p:sp>
        <p:nvSpPr>
          <p:cNvPr id="51" name="TextBox 50">
            <a:extLst>
              <a:ext uri="{FF2B5EF4-FFF2-40B4-BE49-F238E27FC236}">
                <a16:creationId xmlns:a16="http://schemas.microsoft.com/office/drawing/2014/main" id="{C9F021D9-6ADD-4789-9F22-7B5F5FF7D006}"/>
              </a:ext>
            </a:extLst>
          </p:cNvPr>
          <p:cNvSpPr txBox="1"/>
          <p:nvPr/>
        </p:nvSpPr>
        <p:spPr bwMode="auto">
          <a:xfrm>
            <a:off x="3603044" y="5320390"/>
            <a:ext cx="1381689" cy="224843"/>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i="1" dirty="0"/>
              <a:t>5G System</a:t>
            </a:r>
          </a:p>
        </p:txBody>
      </p:sp>
      <p:cxnSp>
        <p:nvCxnSpPr>
          <p:cNvPr id="53" name="Straight Arrow Connector 52">
            <a:extLst>
              <a:ext uri="{FF2B5EF4-FFF2-40B4-BE49-F238E27FC236}">
                <a16:creationId xmlns:a16="http://schemas.microsoft.com/office/drawing/2014/main" id="{3033C01A-C613-435D-95FA-F0AB1909C787}"/>
              </a:ext>
            </a:extLst>
          </p:cNvPr>
          <p:cNvCxnSpPr>
            <a:cxnSpLocks/>
          </p:cNvCxnSpPr>
          <p:nvPr/>
        </p:nvCxnSpPr>
        <p:spPr bwMode="auto">
          <a:xfrm>
            <a:off x="3067530" y="4718854"/>
            <a:ext cx="2538091" cy="0"/>
          </a:xfrm>
          <a:prstGeom prst="straightConnector1">
            <a:avLst/>
          </a:prstGeom>
          <a:solidFill>
            <a:schemeClr val="accent1"/>
          </a:solidFill>
          <a:ln w="12700" cap="flat" cmpd="sng" algn="ctr">
            <a:solidFill>
              <a:srgbClr val="FF0000"/>
            </a:solidFill>
            <a:prstDash val="dash"/>
            <a:round/>
            <a:headEnd type="triangle"/>
            <a:tailEnd type="triangle"/>
          </a:ln>
          <a:effectLst/>
        </p:spPr>
      </p:cxnSp>
      <p:sp>
        <p:nvSpPr>
          <p:cNvPr id="55" name="TextBox 54">
            <a:extLst>
              <a:ext uri="{FF2B5EF4-FFF2-40B4-BE49-F238E27FC236}">
                <a16:creationId xmlns:a16="http://schemas.microsoft.com/office/drawing/2014/main" id="{E412E54F-E01F-42DD-BF02-D81B6AF8CEC1}"/>
              </a:ext>
            </a:extLst>
          </p:cNvPr>
          <p:cNvSpPr txBox="1"/>
          <p:nvPr/>
        </p:nvSpPr>
        <p:spPr bwMode="auto">
          <a:xfrm>
            <a:off x="3804423" y="4530729"/>
            <a:ext cx="1069389" cy="397404"/>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rgbClr val="FF0000"/>
                </a:solidFill>
              </a:rPr>
              <a:t>Slice Specific Authentication</a:t>
            </a:r>
          </a:p>
        </p:txBody>
      </p:sp>
      <p:sp>
        <p:nvSpPr>
          <p:cNvPr id="24" name="Title 2">
            <a:extLst>
              <a:ext uri="{FF2B5EF4-FFF2-40B4-BE49-F238E27FC236}">
                <a16:creationId xmlns:a16="http://schemas.microsoft.com/office/drawing/2014/main" id="{A29CDC80-2852-4E3E-8780-87FDD942561D}"/>
              </a:ext>
            </a:extLst>
          </p:cNvPr>
          <p:cNvSpPr>
            <a:spLocks noGrp="1"/>
          </p:cNvSpPr>
          <p:nvPr>
            <p:ph type="title"/>
          </p:nvPr>
        </p:nvSpPr>
        <p:spPr>
          <a:xfrm>
            <a:off x="690420" y="314325"/>
            <a:ext cx="10515600" cy="1325563"/>
          </a:xfrm>
        </p:spPr>
        <p:txBody>
          <a:bodyPr/>
          <a:lstStyle/>
          <a:p>
            <a:r>
              <a:rPr lang="en-US" altLang="ja-JP" sz="4000" dirty="0"/>
              <a:t>Security aspects of </a:t>
            </a:r>
            <a:br>
              <a:rPr lang="en-US" altLang="ja-JP" sz="4000" dirty="0"/>
            </a:br>
            <a:r>
              <a:rPr lang="en-US" altLang="ja-JP" sz="4000" dirty="0"/>
              <a:t>Enhancement of Network Slicing - Overview</a:t>
            </a:r>
            <a:endParaRPr lang="sv-SE" altLang="sv-SE" sz="4000" dirty="0"/>
          </a:p>
        </p:txBody>
      </p:sp>
    </p:spTree>
    <p:extLst>
      <p:ext uri="{BB962C8B-B14F-4D97-AF65-F5344CB8AC3E}">
        <p14:creationId xmlns:p14="http://schemas.microsoft.com/office/powerpoint/2010/main" val="324681279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2">
            <a:extLst>
              <a:ext uri="{FF2B5EF4-FFF2-40B4-BE49-F238E27FC236}">
                <a16:creationId xmlns:a16="http://schemas.microsoft.com/office/drawing/2014/main" id="{43F37F5C-6C46-44C9-BABE-6B7078F5633F}"/>
              </a:ext>
            </a:extLst>
          </p:cNvPr>
          <p:cNvSpPr>
            <a:spLocks noGrp="1"/>
          </p:cNvSpPr>
          <p:nvPr>
            <p:ph type="title"/>
          </p:nvPr>
        </p:nvSpPr>
        <p:spPr>
          <a:xfrm>
            <a:off x="838200" y="314325"/>
            <a:ext cx="10515600" cy="1325563"/>
          </a:xfrm>
        </p:spPr>
        <p:txBody>
          <a:bodyPr/>
          <a:lstStyle/>
          <a:p>
            <a:r>
              <a:rPr lang="en-US" altLang="ja-JP" dirty="0"/>
              <a:t>Security for NR Integrated </a:t>
            </a:r>
            <a:br>
              <a:rPr lang="en-US" altLang="ja-JP" dirty="0"/>
            </a:br>
            <a:r>
              <a:rPr lang="en-US" altLang="ja-JP" dirty="0"/>
              <a:t>Access and Backhaul - Status</a:t>
            </a:r>
            <a:endParaRPr lang="sv-SE" altLang="sv-SE" dirty="0"/>
          </a:p>
        </p:txBody>
      </p:sp>
      <p:sp>
        <p:nvSpPr>
          <p:cNvPr id="38915" name="Content Placeholder 3">
            <a:extLst>
              <a:ext uri="{FF2B5EF4-FFF2-40B4-BE49-F238E27FC236}">
                <a16:creationId xmlns:a16="http://schemas.microsoft.com/office/drawing/2014/main" id="{75E3DEE9-609C-4ABA-8E06-22CB6481D719}"/>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FS_NR_IAB_Sec</a:t>
            </a:r>
          </a:p>
          <a:p>
            <a:r>
              <a:rPr lang="sv-SE" altLang="sv-SE" sz="2000" dirty="0"/>
              <a:t>Completion rate: </a:t>
            </a:r>
          </a:p>
          <a:p>
            <a:pPr lvl="1"/>
            <a:r>
              <a:rPr lang="sv-SE" altLang="sv-SE" sz="1800" dirty="0"/>
              <a:t>50% </a:t>
            </a:r>
            <a:r>
              <a:rPr lang="en-US" altLang="ja-JP" sz="1800" dirty="0">
                <a:sym typeface="Wingdings" panose="05000000000000000000" pitchFamily="2" charset="2"/>
              </a:rPr>
              <a:t> 65%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33.824 </a:t>
            </a:r>
            <a:r>
              <a:rPr lang="en-US" altLang="ja-JP" sz="1800" dirty="0"/>
              <a:t>Study on Security for NR Integrated Access and Backhaul</a:t>
            </a:r>
            <a:r>
              <a:rPr lang="en-GB" altLang="ja-JP" sz="1800" dirty="0"/>
              <a:t> </a:t>
            </a:r>
            <a:r>
              <a:rPr lang="en-US" altLang="sv-SE" sz="1800" dirty="0">
                <a:ea typeface="MS PGothic" panose="020B0600070205080204" pitchFamily="34" charset="-128"/>
                <a:sym typeface="Wingdings" panose="05000000000000000000" pitchFamily="2" charset="2"/>
              </a:rPr>
              <a:t> </a:t>
            </a:r>
            <a:endParaRPr lang="sv-SE" altLang="sv-SE" sz="1800" dirty="0"/>
          </a:p>
          <a:p>
            <a:r>
              <a:rPr lang="sv-SE" altLang="sv-SE" sz="2000" dirty="0"/>
              <a:t>TR 33.824:</a:t>
            </a:r>
          </a:p>
          <a:p>
            <a:pPr lvl="1"/>
            <a:r>
              <a:rPr lang="sv-SE" altLang="sv-SE" sz="1800" dirty="0"/>
              <a:t>4 </a:t>
            </a:r>
            <a:r>
              <a:rPr lang="en-US" altLang="ja-JP" sz="1800" dirty="0">
                <a:sym typeface="Wingdings" panose="05000000000000000000" pitchFamily="2" charset="2"/>
              </a:rPr>
              <a:t> 5 </a:t>
            </a:r>
            <a:r>
              <a:rPr lang="sv-SE" altLang="sv-SE" sz="1800" dirty="0"/>
              <a:t>Key issues</a:t>
            </a:r>
          </a:p>
          <a:p>
            <a:pPr lvl="1"/>
            <a:r>
              <a:rPr lang="sv-SE" altLang="sv-SE" sz="1800" dirty="0"/>
              <a:t>3 </a:t>
            </a:r>
            <a:r>
              <a:rPr lang="en-US" altLang="ja-JP" sz="1800" dirty="0">
                <a:sym typeface="Wingdings" panose="05000000000000000000" pitchFamily="2" charset="2"/>
              </a:rPr>
              <a:t> 4 </a:t>
            </a:r>
            <a:r>
              <a:rPr lang="sv-SE" altLang="sv-SE" sz="1800" dirty="0"/>
              <a:t>Solutions</a:t>
            </a:r>
          </a:p>
          <a:p>
            <a:pPr lvl="1"/>
            <a:r>
              <a:rPr lang="sv-SE" altLang="sv-SE" sz="1800" dirty="0"/>
              <a:t>1 </a:t>
            </a:r>
            <a:r>
              <a:rPr lang="en-US" altLang="ja-JP" sz="1800" dirty="0">
                <a:sym typeface="Wingdings" panose="05000000000000000000" pitchFamily="2" charset="2"/>
              </a:rPr>
              <a:t> 3 </a:t>
            </a:r>
            <a:r>
              <a:rPr lang="sv-SE" altLang="sv-SE" sz="1800" dirty="0"/>
              <a:t>Conclusions</a:t>
            </a:r>
          </a:p>
          <a:p>
            <a:endParaRPr lang="sv-SE" altLang="sv-SE" sz="2200" dirty="0"/>
          </a:p>
        </p:txBody>
      </p:sp>
      <p:sp>
        <p:nvSpPr>
          <p:cNvPr id="38916" name="Content Placeholder 4">
            <a:extLst>
              <a:ext uri="{FF2B5EF4-FFF2-40B4-BE49-F238E27FC236}">
                <a16:creationId xmlns:a16="http://schemas.microsoft.com/office/drawing/2014/main" id="{FB38DFC7-0B2B-45B3-9871-1113D45C22BE}"/>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NR_IAB</a:t>
            </a:r>
          </a:p>
          <a:p>
            <a:r>
              <a:rPr lang="sv-SE" altLang="sv-SE" sz="2000" dirty="0"/>
              <a:t>Completion rate: </a:t>
            </a:r>
          </a:p>
          <a:p>
            <a:pPr lvl="1"/>
            <a:r>
              <a:rPr lang="sv-SE" altLang="sv-SE" sz="1800" dirty="0"/>
              <a:t>0% </a:t>
            </a:r>
            <a:r>
              <a:rPr lang="en-US" altLang="ja-JP" sz="1800" dirty="0">
                <a:sym typeface="Wingdings" panose="05000000000000000000" pitchFamily="2" charset="2"/>
              </a:rPr>
              <a:t> 50%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lang="sv-SE" altLang="sv-SE" sz="1800" dirty="0"/>
              <a:t>Progress is being recorded in draft CRs</a:t>
            </a:r>
          </a:p>
          <a:p>
            <a:pPr marL="0" indent="0">
              <a:buNone/>
            </a:pPr>
            <a:endParaRPr lang="sv-SE" altLang="sv-SE" sz="2000" dirty="0"/>
          </a:p>
        </p:txBody>
      </p:sp>
    </p:spTree>
  </p:cSld>
  <p:clrMapOvr>
    <a:masterClrMapping/>
  </p:clrMapOvr>
  <p:transition>
    <p:wipe dir="r"/>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CD101E67-7605-4895-883A-F27B1AA2E265}"/>
              </a:ext>
            </a:extLst>
          </p:cNvPr>
          <p:cNvSpPr/>
          <p:nvPr/>
        </p:nvSpPr>
        <p:spPr bwMode="auto">
          <a:xfrm>
            <a:off x="6089522" y="2606726"/>
            <a:ext cx="2699452" cy="3733052"/>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A6C9F305-1723-4C68-BDEF-4BA05CB80E04}"/>
              </a:ext>
            </a:extLst>
          </p:cNvPr>
          <p:cNvSpPr>
            <a:spLocks noGrp="1"/>
          </p:cNvSpPr>
          <p:nvPr>
            <p:ph sz="half" idx="1"/>
          </p:nvPr>
        </p:nvSpPr>
        <p:spPr>
          <a:xfrm>
            <a:off x="479426" y="1844675"/>
            <a:ext cx="3901186" cy="4392612"/>
          </a:xfrm>
        </p:spPr>
        <p:txBody>
          <a:bodyPr/>
          <a:lstStyle/>
          <a:p>
            <a:r>
              <a:rPr lang="en-GB" sz="2400" dirty="0"/>
              <a:t>The security aspects for this new architecture include:</a:t>
            </a:r>
            <a:endParaRPr lang="sv-SE" sz="2400" dirty="0"/>
          </a:p>
          <a:p>
            <a:pPr lvl="1">
              <a:buFont typeface="+mj-lt"/>
              <a:buAutoNum type="arabicPeriod"/>
            </a:pPr>
            <a:r>
              <a:rPr lang="en-GB" sz="2000" dirty="0"/>
              <a:t>Authentication, AS, and NAS security of UE.</a:t>
            </a:r>
            <a:endParaRPr lang="sv-SE" sz="2000" dirty="0"/>
          </a:p>
          <a:p>
            <a:pPr lvl="1">
              <a:buFont typeface="+mj-lt"/>
              <a:buAutoNum type="arabicPeriod"/>
            </a:pPr>
            <a:r>
              <a:rPr lang="en-GB" sz="2000" dirty="0"/>
              <a:t>Security of backhaul-link between Child-node and Parent-node.</a:t>
            </a:r>
            <a:endParaRPr lang="sv-SE" sz="2000" dirty="0"/>
          </a:p>
          <a:p>
            <a:pPr lvl="1">
              <a:buFont typeface="+mj-lt"/>
              <a:buAutoNum type="arabicPeriod"/>
            </a:pPr>
            <a:r>
              <a:rPr lang="en-GB" sz="2000" dirty="0"/>
              <a:t>Authentication, AS, and NAS security of MT part of IAB-node.</a:t>
            </a:r>
            <a:endParaRPr lang="sv-SE" sz="2000" dirty="0"/>
          </a:p>
          <a:p>
            <a:pPr lvl="1">
              <a:buFont typeface="+mj-lt"/>
              <a:buAutoNum type="arabicPeriod"/>
            </a:pPr>
            <a:r>
              <a:rPr lang="en-GB" sz="2000" dirty="0"/>
              <a:t>Security between IAB-node and IAB-donor.</a:t>
            </a:r>
            <a:endParaRPr lang="sv-SE" sz="2000" dirty="0"/>
          </a:p>
          <a:p>
            <a:endParaRPr lang="sv-SE" sz="2400" dirty="0"/>
          </a:p>
        </p:txBody>
      </p:sp>
      <p:sp>
        <p:nvSpPr>
          <p:cNvPr id="4" name="Title 3">
            <a:extLst>
              <a:ext uri="{FF2B5EF4-FFF2-40B4-BE49-F238E27FC236}">
                <a16:creationId xmlns:a16="http://schemas.microsoft.com/office/drawing/2014/main" id="{1D832C5B-DFD4-4C66-838C-384AB5D09CEB}"/>
              </a:ext>
            </a:extLst>
          </p:cNvPr>
          <p:cNvSpPr>
            <a:spLocks noGrp="1"/>
          </p:cNvSpPr>
          <p:nvPr>
            <p:ph type="title"/>
          </p:nvPr>
        </p:nvSpPr>
        <p:spPr>
          <a:xfrm>
            <a:off x="479425" y="306122"/>
            <a:ext cx="8353426" cy="1081088"/>
          </a:xfrm>
        </p:spPr>
        <p:txBody>
          <a:bodyPr/>
          <a:lstStyle/>
          <a:p>
            <a:r>
              <a:rPr lang="en-US" dirty="0"/>
              <a:t>Security for NR Integrated Access and Backhaul - Overview</a:t>
            </a:r>
            <a:endParaRPr lang="sv-SE" dirty="0"/>
          </a:p>
        </p:txBody>
      </p:sp>
      <p:sp>
        <p:nvSpPr>
          <p:cNvPr id="5" name="TextBox 4">
            <a:extLst>
              <a:ext uri="{FF2B5EF4-FFF2-40B4-BE49-F238E27FC236}">
                <a16:creationId xmlns:a16="http://schemas.microsoft.com/office/drawing/2014/main" id="{0C773B13-5A70-441E-937B-D17637B10E7F}"/>
              </a:ext>
            </a:extLst>
          </p:cNvPr>
          <p:cNvSpPr txBox="1"/>
          <p:nvPr/>
        </p:nvSpPr>
        <p:spPr bwMode="auto">
          <a:xfrm>
            <a:off x="10181961" y="181039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33.824</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467392F6-7AB8-4506-80E9-2F5E0AC8A435}"/>
              </a:ext>
            </a:extLst>
          </p:cNvPr>
          <p:cNvSpPr txBox="1"/>
          <p:nvPr/>
        </p:nvSpPr>
        <p:spPr bwMode="auto">
          <a:xfrm>
            <a:off x="6917882" y="2908599"/>
            <a:ext cx="1621081" cy="1349513"/>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IAB donor gNB</a:t>
            </a:r>
          </a:p>
        </p:txBody>
      </p:sp>
      <p:sp>
        <p:nvSpPr>
          <p:cNvPr id="7" name="TextBox 6">
            <a:extLst>
              <a:ext uri="{FF2B5EF4-FFF2-40B4-BE49-F238E27FC236}">
                <a16:creationId xmlns:a16="http://schemas.microsoft.com/office/drawing/2014/main" id="{57E2742A-1133-4ABB-A34B-FB2D44168D65}"/>
              </a:ext>
            </a:extLst>
          </p:cNvPr>
          <p:cNvSpPr txBox="1"/>
          <p:nvPr/>
        </p:nvSpPr>
        <p:spPr bwMode="auto">
          <a:xfrm>
            <a:off x="9528374" y="3206340"/>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0" name="Graphic 9">
            <a:extLst>
              <a:ext uri="{FF2B5EF4-FFF2-40B4-BE49-F238E27FC236}">
                <a16:creationId xmlns:a16="http://schemas.microsoft.com/office/drawing/2014/main" id="{0DFD0CFD-56E8-4B4A-A7A7-3E8FE572AD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87198" y="5666044"/>
            <a:ext cx="306991" cy="429787"/>
          </a:xfrm>
          <a:prstGeom prst="rect">
            <a:avLst/>
          </a:prstGeom>
        </p:spPr>
      </p:pic>
      <p:sp>
        <p:nvSpPr>
          <p:cNvPr id="11" name="TextBox 10">
            <a:extLst>
              <a:ext uri="{FF2B5EF4-FFF2-40B4-BE49-F238E27FC236}">
                <a16:creationId xmlns:a16="http://schemas.microsoft.com/office/drawing/2014/main" id="{46ABD981-E474-4906-955A-8DAF4D2C7D5C}"/>
              </a:ext>
            </a:extLst>
          </p:cNvPr>
          <p:cNvSpPr txBox="1"/>
          <p:nvPr/>
        </p:nvSpPr>
        <p:spPr bwMode="auto">
          <a:xfrm>
            <a:off x="8109653" y="3499135"/>
            <a:ext cx="339447" cy="607601"/>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CU</a:t>
            </a:r>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8B905E4B-D2D9-4DDC-9F96-343749C04879}"/>
              </a:ext>
            </a:extLst>
          </p:cNvPr>
          <p:cNvSpPr txBox="1"/>
          <p:nvPr/>
        </p:nvSpPr>
        <p:spPr bwMode="auto">
          <a:xfrm>
            <a:off x="7049294" y="3507889"/>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DU</a:t>
            </a:r>
          </a:p>
        </p:txBody>
      </p:sp>
      <p:sp>
        <p:nvSpPr>
          <p:cNvPr id="13" name="Freeform 34">
            <a:extLst>
              <a:ext uri="{FF2B5EF4-FFF2-40B4-BE49-F238E27FC236}">
                <a16:creationId xmlns:a16="http://schemas.microsoft.com/office/drawing/2014/main" id="{0BA760EC-792B-4E17-9899-BB89D308781A}"/>
              </a:ext>
            </a:extLst>
          </p:cNvPr>
          <p:cNvSpPr>
            <a:spLocks noChangeAspect="1"/>
          </p:cNvSpPr>
          <p:nvPr/>
        </p:nvSpPr>
        <p:spPr bwMode="auto">
          <a:xfrm>
            <a:off x="7033385" y="1369543"/>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4" name="TextBox 13">
            <a:extLst>
              <a:ext uri="{FF2B5EF4-FFF2-40B4-BE49-F238E27FC236}">
                <a16:creationId xmlns:a16="http://schemas.microsoft.com/office/drawing/2014/main" id="{7E161B59-E6B9-40A1-B45F-B8BC0177BED9}"/>
              </a:ext>
            </a:extLst>
          </p:cNvPr>
          <p:cNvSpPr txBox="1"/>
          <p:nvPr/>
        </p:nvSpPr>
        <p:spPr bwMode="auto">
          <a:xfrm>
            <a:off x="7332824" y="169867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5" name="TextBox 14">
            <a:extLst>
              <a:ext uri="{FF2B5EF4-FFF2-40B4-BE49-F238E27FC236}">
                <a16:creationId xmlns:a16="http://schemas.microsoft.com/office/drawing/2014/main" id="{1DE8BB31-C665-4292-906A-2DCDE1B345FC}"/>
              </a:ext>
            </a:extLst>
          </p:cNvPr>
          <p:cNvSpPr txBox="1"/>
          <p:nvPr/>
        </p:nvSpPr>
        <p:spPr bwMode="auto">
          <a:xfrm>
            <a:off x="7049339" y="5585891"/>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6" name="TextBox 15">
            <a:extLst>
              <a:ext uri="{FF2B5EF4-FFF2-40B4-BE49-F238E27FC236}">
                <a16:creationId xmlns:a16="http://schemas.microsoft.com/office/drawing/2014/main" id="{EDCE8881-7FF5-40A1-B73C-8D28A5C8243B}"/>
              </a:ext>
            </a:extLst>
          </p:cNvPr>
          <p:cNvSpPr txBox="1"/>
          <p:nvPr/>
        </p:nvSpPr>
        <p:spPr bwMode="auto">
          <a:xfrm>
            <a:off x="7047377" y="4589670"/>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sp>
        <p:nvSpPr>
          <p:cNvPr id="18" name="TextBox 17">
            <a:extLst>
              <a:ext uri="{FF2B5EF4-FFF2-40B4-BE49-F238E27FC236}">
                <a16:creationId xmlns:a16="http://schemas.microsoft.com/office/drawing/2014/main" id="{7D7A80C6-B761-488C-8053-63E0424A6A44}"/>
              </a:ext>
            </a:extLst>
          </p:cNvPr>
          <p:cNvSpPr txBox="1"/>
          <p:nvPr/>
        </p:nvSpPr>
        <p:spPr bwMode="auto">
          <a:xfrm>
            <a:off x="6310369" y="2620946"/>
            <a:ext cx="1255108"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IAB architecture</a:t>
            </a:r>
          </a:p>
        </p:txBody>
      </p:sp>
      <p:cxnSp>
        <p:nvCxnSpPr>
          <p:cNvPr id="19" name="Straight Arrow Connector 18">
            <a:extLst>
              <a:ext uri="{FF2B5EF4-FFF2-40B4-BE49-F238E27FC236}">
                <a16:creationId xmlns:a16="http://schemas.microsoft.com/office/drawing/2014/main" id="{658925AF-2616-4396-88E2-400DEAC73329}"/>
              </a:ext>
            </a:extLst>
          </p:cNvPr>
          <p:cNvCxnSpPr>
            <a:cxnSpLocks/>
            <a:stCxn id="6" idx="0"/>
          </p:cNvCxnSpPr>
          <p:nvPr/>
        </p:nvCxnSpPr>
        <p:spPr bwMode="auto">
          <a:xfrm flipV="1">
            <a:off x="7728423" y="2262639"/>
            <a:ext cx="0" cy="64596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1" name="TextBox 20">
            <a:extLst>
              <a:ext uri="{FF2B5EF4-FFF2-40B4-BE49-F238E27FC236}">
                <a16:creationId xmlns:a16="http://schemas.microsoft.com/office/drawing/2014/main" id="{415EBFEF-8AF0-4B44-91BC-1889787E784C}"/>
              </a:ext>
            </a:extLst>
          </p:cNvPr>
          <p:cNvSpPr txBox="1"/>
          <p:nvPr/>
        </p:nvSpPr>
        <p:spPr bwMode="auto">
          <a:xfrm>
            <a:off x="7496759"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3" name="Connector: Elbow 22">
            <a:extLst>
              <a:ext uri="{FF2B5EF4-FFF2-40B4-BE49-F238E27FC236}">
                <a16:creationId xmlns:a16="http://schemas.microsoft.com/office/drawing/2014/main" id="{336511EE-3108-4141-A529-F25BC78C006E}"/>
              </a:ext>
            </a:extLst>
          </p:cNvPr>
          <p:cNvCxnSpPr>
            <a:stCxn id="7" idx="0"/>
          </p:cNvCxnSpPr>
          <p:nvPr/>
        </p:nvCxnSpPr>
        <p:spPr bwMode="auto">
          <a:xfrm rot="16200000" flipV="1">
            <a:off x="8401296" y="1837277"/>
            <a:ext cx="1284957" cy="145317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24" name="TextBox 23">
            <a:extLst>
              <a:ext uri="{FF2B5EF4-FFF2-40B4-BE49-F238E27FC236}">
                <a16:creationId xmlns:a16="http://schemas.microsoft.com/office/drawing/2014/main" id="{1CC5533B-8CCF-403C-A392-ECA6CA4FB6A2}"/>
              </a:ext>
            </a:extLst>
          </p:cNvPr>
          <p:cNvSpPr txBox="1"/>
          <p:nvPr/>
        </p:nvSpPr>
        <p:spPr bwMode="auto">
          <a:xfrm>
            <a:off x="9484011" y="2474471"/>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6" name="Straight Arrow Connector 25">
            <a:extLst>
              <a:ext uri="{FF2B5EF4-FFF2-40B4-BE49-F238E27FC236}">
                <a16:creationId xmlns:a16="http://schemas.microsoft.com/office/drawing/2014/main" id="{133184BF-BFCC-43CE-B180-61BA8788FC78}"/>
              </a:ext>
            </a:extLst>
          </p:cNvPr>
          <p:cNvCxnSpPr>
            <a:cxnSpLocks/>
            <a:stCxn id="6" idx="3"/>
            <a:endCxn id="7" idx="1"/>
          </p:cNvCxnSpPr>
          <p:nvPr/>
        </p:nvCxnSpPr>
        <p:spPr bwMode="auto">
          <a:xfrm flipV="1">
            <a:off x="8538963" y="3579288"/>
            <a:ext cx="989411" cy="4068"/>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7" name="TextBox 26">
            <a:extLst>
              <a:ext uri="{FF2B5EF4-FFF2-40B4-BE49-F238E27FC236}">
                <a16:creationId xmlns:a16="http://schemas.microsoft.com/office/drawing/2014/main" id="{FD77BB97-0E81-4C96-8333-144E710A607D}"/>
              </a:ext>
            </a:extLst>
          </p:cNvPr>
          <p:cNvSpPr txBox="1"/>
          <p:nvPr/>
        </p:nvSpPr>
        <p:spPr bwMode="auto">
          <a:xfrm>
            <a:off x="8879238" y="344459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37" name="Straight Arrow Connector 36">
            <a:extLst>
              <a:ext uri="{FF2B5EF4-FFF2-40B4-BE49-F238E27FC236}">
                <a16:creationId xmlns:a16="http://schemas.microsoft.com/office/drawing/2014/main" id="{D3C9593E-57FF-4D30-9A4B-09BF3CC5FDDA}"/>
              </a:ext>
            </a:extLst>
          </p:cNvPr>
          <p:cNvCxnSpPr>
            <a:stCxn id="12" idx="3"/>
            <a:endCxn id="11" idx="1"/>
          </p:cNvCxnSpPr>
          <p:nvPr/>
        </p:nvCxnSpPr>
        <p:spPr bwMode="auto">
          <a:xfrm>
            <a:off x="7388741" y="3802936"/>
            <a:ext cx="720912"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34" name="TextBox 33">
            <a:extLst>
              <a:ext uri="{FF2B5EF4-FFF2-40B4-BE49-F238E27FC236}">
                <a16:creationId xmlns:a16="http://schemas.microsoft.com/office/drawing/2014/main" id="{A85580DB-509D-4E8C-8206-4989CE2520AD}"/>
              </a:ext>
            </a:extLst>
          </p:cNvPr>
          <p:cNvSpPr txBox="1"/>
          <p:nvPr/>
        </p:nvSpPr>
        <p:spPr bwMode="auto">
          <a:xfrm>
            <a:off x="7572597" y="3682526"/>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39" name="Connector: Elbow 38">
            <a:extLst>
              <a:ext uri="{FF2B5EF4-FFF2-40B4-BE49-F238E27FC236}">
                <a16:creationId xmlns:a16="http://schemas.microsoft.com/office/drawing/2014/main" id="{FB40EA49-29C0-4539-8A44-CEEED3249F47}"/>
              </a:ext>
            </a:extLst>
          </p:cNvPr>
          <p:cNvCxnSpPr>
            <a:cxnSpLocks/>
          </p:cNvCxnSpPr>
          <p:nvPr/>
        </p:nvCxnSpPr>
        <p:spPr bwMode="auto">
          <a:xfrm rot="5400000">
            <a:off x="7346506" y="4144191"/>
            <a:ext cx="845064" cy="752648"/>
          </a:xfrm>
          <a:prstGeom prst="bentConnector3">
            <a:avLst>
              <a:gd name="adj1" fmla="val 100155"/>
            </a:avLst>
          </a:prstGeom>
          <a:solidFill>
            <a:schemeClr val="accent1"/>
          </a:solidFill>
          <a:ln w="12700" cap="flat" cmpd="sng" algn="ctr">
            <a:solidFill>
              <a:schemeClr val="tx1"/>
            </a:solidFill>
            <a:prstDash val="solid"/>
            <a:round/>
            <a:headEnd type="none" w="med" len="med"/>
            <a:tailEnd type="none" w="med" len="med"/>
          </a:ln>
          <a:effectLst/>
        </p:spPr>
      </p:cxnSp>
      <p:sp>
        <p:nvSpPr>
          <p:cNvPr id="40" name="TextBox 39">
            <a:extLst>
              <a:ext uri="{FF2B5EF4-FFF2-40B4-BE49-F238E27FC236}">
                <a16:creationId xmlns:a16="http://schemas.microsoft.com/office/drawing/2014/main" id="{B5E13CC0-8173-4B3F-AD49-5A3BF384D8E1}"/>
              </a:ext>
            </a:extLst>
          </p:cNvPr>
          <p:cNvSpPr txBox="1"/>
          <p:nvPr/>
        </p:nvSpPr>
        <p:spPr bwMode="auto">
          <a:xfrm>
            <a:off x="7804141" y="4831899"/>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2" name="Connector: Elbow 41">
            <a:extLst>
              <a:ext uri="{FF2B5EF4-FFF2-40B4-BE49-F238E27FC236}">
                <a16:creationId xmlns:a16="http://schemas.microsoft.com/office/drawing/2014/main" id="{CC9B1E81-833B-40EB-8367-A8FF6C5AE7CF}"/>
              </a:ext>
            </a:extLst>
          </p:cNvPr>
          <p:cNvCxnSpPr>
            <a:cxnSpLocks/>
            <a:stCxn id="11" idx="2"/>
            <a:endCxn id="15" idx="3"/>
          </p:cNvCxnSpPr>
          <p:nvPr/>
        </p:nvCxnSpPr>
        <p:spPr bwMode="auto">
          <a:xfrm rot="5400000">
            <a:off x="6946981" y="4548542"/>
            <a:ext cx="1774202" cy="890591"/>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5" name="TextBox 44">
            <a:extLst>
              <a:ext uri="{FF2B5EF4-FFF2-40B4-BE49-F238E27FC236}">
                <a16:creationId xmlns:a16="http://schemas.microsoft.com/office/drawing/2014/main" id="{BC35FD2F-AC38-4E42-97F8-9BD4D935532D}"/>
              </a:ext>
            </a:extLst>
          </p:cNvPr>
          <p:cNvSpPr txBox="1"/>
          <p:nvPr/>
        </p:nvSpPr>
        <p:spPr bwMode="auto">
          <a:xfrm>
            <a:off x="7803103" y="5763080"/>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49" name="Straight Arrow Connector 48">
            <a:extLst>
              <a:ext uri="{FF2B5EF4-FFF2-40B4-BE49-F238E27FC236}">
                <a16:creationId xmlns:a16="http://schemas.microsoft.com/office/drawing/2014/main" id="{0BFA5F4C-DA0C-4BFE-B635-BB077521B78C}"/>
              </a:ext>
            </a:extLst>
          </p:cNvPr>
          <p:cNvCxnSpPr>
            <a:stCxn id="12" idx="2"/>
            <a:endCxn id="16" idx="0"/>
          </p:cNvCxnSpPr>
          <p:nvPr/>
        </p:nvCxnSpPr>
        <p:spPr bwMode="auto">
          <a:xfrm flipH="1">
            <a:off x="7217101" y="4097983"/>
            <a:ext cx="1917" cy="49168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0" name="TextBox 49">
            <a:extLst>
              <a:ext uri="{FF2B5EF4-FFF2-40B4-BE49-F238E27FC236}">
                <a16:creationId xmlns:a16="http://schemas.microsoft.com/office/drawing/2014/main" id="{26C6E049-F8CD-4ECB-A614-8C74812C7ADE}"/>
              </a:ext>
            </a:extLst>
          </p:cNvPr>
          <p:cNvSpPr txBox="1"/>
          <p:nvPr/>
        </p:nvSpPr>
        <p:spPr bwMode="auto">
          <a:xfrm>
            <a:off x="7006433" y="4293404"/>
            <a:ext cx="426528" cy="16889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3" name="Straight Arrow Connector 52">
            <a:extLst>
              <a:ext uri="{FF2B5EF4-FFF2-40B4-BE49-F238E27FC236}">
                <a16:creationId xmlns:a16="http://schemas.microsoft.com/office/drawing/2014/main" id="{C6204487-8F5F-4F7B-8CCB-E577EEB20B97}"/>
              </a:ext>
            </a:extLst>
          </p:cNvPr>
          <p:cNvCxnSpPr>
            <a:stCxn id="15" idx="0"/>
            <a:endCxn id="16" idx="2"/>
          </p:cNvCxnSpPr>
          <p:nvPr/>
        </p:nvCxnSpPr>
        <p:spPr bwMode="auto">
          <a:xfrm flipH="1" flipV="1">
            <a:off x="7217101" y="5179764"/>
            <a:ext cx="1962" cy="406127"/>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4" name="TextBox 53">
            <a:extLst>
              <a:ext uri="{FF2B5EF4-FFF2-40B4-BE49-F238E27FC236}">
                <a16:creationId xmlns:a16="http://schemas.microsoft.com/office/drawing/2014/main" id="{3503DFE0-17E0-437C-B290-936348C8FADF}"/>
              </a:ext>
            </a:extLst>
          </p:cNvPr>
          <p:cNvSpPr txBox="1"/>
          <p:nvPr/>
        </p:nvSpPr>
        <p:spPr bwMode="auto">
          <a:xfrm>
            <a:off x="7009217" y="5268624"/>
            <a:ext cx="365200" cy="187621"/>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56" name="Straight Arrow Connector 55">
            <a:extLst>
              <a:ext uri="{FF2B5EF4-FFF2-40B4-BE49-F238E27FC236}">
                <a16:creationId xmlns:a16="http://schemas.microsoft.com/office/drawing/2014/main" id="{14D2D9FC-E4C1-4566-90FB-380F249D7840}"/>
              </a:ext>
            </a:extLst>
          </p:cNvPr>
          <p:cNvCxnSpPr>
            <a:cxnSpLocks/>
            <a:stCxn id="10" idx="3"/>
            <a:endCxn id="92" idx="1"/>
          </p:cNvCxnSpPr>
          <p:nvPr/>
        </p:nvCxnSpPr>
        <p:spPr bwMode="auto">
          <a:xfrm>
            <a:off x="5594189" y="5880938"/>
            <a:ext cx="609093"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920E556-CDF1-4532-A81A-464BEF3CF202}"/>
              </a:ext>
            </a:extLst>
          </p:cNvPr>
          <p:cNvSpPr txBox="1"/>
          <p:nvPr/>
        </p:nvSpPr>
        <p:spPr bwMode="auto">
          <a:xfrm>
            <a:off x="5750075" y="5776363"/>
            <a:ext cx="339447" cy="145969"/>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71" name="Straight Connector 70">
            <a:extLst>
              <a:ext uri="{FF2B5EF4-FFF2-40B4-BE49-F238E27FC236}">
                <a16:creationId xmlns:a16="http://schemas.microsoft.com/office/drawing/2014/main" id="{0B996CBA-F368-4BAE-9CB2-E654D0741F6F}"/>
              </a:ext>
            </a:extLst>
          </p:cNvPr>
          <p:cNvCxnSpPr>
            <a:cxnSpLocks/>
          </p:cNvCxnSpPr>
          <p:nvPr/>
        </p:nvCxnSpPr>
        <p:spPr bwMode="auto">
          <a:xfrm flipV="1">
            <a:off x="4585873" y="1908473"/>
            <a:ext cx="2463466" cy="1"/>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cxnSp>
        <p:nvCxnSpPr>
          <p:cNvPr id="73" name="Straight Connector 72">
            <a:extLst>
              <a:ext uri="{FF2B5EF4-FFF2-40B4-BE49-F238E27FC236}">
                <a16:creationId xmlns:a16="http://schemas.microsoft.com/office/drawing/2014/main" id="{06A18FB2-AC70-4F87-8612-C2AB1DB4E4F7}"/>
              </a:ext>
            </a:extLst>
          </p:cNvPr>
          <p:cNvCxnSpPr>
            <a:cxnSpLocks/>
            <a:stCxn id="6" idx="1"/>
          </p:cNvCxnSpPr>
          <p:nvPr/>
        </p:nvCxnSpPr>
        <p:spPr bwMode="auto">
          <a:xfrm flipH="1" flipV="1">
            <a:off x="4554307" y="3579288"/>
            <a:ext cx="2363575" cy="4068"/>
          </a:xfrm>
          <a:prstGeom prst="line">
            <a:avLst/>
          </a:prstGeom>
          <a:solidFill>
            <a:schemeClr val="accent1"/>
          </a:solidFill>
          <a:ln w="12700" cap="flat" cmpd="sng" algn="ctr">
            <a:solidFill>
              <a:schemeClr val="tx1">
                <a:lumMod val="50000"/>
                <a:lumOff val="50000"/>
              </a:schemeClr>
            </a:solidFill>
            <a:prstDash val="lgDashDot"/>
            <a:round/>
            <a:headEnd type="none" w="med" len="med"/>
            <a:tailEnd type="none"/>
          </a:ln>
          <a:effectLst/>
        </p:spPr>
      </p:cxnSp>
      <p:sp>
        <p:nvSpPr>
          <p:cNvPr id="74" name="TextBox 73">
            <a:extLst>
              <a:ext uri="{FF2B5EF4-FFF2-40B4-BE49-F238E27FC236}">
                <a16:creationId xmlns:a16="http://schemas.microsoft.com/office/drawing/2014/main" id="{F6413DC7-4283-4A32-BF0E-991FD5DD1628}"/>
              </a:ext>
            </a:extLst>
          </p:cNvPr>
          <p:cNvSpPr txBox="1"/>
          <p:nvPr/>
        </p:nvSpPr>
        <p:spPr bwMode="auto">
          <a:xfrm>
            <a:off x="4526630" y="1719883"/>
            <a:ext cx="823644"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Non-Access Stratum Security</a:t>
            </a:r>
          </a:p>
        </p:txBody>
      </p:sp>
      <p:sp>
        <p:nvSpPr>
          <p:cNvPr id="75" name="TextBox 74">
            <a:extLst>
              <a:ext uri="{FF2B5EF4-FFF2-40B4-BE49-F238E27FC236}">
                <a16:creationId xmlns:a16="http://schemas.microsoft.com/office/drawing/2014/main" id="{793F6DA2-E4C2-4251-81B8-80406EBD5CB9}"/>
              </a:ext>
            </a:extLst>
          </p:cNvPr>
          <p:cNvSpPr txBox="1"/>
          <p:nvPr/>
        </p:nvSpPr>
        <p:spPr bwMode="auto">
          <a:xfrm>
            <a:off x="4526630" y="3384645"/>
            <a:ext cx="880377" cy="627526"/>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r">
              <a:buClr>
                <a:schemeClr val="tx1"/>
              </a:buClr>
            </a:pPr>
            <a:r>
              <a:rPr lang="sv-SE" sz="1050" i="1" dirty="0">
                <a:solidFill>
                  <a:schemeClr val="tx2">
                    <a:lumMod val="50000"/>
                    <a:lumOff val="50000"/>
                  </a:schemeClr>
                </a:solidFill>
              </a:rPr>
              <a:t>Access Stratum Security</a:t>
            </a:r>
          </a:p>
        </p:txBody>
      </p:sp>
      <p:sp>
        <p:nvSpPr>
          <p:cNvPr id="79" name="TextBox 78">
            <a:extLst>
              <a:ext uri="{FF2B5EF4-FFF2-40B4-BE49-F238E27FC236}">
                <a16:creationId xmlns:a16="http://schemas.microsoft.com/office/drawing/2014/main" id="{0BD0FCEC-7B68-43AA-B086-24BC0858E022}"/>
              </a:ext>
            </a:extLst>
          </p:cNvPr>
          <p:cNvSpPr txBox="1"/>
          <p:nvPr/>
        </p:nvSpPr>
        <p:spPr bwMode="auto">
          <a:xfrm>
            <a:off x="4569325" y="4142893"/>
            <a:ext cx="695225" cy="104728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Security between UE and network</a:t>
            </a:r>
          </a:p>
        </p:txBody>
      </p:sp>
      <p:sp>
        <p:nvSpPr>
          <p:cNvPr id="88" name="TextBox 87">
            <a:extLst>
              <a:ext uri="{FF2B5EF4-FFF2-40B4-BE49-F238E27FC236}">
                <a16:creationId xmlns:a16="http://schemas.microsoft.com/office/drawing/2014/main" id="{B49DF7D1-5E96-4440-8EEA-32093E7F184B}"/>
              </a:ext>
            </a:extLst>
          </p:cNvPr>
          <p:cNvSpPr txBox="1"/>
          <p:nvPr/>
        </p:nvSpPr>
        <p:spPr bwMode="auto">
          <a:xfrm>
            <a:off x="5489662" y="4131784"/>
            <a:ext cx="793060" cy="105839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Security between IAB node and network</a:t>
            </a:r>
          </a:p>
        </p:txBody>
      </p:sp>
      <p:sp>
        <p:nvSpPr>
          <p:cNvPr id="92" name="TextBox 91">
            <a:extLst>
              <a:ext uri="{FF2B5EF4-FFF2-40B4-BE49-F238E27FC236}">
                <a16:creationId xmlns:a16="http://schemas.microsoft.com/office/drawing/2014/main" id="{EE504351-16E1-414B-B87E-C1BC6C70839C}"/>
              </a:ext>
            </a:extLst>
          </p:cNvPr>
          <p:cNvSpPr txBox="1"/>
          <p:nvPr/>
        </p:nvSpPr>
        <p:spPr bwMode="auto">
          <a:xfrm>
            <a:off x="6203282" y="5585892"/>
            <a:ext cx="339447" cy="59009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600" dirty="0">
                <a:latin typeface="Ericsson Technical Icons" panose="00000500000000000000" pitchFamily="2" charset="0"/>
              </a:rPr>
              <a:t>B</a:t>
            </a:r>
            <a:endParaRPr lang="en-US" sz="1600" dirty="0"/>
          </a:p>
          <a:p>
            <a:pPr algn="ctr">
              <a:buClr>
                <a:schemeClr val="tx1"/>
              </a:buClr>
            </a:pPr>
            <a:r>
              <a:rPr lang="en-US" sz="1000" dirty="0"/>
              <a:t>IAB node</a:t>
            </a:r>
          </a:p>
        </p:txBody>
      </p:sp>
      <p:cxnSp>
        <p:nvCxnSpPr>
          <p:cNvPr id="95" name="Straight Arrow Connector 94">
            <a:extLst>
              <a:ext uri="{FF2B5EF4-FFF2-40B4-BE49-F238E27FC236}">
                <a16:creationId xmlns:a16="http://schemas.microsoft.com/office/drawing/2014/main" id="{0B99339B-E551-4BBB-AA7A-B4613A5AE40D}"/>
              </a:ext>
            </a:extLst>
          </p:cNvPr>
          <p:cNvCxnSpPr>
            <a:stCxn id="92" idx="3"/>
            <a:endCxn id="15" idx="1"/>
          </p:cNvCxnSpPr>
          <p:nvPr/>
        </p:nvCxnSpPr>
        <p:spPr bwMode="auto">
          <a:xfrm flipV="1">
            <a:off x="6542729" y="5880938"/>
            <a:ext cx="506610" cy="1"/>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96" name="TextBox 95">
            <a:extLst>
              <a:ext uri="{FF2B5EF4-FFF2-40B4-BE49-F238E27FC236}">
                <a16:creationId xmlns:a16="http://schemas.microsoft.com/office/drawing/2014/main" id="{A5427E25-8DAD-4F88-AE2F-B8B241D01D3D}"/>
              </a:ext>
            </a:extLst>
          </p:cNvPr>
          <p:cNvSpPr txBox="1"/>
          <p:nvPr/>
        </p:nvSpPr>
        <p:spPr bwMode="auto">
          <a:xfrm>
            <a:off x="6584855" y="5769789"/>
            <a:ext cx="367567" cy="173808"/>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Uu</a:t>
            </a:r>
          </a:p>
        </p:txBody>
      </p:sp>
      <p:cxnSp>
        <p:nvCxnSpPr>
          <p:cNvPr id="102" name="Connector: Elbow 101">
            <a:extLst>
              <a:ext uri="{FF2B5EF4-FFF2-40B4-BE49-F238E27FC236}">
                <a16:creationId xmlns:a16="http://schemas.microsoft.com/office/drawing/2014/main" id="{958715D7-4288-439E-A619-1DC3EE7776C4}"/>
              </a:ext>
            </a:extLst>
          </p:cNvPr>
          <p:cNvCxnSpPr>
            <a:stCxn id="92" idx="2"/>
          </p:cNvCxnSpPr>
          <p:nvPr/>
        </p:nvCxnSpPr>
        <p:spPr bwMode="auto">
          <a:xfrm rot="5400000" flipH="1" flipV="1">
            <a:off x="6357990" y="4121751"/>
            <a:ext cx="2069250" cy="2039219"/>
          </a:xfrm>
          <a:prstGeom prst="bentConnector3">
            <a:avLst>
              <a:gd name="adj1" fmla="val -4367"/>
            </a:avLst>
          </a:prstGeom>
          <a:solidFill>
            <a:schemeClr val="accent1"/>
          </a:solidFill>
          <a:ln w="12700" cap="flat" cmpd="sng" algn="ctr">
            <a:solidFill>
              <a:schemeClr val="tx1"/>
            </a:solidFill>
            <a:prstDash val="solid"/>
            <a:round/>
            <a:headEnd type="none" w="med" len="med"/>
            <a:tailEnd type="none" w="med" len="med"/>
          </a:ln>
          <a:effectLst/>
        </p:spPr>
      </p:cxnSp>
      <p:sp>
        <p:nvSpPr>
          <p:cNvPr id="103" name="TextBox 102">
            <a:extLst>
              <a:ext uri="{FF2B5EF4-FFF2-40B4-BE49-F238E27FC236}">
                <a16:creationId xmlns:a16="http://schemas.microsoft.com/office/drawing/2014/main" id="{76A8198E-61E1-4C13-BA03-42822A93AA62}"/>
              </a:ext>
            </a:extLst>
          </p:cNvPr>
          <p:cNvSpPr txBox="1"/>
          <p:nvPr/>
        </p:nvSpPr>
        <p:spPr bwMode="auto">
          <a:xfrm>
            <a:off x="7804141" y="6096222"/>
            <a:ext cx="305512"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00" dirty="0"/>
              <a:t>F1</a:t>
            </a:r>
          </a:p>
        </p:txBody>
      </p:sp>
      <p:cxnSp>
        <p:nvCxnSpPr>
          <p:cNvPr id="118" name="Straight Arrow Connector 117">
            <a:extLst>
              <a:ext uri="{FF2B5EF4-FFF2-40B4-BE49-F238E27FC236}">
                <a16:creationId xmlns:a16="http://schemas.microsoft.com/office/drawing/2014/main" id="{997CFF6B-0C7E-4B3D-BD76-EEE38C78A88C}"/>
              </a:ext>
            </a:extLst>
          </p:cNvPr>
          <p:cNvCxnSpPr/>
          <p:nvPr/>
        </p:nvCxnSpPr>
        <p:spPr bwMode="auto">
          <a:xfrm flipV="1">
            <a:off x="5819330" y="3579288"/>
            <a:ext cx="0" cy="55249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0" name="Straight Arrow Connector 119">
            <a:extLst>
              <a:ext uri="{FF2B5EF4-FFF2-40B4-BE49-F238E27FC236}">
                <a16:creationId xmlns:a16="http://schemas.microsoft.com/office/drawing/2014/main" id="{8B3F8BCC-A651-42AE-B072-3FD2F442417A}"/>
              </a:ext>
            </a:extLst>
          </p:cNvPr>
          <p:cNvCxnSpPr/>
          <p:nvPr/>
        </p:nvCxnSpPr>
        <p:spPr bwMode="auto">
          <a:xfrm flipV="1">
            <a:off x="5688648"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2" name="Straight Arrow Connector 121">
            <a:extLst>
              <a:ext uri="{FF2B5EF4-FFF2-40B4-BE49-F238E27FC236}">
                <a16:creationId xmlns:a16="http://schemas.microsoft.com/office/drawing/2014/main" id="{C6477E82-F1B8-4770-9135-74FBB55C0F82}"/>
              </a:ext>
            </a:extLst>
          </p:cNvPr>
          <p:cNvCxnSpPr/>
          <p:nvPr/>
        </p:nvCxnSpPr>
        <p:spPr bwMode="auto">
          <a:xfrm flipV="1">
            <a:off x="4794436" y="3579288"/>
            <a:ext cx="0" cy="563605"/>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4" name="Straight Arrow Connector 123">
            <a:extLst>
              <a:ext uri="{FF2B5EF4-FFF2-40B4-BE49-F238E27FC236}">
                <a16:creationId xmlns:a16="http://schemas.microsoft.com/office/drawing/2014/main" id="{67E89788-93A7-4C64-A656-6E8DD7D6DD00}"/>
              </a:ext>
            </a:extLst>
          </p:cNvPr>
          <p:cNvCxnSpPr/>
          <p:nvPr/>
        </p:nvCxnSpPr>
        <p:spPr bwMode="auto">
          <a:xfrm flipV="1">
            <a:off x="4649973" y="1890630"/>
            <a:ext cx="0" cy="224115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126" name="Connector: Elbow 125">
            <a:extLst>
              <a:ext uri="{FF2B5EF4-FFF2-40B4-BE49-F238E27FC236}">
                <a16:creationId xmlns:a16="http://schemas.microsoft.com/office/drawing/2014/main" id="{BB98BC60-C614-421D-BAF7-FA664F648406}"/>
              </a:ext>
            </a:extLst>
          </p:cNvPr>
          <p:cNvCxnSpPr>
            <a:stCxn id="79" idx="2"/>
            <a:endCxn id="10" idx="1"/>
          </p:cNvCxnSpPr>
          <p:nvPr/>
        </p:nvCxnSpPr>
        <p:spPr bwMode="auto">
          <a:xfrm rot="16200000" flipH="1">
            <a:off x="4756687" y="5350427"/>
            <a:ext cx="690762" cy="370260"/>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128" name="Connector: Elbow 127">
            <a:extLst>
              <a:ext uri="{FF2B5EF4-FFF2-40B4-BE49-F238E27FC236}">
                <a16:creationId xmlns:a16="http://schemas.microsoft.com/office/drawing/2014/main" id="{5724052D-3A8B-4723-8490-B5679C8C379F}"/>
              </a:ext>
            </a:extLst>
          </p:cNvPr>
          <p:cNvCxnSpPr>
            <a:cxnSpLocks/>
            <a:stCxn id="88" idx="2"/>
          </p:cNvCxnSpPr>
          <p:nvPr/>
        </p:nvCxnSpPr>
        <p:spPr bwMode="auto">
          <a:xfrm rot="16200000" flipH="1">
            <a:off x="5805027" y="5271342"/>
            <a:ext cx="475870" cy="313540"/>
          </a:xfrm>
          <a:prstGeom prst="bentConnector3">
            <a:avLst>
              <a:gd name="adj1" fmla="val 99156"/>
            </a:avLst>
          </a:prstGeom>
          <a:solidFill>
            <a:schemeClr val="accent1"/>
          </a:solidFill>
          <a:ln w="12700" cap="flat" cmpd="sng" algn="ctr">
            <a:solidFill>
              <a:schemeClr val="accent6"/>
            </a:solidFill>
            <a:prstDash val="solid"/>
            <a:round/>
            <a:headEnd type="none" w="med" len="med"/>
            <a:tailEnd type="triangle"/>
          </a:ln>
          <a:effectLst/>
        </p:spPr>
      </p:cxnSp>
      <p:sp>
        <p:nvSpPr>
          <p:cNvPr id="130" name="TextBox 129">
            <a:extLst>
              <a:ext uri="{FF2B5EF4-FFF2-40B4-BE49-F238E27FC236}">
                <a16:creationId xmlns:a16="http://schemas.microsoft.com/office/drawing/2014/main" id="{309D9B85-7DB5-454F-B947-311E76706859}"/>
              </a:ext>
            </a:extLst>
          </p:cNvPr>
          <p:cNvSpPr txBox="1"/>
          <p:nvPr/>
        </p:nvSpPr>
        <p:spPr bwMode="auto">
          <a:xfrm>
            <a:off x="9168543" y="5104305"/>
            <a:ext cx="843801" cy="55093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Security between IAB nodes</a:t>
            </a:r>
          </a:p>
        </p:txBody>
      </p:sp>
      <p:cxnSp>
        <p:nvCxnSpPr>
          <p:cNvPr id="132" name="Straight Arrow Connector 131">
            <a:extLst>
              <a:ext uri="{FF2B5EF4-FFF2-40B4-BE49-F238E27FC236}">
                <a16:creationId xmlns:a16="http://schemas.microsoft.com/office/drawing/2014/main" id="{BD660FCB-F9AA-4F44-B6FE-0448A78ECB0B}"/>
              </a:ext>
            </a:extLst>
          </p:cNvPr>
          <p:cNvCxnSpPr>
            <a:cxnSpLocks/>
            <a:stCxn id="130" idx="1"/>
            <a:endCxn id="54" idx="3"/>
          </p:cNvCxnSpPr>
          <p:nvPr/>
        </p:nvCxnSpPr>
        <p:spPr bwMode="auto">
          <a:xfrm flipH="1" flipV="1">
            <a:off x="7374417" y="5362435"/>
            <a:ext cx="1794126" cy="17337"/>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134" name="TextBox 133">
            <a:extLst>
              <a:ext uri="{FF2B5EF4-FFF2-40B4-BE49-F238E27FC236}">
                <a16:creationId xmlns:a16="http://schemas.microsoft.com/office/drawing/2014/main" id="{7D2AC58C-A741-47A8-B32D-DFE7DBE57018}"/>
              </a:ext>
            </a:extLst>
          </p:cNvPr>
          <p:cNvSpPr txBox="1"/>
          <p:nvPr/>
        </p:nvSpPr>
        <p:spPr bwMode="auto">
          <a:xfrm>
            <a:off x="9177219" y="4181673"/>
            <a:ext cx="989411" cy="690303"/>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4. Security between IAB  donor and node</a:t>
            </a:r>
          </a:p>
        </p:txBody>
      </p:sp>
      <p:cxnSp>
        <p:nvCxnSpPr>
          <p:cNvPr id="136" name="Straight Arrow Connector 135">
            <a:extLst>
              <a:ext uri="{FF2B5EF4-FFF2-40B4-BE49-F238E27FC236}">
                <a16:creationId xmlns:a16="http://schemas.microsoft.com/office/drawing/2014/main" id="{EFF481BE-A09D-4346-B856-70F33AE895AC}"/>
              </a:ext>
            </a:extLst>
          </p:cNvPr>
          <p:cNvCxnSpPr>
            <a:stCxn id="134" idx="1"/>
          </p:cNvCxnSpPr>
          <p:nvPr/>
        </p:nvCxnSpPr>
        <p:spPr bwMode="auto">
          <a:xfrm flipH="1">
            <a:off x="8412225" y="4526825"/>
            <a:ext cx="764994" cy="15926"/>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43091705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2">
            <a:extLst>
              <a:ext uri="{FF2B5EF4-FFF2-40B4-BE49-F238E27FC236}">
                <a16:creationId xmlns:a16="http://schemas.microsoft.com/office/drawing/2014/main" id="{1A53A4FF-8856-4823-87A2-6600214C54E4}"/>
              </a:ext>
            </a:extLst>
          </p:cNvPr>
          <p:cNvSpPr>
            <a:spLocks noGrp="1"/>
          </p:cNvSpPr>
          <p:nvPr>
            <p:ph type="title"/>
          </p:nvPr>
        </p:nvSpPr>
        <p:spPr>
          <a:xfrm>
            <a:off x="838200" y="311150"/>
            <a:ext cx="10515600" cy="1325563"/>
          </a:xfrm>
        </p:spPr>
        <p:txBody>
          <a:bodyPr/>
          <a:lstStyle/>
          <a:p>
            <a:r>
              <a:rPr lang="en-US" altLang="ja-JP" sz="4000" dirty="0"/>
              <a:t>Study on Security Aspects of 3GPP support </a:t>
            </a:r>
            <a:br>
              <a:rPr lang="en-US" altLang="ja-JP" sz="4000" dirty="0"/>
            </a:br>
            <a:r>
              <a:rPr lang="en-US" altLang="ja-JP" sz="4000" dirty="0"/>
              <a:t>for Advanced V2X Services - Status</a:t>
            </a:r>
            <a:endParaRPr lang="sv-SE" altLang="sv-SE" sz="4000" dirty="0"/>
          </a:p>
        </p:txBody>
      </p:sp>
      <p:sp>
        <p:nvSpPr>
          <p:cNvPr id="39939" name="Content Placeholder 3">
            <a:extLst>
              <a:ext uri="{FF2B5EF4-FFF2-40B4-BE49-F238E27FC236}">
                <a16:creationId xmlns:a16="http://schemas.microsoft.com/office/drawing/2014/main" id="{C3875276-DD9D-4A09-A87B-313D3F134069}"/>
              </a:ext>
            </a:extLst>
          </p:cNvPr>
          <p:cNvSpPr>
            <a:spLocks noGrp="1"/>
          </p:cNvSpPr>
          <p:nvPr>
            <p:ph idx="1"/>
          </p:nvPr>
        </p:nvSpPr>
        <p:spPr>
          <a:xfrm>
            <a:off x="838200" y="1825625"/>
            <a:ext cx="5081588" cy="4351338"/>
          </a:xfrm>
        </p:spPr>
        <p:txBody>
          <a:bodyPr/>
          <a:lstStyle/>
          <a:p>
            <a:r>
              <a:rPr lang="sv-SE" altLang="sv-SE" sz="2000" dirty="0"/>
              <a:t>SI code: </a:t>
            </a:r>
          </a:p>
          <a:p>
            <a:pPr lvl="1"/>
            <a:r>
              <a:rPr lang="sv-SE" altLang="sv-SE" sz="1800" dirty="0"/>
              <a:t>FS_eV2X_Sec</a:t>
            </a:r>
          </a:p>
          <a:p>
            <a:r>
              <a:rPr lang="sv-SE" altLang="sv-SE" sz="2000" dirty="0"/>
              <a:t>Completion rate: </a:t>
            </a:r>
          </a:p>
          <a:p>
            <a:pPr lvl="1"/>
            <a:r>
              <a:rPr lang="sv-SE" altLang="sv-SE" sz="1800" dirty="0"/>
              <a:t>60% </a:t>
            </a:r>
            <a:r>
              <a:rPr lang="en-US" altLang="ja-JP" sz="1800" dirty="0">
                <a:sym typeface="Wingdings" panose="05000000000000000000" pitchFamily="2" charset="2"/>
              </a:rPr>
              <a:t> 75%</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Dec 19  Mar 20</a:t>
            </a:r>
          </a:p>
          <a:p>
            <a:r>
              <a:rPr lang="en-US" altLang="sv-SE" sz="2000" dirty="0">
                <a:ea typeface="MS PGothic" panose="020B0600070205080204" pitchFamily="34" charset="-128"/>
                <a:sym typeface="Wingdings" panose="05000000000000000000" pitchFamily="2" charset="2"/>
              </a:rPr>
              <a:t>Documents:</a:t>
            </a:r>
          </a:p>
          <a:p>
            <a:pPr lvl="1"/>
            <a:r>
              <a:rPr kumimoji="1" lang="en-US" altLang="ja-JP" sz="1800" dirty="0"/>
              <a:t>TR 33.836 </a:t>
            </a:r>
            <a:r>
              <a:rPr lang="en-US" altLang="ja-JP" sz="1800" dirty="0"/>
              <a:t>Study on Security Aspects of 3GPP support for Advanced V2X Services</a:t>
            </a:r>
          </a:p>
          <a:p>
            <a:r>
              <a:rPr lang="sv-SE" altLang="sv-SE" sz="2000" dirty="0"/>
              <a:t>TR 33.836:</a:t>
            </a:r>
          </a:p>
          <a:p>
            <a:pPr lvl="1"/>
            <a:r>
              <a:rPr lang="sv-SE" altLang="sv-SE" sz="1800" dirty="0"/>
              <a:t>10 </a:t>
            </a:r>
            <a:r>
              <a:rPr lang="en-US" altLang="ja-JP" sz="1800" dirty="0">
                <a:sym typeface="Wingdings" panose="05000000000000000000" pitchFamily="2" charset="2"/>
              </a:rPr>
              <a:t> 11 </a:t>
            </a:r>
            <a:r>
              <a:rPr lang="sv-SE" altLang="sv-SE" sz="1800" dirty="0"/>
              <a:t>Key issues</a:t>
            </a:r>
          </a:p>
          <a:p>
            <a:pPr lvl="1"/>
            <a:r>
              <a:rPr lang="sv-SE" altLang="sv-SE" sz="1800" dirty="0"/>
              <a:t>11 </a:t>
            </a:r>
            <a:r>
              <a:rPr lang="en-US" altLang="ja-JP" sz="1800" dirty="0">
                <a:sym typeface="Wingdings" panose="05000000000000000000" pitchFamily="2" charset="2"/>
              </a:rPr>
              <a:t> 20 </a:t>
            </a:r>
            <a:r>
              <a:rPr lang="sv-SE" altLang="sv-SE" sz="1800" dirty="0"/>
              <a:t>Solutions</a:t>
            </a:r>
          </a:p>
          <a:p>
            <a:pPr lvl="1"/>
            <a:r>
              <a:rPr lang="sv-SE" altLang="sv-SE" sz="1800" dirty="0"/>
              <a:t>0 </a:t>
            </a:r>
            <a:r>
              <a:rPr lang="en-US" altLang="ja-JP" sz="1800" dirty="0">
                <a:sym typeface="Wingdings" panose="05000000000000000000" pitchFamily="2" charset="2"/>
              </a:rPr>
              <a:t> 9 </a:t>
            </a:r>
            <a:r>
              <a:rPr lang="sv-SE" altLang="sv-SE" sz="1800" dirty="0"/>
              <a:t>Conclusions</a:t>
            </a:r>
          </a:p>
          <a:p>
            <a:endParaRPr lang="sv-SE" altLang="sv-SE" sz="2000" dirty="0"/>
          </a:p>
          <a:p>
            <a:pPr lvl="1"/>
            <a:endParaRPr lang="sv-SE" altLang="sv-SE" sz="1800" dirty="0"/>
          </a:p>
        </p:txBody>
      </p:sp>
      <p:sp>
        <p:nvSpPr>
          <p:cNvPr id="39940" name="Content Placeholder 4">
            <a:extLst>
              <a:ext uri="{FF2B5EF4-FFF2-40B4-BE49-F238E27FC236}">
                <a16:creationId xmlns:a16="http://schemas.microsoft.com/office/drawing/2014/main" id="{9931A01B-815D-46CA-9994-E1B688EF7E85}"/>
              </a:ext>
            </a:extLst>
          </p:cNvPr>
          <p:cNvSpPr>
            <a:spLocks noGrp="1"/>
          </p:cNvSpPr>
          <p:nvPr>
            <p:ph idx="10"/>
          </p:nvPr>
        </p:nvSpPr>
        <p:spPr>
          <a:xfrm>
            <a:off x="6272213" y="1825625"/>
            <a:ext cx="5081587" cy="4351338"/>
          </a:xfrm>
        </p:spPr>
        <p:txBody>
          <a:bodyPr/>
          <a:lstStyle/>
          <a:p>
            <a:r>
              <a:rPr lang="sv-SE" altLang="sv-SE" sz="2000" dirty="0"/>
              <a:t>WI code: </a:t>
            </a:r>
          </a:p>
          <a:p>
            <a:pPr lvl="1"/>
            <a:r>
              <a:rPr lang="sv-SE" altLang="sv-SE" sz="1800" dirty="0"/>
              <a:t>eV2X</a:t>
            </a:r>
          </a:p>
          <a:p>
            <a:r>
              <a:rPr lang="sv-SE" altLang="sv-SE" sz="2000" dirty="0"/>
              <a:t>Completion rate: </a:t>
            </a:r>
          </a:p>
          <a:p>
            <a:pPr lvl="1"/>
            <a:r>
              <a:rPr lang="sv-SE" altLang="sv-SE" sz="1800" dirty="0"/>
              <a:t>0% </a:t>
            </a:r>
            <a:r>
              <a:rPr lang="en-US" altLang="ja-JP" sz="1800" dirty="0">
                <a:sym typeface="Wingdings" panose="05000000000000000000" pitchFamily="2" charset="2"/>
              </a:rPr>
              <a:t> 10%</a:t>
            </a:r>
          </a:p>
          <a:p>
            <a:r>
              <a:rPr lang="en-US" altLang="ja-JP" sz="2000" dirty="0">
                <a:sym typeface="Wingdings" panose="05000000000000000000" pitchFamily="2" charset="2"/>
              </a:rPr>
              <a:t>Target: </a:t>
            </a:r>
          </a:p>
          <a:p>
            <a:pPr lvl="1"/>
            <a:r>
              <a:rPr lang="en-US" altLang="ja-JP" sz="1800" dirty="0">
                <a:sym typeface="Wingdings" panose="05000000000000000000" pitchFamily="2" charset="2"/>
              </a:rPr>
              <a:t>Mar 20</a:t>
            </a:r>
          </a:p>
          <a:p>
            <a:r>
              <a:rPr lang="en-US" altLang="sv-SE" sz="2000" dirty="0">
                <a:ea typeface="MS PGothic" panose="020B0600070205080204" pitchFamily="34" charset="-128"/>
                <a:sym typeface="Wingdings" panose="05000000000000000000" pitchFamily="2" charset="2"/>
              </a:rPr>
              <a:t>Documents:</a:t>
            </a:r>
          </a:p>
          <a:p>
            <a:pPr lvl="1"/>
            <a:r>
              <a:rPr lang="en-US" altLang="ja-JP" sz="1800" dirty="0"/>
              <a:t>New WID on eV2X security in SP-191125</a:t>
            </a:r>
          </a:p>
          <a:p>
            <a:pPr lvl="1"/>
            <a:r>
              <a:rPr lang="sv-SE" altLang="sv-SE" sz="1800" dirty="0"/>
              <a:t>(draft) TS 33.XYZ </a:t>
            </a:r>
            <a:r>
              <a:rPr lang="en-US" altLang="sv-SE" sz="1800" dirty="0"/>
              <a:t>Security Aspect of 3GPP Support for Advanced V2X Services</a:t>
            </a:r>
            <a:endParaRPr lang="sv-SE" altLang="sv-SE" sz="1800"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A260FE65-9329-4DFC-AF27-6CD9F254BE6E}"/>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3266154047"/>
              </p:ext>
            </p:extLst>
          </p:nvPr>
        </p:nvGraphicFramePr>
        <p:xfrm>
          <a:off x="414144" y="1779205"/>
          <a:ext cx="10939656" cy="4471524"/>
        </p:xfrm>
        <a:graphic>
          <a:graphicData uri="http://schemas.openxmlformats.org/drawingml/2006/table">
            <a:tbl>
              <a:tblPr firstRow="1" bandRow="1">
                <a:tableStyleId>{5C22544A-7EE6-4342-B048-85BDC9FD1C3A}</a:tableStyleId>
              </a:tblPr>
              <a:tblGrid>
                <a:gridCol w="1855808">
                  <a:extLst>
                    <a:ext uri="{9D8B030D-6E8A-4147-A177-3AD203B41FA5}">
                      <a16:colId xmlns:a16="http://schemas.microsoft.com/office/drawing/2014/main" val="1671951344"/>
                    </a:ext>
                  </a:extLst>
                </a:gridCol>
                <a:gridCol w="1180952">
                  <a:extLst>
                    <a:ext uri="{9D8B030D-6E8A-4147-A177-3AD203B41FA5}">
                      <a16:colId xmlns:a16="http://schemas.microsoft.com/office/drawing/2014/main" val="2472883386"/>
                    </a:ext>
                  </a:extLst>
                </a:gridCol>
                <a:gridCol w="1066278">
                  <a:extLst>
                    <a:ext uri="{9D8B030D-6E8A-4147-A177-3AD203B41FA5}">
                      <a16:colId xmlns:a16="http://schemas.microsoft.com/office/drawing/2014/main" val="1642402025"/>
                    </a:ext>
                  </a:extLst>
                </a:gridCol>
                <a:gridCol w="910095">
                  <a:extLst>
                    <a:ext uri="{9D8B030D-6E8A-4147-A177-3AD203B41FA5}">
                      <a16:colId xmlns:a16="http://schemas.microsoft.com/office/drawing/2014/main" val="716484714"/>
                    </a:ext>
                  </a:extLst>
                </a:gridCol>
                <a:gridCol w="931510">
                  <a:extLst>
                    <a:ext uri="{9D8B030D-6E8A-4147-A177-3AD203B41FA5}">
                      <a16:colId xmlns:a16="http://schemas.microsoft.com/office/drawing/2014/main" val="1341460600"/>
                    </a:ext>
                  </a:extLst>
                </a:gridCol>
                <a:gridCol w="897190">
                  <a:extLst>
                    <a:ext uri="{9D8B030D-6E8A-4147-A177-3AD203B41FA5}">
                      <a16:colId xmlns:a16="http://schemas.microsoft.com/office/drawing/2014/main" val="3435354498"/>
                    </a:ext>
                  </a:extLst>
                </a:gridCol>
                <a:gridCol w="816460">
                  <a:extLst>
                    <a:ext uri="{9D8B030D-6E8A-4147-A177-3AD203B41FA5}">
                      <a16:colId xmlns:a16="http://schemas.microsoft.com/office/drawing/2014/main" val="1010587454"/>
                    </a:ext>
                  </a:extLst>
                </a:gridCol>
                <a:gridCol w="1093788">
                  <a:extLst>
                    <a:ext uri="{9D8B030D-6E8A-4147-A177-3AD203B41FA5}">
                      <a16:colId xmlns:a16="http://schemas.microsoft.com/office/drawing/2014/main" val="2513750454"/>
                    </a:ext>
                  </a:extLst>
                </a:gridCol>
                <a:gridCol w="1556694">
                  <a:extLst>
                    <a:ext uri="{9D8B030D-6E8A-4147-A177-3AD203B41FA5}">
                      <a16:colId xmlns:a16="http://schemas.microsoft.com/office/drawing/2014/main" val="3263316054"/>
                    </a:ext>
                  </a:extLst>
                </a:gridCol>
                <a:gridCol w="630881">
                  <a:extLst>
                    <a:ext uri="{9D8B030D-6E8A-4147-A177-3AD203B41FA5}">
                      <a16:colId xmlns:a16="http://schemas.microsoft.com/office/drawing/2014/main" val="593387059"/>
                    </a:ext>
                  </a:extLst>
                </a:gridCol>
              </a:tblGrid>
              <a:tr h="420311">
                <a:tc>
                  <a:txBody>
                    <a:bodyPr/>
                    <a:lstStyle/>
                    <a:p>
                      <a:pPr algn="ctr"/>
                      <a:r>
                        <a:rPr lang="sv-SE" sz="1100" dirty="0"/>
                        <a:t>WI Title</a:t>
                      </a:r>
                    </a:p>
                  </a:txBody>
                  <a:tcPr marT="45711" marB="45711"/>
                </a:tc>
                <a:tc>
                  <a:txBody>
                    <a:bodyPr/>
                    <a:lstStyle/>
                    <a:p>
                      <a:pPr algn="ctr"/>
                      <a:r>
                        <a:rPr lang="sv-SE" sz="1100" dirty="0"/>
                        <a:t>SA3 rapporteur</a:t>
                      </a:r>
                    </a:p>
                  </a:txBody>
                  <a:tcPr marT="45711" marB="45711"/>
                </a:tc>
                <a:tc>
                  <a:txBody>
                    <a:bodyPr/>
                    <a:lstStyle/>
                    <a:p>
                      <a:pPr algn="ctr"/>
                      <a:r>
                        <a:rPr lang="sv-SE" sz="1100" dirty="0"/>
                        <a:t>WI code</a:t>
                      </a:r>
                    </a:p>
                  </a:txBody>
                  <a:tcPr marT="45711" marB="45711"/>
                </a:tc>
                <a:tc>
                  <a:txBody>
                    <a:bodyPr/>
                    <a:lstStyle/>
                    <a:p>
                      <a:pPr algn="ctr"/>
                      <a:r>
                        <a:rPr lang="sv-SE" sz="1100" dirty="0"/>
                        <a:t>Current % completion</a:t>
                      </a:r>
                    </a:p>
                  </a:txBody>
                  <a:tcPr marT="45711" marB="45711"/>
                </a:tc>
                <a:tc>
                  <a:txBody>
                    <a:bodyPr/>
                    <a:lstStyle/>
                    <a:p>
                      <a:pPr algn="ctr"/>
                      <a:r>
                        <a:rPr lang="sv-SE" sz="1100" dirty="0"/>
                        <a:t>New % completion</a:t>
                      </a:r>
                    </a:p>
                  </a:txBody>
                  <a:tcPr marT="45711" marB="45711"/>
                </a:tc>
                <a:tc>
                  <a:txBody>
                    <a:bodyPr/>
                    <a:lstStyle/>
                    <a:p>
                      <a:pPr algn="ctr"/>
                      <a:r>
                        <a:rPr lang="sv-SE" sz="1100" dirty="0"/>
                        <a:t>Current target</a:t>
                      </a:r>
                    </a:p>
                  </a:txBody>
                  <a:tcPr marT="45711" marB="45711"/>
                </a:tc>
                <a:tc>
                  <a:txBody>
                    <a:bodyPr/>
                    <a:lstStyle/>
                    <a:p>
                      <a:pPr algn="ctr"/>
                      <a:r>
                        <a:rPr lang="sv-SE" sz="1100" dirty="0"/>
                        <a:t>New target</a:t>
                      </a:r>
                    </a:p>
                  </a:txBody>
                  <a:tcPr marT="45711" marB="45711"/>
                </a:tc>
                <a:tc>
                  <a:txBody>
                    <a:bodyPr/>
                    <a:lstStyle/>
                    <a:p>
                      <a:pPr algn="ctr"/>
                      <a:r>
                        <a:rPr lang="sv-SE" sz="1100" dirty="0"/>
                        <a:t>Current WID</a:t>
                      </a:r>
                    </a:p>
                  </a:txBody>
                  <a:tcPr marT="45711" marB="45711"/>
                </a:tc>
                <a:tc>
                  <a:txBody>
                    <a:bodyPr/>
                    <a:lstStyle/>
                    <a:p>
                      <a:pPr algn="ctr"/>
                      <a:r>
                        <a:rPr lang="sv-SE" sz="1100" dirty="0"/>
                        <a:t>TR/TS</a:t>
                      </a:r>
                    </a:p>
                  </a:txBody>
                  <a:tcPr marT="45711" marB="45711"/>
                </a:tc>
                <a:tc>
                  <a:txBody>
                    <a:bodyPr/>
                    <a:lstStyle/>
                    <a:p>
                      <a:pPr algn="ctr"/>
                      <a:r>
                        <a:rPr lang="sv-SE" sz="1100" dirty="0"/>
                        <a:t>Rel</a:t>
                      </a:r>
                    </a:p>
                  </a:txBody>
                  <a:tcPr marT="45711" marB="45711"/>
                </a:tc>
                <a:extLst>
                  <a:ext uri="{0D108BD9-81ED-4DB2-BD59-A6C34878D82A}">
                    <a16:rowId xmlns:a16="http://schemas.microsoft.com/office/drawing/2014/main" val="1379591223"/>
                  </a:ext>
                </a:extLst>
              </a:tr>
              <a:tr h="365218">
                <a:tc>
                  <a:txBody>
                    <a:bodyPr/>
                    <a:lstStyle/>
                    <a:p>
                      <a:pPr mar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Normative work on Lawful Interception Rel-1</a:t>
                      </a:r>
                      <a:r>
                        <a:rPr lang="en-GB" sz="1000" b="0" kern="1200" dirty="0">
                          <a:solidFill>
                            <a:schemeClr val="dk1"/>
                          </a:solidFill>
                          <a:effectLst/>
                          <a:latin typeface="Arial" panose="020B0604020202020204" pitchFamily="34" charset="0"/>
                          <a:ea typeface="Batang" panose="02030600000101010101" pitchFamily="18" charset="-127"/>
                          <a:cs typeface="+mn-cs"/>
                        </a:rPr>
                        <a:t>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Alex Leadbeater (BT)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LI16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dirty="0">
                          <a:solidFill>
                            <a:schemeClr val="tx1"/>
                          </a:solidFill>
                          <a:latin typeface="Arial" panose="020B0604020202020204" pitchFamily="34" charset="0"/>
                          <a:cs typeface="Arial" panose="020B0604020202020204" pitchFamily="34" charset="0"/>
                        </a:rPr>
                        <a:t>40%</a:t>
                      </a:r>
                    </a:p>
                  </a:txBody>
                  <a:tcPr marL="17780" marR="17780" marT="17777" marB="17777"/>
                </a:tc>
                <a:tc>
                  <a:txBody>
                    <a:bodyPr/>
                    <a:lstStyle/>
                    <a:p>
                      <a:pPr algn="ctr"/>
                      <a:r>
                        <a:rPr lang="sv-SE" sz="1000" dirty="0">
                          <a:solidFill>
                            <a:srgbClr val="FF0000"/>
                          </a:solidFill>
                        </a:rPr>
                        <a:t>55%</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Mar 20</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 </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163315320"/>
                  </a:ext>
                </a:extLst>
              </a:tr>
              <a:tr h="635492">
                <a:tc>
                  <a:txBody>
                    <a:bodyPr/>
                    <a:lstStyle/>
                    <a:p>
                      <a:pPr marL="0" indent="0"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Study on authentication and key management for applications based on 3GPP credential in 5G IoT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Xiaoting Huang </a:t>
                      </a:r>
                    </a:p>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(China Mobile)</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FS_AKMA</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Arial" panose="020B0604020202020204" pitchFamily="34" charset="0"/>
                          <a:ea typeface="Batang" panose="02030600000101010101" pitchFamily="18" charset="-127"/>
                          <a:cs typeface="+mn-cs"/>
                        </a:rPr>
                        <a:t>70%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algn="ctr"/>
                      <a:r>
                        <a:rPr lang="sv-SE" sz="1000" dirty="0">
                          <a:solidFill>
                            <a:srgbClr val="FF0000"/>
                          </a:solidFill>
                        </a:rPr>
                        <a:t>95%</a:t>
                      </a: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tx1"/>
                          </a:solidFill>
                          <a:effectLst/>
                          <a:latin typeface="Arial" panose="020B0604020202020204" pitchFamily="34" charset="0"/>
                          <a:ea typeface="Batang" panose="02030600000101010101" pitchFamily="18" charset="-127"/>
                          <a:cs typeface="+mn-cs"/>
                        </a:rPr>
                        <a:t>Dec 19 </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algn="ctr"/>
                      <a:endParaRPr lang="sv-SE" sz="1000" dirty="0"/>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SP-180443</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TR 33.835</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tc>
                  <a:txBody>
                    <a:bodyPr/>
                    <a:lstStyle/>
                    <a:p>
                      <a:pPr mar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77" marB="17777"/>
                </a:tc>
                <a:extLst>
                  <a:ext uri="{0D108BD9-81ED-4DB2-BD59-A6C34878D82A}">
                    <a16:rowId xmlns:a16="http://schemas.microsoft.com/office/drawing/2014/main" val="435848687"/>
                  </a:ext>
                </a:extLst>
              </a:tr>
              <a:tr h="365218">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evolution of Cellular IoT security for the 5G System  </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Henrik Normann </a:t>
                      </a:r>
                    </a:p>
                    <a:p>
                      <a:pPr marL="0" lvl="0" indent="0"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FS_CIoT_sec_5G</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90%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95%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r>
                        <a:rPr lang="sv-SE" sz="1000" b="0" kern="1200" dirty="0">
                          <a:solidFill>
                            <a:srgbClr val="FF0000"/>
                          </a:solidFill>
                          <a:effectLst/>
                          <a:latin typeface="Arial" panose="020B0604020202020204" pitchFamily="34" charset="0"/>
                          <a:ea typeface="Batang" panose="02030600000101010101" pitchFamily="18" charset="-127"/>
                          <a:cs typeface="+mn-cs"/>
                        </a:rPr>
                        <a:t>Mar 20</a:t>
                      </a: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SP-180440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33.861</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254922684"/>
                  </a:ext>
                </a:extLst>
              </a:tr>
              <a:tr h="365218">
                <a:tc>
                  <a:txBody>
                    <a:bodyPr/>
                    <a:lstStyle/>
                    <a:p>
                      <a:pPr marL="0" lvl="0" indent="0" algn="l" defTabSz="895350">
                        <a:lnSpc>
                          <a:spcPts val="1200"/>
                        </a:lnSpc>
                        <a:spcAft>
                          <a:spcPts val="0"/>
                        </a:spcAft>
                        <a:tabLst>
                          <a:tab pos="895350" algn="l"/>
                        </a:tabLst>
                      </a:pPr>
                      <a:r>
                        <a:rPr lang="en-GB" sz="1000" b="0" dirty="0" err="1">
                          <a:effectLst/>
                          <a:latin typeface="Arial" panose="020B0604020202020204" pitchFamily="34" charset="0"/>
                          <a:ea typeface="Batang" panose="02030600000101010101" pitchFamily="18" charset="-127"/>
                        </a:rPr>
                        <a:t>eMCSec</a:t>
                      </a:r>
                      <a:r>
                        <a:rPr lang="en-GB" sz="1000" b="0" dirty="0">
                          <a:effectLst/>
                          <a:latin typeface="Arial" panose="020B0604020202020204" pitchFamily="34" charset="0"/>
                          <a:ea typeface="Batang" panose="02030600000101010101" pitchFamily="18" charset="-127"/>
                        </a:rPr>
                        <a:t> R16 security</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Tim Woodward</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(Motorola)</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0" algn="ctr">
                        <a:lnSpc>
                          <a:spcPts val="1200"/>
                        </a:lnSpc>
                        <a:spcAft>
                          <a:spcPts val="0"/>
                        </a:spcAft>
                      </a:pPr>
                      <a:r>
                        <a:rPr lang="en-GB" sz="1000" b="0" dirty="0">
                          <a:effectLst/>
                          <a:latin typeface="Arial" panose="020B0604020202020204" pitchFamily="34" charset="0"/>
                          <a:ea typeface="Batang" panose="02030600000101010101" pitchFamily="18" charset="-127"/>
                        </a:rPr>
                        <a:t>MCXSec</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45%</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55%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SP-180439</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33.180</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4006240667"/>
                  </a:ext>
                </a:extLst>
              </a:tr>
              <a:tr h="485374">
                <a:tc>
                  <a:txBody>
                    <a:bodyPr/>
                    <a:lstStyle/>
                    <a:p>
                      <a:pPr marL="0" lvl="0" indent="0" algn="l">
                        <a:lnSpc>
                          <a:spcPts val="1200"/>
                        </a:lnSpc>
                        <a:spcAft>
                          <a:spcPts val="0"/>
                        </a:spcAft>
                      </a:pPr>
                      <a:r>
                        <a:rPr lang="en-GB" sz="1000" b="0" dirty="0">
                          <a:effectLst/>
                          <a:latin typeface="Arial" panose="020B0604020202020204" pitchFamily="34" charset="0"/>
                          <a:ea typeface="Batang" panose="02030600000101010101" pitchFamily="18" charset="-127"/>
                        </a:rPr>
                        <a:t>Study on Security Aspects of the 5G Service Based Architecture</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Christine Jost</a:t>
                      </a:r>
                    </a:p>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(Ericsson)</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GB" sz="1000" b="0">
                          <a:effectLst/>
                          <a:latin typeface="Arial" panose="020B0604020202020204" pitchFamily="34" charset="0"/>
                          <a:ea typeface="Batang" panose="02030600000101010101" pitchFamily="18" charset="-127"/>
                        </a:rPr>
                        <a:t>FS_SBA-Sec</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80%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algn="ctr"/>
                      <a:r>
                        <a:rPr lang="sv-SE" sz="1000" dirty="0">
                          <a:solidFill>
                            <a:srgbClr val="FF0000"/>
                          </a:solidFill>
                        </a:rPr>
                        <a:t>85%</a:t>
                      </a:r>
                    </a:p>
                  </a:txBody>
                  <a:tcPr marL="17780" marR="17780" marT="17777" marB="17777"/>
                </a:tc>
                <a:tc>
                  <a:txBody>
                    <a:bodyPr/>
                    <a:lstStyle/>
                    <a:p>
                      <a:pPr marL="0" lv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7" marB="17777"/>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7" marB="17777"/>
                </a:tc>
                <a:tc>
                  <a:txBody>
                    <a:bodyPr/>
                    <a:lstStyle/>
                    <a:p>
                      <a:pPr marL="0" lv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SP-180441</a:t>
                      </a:r>
                      <a:endParaRPr lang="sv-SE" sz="1000" b="1">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33.855</a:t>
                      </a:r>
                      <a:endParaRPr lang="sv-SE" sz="1000" b="1" dirty="0">
                        <a:effectLst/>
                        <a:latin typeface="Arial" panose="020B0604020202020204" pitchFamily="34" charset="0"/>
                        <a:ea typeface="MS Mincho" panose="02020609040205080304" pitchFamily="49" charset="-128"/>
                      </a:endParaRPr>
                    </a:p>
                  </a:txBody>
                  <a:tcPr marL="17780" marR="17780" marT="17777" marB="17777"/>
                </a:tc>
                <a:tc>
                  <a:txBody>
                    <a:bodyPr/>
                    <a:lstStyle/>
                    <a:p>
                      <a:pPr marL="0" lv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15 </a:t>
                      </a:r>
                      <a:r>
                        <a:rPr lang="en-US" sz="1000" b="0" dirty="0">
                          <a:effectLst/>
                          <a:latin typeface="Arial" panose="020B0604020202020204" pitchFamily="34" charset="0"/>
                          <a:ea typeface="MS Mincho" panose="02020609040205080304" pitchFamily="49" charset="-128"/>
                          <a:sym typeface="Wingdings" panose="05000000000000000000" pitchFamily="2" charset="2"/>
                        </a:rPr>
                        <a:t></a:t>
                      </a:r>
                      <a:r>
                        <a:rPr lang="en-US" sz="1000" b="0" dirty="0">
                          <a:effectLst/>
                          <a:latin typeface="Arial" panose="020B0604020202020204" pitchFamily="34" charset="0"/>
                          <a:ea typeface="MS Mincho" panose="02020609040205080304" pitchFamily="49" charset="-128"/>
                        </a:rPr>
                        <a:t> 16</a:t>
                      </a:r>
                      <a:endParaRPr lang="sv-SE" sz="1000" b="1" dirty="0">
                        <a:effectLst/>
                        <a:latin typeface="Arial" panose="020B0604020202020204" pitchFamily="34" charset="0"/>
                        <a:ea typeface="MS Mincho" panose="02020609040205080304" pitchFamily="49" charset="-128"/>
                      </a:endParaRPr>
                    </a:p>
                  </a:txBody>
                  <a:tcPr marL="17780" marR="17780" marT="17777" marB="17777"/>
                </a:tc>
                <a:extLst>
                  <a:ext uri="{0D108BD9-81ED-4DB2-BD59-A6C34878D82A}">
                    <a16:rowId xmlns:a16="http://schemas.microsoft.com/office/drawing/2014/main" val="2026368276"/>
                  </a:ext>
                </a:extLst>
              </a:tr>
              <a:tr h="304180">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of URLLC for 5GS</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Rong Wu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(Huawei)</a:t>
                      </a:r>
                    </a:p>
                  </a:txBody>
                  <a:tcPr marL="17780" marR="17780" marT="17780" marB="17780"/>
                </a:tc>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5G_URLLC_SEC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Batang" panose="02030600000101010101" pitchFamily="18" charset="-127"/>
                          <a:cs typeface="+mn-cs"/>
                        </a:rPr>
                        <a:t>30%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algn="ctr"/>
                      <a:r>
                        <a:rPr lang="sv-SE" sz="1000" dirty="0">
                          <a:solidFill>
                            <a:srgbClr val="FF0000"/>
                          </a:solidFill>
                        </a:rPr>
                        <a:t>80%</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3926383059"/>
                  </a:ext>
                </a:extLst>
              </a:tr>
              <a:tr h="485380">
                <a:tc>
                  <a:txBody>
                    <a:bodyPr/>
                    <a:lstStyle/>
                    <a:p>
                      <a:pPr marL="0" lvl="0" indent="0"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Security for 5GS Enhanced support of Vertical and LAN Services</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Anja Jerichow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(Nokia)</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Vertical_LAN_SEC</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Batang" panose="02030600000101010101" pitchFamily="18" charset="-127"/>
                          <a:cs typeface="+mn-cs"/>
                        </a:rPr>
                        <a:t>30%</a:t>
                      </a:r>
                      <a:endParaRPr lang="sv-SE" sz="1000" b="0" kern="1200" dirty="0">
                        <a:solidFill>
                          <a:schemeClr val="tx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algn="ctr"/>
                      <a:r>
                        <a:rPr lang="sv-SE" sz="1000" dirty="0">
                          <a:solidFill>
                            <a:srgbClr val="FF0000"/>
                          </a:solidFill>
                        </a:rPr>
                        <a:t>95%</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Dec 19</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marR="0" lvl="0" indent="0" algn="ctr" defTabSz="914400" rtl="0" eaLnBrk="1" fontAlgn="auto" latinLnBrk="0" hangingPunct="1">
                        <a:lnSpc>
                          <a:spcPts val="12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 </a:t>
                      </a: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SP-190352</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Batang" panose="02030600000101010101" pitchFamily="18" charset="-127"/>
                          <a:cs typeface="+mn-cs"/>
                        </a:rPr>
                        <a:t>CRs to 33.501</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16</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extLst>
                  <a:ext uri="{0D108BD9-81ED-4DB2-BD59-A6C34878D82A}">
                    <a16:rowId xmlns:a16="http://schemas.microsoft.com/office/drawing/2014/main" val="2174677152"/>
                  </a:ext>
                </a:extLst>
              </a:tr>
              <a:tr h="485380">
                <a:tc>
                  <a:txBody>
                    <a:bodyPr/>
                    <a:lstStyle/>
                    <a:p>
                      <a:pPr marL="0" lvl="0" indent="0"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3GPP profiles for cryptographic algorithms and security protocols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Christine Jost</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(Ericsson)</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CryptPr</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0%</a:t>
                      </a:r>
                    </a:p>
                  </a:txBody>
                  <a:tcPr marL="17780" marR="17780" marT="17780" marB="17780"/>
                </a:tc>
                <a:tc>
                  <a:txBody>
                    <a:bodyPr/>
                    <a:lstStyle/>
                    <a:p>
                      <a:pPr algn="ctr"/>
                      <a:endParaRPr lang="sv-SE" sz="1000" dirty="0"/>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Mar 20</a:t>
                      </a:r>
                    </a:p>
                  </a:txBody>
                  <a:tcPr marL="17780" marR="17780" marT="17780" marB="17780"/>
                </a:tc>
                <a:tc>
                  <a:txBody>
                    <a:bodyPr/>
                    <a:lstStyle/>
                    <a:p>
                      <a:pPr marL="0" lvl="0" indent="0"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Batang" panose="02030600000101010101" pitchFamily="18" charset="-127"/>
                          <a:cs typeface="+mn-cs"/>
                        </a:rPr>
                        <a:t>SP-191129</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CRs to TS 33.210 TS 33.310 TS 33.501</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16</a:t>
                      </a:r>
                    </a:p>
                  </a:txBody>
                  <a:tcPr marL="17780" marR="17780" marT="17780" marB="17780"/>
                </a:tc>
                <a:extLst>
                  <a:ext uri="{0D108BD9-81ED-4DB2-BD59-A6C34878D82A}">
                    <a16:rowId xmlns:a16="http://schemas.microsoft.com/office/drawing/2014/main" val="3892267645"/>
                  </a:ext>
                </a:extLst>
              </a:tr>
              <a:tr h="485380">
                <a:tc>
                  <a:txBody>
                    <a:bodyPr/>
                    <a:lstStyle/>
                    <a:p>
                      <a:pPr marL="0" lvl="0" indent="0"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Batang" panose="02030600000101010101" pitchFamily="18" charset="-127"/>
                          <a:cs typeface="+mn-cs"/>
                        </a:rPr>
                        <a:t>User Plane Gateway Function for Inter-PLMN Security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Steve Kohalmi </a:t>
                      </a:r>
                    </a:p>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(Juniper)</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UPGF</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Batang" panose="02030600000101010101" pitchFamily="18" charset="-127"/>
                          <a:cs typeface="+mn-cs"/>
                        </a:rPr>
                        <a:t>0%</a:t>
                      </a:r>
                    </a:p>
                  </a:txBody>
                  <a:tcPr marL="17780" marR="17780" marT="17780" marB="17780"/>
                </a:tc>
                <a:tc>
                  <a:txBody>
                    <a:bodyPr/>
                    <a:lstStyle/>
                    <a:p>
                      <a:pPr algn="ctr"/>
                      <a:r>
                        <a:rPr lang="sv-SE" sz="1000" dirty="0">
                          <a:solidFill>
                            <a:srgbClr val="FF0000"/>
                          </a:solidFill>
                        </a:rPr>
                        <a:t>90%</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Dec 19</a:t>
                      </a:r>
                    </a:p>
                  </a:txBody>
                  <a:tcPr marL="17780" marR="17780" marT="17780" marB="17780"/>
                </a:tc>
                <a:tc>
                  <a:txBody>
                    <a:bodyPr/>
                    <a:lstStyle/>
                    <a:p>
                      <a:pPr marL="0" lvl="0" indent="0"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Batang" panose="02030600000101010101" pitchFamily="18" charset="-127"/>
                        <a:cs typeface="+mn-cs"/>
                      </a:endParaRP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Batang" panose="02030600000101010101" pitchFamily="18" charset="-127"/>
                          <a:cs typeface="+mn-cs"/>
                        </a:rPr>
                        <a:t>SP-191124</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CRs to TS 33.501</a:t>
                      </a:r>
                    </a:p>
                  </a:txBody>
                  <a:tcPr marL="17780" marR="17780" marT="17780" marB="17780"/>
                </a:tc>
                <a:tc>
                  <a:txBody>
                    <a:bodyPr/>
                    <a:lstStyle/>
                    <a:p>
                      <a:pPr marL="0" lvl="0" indent="0"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Batang" panose="02030600000101010101" pitchFamily="18" charset="-127"/>
                          <a:cs typeface="+mn-cs"/>
                        </a:rPr>
                        <a:t>16</a:t>
                      </a:r>
                    </a:p>
                  </a:txBody>
                  <a:tcPr marL="17780" marR="17780" marT="17780" marB="17780"/>
                </a:tc>
                <a:extLst>
                  <a:ext uri="{0D108BD9-81ED-4DB2-BD59-A6C34878D82A}">
                    <a16:rowId xmlns:a16="http://schemas.microsoft.com/office/drawing/2014/main" val="3944414605"/>
                  </a:ext>
                </a:extLst>
              </a:tr>
            </a:tbl>
          </a:graphicData>
        </a:graphic>
      </p:graphicFrame>
    </p:spTree>
  </p:cSld>
  <p:clrMapOvr>
    <a:masterClrMapping/>
  </p:clrMapOvr>
  <p:transition>
    <p:wipe dir="r"/>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49">
            <a:extLst>
              <a:ext uri="{FF2B5EF4-FFF2-40B4-BE49-F238E27FC236}">
                <a16:creationId xmlns:a16="http://schemas.microsoft.com/office/drawing/2014/main" id="{88E8EBF8-D09E-457B-BA50-D33C7FC26270}"/>
              </a:ext>
            </a:extLst>
          </p:cNvPr>
          <p:cNvSpPr txBox="1"/>
          <p:nvPr/>
        </p:nvSpPr>
        <p:spPr bwMode="auto">
          <a:xfrm>
            <a:off x="5564533" y="4045163"/>
            <a:ext cx="418304"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9" name="TextBox 48">
            <a:extLst>
              <a:ext uri="{FF2B5EF4-FFF2-40B4-BE49-F238E27FC236}">
                <a16:creationId xmlns:a16="http://schemas.microsoft.com/office/drawing/2014/main" id="{BC707361-C590-4447-B257-E446D8FFDC93}"/>
              </a:ext>
            </a:extLst>
          </p:cNvPr>
          <p:cNvSpPr txBox="1"/>
          <p:nvPr/>
        </p:nvSpPr>
        <p:spPr bwMode="auto">
          <a:xfrm>
            <a:off x="6564030" y="5441574"/>
            <a:ext cx="398020"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8" name="TextBox 47">
            <a:extLst>
              <a:ext uri="{FF2B5EF4-FFF2-40B4-BE49-F238E27FC236}">
                <a16:creationId xmlns:a16="http://schemas.microsoft.com/office/drawing/2014/main" id="{C48902FF-B174-43B2-8CA3-BFBDDD6AD855}"/>
              </a:ext>
            </a:extLst>
          </p:cNvPr>
          <p:cNvSpPr txBox="1"/>
          <p:nvPr/>
        </p:nvSpPr>
        <p:spPr bwMode="auto">
          <a:xfrm>
            <a:off x="8279883" y="5441575"/>
            <a:ext cx="414019"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47" name="TextBox 46">
            <a:extLst>
              <a:ext uri="{FF2B5EF4-FFF2-40B4-BE49-F238E27FC236}">
                <a16:creationId xmlns:a16="http://schemas.microsoft.com/office/drawing/2014/main" id="{68EBBA33-B7B9-46DD-AE0A-4F10BA1A36E4}"/>
              </a:ext>
            </a:extLst>
          </p:cNvPr>
          <p:cNvSpPr txBox="1"/>
          <p:nvPr/>
        </p:nvSpPr>
        <p:spPr bwMode="auto">
          <a:xfrm>
            <a:off x="9243248" y="4044399"/>
            <a:ext cx="421831"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sp>
        <p:nvSpPr>
          <p:cNvPr id="3" name="Content Placeholder 2">
            <a:extLst>
              <a:ext uri="{FF2B5EF4-FFF2-40B4-BE49-F238E27FC236}">
                <a16:creationId xmlns:a16="http://schemas.microsoft.com/office/drawing/2014/main" id="{A66A489A-2A4A-4E52-914D-734E6950F1A9}"/>
              </a:ext>
            </a:extLst>
          </p:cNvPr>
          <p:cNvSpPr>
            <a:spLocks noGrp="1"/>
          </p:cNvSpPr>
          <p:nvPr>
            <p:ph sz="half" idx="1"/>
          </p:nvPr>
        </p:nvSpPr>
        <p:spPr>
          <a:xfrm>
            <a:off x="479425" y="1844675"/>
            <a:ext cx="4363927" cy="4392612"/>
          </a:xfrm>
        </p:spPr>
        <p:txBody>
          <a:bodyPr/>
          <a:lstStyle/>
          <a:p>
            <a:r>
              <a:rPr lang="en-US" dirty="0"/>
              <a:t>So far the identified security issues include:</a:t>
            </a:r>
          </a:p>
          <a:p>
            <a:pPr marL="827088" lvl="1" indent="-457200">
              <a:buFont typeface="+mj-lt"/>
              <a:buAutoNum type="arabicPeriod"/>
            </a:pPr>
            <a:r>
              <a:rPr lang="en-US" dirty="0"/>
              <a:t>Privacy protection and security for unicast messages over the sidelink</a:t>
            </a:r>
          </a:p>
          <a:p>
            <a:pPr marL="827088" lvl="1" indent="-457200">
              <a:buFont typeface="+mj-lt"/>
              <a:buAutoNum type="arabicPeriod"/>
            </a:pPr>
            <a:r>
              <a:rPr lang="en-US" dirty="0"/>
              <a:t>Privacy protection and security for multicast messages over the sidelink</a:t>
            </a:r>
          </a:p>
          <a:p>
            <a:pPr marL="827088" lvl="1" indent="-457200">
              <a:buFont typeface="+mj-lt"/>
              <a:buAutoNum type="arabicPeriod"/>
            </a:pPr>
            <a:r>
              <a:rPr lang="en-US" dirty="0"/>
              <a:t>Security for authorization and configuration of V2X communication</a:t>
            </a:r>
          </a:p>
          <a:p>
            <a:pPr lvl="1"/>
            <a:endParaRPr lang="en-US" dirty="0"/>
          </a:p>
          <a:p>
            <a:endParaRPr lang="en-US" dirty="0"/>
          </a:p>
          <a:p>
            <a:endParaRPr lang="sv-SE" dirty="0"/>
          </a:p>
          <a:p>
            <a:endParaRPr lang="sv-SE" dirty="0"/>
          </a:p>
        </p:txBody>
      </p:sp>
      <p:sp>
        <p:nvSpPr>
          <p:cNvPr id="4" name="Title 3">
            <a:extLst>
              <a:ext uri="{FF2B5EF4-FFF2-40B4-BE49-F238E27FC236}">
                <a16:creationId xmlns:a16="http://schemas.microsoft.com/office/drawing/2014/main" id="{7D344ADF-55BA-431E-BF53-187BCFD503A3}"/>
              </a:ext>
            </a:extLst>
          </p:cNvPr>
          <p:cNvSpPr>
            <a:spLocks noGrp="1"/>
          </p:cNvSpPr>
          <p:nvPr>
            <p:ph type="title"/>
          </p:nvPr>
        </p:nvSpPr>
        <p:spPr>
          <a:xfrm>
            <a:off x="479425" y="316757"/>
            <a:ext cx="9346650" cy="1081088"/>
          </a:xfrm>
        </p:spPr>
        <p:txBody>
          <a:bodyPr/>
          <a:lstStyle/>
          <a:p>
            <a:r>
              <a:rPr lang="en-US" sz="4000" dirty="0"/>
              <a:t>Study on Security Aspects of 3GPP support for Advanced V2X Services - Overview</a:t>
            </a:r>
            <a:endParaRPr lang="sv-SE" sz="4000" dirty="0"/>
          </a:p>
        </p:txBody>
      </p:sp>
      <p:sp>
        <p:nvSpPr>
          <p:cNvPr id="5" name="TextBox 4">
            <a:extLst>
              <a:ext uri="{FF2B5EF4-FFF2-40B4-BE49-F238E27FC236}">
                <a16:creationId xmlns:a16="http://schemas.microsoft.com/office/drawing/2014/main" id="{BA8C7D2B-AEE8-4717-9A61-611EE0232704}"/>
              </a:ext>
            </a:extLst>
          </p:cNvPr>
          <p:cNvSpPr txBox="1"/>
          <p:nvPr/>
        </p:nvSpPr>
        <p:spPr bwMode="auto">
          <a:xfrm>
            <a:off x="10184222" y="182083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33.836</a:t>
            </a:r>
            <a:endParaRPr lang="sv-SE" sz="2000" b="1" dirty="0">
              <a:solidFill>
                <a:schemeClr val="accent1">
                  <a:lumMod val="75000"/>
                </a:schemeClr>
              </a:solidFill>
            </a:endParaRPr>
          </a:p>
        </p:txBody>
      </p:sp>
      <p:sp>
        <p:nvSpPr>
          <p:cNvPr id="6" name="Freeform 34">
            <a:extLst>
              <a:ext uri="{FF2B5EF4-FFF2-40B4-BE49-F238E27FC236}">
                <a16:creationId xmlns:a16="http://schemas.microsoft.com/office/drawing/2014/main" id="{D9352C41-648A-43EA-9D68-8B7A9D954C49}"/>
              </a:ext>
            </a:extLst>
          </p:cNvPr>
          <p:cNvSpPr>
            <a:spLocks noChangeAspect="1"/>
          </p:cNvSpPr>
          <p:nvPr/>
        </p:nvSpPr>
        <p:spPr bwMode="auto">
          <a:xfrm>
            <a:off x="8542271"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7" name="TextBox 6">
            <a:extLst>
              <a:ext uri="{FF2B5EF4-FFF2-40B4-BE49-F238E27FC236}">
                <a16:creationId xmlns:a16="http://schemas.microsoft.com/office/drawing/2014/main" id="{B12151BC-B341-4762-ACAA-1A9A648D55D0}"/>
              </a:ext>
            </a:extLst>
          </p:cNvPr>
          <p:cNvSpPr txBox="1"/>
          <p:nvPr/>
        </p:nvSpPr>
        <p:spPr bwMode="auto">
          <a:xfrm>
            <a:off x="8617784" y="2137053"/>
            <a:ext cx="483966"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DN</a:t>
            </a:r>
          </a:p>
        </p:txBody>
      </p:sp>
      <p:sp>
        <p:nvSpPr>
          <p:cNvPr id="8" name="Freeform 34">
            <a:extLst>
              <a:ext uri="{FF2B5EF4-FFF2-40B4-BE49-F238E27FC236}">
                <a16:creationId xmlns:a16="http://schemas.microsoft.com/office/drawing/2014/main" id="{231233C0-ED5B-4BB3-8EE0-A3F59FD151F5}"/>
              </a:ext>
            </a:extLst>
          </p:cNvPr>
          <p:cNvSpPr>
            <a:spLocks noChangeAspect="1"/>
          </p:cNvSpPr>
          <p:nvPr/>
        </p:nvSpPr>
        <p:spPr bwMode="auto">
          <a:xfrm>
            <a:off x="6500895" y="1837904"/>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9" name="TextBox 8">
            <a:extLst>
              <a:ext uri="{FF2B5EF4-FFF2-40B4-BE49-F238E27FC236}">
                <a16:creationId xmlns:a16="http://schemas.microsoft.com/office/drawing/2014/main" id="{25F00B0F-0891-4AE6-ABC9-80AFD585E859}"/>
              </a:ext>
            </a:extLst>
          </p:cNvPr>
          <p:cNvSpPr txBox="1"/>
          <p:nvPr/>
        </p:nvSpPr>
        <p:spPr bwMode="auto">
          <a:xfrm>
            <a:off x="6632235" y="2174037"/>
            <a:ext cx="1021123" cy="369891"/>
          </a:xfrm>
          <a:prstGeom prst="rect">
            <a:avLst/>
          </a:prstGeom>
          <a:noFill/>
          <a:ln w="12700">
            <a:noFill/>
            <a:miter lim="800000"/>
            <a:headEnd/>
            <a:tailEnd/>
          </a:ln>
        </p:spPr>
        <p:txBody>
          <a:bodyPr vert="horz" wrap="none" lIns="72000" tIns="36000" rIns="73152" bIns="36576" numCol="1" rtlCol="0" anchor="t" anchorCtr="0" compatLnSpc="1">
            <a:prstTxWarp prst="textNoShape">
              <a:avLst/>
            </a:prstTxWarp>
            <a:noAutofit/>
          </a:bodyPr>
          <a:lstStyle/>
          <a:p>
            <a:pPr algn="l">
              <a:buClr>
                <a:schemeClr val="tx1"/>
              </a:buClr>
            </a:pPr>
            <a:r>
              <a:rPr lang="sv-SE" sz="2000" dirty="0"/>
              <a:t>5G Core</a:t>
            </a:r>
          </a:p>
        </p:txBody>
      </p:sp>
      <p:sp>
        <p:nvSpPr>
          <p:cNvPr id="10" name="TextBox 9">
            <a:extLst>
              <a:ext uri="{FF2B5EF4-FFF2-40B4-BE49-F238E27FC236}">
                <a16:creationId xmlns:a16="http://schemas.microsoft.com/office/drawing/2014/main" id="{CAB9DD07-1965-48DC-A275-241B4FDF64B7}"/>
              </a:ext>
            </a:extLst>
          </p:cNvPr>
          <p:cNvSpPr txBox="1"/>
          <p:nvPr/>
        </p:nvSpPr>
        <p:spPr bwMode="auto">
          <a:xfrm>
            <a:off x="6907490" y="332549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11" name="Graphic 10">
            <a:extLst>
              <a:ext uri="{FF2B5EF4-FFF2-40B4-BE49-F238E27FC236}">
                <a16:creationId xmlns:a16="http://schemas.microsoft.com/office/drawing/2014/main" id="{BBB9456F-F20C-4CD8-8566-3E3F5493932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922660" y="5165277"/>
            <a:ext cx="517306" cy="363512"/>
          </a:xfrm>
          <a:prstGeom prst="rect">
            <a:avLst/>
          </a:prstGeom>
        </p:spPr>
      </p:pic>
      <p:pic>
        <p:nvPicPr>
          <p:cNvPr id="12" name="Graphic 11">
            <a:extLst>
              <a:ext uri="{FF2B5EF4-FFF2-40B4-BE49-F238E27FC236}">
                <a16:creationId xmlns:a16="http://schemas.microsoft.com/office/drawing/2014/main" id="{2002A862-25BF-434B-A0F0-E03564E9B43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325079" y="4133873"/>
            <a:ext cx="306991" cy="429787"/>
          </a:xfrm>
          <a:prstGeom prst="rect">
            <a:avLst/>
          </a:prstGeom>
        </p:spPr>
      </p:pic>
      <p:pic>
        <p:nvPicPr>
          <p:cNvPr id="13" name="Graphic 12">
            <a:extLst>
              <a:ext uri="{FF2B5EF4-FFF2-40B4-BE49-F238E27FC236}">
                <a16:creationId xmlns:a16="http://schemas.microsoft.com/office/drawing/2014/main" id="{F8A10DF7-1FD5-4DFB-8593-39F70924CE48}"/>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190808" y="5165277"/>
            <a:ext cx="517306" cy="363512"/>
          </a:xfrm>
          <a:prstGeom prst="rect">
            <a:avLst/>
          </a:prstGeom>
        </p:spPr>
      </p:pic>
      <p:pic>
        <p:nvPicPr>
          <p:cNvPr id="14" name="Graphic 13">
            <a:extLst>
              <a:ext uri="{FF2B5EF4-FFF2-40B4-BE49-F238E27FC236}">
                <a16:creationId xmlns:a16="http://schemas.microsoft.com/office/drawing/2014/main" id="{83030EC8-4AD5-4087-958C-B8DF57C9B6D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42646" y="4081305"/>
            <a:ext cx="365530" cy="534922"/>
          </a:xfrm>
          <a:prstGeom prst="rect">
            <a:avLst/>
          </a:prstGeom>
        </p:spPr>
      </p:pic>
      <p:cxnSp>
        <p:nvCxnSpPr>
          <p:cNvPr id="16" name="Straight Connector 15">
            <a:extLst>
              <a:ext uri="{FF2B5EF4-FFF2-40B4-BE49-F238E27FC236}">
                <a16:creationId xmlns:a16="http://schemas.microsoft.com/office/drawing/2014/main" id="{F1F89851-1513-49AF-8C03-75E3AFF1E131}"/>
              </a:ext>
            </a:extLst>
          </p:cNvPr>
          <p:cNvCxnSpPr/>
          <p:nvPr/>
        </p:nvCxnSpPr>
        <p:spPr bwMode="auto">
          <a:xfrm>
            <a:off x="7784699" y="2392955"/>
            <a:ext cx="757572" cy="0"/>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7" name="TextBox 16">
            <a:extLst>
              <a:ext uri="{FF2B5EF4-FFF2-40B4-BE49-F238E27FC236}">
                <a16:creationId xmlns:a16="http://schemas.microsoft.com/office/drawing/2014/main" id="{CB3F4E9F-0869-4CCD-A6C3-F0E04903F541}"/>
              </a:ext>
            </a:extLst>
          </p:cNvPr>
          <p:cNvSpPr txBox="1"/>
          <p:nvPr/>
        </p:nvSpPr>
        <p:spPr bwMode="auto">
          <a:xfrm>
            <a:off x="8018448" y="2281807"/>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N6</a:t>
            </a:r>
          </a:p>
        </p:txBody>
      </p:sp>
      <p:cxnSp>
        <p:nvCxnSpPr>
          <p:cNvPr id="19" name="Straight Arrow Connector 18">
            <a:extLst>
              <a:ext uri="{FF2B5EF4-FFF2-40B4-BE49-F238E27FC236}">
                <a16:creationId xmlns:a16="http://schemas.microsoft.com/office/drawing/2014/main" id="{62925E82-3551-4E7D-B9A4-92A59C4E4D23}"/>
              </a:ext>
            </a:extLst>
          </p:cNvPr>
          <p:cNvCxnSpPr>
            <a:stCxn id="10" idx="0"/>
          </p:cNvCxnSpPr>
          <p:nvPr/>
        </p:nvCxnSpPr>
        <p:spPr bwMode="auto">
          <a:xfrm flipV="1">
            <a:off x="7149475" y="2746157"/>
            <a:ext cx="0" cy="57934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sp>
        <p:nvSpPr>
          <p:cNvPr id="20" name="TextBox 19">
            <a:extLst>
              <a:ext uri="{FF2B5EF4-FFF2-40B4-BE49-F238E27FC236}">
                <a16:creationId xmlns:a16="http://schemas.microsoft.com/office/drawing/2014/main" id="{FF6A4AB4-58F0-439F-8B81-02215057F5AF}"/>
              </a:ext>
            </a:extLst>
          </p:cNvPr>
          <p:cNvSpPr txBox="1"/>
          <p:nvPr/>
        </p:nvSpPr>
        <p:spPr bwMode="auto">
          <a:xfrm>
            <a:off x="6870676" y="2924438"/>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cxnSp>
        <p:nvCxnSpPr>
          <p:cNvPr id="24" name="Connector: Elbow 23">
            <a:extLst>
              <a:ext uri="{FF2B5EF4-FFF2-40B4-BE49-F238E27FC236}">
                <a16:creationId xmlns:a16="http://schemas.microsoft.com/office/drawing/2014/main" id="{4482C95E-ECD2-4628-90DD-32E8C523EE62}"/>
              </a:ext>
            </a:extLst>
          </p:cNvPr>
          <p:cNvCxnSpPr>
            <a:stCxn id="10" idx="3"/>
            <a:endCxn id="14" idx="0"/>
          </p:cNvCxnSpPr>
          <p:nvPr/>
        </p:nvCxnSpPr>
        <p:spPr bwMode="auto">
          <a:xfrm>
            <a:off x="7391460" y="3698445"/>
            <a:ext cx="1633951" cy="382860"/>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1" name="Connector: Elbow 30">
            <a:extLst>
              <a:ext uri="{FF2B5EF4-FFF2-40B4-BE49-F238E27FC236}">
                <a16:creationId xmlns:a16="http://schemas.microsoft.com/office/drawing/2014/main" id="{33ED1B32-ADEF-49D2-B74B-2D4661B45FCB}"/>
              </a:ext>
            </a:extLst>
          </p:cNvPr>
          <p:cNvCxnSpPr>
            <a:endCxn id="11" idx="0"/>
          </p:cNvCxnSpPr>
          <p:nvPr/>
        </p:nvCxnSpPr>
        <p:spPr bwMode="auto">
          <a:xfrm rot="16200000" flipH="1">
            <a:off x="7182685" y="4166649"/>
            <a:ext cx="1207402" cy="789853"/>
          </a:xfrm>
          <a:prstGeom prst="bentConnector3">
            <a:avLst>
              <a:gd name="adj1" fmla="val -56"/>
            </a:avLst>
          </a:prstGeom>
          <a:solidFill>
            <a:schemeClr val="accent1"/>
          </a:solidFill>
          <a:ln w="12700" cap="flat" cmpd="sng" algn="ctr">
            <a:solidFill>
              <a:schemeClr val="tx1"/>
            </a:solidFill>
            <a:prstDash val="solid"/>
            <a:round/>
            <a:headEnd type="none" w="med" len="med"/>
            <a:tailEnd type="none" w="med" len="med"/>
          </a:ln>
          <a:effectLst/>
        </p:spPr>
      </p:cxnSp>
      <p:cxnSp>
        <p:nvCxnSpPr>
          <p:cNvPr id="36" name="Connector: Elbow 35">
            <a:extLst>
              <a:ext uri="{FF2B5EF4-FFF2-40B4-BE49-F238E27FC236}">
                <a16:creationId xmlns:a16="http://schemas.microsoft.com/office/drawing/2014/main" id="{12C399CE-2125-47D7-9649-79AA67614B30}"/>
              </a:ext>
            </a:extLst>
          </p:cNvPr>
          <p:cNvCxnSpPr>
            <a:stCxn id="13" idx="1"/>
            <a:endCxn id="12" idx="2"/>
          </p:cNvCxnSpPr>
          <p:nvPr/>
        </p:nvCxnSpPr>
        <p:spPr bwMode="auto">
          <a:xfrm rot="10800000">
            <a:off x="5478576" y="4563661"/>
            <a:ext cx="712233" cy="783373"/>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cxnSp>
        <p:nvCxnSpPr>
          <p:cNvPr id="38" name="Straight Arrow Connector 37">
            <a:extLst>
              <a:ext uri="{FF2B5EF4-FFF2-40B4-BE49-F238E27FC236}">
                <a16:creationId xmlns:a16="http://schemas.microsoft.com/office/drawing/2014/main" id="{9208738A-6FB1-4E16-8FF9-46E9514DBF42}"/>
              </a:ext>
            </a:extLst>
          </p:cNvPr>
          <p:cNvCxnSpPr>
            <a:stCxn id="13" idx="3"/>
            <a:endCxn id="11" idx="1"/>
          </p:cNvCxnSpPr>
          <p:nvPr/>
        </p:nvCxnSpPr>
        <p:spPr bwMode="auto">
          <a:xfrm>
            <a:off x="6708114" y="5347033"/>
            <a:ext cx="1214546" cy="0"/>
          </a:xfrm>
          <a:prstGeom prst="straightConnector1">
            <a:avLst/>
          </a:prstGeom>
          <a:solidFill>
            <a:schemeClr val="accent1"/>
          </a:solidFill>
          <a:ln w="12700" cap="flat" cmpd="sng" algn="ctr">
            <a:solidFill>
              <a:schemeClr val="tx1"/>
            </a:solidFill>
            <a:prstDash val="solid"/>
            <a:round/>
            <a:headEnd type="none" w="med" len="med"/>
            <a:tailEnd type="none" w="med" len="med"/>
          </a:ln>
          <a:effectLst/>
        </p:spPr>
      </p:cxnSp>
      <p:cxnSp>
        <p:nvCxnSpPr>
          <p:cNvPr id="40" name="Connector: Elbow 39">
            <a:extLst>
              <a:ext uri="{FF2B5EF4-FFF2-40B4-BE49-F238E27FC236}">
                <a16:creationId xmlns:a16="http://schemas.microsoft.com/office/drawing/2014/main" id="{053A53F6-7C08-49BC-877C-1567B4224BAA}"/>
              </a:ext>
            </a:extLst>
          </p:cNvPr>
          <p:cNvCxnSpPr>
            <a:stCxn id="11" idx="3"/>
            <a:endCxn id="14" idx="2"/>
          </p:cNvCxnSpPr>
          <p:nvPr/>
        </p:nvCxnSpPr>
        <p:spPr bwMode="auto">
          <a:xfrm flipV="1">
            <a:off x="8439966" y="4616227"/>
            <a:ext cx="585445" cy="730806"/>
          </a:xfrm>
          <a:prstGeom prst="bentConnector2">
            <a:avLst/>
          </a:prstGeom>
          <a:solidFill>
            <a:schemeClr val="accent1"/>
          </a:solidFill>
          <a:ln w="12700" cap="flat" cmpd="sng" algn="ctr">
            <a:solidFill>
              <a:schemeClr val="tx1"/>
            </a:solidFill>
            <a:prstDash val="solid"/>
            <a:round/>
            <a:headEnd type="none" w="med" len="med"/>
            <a:tailEnd type="none" w="med" len="med"/>
          </a:ln>
          <a:effectLst/>
        </p:spPr>
      </p:cxnSp>
      <p:sp>
        <p:nvSpPr>
          <p:cNvPr id="41" name="TextBox 40">
            <a:extLst>
              <a:ext uri="{FF2B5EF4-FFF2-40B4-BE49-F238E27FC236}">
                <a16:creationId xmlns:a16="http://schemas.microsoft.com/office/drawing/2014/main" id="{83A1B382-F596-4C38-A290-52F450B2805A}"/>
              </a:ext>
            </a:extLst>
          </p:cNvPr>
          <p:cNvSpPr txBox="1"/>
          <p:nvPr/>
        </p:nvSpPr>
        <p:spPr bwMode="auto">
          <a:xfrm>
            <a:off x="8391528" y="3596215"/>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2" name="TextBox 41">
            <a:extLst>
              <a:ext uri="{FF2B5EF4-FFF2-40B4-BE49-F238E27FC236}">
                <a16:creationId xmlns:a16="http://schemas.microsoft.com/office/drawing/2014/main" id="{2EC33330-4BA3-4A98-9635-72E3AA8B9813}"/>
              </a:ext>
            </a:extLst>
          </p:cNvPr>
          <p:cNvSpPr txBox="1"/>
          <p:nvPr/>
        </p:nvSpPr>
        <p:spPr bwMode="auto">
          <a:xfrm>
            <a:off x="7759795" y="3842569"/>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Uu</a:t>
            </a:r>
          </a:p>
        </p:txBody>
      </p:sp>
      <p:sp>
        <p:nvSpPr>
          <p:cNvPr id="43" name="TextBox 42">
            <a:extLst>
              <a:ext uri="{FF2B5EF4-FFF2-40B4-BE49-F238E27FC236}">
                <a16:creationId xmlns:a16="http://schemas.microsoft.com/office/drawing/2014/main" id="{39AA7F11-7BE3-4AB7-8F35-9266184A0B3E}"/>
              </a:ext>
            </a:extLst>
          </p:cNvPr>
          <p:cNvSpPr txBox="1"/>
          <p:nvPr/>
        </p:nvSpPr>
        <p:spPr bwMode="auto">
          <a:xfrm>
            <a:off x="5234776" y="4870482"/>
            <a:ext cx="484089" cy="183935"/>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4" name="TextBox 43">
            <a:extLst>
              <a:ext uri="{FF2B5EF4-FFF2-40B4-BE49-F238E27FC236}">
                <a16:creationId xmlns:a16="http://schemas.microsoft.com/office/drawing/2014/main" id="{02CE6E5E-2FCB-43B8-A8E7-D5341D46CE44}"/>
              </a:ext>
            </a:extLst>
          </p:cNvPr>
          <p:cNvSpPr txBox="1"/>
          <p:nvPr/>
        </p:nvSpPr>
        <p:spPr bwMode="auto">
          <a:xfrm>
            <a:off x="7149475" y="5218643"/>
            <a:ext cx="421416" cy="222927"/>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5" name="TextBox 44">
            <a:extLst>
              <a:ext uri="{FF2B5EF4-FFF2-40B4-BE49-F238E27FC236}">
                <a16:creationId xmlns:a16="http://schemas.microsoft.com/office/drawing/2014/main" id="{BED88EA6-C63B-48E2-AD4D-CC6EFF4652B4}"/>
              </a:ext>
            </a:extLst>
          </p:cNvPr>
          <p:cNvSpPr txBox="1"/>
          <p:nvPr/>
        </p:nvSpPr>
        <p:spPr bwMode="auto">
          <a:xfrm>
            <a:off x="8810618" y="4996348"/>
            <a:ext cx="468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PC5</a:t>
            </a:r>
          </a:p>
        </p:txBody>
      </p:sp>
      <p:sp>
        <p:nvSpPr>
          <p:cNvPr id="46" name="TextBox 45">
            <a:extLst>
              <a:ext uri="{FF2B5EF4-FFF2-40B4-BE49-F238E27FC236}">
                <a16:creationId xmlns:a16="http://schemas.microsoft.com/office/drawing/2014/main" id="{89E034A2-77D8-413F-A596-13894306ACD8}"/>
              </a:ext>
            </a:extLst>
          </p:cNvPr>
          <p:cNvSpPr txBox="1"/>
          <p:nvPr/>
        </p:nvSpPr>
        <p:spPr bwMode="auto">
          <a:xfrm>
            <a:off x="9259766" y="2174037"/>
            <a:ext cx="426568" cy="384977"/>
          </a:xfrm>
          <a:prstGeom prst="rect">
            <a:avLst/>
          </a:prstGeom>
          <a:solidFill>
            <a:schemeClr val="bg2"/>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V2X App</a:t>
            </a:r>
          </a:p>
        </p:txBody>
      </p:sp>
      <p:cxnSp>
        <p:nvCxnSpPr>
          <p:cNvPr id="52" name="Straight Arrow Connector 51">
            <a:extLst>
              <a:ext uri="{FF2B5EF4-FFF2-40B4-BE49-F238E27FC236}">
                <a16:creationId xmlns:a16="http://schemas.microsoft.com/office/drawing/2014/main" id="{F5B94CFD-798A-4D4D-BE95-241082DEAC00}"/>
              </a:ext>
            </a:extLst>
          </p:cNvPr>
          <p:cNvCxnSpPr>
            <a:cxnSpLocks/>
            <a:stCxn id="46" idx="2"/>
            <a:endCxn id="47" idx="0"/>
          </p:cNvCxnSpPr>
          <p:nvPr/>
        </p:nvCxnSpPr>
        <p:spPr bwMode="auto">
          <a:xfrm flipH="1">
            <a:off x="9454164" y="2559014"/>
            <a:ext cx="18886" cy="1485385"/>
          </a:xfrm>
          <a:prstGeom prst="straightConnector1">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cxnSp>
        <p:nvCxnSpPr>
          <p:cNvPr id="54" name="Connector: Elbow 53">
            <a:extLst>
              <a:ext uri="{FF2B5EF4-FFF2-40B4-BE49-F238E27FC236}">
                <a16:creationId xmlns:a16="http://schemas.microsoft.com/office/drawing/2014/main" id="{FF1D8736-010F-435A-94D8-2B14D549AAAA}"/>
              </a:ext>
            </a:extLst>
          </p:cNvPr>
          <p:cNvCxnSpPr>
            <a:cxnSpLocks/>
            <a:stCxn id="47" idx="2"/>
            <a:endCxn id="48" idx="3"/>
          </p:cNvCxnSpPr>
          <p:nvPr/>
        </p:nvCxnSpPr>
        <p:spPr bwMode="auto">
          <a:xfrm rot="5400000">
            <a:off x="8471689" y="4651589"/>
            <a:ext cx="1204688" cy="760262"/>
          </a:xfrm>
          <a:prstGeom prst="bentConnector2">
            <a:avLst/>
          </a:prstGeom>
          <a:solidFill>
            <a:schemeClr val="accent1"/>
          </a:solidFill>
          <a:ln w="12700" cap="flat" cmpd="sng" algn="ctr">
            <a:solidFill>
              <a:schemeClr val="bg2">
                <a:lumMod val="75000"/>
              </a:schemeClr>
            </a:solidFill>
            <a:prstDash val="solid"/>
            <a:round/>
            <a:headEnd type="none" w="med" len="med"/>
            <a:tailEnd type="none" w="med" len="med"/>
          </a:ln>
          <a:effectLst/>
        </p:spPr>
      </p:cxnSp>
      <p:sp>
        <p:nvSpPr>
          <p:cNvPr id="57" name="TextBox 56">
            <a:extLst>
              <a:ext uri="{FF2B5EF4-FFF2-40B4-BE49-F238E27FC236}">
                <a16:creationId xmlns:a16="http://schemas.microsoft.com/office/drawing/2014/main" id="{FAF53819-5AC0-4DAF-A7A2-BE592AD8D904}"/>
              </a:ext>
            </a:extLst>
          </p:cNvPr>
          <p:cNvSpPr txBox="1"/>
          <p:nvPr/>
        </p:nvSpPr>
        <p:spPr bwMode="auto">
          <a:xfrm>
            <a:off x="9298511" y="315544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V1</a:t>
            </a:r>
          </a:p>
        </p:txBody>
      </p:sp>
      <p:sp>
        <p:nvSpPr>
          <p:cNvPr id="58" name="TextBox 57">
            <a:extLst>
              <a:ext uri="{FF2B5EF4-FFF2-40B4-BE49-F238E27FC236}">
                <a16:creationId xmlns:a16="http://schemas.microsoft.com/office/drawing/2014/main" id="{F1DA7976-3121-40A1-80CF-9C6C3A61E18C}"/>
              </a:ext>
            </a:extLst>
          </p:cNvPr>
          <p:cNvSpPr txBox="1"/>
          <p:nvPr/>
        </p:nvSpPr>
        <p:spPr bwMode="auto">
          <a:xfrm>
            <a:off x="9279348" y="5219278"/>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solidFill>
                  <a:schemeClr val="tx2">
                    <a:lumMod val="50000"/>
                    <a:lumOff val="50000"/>
                  </a:schemeClr>
                </a:solidFill>
              </a:rPr>
              <a:t>V5</a:t>
            </a:r>
          </a:p>
        </p:txBody>
      </p:sp>
      <p:cxnSp>
        <p:nvCxnSpPr>
          <p:cNvPr id="63" name="Connector: Elbow 62">
            <a:extLst>
              <a:ext uri="{FF2B5EF4-FFF2-40B4-BE49-F238E27FC236}">
                <a16:creationId xmlns:a16="http://schemas.microsoft.com/office/drawing/2014/main" id="{A0D70F14-461D-4242-97F2-30F80A149232}"/>
              </a:ext>
            </a:extLst>
          </p:cNvPr>
          <p:cNvCxnSpPr>
            <a:endCxn id="12" idx="0"/>
          </p:cNvCxnSpPr>
          <p:nvPr/>
        </p:nvCxnSpPr>
        <p:spPr bwMode="auto">
          <a:xfrm rot="5400000">
            <a:off x="5081994" y="2714971"/>
            <a:ext cx="1815483" cy="1022320"/>
          </a:xfrm>
          <a:prstGeom prst="bentConnector3">
            <a:avLst>
              <a:gd name="adj1" fmla="val 282"/>
            </a:avLst>
          </a:prstGeom>
          <a:solidFill>
            <a:schemeClr val="accent1"/>
          </a:solidFill>
          <a:ln w="12700" cap="flat" cmpd="sng" algn="ctr">
            <a:solidFill>
              <a:schemeClr val="tx1"/>
            </a:solidFill>
            <a:prstDash val="solid"/>
            <a:round/>
            <a:headEnd type="none" w="med" len="med"/>
            <a:tailEnd type="none" w="med" len="med"/>
          </a:ln>
          <a:effectLst/>
        </p:spPr>
      </p:cxnSp>
      <p:sp>
        <p:nvSpPr>
          <p:cNvPr id="65" name="TextBox 64">
            <a:extLst>
              <a:ext uri="{FF2B5EF4-FFF2-40B4-BE49-F238E27FC236}">
                <a16:creationId xmlns:a16="http://schemas.microsoft.com/office/drawing/2014/main" id="{A519B16E-26E8-4F29-A467-1F7E9D9D1DB3}"/>
              </a:ext>
            </a:extLst>
          </p:cNvPr>
          <p:cNvSpPr txBox="1"/>
          <p:nvPr/>
        </p:nvSpPr>
        <p:spPr bwMode="auto">
          <a:xfrm>
            <a:off x="5345977" y="2488086"/>
            <a:ext cx="325730"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N1</a:t>
            </a:r>
          </a:p>
        </p:txBody>
      </p:sp>
      <p:sp>
        <p:nvSpPr>
          <p:cNvPr id="66" name="TextBox 65">
            <a:extLst>
              <a:ext uri="{FF2B5EF4-FFF2-40B4-BE49-F238E27FC236}">
                <a16:creationId xmlns:a16="http://schemas.microsoft.com/office/drawing/2014/main" id="{1688E64D-40A4-423B-B2AB-A95AB8675976}"/>
              </a:ext>
            </a:extLst>
          </p:cNvPr>
          <p:cNvSpPr txBox="1"/>
          <p:nvPr/>
        </p:nvSpPr>
        <p:spPr bwMode="auto">
          <a:xfrm>
            <a:off x="5628884" y="3082465"/>
            <a:ext cx="1143580" cy="59055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3. Authorization and configuration</a:t>
            </a:r>
          </a:p>
        </p:txBody>
      </p:sp>
      <p:cxnSp>
        <p:nvCxnSpPr>
          <p:cNvPr id="68" name="Connector: Elbow 67">
            <a:extLst>
              <a:ext uri="{FF2B5EF4-FFF2-40B4-BE49-F238E27FC236}">
                <a16:creationId xmlns:a16="http://schemas.microsoft.com/office/drawing/2014/main" id="{15BC9B60-3D64-43DC-A000-A45F8340BDD8}"/>
              </a:ext>
            </a:extLst>
          </p:cNvPr>
          <p:cNvCxnSpPr>
            <a:stCxn id="66" idx="2"/>
          </p:cNvCxnSpPr>
          <p:nvPr/>
        </p:nvCxnSpPr>
        <p:spPr bwMode="auto">
          <a:xfrm rot="16200000" flipH="1">
            <a:off x="6909061" y="2964634"/>
            <a:ext cx="563865" cy="1980639"/>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0" name="Straight Arrow Connector 69">
            <a:extLst>
              <a:ext uri="{FF2B5EF4-FFF2-40B4-BE49-F238E27FC236}">
                <a16:creationId xmlns:a16="http://schemas.microsoft.com/office/drawing/2014/main" id="{FAF23995-4302-454A-A240-AD2780185A0B}"/>
              </a:ext>
            </a:extLst>
          </p:cNvPr>
          <p:cNvCxnSpPr>
            <a:stCxn id="66" idx="0"/>
          </p:cNvCxnSpPr>
          <p:nvPr/>
        </p:nvCxnSpPr>
        <p:spPr bwMode="auto">
          <a:xfrm flipH="1" flipV="1">
            <a:off x="6197715" y="2326076"/>
            <a:ext cx="2959" cy="756389"/>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1" name="TextBox 70">
            <a:extLst>
              <a:ext uri="{FF2B5EF4-FFF2-40B4-BE49-F238E27FC236}">
                <a16:creationId xmlns:a16="http://schemas.microsoft.com/office/drawing/2014/main" id="{0E42F44F-2972-4DBB-8AD3-55DE35A4D337}"/>
              </a:ext>
            </a:extLst>
          </p:cNvPr>
          <p:cNvSpPr txBox="1"/>
          <p:nvPr/>
        </p:nvSpPr>
        <p:spPr bwMode="auto">
          <a:xfrm>
            <a:off x="6424455" y="4274638"/>
            <a:ext cx="1146436" cy="527126"/>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1. Secure unicast communication</a:t>
            </a:r>
          </a:p>
        </p:txBody>
      </p:sp>
      <p:cxnSp>
        <p:nvCxnSpPr>
          <p:cNvPr id="73" name="Connector: Elbow 72">
            <a:extLst>
              <a:ext uri="{FF2B5EF4-FFF2-40B4-BE49-F238E27FC236}">
                <a16:creationId xmlns:a16="http://schemas.microsoft.com/office/drawing/2014/main" id="{CDF9AAE7-2A6B-4FC2-87A3-75A96F5473E2}"/>
              </a:ext>
            </a:extLst>
          </p:cNvPr>
          <p:cNvCxnSpPr>
            <a:cxnSpLocks/>
            <a:stCxn id="71" idx="1"/>
          </p:cNvCxnSpPr>
          <p:nvPr/>
        </p:nvCxnSpPr>
        <p:spPr bwMode="auto">
          <a:xfrm rot="10800000" flipV="1">
            <a:off x="5958261" y="4538201"/>
            <a:ext cx="466194" cy="808832"/>
          </a:xfrm>
          <a:prstGeom prst="bentConnector2">
            <a:avLst/>
          </a:prstGeom>
          <a:solidFill>
            <a:schemeClr val="accent1"/>
          </a:solidFill>
          <a:ln w="12700" cap="flat" cmpd="sng" algn="ctr">
            <a:solidFill>
              <a:schemeClr val="accent6"/>
            </a:solidFill>
            <a:prstDash val="solid"/>
            <a:round/>
            <a:headEnd type="none" w="med" len="med"/>
            <a:tailEnd type="triangle"/>
          </a:ln>
          <a:effectLst/>
        </p:spPr>
      </p:cxnSp>
      <p:cxnSp>
        <p:nvCxnSpPr>
          <p:cNvPr id="75" name="Straight Arrow Connector 74">
            <a:extLst>
              <a:ext uri="{FF2B5EF4-FFF2-40B4-BE49-F238E27FC236}">
                <a16:creationId xmlns:a16="http://schemas.microsoft.com/office/drawing/2014/main" id="{D47661EA-FB0B-46CF-8E56-11EF75C0FDE2}"/>
              </a:ext>
            </a:extLst>
          </p:cNvPr>
          <p:cNvCxnSpPr>
            <a:cxnSpLocks/>
            <a:stCxn id="71" idx="2"/>
          </p:cNvCxnSpPr>
          <p:nvPr/>
        </p:nvCxnSpPr>
        <p:spPr bwMode="auto">
          <a:xfrm>
            <a:off x="6997673" y="4801764"/>
            <a:ext cx="0" cy="545268"/>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sp>
        <p:nvSpPr>
          <p:cNvPr id="76" name="TextBox 75">
            <a:extLst>
              <a:ext uri="{FF2B5EF4-FFF2-40B4-BE49-F238E27FC236}">
                <a16:creationId xmlns:a16="http://schemas.microsoft.com/office/drawing/2014/main" id="{23C16897-1D73-4DD7-A718-02EFD9304D68}"/>
              </a:ext>
            </a:extLst>
          </p:cNvPr>
          <p:cNvSpPr txBox="1"/>
          <p:nvPr/>
        </p:nvSpPr>
        <p:spPr bwMode="auto">
          <a:xfrm>
            <a:off x="5047228" y="5715477"/>
            <a:ext cx="1143580" cy="543347"/>
          </a:xfrm>
          <a:prstGeom prst="rect">
            <a:avLst/>
          </a:prstGeom>
          <a:solidFill>
            <a:schemeClr val="bg1"/>
          </a:solid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050" i="1" dirty="0"/>
              <a:t>2. Secure multicast communication</a:t>
            </a:r>
          </a:p>
        </p:txBody>
      </p:sp>
      <p:cxnSp>
        <p:nvCxnSpPr>
          <p:cNvPr id="78" name="Straight Arrow Connector 77">
            <a:extLst>
              <a:ext uri="{FF2B5EF4-FFF2-40B4-BE49-F238E27FC236}">
                <a16:creationId xmlns:a16="http://schemas.microsoft.com/office/drawing/2014/main" id="{FF4FD318-82AB-4850-89E0-1DE6961E8291}"/>
              </a:ext>
            </a:extLst>
          </p:cNvPr>
          <p:cNvCxnSpPr>
            <a:cxnSpLocks/>
            <a:stCxn id="76" idx="0"/>
          </p:cNvCxnSpPr>
          <p:nvPr/>
        </p:nvCxnSpPr>
        <p:spPr bwMode="auto">
          <a:xfrm flipH="1" flipV="1">
            <a:off x="5616162" y="5347033"/>
            <a:ext cx="2856" cy="368444"/>
          </a:xfrm>
          <a:prstGeom prst="straightConnector1">
            <a:avLst/>
          </a:prstGeom>
          <a:solidFill>
            <a:schemeClr val="accent1"/>
          </a:solidFill>
          <a:ln w="12700" cap="flat" cmpd="sng" algn="ctr">
            <a:solidFill>
              <a:schemeClr val="accent6"/>
            </a:solidFill>
            <a:prstDash val="solid"/>
            <a:round/>
            <a:headEnd type="none" w="med" len="med"/>
            <a:tailEnd type="triangle"/>
          </a:ln>
          <a:effectLst/>
        </p:spPr>
      </p:cxnSp>
      <p:cxnSp>
        <p:nvCxnSpPr>
          <p:cNvPr id="80" name="Connector: Elbow 79">
            <a:extLst>
              <a:ext uri="{FF2B5EF4-FFF2-40B4-BE49-F238E27FC236}">
                <a16:creationId xmlns:a16="http://schemas.microsoft.com/office/drawing/2014/main" id="{CD42E8DD-A5D5-4DCF-9A22-AE0C621DFF5E}"/>
              </a:ext>
            </a:extLst>
          </p:cNvPr>
          <p:cNvCxnSpPr>
            <a:stCxn id="76" idx="3"/>
          </p:cNvCxnSpPr>
          <p:nvPr/>
        </p:nvCxnSpPr>
        <p:spPr bwMode="auto">
          <a:xfrm flipV="1">
            <a:off x="6190808" y="5347035"/>
            <a:ext cx="1514430" cy="640116"/>
          </a:xfrm>
          <a:prstGeom prst="bentConnector3">
            <a:avLst>
              <a:gd name="adj1" fmla="val 100014"/>
            </a:avLst>
          </a:prstGeom>
          <a:solidFill>
            <a:schemeClr val="accent1"/>
          </a:solidFill>
          <a:ln w="12700" cap="flat" cmpd="sng" algn="ctr">
            <a:solidFill>
              <a:schemeClr val="accent6"/>
            </a:solidFill>
            <a:prstDash val="solid"/>
            <a:round/>
            <a:headEnd type="none" w="med" len="med"/>
            <a:tailEnd type="triangle"/>
          </a:ln>
          <a:effectLst/>
        </p:spPr>
      </p:cxnSp>
    </p:spTree>
    <p:extLst>
      <p:ext uri="{BB962C8B-B14F-4D97-AF65-F5344CB8AC3E}">
        <p14:creationId xmlns:p14="http://schemas.microsoft.com/office/powerpoint/2010/main" val="370133349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257800" cy="4351338"/>
          </a:xfrm>
        </p:spPr>
        <p:txBody>
          <a:bodyPr/>
          <a:lstStyle/>
          <a:p>
            <a:r>
              <a:rPr lang="sv-SE" altLang="sv-SE" sz="1800" dirty="0"/>
              <a:t>SI code: </a:t>
            </a:r>
          </a:p>
          <a:p>
            <a:pPr lvl="1"/>
            <a:r>
              <a:rPr lang="sv-SE" altLang="sv-SE" sz="1600" dirty="0"/>
              <a:t>FS_AKMA</a:t>
            </a:r>
          </a:p>
          <a:p>
            <a:r>
              <a:rPr lang="sv-SE" altLang="sv-SE" sz="1800" dirty="0"/>
              <a:t>Completion rate: </a:t>
            </a:r>
          </a:p>
          <a:p>
            <a:pPr lvl="1"/>
            <a:r>
              <a:rPr lang="sv-SE" altLang="sv-SE" sz="1600" dirty="0"/>
              <a:t>70% </a:t>
            </a:r>
            <a:r>
              <a:rPr lang="en-US" altLang="ja-JP" sz="1600" dirty="0">
                <a:sym typeface="Wingdings" panose="05000000000000000000" pitchFamily="2" charset="2"/>
              </a:rPr>
              <a:t> 95%</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Dec 19</a:t>
            </a:r>
          </a:p>
          <a:p>
            <a:r>
              <a:rPr lang="en-US" altLang="sv-SE" sz="1800" dirty="0">
                <a:ea typeface="MS PGothic" panose="020B0600070205080204" pitchFamily="34" charset="-128"/>
                <a:sym typeface="Wingdings" panose="05000000000000000000" pitchFamily="2" charset="2"/>
              </a:rPr>
              <a:t>Documents:</a:t>
            </a:r>
          </a:p>
          <a:p>
            <a:pPr lvl="1"/>
            <a:r>
              <a:rPr kumimoji="1" lang="en-US" altLang="ja-JP" sz="1600" dirty="0"/>
              <a:t>TR 33.835 </a:t>
            </a:r>
            <a:r>
              <a:rPr lang="en-US" sz="1600" dirty="0"/>
              <a:t>Study on authentication and key management for applications based on 3GPP credential in 5G sent for approval in SP-191142</a:t>
            </a:r>
            <a:endParaRPr lang="sv-SE" altLang="sv-SE" sz="1600" dirty="0"/>
          </a:p>
          <a:p>
            <a:r>
              <a:rPr lang="sv-SE" altLang="sv-SE" sz="1800" dirty="0"/>
              <a:t>TR 33.835:</a:t>
            </a:r>
          </a:p>
          <a:p>
            <a:pPr lvl="1"/>
            <a:r>
              <a:rPr lang="en-US" altLang="ja-JP" sz="1600" dirty="0">
                <a:sym typeface="Wingdings" panose="05000000000000000000" pitchFamily="2" charset="2"/>
              </a:rPr>
              <a:t>17 </a:t>
            </a:r>
            <a:r>
              <a:rPr lang="sv-SE" altLang="sv-SE" sz="1600" dirty="0"/>
              <a:t>Key issues</a:t>
            </a:r>
          </a:p>
          <a:p>
            <a:pPr lvl="1"/>
            <a:r>
              <a:rPr lang="sv-SE" altLang="sv-SE" sz="1600" dirty="0"/>
              <a:t>24 </a:t>
            </a:r>
            <a:r>
              <a:rPr lang="en-US" altLang="ja-JP" sz="1600" dirty="0">
                <a:sym typeface="Wingdings" panose="05000000000000000000" pitchFamily="2" charset="2"/>
              </a:rPr>
              <a:t> 25 </a:t>
            </a:r>
            <a:r>
              <a:rPr lang="sv-SE" altLang="sv-SE" sz="1600" dirty="0"/>
              <a:t>Solutions</a:t>
            </a:r>
          </a:p>
          <a:p>
            <a:pPr lvl="1"/>
            <a:r>
              <a:rPr lang="sv-SE" altLang="sv-SE" sz="1600" dirty="0"/>
              <a:t>2 </a:t>
            </a:r>
            <a:r>
              <a:rPr lang="en-US" altLang="ja-JP" sz="1600" dirty="0">
                <a:sym typeface="Wingdings" panose="05000000000000000000" pitchFamily="2" charset="2"/>
              </a:rPr>
              <a:t> 7 </a:t>
            </a:r>
            <a:r>
              <a:rPr lang="sv-SE" altLang="sv-SE" sz="1600" dirty="0"/>
              <a:t>Conclusions</a:t>
            </a:r>
          </a:p>
          <a:p>
            <a:endParaRPr lang="sv-SE" altLang="sv-SE" sz="2000"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sz="1800" dirty="0"/>
              <a:t>WI code: </a:t>
            </a:r>
          </a:p>
          <a:p>
            <a:pPr lvl="1"/>
            <a:r>
              <a:rPr lang="sv-SE" altLang="sv-SE" sz="1600" dirty="0"/>
              <a:t>AKMA</a:t>
            </a:r>
          </a:p>
          <a:p>
            <a:r>
              <a:rPr lang="sv-SE" altLang="sv-SE" sz="1800" dirty="0"/>
              <a:t>Completion rate: </a:t>
            </a:r>
          </a:p>
          <a:p>
            <a:pPr lvl="1"/>
            <a:r>
              <a:rPr lang="sv-SE" altLang="sv-SE" sz="1600" dirty="0"/>
              <a:t>0% </a:t>
            </a:r>
            <a:r>
              <a:rPr lang="en-US" altLang="ja-JP" sz="1600" dirty="0">
                <a:sym typeface="Wingdings" panose="05000000000000000000" pitchFamily="2" charset="2"/>
              </a:rPr>
              <a:t> 20%</a:t>
            </a:r>
          </a:p>
          <a:p>
            <a:r>
              <a:rPr lang="en-US" altLang="ja-JP" sz="1800" dirty="0">
                <a:sym typeface="Wingdings" panose="05000000000000000000" pitchFamily="2" charset="2"/>
              </a:rPr>
              <a:t>Target: </a:t>
            </a:r>
          </a:p>
          <a:p>
            <a:pPr lvl="1"/>
            <a:r>
              <a:rPr lang="en-US" altLang="ja-JP" sz="1600" dirty="0">
                <a:sym typeface="Wingdings" panose="05000000000000000000" pitchFamily="2" charset="2"/>
              </a:rPr>
              <a:t>Mar 20</a:t>
            </a:r>
          </a:p>
          <a:p>
            <a:r>
              <a:rPr lang="en-US" altLang="sv-SE" sz="1800" dirty="0">
                <a:ea typeface="MS PGothic" panose="020B0600070205080204" pitchFamily="34" charset="-128"/>
                <a:sym typeface="Wingdings" panose="05000000000000000000" pitchFamily="2" charset="2"/>
              </a:rPr>
              <a:t>Documents:</a:t>
            </a:r>
          </a:p>
          <a:p>
            <a:pPr lvl="1"/>
            <a:r>
              <a:rPr lang="sv-SE" altLang="sv-SE" sz="1600" dirty="0"/>
              <a:t>TS 33.535 </a:t>
            </a:r>
            <a:r>
              <a:rPr lang="en-US" altLang="sv-SE" sz="1600" dirty="0"/>
              <a:t>Authentication and key management for applications based on 3GPP credentials in the 5G System (5GS)</a:t>
            </a:r>
            <a:endParaRPr lang="sv-SE" altLang="sv-SE" sz="1600" dirty="0">
              <a:highlight>
                <a:srgbClr val="FFFF00"/>
              </a:highlight>
            </a:endParaRPr>
          </a:p>
        </p:txBody>
      </p:sp>
      <p:sp>
        <p:nvSpPr>
          <p:cNvPr id="7" name="Title 3">
            <a:extLst>
              <a:ext uri="{FF2B5EF4-FFF2-40B4-BE49-F238E27FC236}">
                <a16:creationId xmlns:a16="http://schemas.microsoft.com/office/drawing/2014/main" id="{B3E7FB24-70ED-4509-ADDA-71CE3D2E3393}"/>
              </a:ext>
            </a:extLst>
          </p:cNvPr>
          <p:cNvSpPr>
            <a:spLocks noGrp="1"/>
          </p:cNvSpPr>
          <p:nvPr>
            <p:ph type="title"/>
          </p:nvPr>
        </p:nvSpPr>
        <p:spPr>
          <a:xfrm>
            <a:off x="479426" y="55503"/>
            <a:ext cx="9602123" cy="1420901"/>
          </a:xfrm>
        </p:spPr>
        <p:txBody>
          <a:bodyPr/>
          <a:lstStyle/>
          <a:p>
            <a:r>
              <a:rPr lang="en-US" sz="3600" dirty="0"/>
              <a:t>Authentication and key management for applications based on 3GPP credential in 5G - Status</a:t>
            </a:r>
            <a:endParaRPr lang="sv-SE" sz="3600" dirty="0"/>
          </a:p>
        </p:txBody>
      </p:sp>
    </p:spTree>
  </p:cSld>
  <p:clrMapOvr>
    <a:masterClrMapping/>
  </p:clrMapOvr>
  <p:transition>
    <p:wipe dir="r"/>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8A751D33-1AC6-4234-8AE5-B6B089D19DCD}"/>
              </a:ext>
            </a:extLst>
          </p:cNvPr>
          <p:cNvSpPr/>
          <p:nvPr/>
        </p:nvSpPr>
        <p:spPr bwMode="auto">
          <a:xfrm>
            <a:off x="5452076" y="1933729"/>
            <a:ext cx="2547154" cy="3428630"/>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378690" y="1844675"/>
            <a:ext cx="3660810" cy="4392612"/>
          </a:xfrm>
        </p:spPr>
        <p:txBody>
          <a:bodyPr/>
          <a:lstStyle/>
          <a:p>
            <a:r>
              <a:rPr lang="sv-SE" sz="2400" dirty="0"/>
              <a:t>Two main security topics:</a:t>
            </a:r>
          </a:p>
          <a:p>
            <a:pPr marL="369888" lvl="1" indent="0">
              <a:buNone/>
            </a:pPr>
            <a:r>
              <a:rPr lang="sv-SE" b="1" u="sng" dirty="0"/>
              <a:t>Architecture</a:t>
            </a:r>
            <a:r>
              <a:rPr lang="sv-SE" dirty="0"/>
              <a:t> </a:t>
            </a:r>
          </a:p>
          <a:p>
            <a:pPr marL="914400" lvl="2" indent="0">
              <a:buNone/>
            </a:pPr>
            <a:r>
              <a:rPr lang="sv-SE" sz="2400" dirty="0"/>
              <a:t>There is a need for an authentication anchor in the 5GC (like the BSF in GBA)</a:t>
            </a:r>
          </a:p>
          <a:p>
            <a:pPr marL="369888" lvl="1" indent="0">
              <a:buNone/>
            </a:pPr>
            <a:r>
              <a:rPr lang="sv-SE" b="1" u="sng" dirty="0"/>
              <a:t>Bootstrapping procedure</a:t>
            </a:r>
          </a:p>
          <a:p>
            <a:pPr marL="914400" lvl="2" indent="0">
              <a:buNone/>
            </a:pPr>
            <a:r>
              <a:rPr lang="sv-SE" sz="2400" dirty="0"/>
              <a:t>Two types of solutions have been provided: UP-(like GBA) and CP-based</a:t>
            </a:r>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6" y="55503"/>
            <a:ext cx="9289607" cy="1420901"/>
          </a:xfrm>
        </p:spPr>
        <p:txBody>
          <a:bodyPr/>
          <a:lstStyle/>
          <a:p>
            <a:r>
              <a:rPr lang="en-US" sz="3600" dirty="0"/>
              <a:t>Authentication and key management for applications based on 3GPP credential in 5G - Overview</a:t>
            </a:r>
            <a:endParaRPr lang="sv-SE" sz="36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43879" y="178998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33.835</a:t>
            </a:r>
            <a:endParaRPr lang="sv-SE" sz="2000" b="1" dirty="0">
              <a:solidFill>
                <a:schemeClr val="accent1">
                  <a:lumMod val="75000"/>
                </a:schemeClr>
              </a:solidFill>
            </a:endParaRPr>
          </a:p>
        </p:txBody>
      </p:sp>
      <p:sp>
        <p:nvSpPr>
          <p:cNvPr id="5" name="TextBox 4">
            <a:extLst>
              <a:ext uri="{FF2B5EF4-FFF2-40B4-BE49-F238E27FC236}">
                <a16:creationId xmlns:a16="http://schemas.microsoft.com/office/drawing/2014/main" id="{B9D55783-15C1-47CE-9561-0249B2D17FF7}"/>
              </a:ext>
            </a:extLst>
          </p:cNvPr>
          <p:cNvSpPr txBox="1"/>
          <p:nvPr/>
        </p:nvSpPr>
        <p:spPr bwMode="auto">
          <a:xfrm>
            <a:off x="6446486" y="202663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6BF866CB-5896-4889-9753-706173D4C76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46486" y="5770368"/>
            <a:ext cx="306991" cy="429787"/>
          </a:xfrm>
          <a:prstGeom prst="rect">
            <a:avLst/>
          </a:prstGeom>
        </p:spPr>
      </p:pic>
      <p:sp>
        <p:nvSpPr>
          <p:cNvPr id="8" name="TextBox 7">
            <a:extLst>
              <a:ext uri="{FF2B5EF4-FFF2-40B4-BE49-F238E27FC236}">
                <a16:creationId xmlns:a16="http://schemas.microsoft.com/office/drawing/2014/main" id="{4C75C9D0-811B-41E3-A617-AB862FB7F662}"/>
              </a:ext>
            </a:extLst>
          </p:cNvPr>
          <p:cNvSpPr txBox="1"/>
          <p:nvPr/>
        </p:nvSpPr>
        <p:spPr bwMode="auto">
          <a:xfrm>
            <a:off x="5631089"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AUSF</a:t>
            </a:r>
          </a:p>
          <a:p>
            <a:pPr algn="ctr">
              <a:buClr>
                <a:schemeClr val="tx1"/>
              </a:buClr>
            </a:pPr>
            <a:br>
              <a:rPr lang="en-US" sz="1200" dirty="0"/>
            </a:br>
            <a:br>
              <a:rPr lang="en-US" sz="1200" dirty="0"/>
            </a:br>
            <a:endParaRPr lang="en-US" sz="1200" dirty="0"/>
          </a:p>
        </p:txBody>
      </p:sp>
      <p:sp>
        <p:nvSpPr>
          <p:cNvPr id="9" name="TextBox 8">
            <a:extLst>
              <a:ext uri="{FF2B5EF4-FFF2-40B4-BE49-F238E27FC236}">
                <a16:creationId xmlns:a16="http://schemas.microsoft.com/office/drawing/2014/main" id="{B9A356EC-EA20-4C1A-8ED0-D41EF01E24FF}"/>
              </a:ext>
            </a:extLst>
          </p:cNvPr>
          <p:cNvSpPr txBox="1"/>
          <p:nvPr/>
        </p:nvSpPr>
        <p:spPr bwMode="auto">
          <a:xfrm>
            <a:off x="5630351" y="4221740"/>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AMF</a:t>
            </a:r>
          </a:p>
          <a:p>
            <a:pPr algn="ctr">
              <a:buClr>
                <a:schemeClr val="tx1"/>
              </a:buClr>
            </a:pPr>
            <a:br>
              <a:rPr lang="en-US" sz="1200" dirty="0"/>
            </a:br>
            <a:br>
              <a:rPr lang="en-US" sz="1200" dirty="0"/>
            </a:br>
            <a:endParaRPr lang="en-US" sz="1200" dirty="0"/>
          </a:p>
        </p:txBody>
      </p:sp>
      <p:sp>
        <p:nvSpPr>
          <p:cNvPr id="10" name="TextBox 9">
            <a:extLst>
              <a:ext uri="{FF2B5EF4-FFF2-40B4-BE49-F238E27FC236}">
                <a16:creationId xmlns:a16="http://schemas.microsoft.com/office/drawing/2014/main" id="{680C4A61-EA47-4E33-AE4F-FAC5A5AB210F}"/>
              </a:ext>
            </a:extLst>
          </p:cNvPr>
          <p:cNvSpPr txBox="1"/>
          <p:nvPr/>
        </p:nvSpPr>
        <p:spPr bwMode="auto">
          <a:xfrm>
            <a:off x="7325672" y="4225319"/>
            <a:ext cx="483970" cy="745344"/>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G</a:t>
            </a:r>
            <a:endParaRPr lang="en-US" sz="2400" dirty="0"/>
          </a:p>
          <a:p>
            <a:pPr algn="ctr">
              <a:buClr>
                <a:schemeClr val="tx1"/>
              </a:buClr>
            </a:pPr>
            <a:r>
              <a:rPr lang="en-US" sz="1200" dirty="0"/>
              <a:t>UPF</a:t>
            </a:r>
            <a:endParaRPr lang="en-US" sz="1200" baseline="-25000" dirty="0"/>
          </a:p>
        </p:txBody>
      </p:sp>
      <p:sp>
        <p:nvSpPr>
          <p:cNvPr id="11" name="TextBox 10">
            <a:extLst>
              <a:ext uri="{FF2B5EF4-FFF2-40B4-BE49-F238E27FC236}">
                <a16:creationId xmlns:a16="http://schemas.microsoft.com/office/drawing/2014/main" id="{4B988195-B32B-4251-829A-85F5D26928B8}"/>
              </a:ext>
            </a:extLst>
          </p:cNvPr>
          <p:cNvSpPr txBox="1"/>
          <p:nvPr/>
        </p:nvSpPr>
        <p:spPr bwMode="auto">
          <a:xfrm>
            <a:off x="8878985"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err="1"/>
              <a:t>AApF</a:t>
            </a:r>
            <a:endParaRPr lang="en-US" sz="1200" dirty="0"/>
          </a:p>
          <a:p>
            <a:pPr algn="ctr">
              <a:buClr>
                <a:schemeClr val="tx1"/>
              </a:buClr>
            </a:pPr>
            <a:br>
              <a:rPr lang="en-US" sz="1200" dirty="0"/>
            </a:br>
            <a:br>
              <a:rPr lang="en-US" sz="1200" dirty="0"/>
            </a:br>
            <a:endParaRPr lang="en-US" sz="1200" dirty="0"/>
          </a:p>
        </p:txBody>
      </p:sp>
      <p:sp>
        <p:nvSpPr>
          <p:cNvPr id="12" name="TextBox 11">
            <a:extLst>
              <a:ext uri="{FF2B5EF4-FFF2-40B4-BE49-F238E27FC236}">
                <a16:creationId xmlns:a16="http://schemas.microsoft.com/office/drawing/2014/main" id="{3DA2E876-D8CF-4136-8F9D-0EF317F4364D}"/>
              </a:ext>
            </a:extLst>
          </p:cNvPr>
          <p:cNvSpPr txBox="1"/>
          <p:nvPr/>
        </p:nvSpPr>
        <p:spPr bwMode="auto">
          <a:xfrm>
            <a:off x="7325672" y="2863643"/>
            <a:ext cx="483966"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S</a:t>
            </a:r>
            <a:endParaRPr lang="en-US" sz="2400" dirty="0"/>
          </a:p>
          <a:p>
            <a:pPr algn="ctr">
              <a:buClr>
                <a:schemeClr val="tx1"/>
              </a:buClr>
            </a:pPr>
            <a:r>
              <a:rPr lang="en-US" sz="1200" dirty="0"/>
              <a:t>AAnF</a:t>
            </a:r>
          </a:p>
          <a:p>
            <a:pPr algn="ctr">
              <a:buClr>
                <a:schemeClr val="tx1"/>
              </a:buClr>
            </a:pPr>
            <a:br>
              <a:rPr lang="en-US" sz="1200" dirty="0"/>
            </a:br>
            <a:br>
              <a:rPr lang="en-US" sz="1200" dirty="0"/>
            </a:br>
            <a:endParaRPr lang="en-US" sz="1200" dirty="0"/>
          </a:p>
        </p:txBody>
      </p:sp>
      <p:sp>
        <p:nvSpPr>
          <p:cNvPr id="14" name="TextBox 13">
            <a:extLst>
              <a:ext uri="{FF2B5EF4-FFF2-40B4-BE49-F238E27FC236}">
                <a16:creationId xmlns:a16="http://schemas.microsoft.com/office/drawing/2014/main" id="{AD87A279-AD98-4B12-B260-97CDC3C2C12A}"/>
              </a:ext>
            </a:extLst>
          </p:cNvPr>
          <p:cNvSpPr txBox="1"/>
          <p:nvPr/>
        </p:nvSpPr>
        <p:spPr bwMode="auto">
          <a:xfrm>
            <a:off x="5483901" y="1951126"/>
            <a:ext cx="693667"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5GC</a:t>
            </a:r>
          </a:p>
        </p:txBody>
      </p:sp>
      <p:pic>
        <p:nvPicPr>
          <p:cNvPr id="2" name="Picture 1">
            <a:extLst>
              <a:ext uri="{FF2B5EF4-FFF2-40B4-BE49-F238E27FC236}">
                <a16:creationId xmlns:a16="http://schemas.microsoft.com/office/drawing/2014/main" id="{127A4672-462D-4299-A3B7-20F41D96D4C3}"/>
              </a:ext>
            </a:extLst>
          </p:cNvPr>
          <p:cNvPicPr>
            <a:picLocks noChangeAspect="1"/>
          </p:cNvPicPr>
          <p:nvPr/>
        </p:nvPicPr>
        <p:blipFill>
          <a:blip r:embed="rId5"/>
          <a:stretch>
            <a:fillRect/>
          </a:stretch>
        </p:blipFill>
        <p:spPr>
          <a:xfrm>
            <a:off x="7289743" y="2872632"/>
            <a:ext cx="235304" cy="349767"/>
          </a:xfrm>
          <a:prstGeom prst="rect">
            <a:avLst/>
          </a:prstGeom>
        </p:spPr>
      </p:pic>
      <p:cxnSp>
        <p:nvCxnSpPr>
          <p:cNvPr id="16" name="Connector: Elbow 15">
            <a:extLst>
              <a:ext uri="{FF2B5EF4-FFF2-40B4-BE49-F238E27FC236}">
                <a16:creationId xmlns:a16="http://schemas.microsoft.com/office/drawing/2014/main" id="{112B6DA1-3901-403B-9BDD-6D53E6F01C82}"/>
              </a:ext>
            </a:extLst>
          </p:cNvPr>
          <p:cNvCxnSpPr>
            <a:stCxn id="7" idx="1"/>
            <a:endCxn id="9" idx="2"/>
          </p:cNvCxnSpPr>
          <p:nvPr/>
        </p:nvCxnSpPr>
        <p:spPr bwMode="auto">
          <a:xfrm rot="10800000">
            <a:off x="5872334" y="4967636"/>
            <a:ext cx="574152" cy="101762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18" name="Connector: Elbow 17">
            <a:extLst>
              <a:ext uri="{FF2B5EF4-FFF2-40B4-BE49-F238E27FC236}">
                <a16:creationId xmlns:a16="http://schemas.microsoft.com/office/drawing/2014/main" id="{71B314F9-167F-47E2-A5C4-1C589E58EC62}"/>
              </a:ext>
            </a:extLst>
          </p:cNvPr>
          <p:cNvCxnSpPr>
            <a:stCxn id="9" idx="0"/>
            <a:endCxn id="8" idx="2"/>
          </p:cNvCxnSpPr>
          <p:nvPr/>
        </p:nvCxnSpPr>
        <p:spPr bwMode="auto">
          <a:xfrm rot="5400000" flipH="1" flipV="1">
            <a:off x="5566603" y="3915271"/>
            <a:ext cx="612201" cy="738"/>
          </a:xfrm>
          <a:prstGeom prst="bentConnector3">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22" name="Connector: Elbow 21">
            <a:extLst>
              <a:ext uri="{FF2B5EF4-FFF2-40B4-BE49-F238E27FC236}">
                <a16:creationId xmlns:a16="http://schemas.microsoft.com/office/drawing/2014/main" id="{DF61F803-1531-41B6-A1DF-E559FF9E6C59}"/>
              </a:ext>
            </a:extLst>
          </p:cNvPr>
          <p:cNvCxnSpPr>
            <a:stCxn id="7" idx="3"/>
            <a:endCxn id="10" idx="2"/>
          </p:cNvCxnSpPr>
          <p:nvPr/>
        </p:nvCxnSpPr>
        <p:spPr bwMode="auto">
          <a:xfrm flipV="1">
            <a:off x="6753477" y="4970663"/>
            <a:ext cx="814180" cy="1014599"/>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6" name="Straight Arrow Connector 25">
            <a:extLst>
              <a:ext uri="{FF2B5EF4-FFF2-40B4-BE49-F238E27FC236}">
                <a16:creationId xmlns:a16="http://schemas.microsoft.com/office/drawing/2014/main" id="{46A1C7E7-22B5-489E-8CB5-1F01C6C20F2B}"/>
              </a:ext>
            </a:extLst>
          </p:cNvPr>
          <p:cNvCxnSpPr>
            <a:stCxn id="10" idx="0"/>
            <a:endCxn id="12" idx="2"/>
          </p:cNvCxnSpPr>
          <p:nvPr/>
        </p:nvCxnSpPr>
        <p:spPr bwMode="auto">
          <a:xfrm flipH="1" flipV="1">
            <a:off x="7567655" y="3609539"/>
            <a:ext cx="2" cy="61578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28" name="Connector: Elbow 27">
            <a:extLst>
              <a:ext uri="{FF2B5EF4-FFF2-40B4-BE49-F238E27FC236}">
                <a16:creationId xmlns:a16="http://schemas.microsoft.com/office/drawing/2014/main" id="{C2A5A21F-D86F-406B-8F44-3260D5F87DC1}"/>
              </a:ext>
            </a:extLst>
          </p:cNvPr>
          <p:cNvCxnSpPr>
            <a:stCxn id="10" idx="3"/>
            <a:endCxn id="11" idx="2"/>
          </p:cNvCxnSpPr>
          <p:nvPr/>
        </p:nvCxnSpPr>
        <p:spPr bwMode="auto">
          <a:xfrm flipV="1">
            <a:off x="7809642" y="3609539"/>
            <a:ext cx="1311326" cy="98845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30" name="Connector: Elbow 29">
            <a:extLst>
              <a:ext uri="{FF2B5EF4-FFF2-40B4-BE49-F238E27FC236}">
                <a16:creationId xmlns:a16="http://schemas.microsoft.com/office/drawing/2014/main" id="{7EF8EC46-DA20-42A6-90D9-1910B82B72AC}"/>
              </a:ext>
            </a:extLst>
          </p:cNvPr>
          <p:cNvCxnSpPr>
            <a:stCxn id="8" idx="0"/>
            <a:endCxn id="5" idx="1"/>
          </p:cNvCxnSpPr>
          <p:nvPr/>
        </p:nvCxnSpPr>
        <p:spPr bwMode="auto">
          <a:xfrm rot="5400000" flipH="1" flipV="1">
            <a:off x="5927751" y="2344908"/>
            <a:ext cx="464056" cy="573414"/>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cxnSp>
        <p:nvCxnSpPr>
          <p:cNvPr id="32" name="Straight Arrow Connector 31">
            <a:extLst>
              <a:ext uri="{FF2B5EF4-FFF2-40B4-BE49-F238E27FC236}">
                <a16:creationId xmlns:a16="http://schemas.microsoft.com/office/drawing/2014/main" id="{2A7DB295-26F4-4551-AEE4-C612065068D9}"/>
              </a:ext>
            </a:extLst>
          </p:cNvPr>
          <p:cNvCxnSpPr/>
          <p:nvPr/>
        </p:nvCxnSpPr>
        <p:spPr bwMode="auto">
          <a:xfrm>
            <a:off x="6151350" y="5321143"/>
            <a:ext cx="344995" cy="0"/>
          </a:xfrm>
          <a:prstGeom prst="straightConnector1">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33" name="TextBox 32">
            <a:extLst>
              <a:ext uri="{FF2B5EF4-FFF2-40B4-BE49-F238E27FC236}">
                <a16:creationId xmlns:a16="http://schemas.microsoft.com/office/drawing/2014/main" id="{CC51E839-FD26-41AD-83F1-BB0F353E2D09}"/>
              </a:ext>
            </a:extLst>
          </p:cNvPr>
          <p:cNvSpPr txBox="1"/>
          <p:nvPr/>
        </p:nvSpPr>
        <p:spPr bwMode="auto">
          <a:xfrm>
            <a:off x="6411120" y="51922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UP</a:t>
            </a:r>
          </a:p>
        </p:txBody>
      </p:sp>
      <p:cxnSp>
        <p:nvCxnSpPr>
          <p:cNvPr id="34" name="Straight Arrow Connector 33">
            <a:extLst>
              <a:ext uri="{FF2B5EF4-FFF2-40B4-BE49-F238E27FC236}">
                <a16:creationId xmlns:a16="http://schemas.microsoft.com/office/drawing/2014/main" id="{04CA55FB-0B49-40D9-B874-6AB9F7292A17}"/>
              </a:ext>
            </a:extLst>
          </p:cNvPr>
          <p:cNvCxnSpPr/>
          <p:nvPr/>
        </p:nvCxnSpPr>
        <p:spPr bwMode="auto">
          <a:xfrm>
            <a:off x="6154473" y="5473543"/>
            <a:ext cx="344995"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5" name="TextBox 34">
            <a:extLst>
              <a:ext uri="{FF2B5EF4-FFF2-40B4-BE49-F238E27FC236}">
                <a16:creationId xmlns:a16="http://schemas.microsoft.com/office/drawing/2014/main" id="{38F1574C-9358-4B95-A091-D2B3DBF39B41}"/>
              </a:ext>
            </a:extLst>
          </p:cNvPr>
          <p:cNvSpPr txBox="1"/>
          <p:nvPr/>
        </p:nvSpPr>
        <p:spPr bwMode="auto">
          <a:xfrm>
            <a:off x="6414243" y="5344666"/>
            <a:ext cx="1178593"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CP</a:t>
            </a:r>
          </a:p>
        </p:txBody>
      </p:sp>
      <p:cxnSp>
        <p:nvCxnSpPr>
          <p:cNvPr id="37" name="Straight Arrow Connector 36">
            <a:extLst>
              <a:ext uri="{FF2B5EF4-FFF2-40B4-BE49-F238E27FC236}">
                <a16:creationId xmlns:a16="http://schemas.microsoft.com/office/drawing/2014/main" id="{14CD40ED-CCF8-45C9-91F9-AF8A96E5B76A}"/>
              </a:ext>
            </a:extLst>
          </p:cNvPr>
          <p:cNvCxnSpPr>
            <a:stCxn id="8" idx="3"/>
            <a:endCxn id="12" idx="1"/>
          </p:cNvCxnSpPr>
          <p:nvPr/>
        </p:nvCxnSpPr>
        <p:spPr bwMode="auto">
          <a:xfrm>
            <a:off x="6115055" y="3236591"/>
            <a:ext cx="1210617"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38" name="TextBox 37">
            <a:extLst>
              <a:ext uri="{FF2B5EF4-FFF2-40B4-BE49-F238E27FC236}">
                <a16:creationId xmlns:a16="http://schemas.microsoft.com/office/drawing/2014/main" id="{48B28D54-7D7A-4287-A834-8CF76FFC291D}"/>
              </a:ext>
            </a:extLst>
          </p:cNvPr>
          <p:cNvSpPr txBox="1"/>
          <p:nvPr/>
        </p:nvSpPr>
        <p:spPr bwMode="auto">
          <a:xfrm>
            <a:off x="6585009" y="3119287"/>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0" name="Connector: Elbow 39">
            <a:extLst>
              <a:ext uri="{FF2B5EF4-FFF2-40B4-BE49-F238E27FC236}">
                <a16:creationId xmlns:a16="http://schemas.microsoft.com/office/drawing/2014/main" id="{15F409A8-BB57-4555-B56A-73FB9F447E7D}"/>
              </a:ext>
            </a:extLst>
          </p:cNvPr>
          <p:cNvCxnSpPr>
            <a:stCxn id="5" idx="3"/>
            <a:endCxn id="12" idx="0"/>
          </p:cNvCxnSpPr>
          <p:nvPr/>
        </p:nvCxnSpPr>
        <p:spPr bwMode="auto">
          <a:xfrm>
            <a:off x="6930456" y="2399587"/>
            <a:ext cx="637199" cy="464056"/>
          </a:xfrm>
          <a:prstGeom prst="bentConnector2">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1" name="TextBox 40">
            <a:extLst>
              <a:ext uri="{FF2B5EF4-FFF2-40B4-BE49-F238E27FC236}">
                <a16:creationId xmlns:a16="http://schemas.microsoft.com/office/drawing/2014/main" id="{C31EDC6B-15DB-4B97-BB3B-30942FA0247A}"/>
              </a:ext>
            </a:extLst>
          </p:cNvPr>
          <p:cNvSpPr txBox="1"/>
          <p:nvPr/>
        </p:nvSpPr>
        <p:spPr bwMode="auto">
          <a:xfrm>
            <a:off x="7464069" y="2287538"/>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cxnSp>
        <p:nvCxnSpPr>
          <p:cNvPr id="43" name="Straight Arrow Connector 42">
            <a:extLst>
              <a:ext uri="{FF2B5EF4-FFF2-40B4-BE49-F238E27FC236}">
                <a16:creationId xmlns:a16="http://schemas.microsoft.com/office/drawing/2014/main" id="{219248A0-36D4-4B09-B9ED-C93CF95D902C}"/>
              </a:ext>
            </a:extLst>
          </p:cNvPr>
          <p:cNvCxnSpPr>
            <a:endCxn id="11" idx="1"/>
          </p:cNvCxnSpPr>
          <p:nvPr/>
        </p:nvCxnSpPr>
        <p:spPr bwMode="auto">
          <a:xfrm>
            <a:off x="7812385" y="3236591"/>
            <a:ext cx="1066600" cy="0"/>
          </a:xfrm>
          <a:prstGeom prst="straightConnector1">
            <a:avLst/>
          </a:prstGeom>
          <a:solidFill>
            <a:schemeClr val="accent1"/>
          </a:solidFill>
          <a:ln w="12700" cap="flat" cmpd="sng" algn="ctr">
            <a:solidFill>
              <a:schemeClr val="tx1"/>
            </a:solidFill>
            <a:prstDash val="dash"/>
            <a:round/>
            <a:headEnd type="triangle" w="med" len="med"/>
            <a:tailEnd type="triangle" w="med" len="med"/>
          </a:ln>
          <a:effectLst/>
        </p:spPr>
      </p:cxnSp>
      <p:sp>
        <p:nvSpPr>
          <p:cNvPr id="44" name="TextBox 43">
            <a:extLst>
              <a:ext uri="{FF2B5EF4-FFF2-40B4-BE49-F238E27FC236}">
                <a16:creationId xmlns:a16="http://schemas.microsoft.com/office/drawing/2014/main" id="{6F2CC37C-7F8B-4092-93B3-93F2C0D9FBA6}"/>
              </a:ext>
            </a:extLst>
          </p:cNvPr>
          <p:cNvSpPr txBox="1"/>
          <p:nvPr/>
        </p:nvSpPr>
        <p:spPr bwMode="auto">
          <a:xfrm>
            <a:off x="7596725" y="1766454"/>
            <a:ext cx="2291539" cy="48140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What is the anchor function (a.k.a. BSF in GBA)?</a:t>
            </a:r>
          </a:p>
        </p:txBody>
      </p:sp>
      <p:cxnSp>
        <p:nvCxnSpPr>
          <p:cNvPr id="46" name="Straight Arrow Connector 45">
            <a:extLst>
              <a:ext uri="{FF2B5EF4-FFF2-40B4-BE49-F238E27FC236}">
                <a16:creationId xmlns:a16="http://schemas.microsoft.com/office/drawing/2014/main" id="{A6D03493-1FE9-40FE-A5E5-AA15685517A0}"/>
              </a:ext>
            </a:extLst>
          </p:cNvPr>
          <p:cNvCxnSpPr/>
          <p:nvPr/>
        </p:nvCxnSpPr>
        <p:spPr bwMode="auto">
          <a:xfrm>
            <a:off x="7769636" y="2230704"/>
            <a:ext cx="0" cy="583022"/>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7" name="TextBox 46">
            <a:extLst>
              <a:ext uri="{FF2B5EF4-FFF2-40B4-BE49-F238E27FC236}">
                <a16:creationId xmlns:a16="http://schemas.microsoft.com/office/drawing/2014/main" id="{B1E8A2BC-BBF0-4140-8078-7AF769857898}"/>
              </a:ext>
            </a:extLst>
          </p:cNvPr>
          <p:cNvSpPr txBox="1"/>
          <p:nvPr/>
        </p:nvSpPr>
        <p:spPr bwMode="auto">
          <a:xfrm>
            <a:off x="8538017" y="4862925"/>
            <a:ext cx="2052011" cy="907443"/>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In UP based solutions, the bootsrapping procedure is performed over the UP like in GBA</a:t>
            </a:r>
          </a:p>
        </p:txBody>
      </p:sp>
      <p:cxnSp>
        <p:nvCxnSpPr>
          <p:cNvPr id="53" name="Straight Arrow Connector 52">
            <a:extLst>
              <a:ext uri="{FF2B5EF4-FFF2-40B4-BE49-F238E27FC236}">
                <a16:creationId xmlns:a16="http://schemas.microsoft.com/office/drawing/2014/main" id="{0C3092D0-D80F-48C6-910E-ECEC553DB556}"/>
              </a:ext>
            </a:extLst>
          </p:cNvPr>
          <p:cNvCxnSpPr/>
          <p:nvPr/>
        </p:nvCxnSpPr>
        <p:spPr bwMode="auto">
          <a:xfrm flipH="1">
            <a:off x="7605022" y="5192266"/>
            <a:ext cx="9329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4" name="TextBox 53">
            <a:extLst>
              <a:ext uri="{FF2B5EF4-FFF2-40B4-BE49-F238E27FC236}">
                <a16:creationId xmlns:a16="http://schemas.microsoft.com/office/drawing/2014/main" id="{279A52A2-3A5E-43B7-B519-81D0AA07F185}"/>
              </a:ext>
            </a:extLst>
          </p:cNvPr>
          <p:cNvSpPr txBox="1"/>
          <p:nvPr/>
        </p:nvSpPr>
        <p:spPr bwMode="auto">
          <a:xfrm>
            <a:off x="3899899" y="5374544"/>
            <a:ext cx="1784540" cy="82561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In CP based solutions, the bootsrapping procedure is performed over NAS</a:t>
            </a:r>
          </a:p>
        </p:txBody>
      </p:sp>
      <p:cxnSp>
        <p:nvCxnSpPr>
          <p:cNvPr id="56" name="Straight Arrow Connector 55">
            <a:extLst>
              <a:ext uri="{FF2B5EF4-FFF2-40B4-BE49-F238E27FC236}">
                <a16:creationId xmlns:a16="http://schemas.microsoft.com/office/drawing/2014/main" id="{E4227B6B-5728-4484-9896-CAA6F79140ED}"/>
              </a:ext>
            </a:extLst>
          </p:cNvPr>
          <p:cNvCxnSpPr>
            <a:cxnSpLocks/>
          </p:cNvCxnSpPr>
          <p:nvPr/>
        </p:nvCxnSpPr>
        <p:spPr bwMode="auto">
          <a:xfrm>
            <a:off x="5684438" y="5602420"/>
            <a:ext cx="187895"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7B77C4CB-0A2F-4141-ADD2-149655DB77EF}"/>
              </a:ext>
            </a:extLst>
          </p:cNvPr>
          <p:cNvSpPr txBox="1"/>
          <p:nvPr/>
        </p:nvSpPr>
        <p:spPr bwMode="auto">
          <a:xfrm>
            <a:off x="8258567" y="3148892"/>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58" name="TextBox 57">
            <a:extLst>
              <a:ext uri="{FF2B5EF4-FFF2-40B4-BE49-F238E27FC236}">
                <a16:creationId xmlns:a16="http://schemas.microsoft.com/office/drawing/2014/main" id="{B076EB40-FA66-410C-A408-6458CBE65FDB}"/>
              </a:ext>
            </a:extLst>
          </p:cNvPr>
          <p:cNvSpPr txBox="1"/>
          <p:nvPr/>
        </p:nvSpPr>
        <p:spPr bwMode="auto">
          <a:xfrm>
            <a:off x="7464195" y="3818656"/>
            <a:ext cx="206924"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t>
            </a:r>
          </a:p>
        </p:txBody>
      </p:sp>
      <p:sp>
        <p:nvSpPr>
          <p:cNvPr id="15" name="Rectangle 14">
            <a:extLst>
              <a:ext uri="{FF2B5EF4-FFF2-40B4-BE49-F238E27FC236}">
                <a16:creationId xmlns:a16="http://schemas.microsoft.com/office/drawing/2014/main" id="{8ED4A471-E7AA-4AAD-880E-5C706777F186}"/>
              </a:ext>
            </a:extLst>
          </p:cNvPr>
          <p:cNvSpPr/>
          <p:nvPr/>
        </p:nvSpPr>
        <p:spPr>
          <a:xfrm>
            <a:off x="5452076" y="1933729"/>
            <a:ext cx="1699144" cy="1905168"/>
          </a:xfrm>
          <a:prstGeom prst="rect">
            <a:avLst/>
          </a:prstGeom>
          <a:no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77588819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F799ADD9-4BB8-4842-BF80-14D8C0B2B1AF}"/>
              </a:ext>
            </a:extLst>
          </p:cNvPr>
          <p:cNvSpPr>
            <a:spLocks noGrp="1"/>
          </p:cNvSpPr>
          <p:nvPr>
            <p:ph type="title"/>
          </p:nvPr>
        </p:nvSpPr>
        <p:spPr/>
        <p:txBody>
          <a:bodyPr/>
          <a:lstStyle/>
          <a:p>
            <a:r>
              <a:rPr lang="sv-SE" altLang="sv-SE"/>
              <a:t>Other CRs for approval</a:t>
            </a:r>
          </a:p>
        </p:txBody>
      </p:sp>
      <p:sp>
        <p:nvSpPr>
          <p:cNvPr id="24579" name="Content Placeholder 2">
            <a:extLst>
              <a:ext uri="{FF2B5EF4-FFF2-40B4-BE49-F238E27FC236}">
                <a16:creationId xmlns:a16="http://schemas.microsoft.com/office/drawing/2014/main" id="{B2600771-65E4-4D4A-BC2E-1E6B6E8FDAAD}"/>
              </a:ext>
            </a:extLst>
          </p:cNvPr>
          <p:cNvSpPr>
            <a:spLocks noGrp="1"/>
          </p:cNvSpPr>
          <p:nvPr>
            <p:ph idx="1"/>
          </p:nvPr>
        </p:nvSpPr>
        <p:spPr/>
        <p:txBody>
          <a:bodyPr/>
          <a:lstStyle/>
          <a:p>
            <a:endParaRPr lang="sv-SE" altLang="sv-SE" sz="2400" dirty="0"/>
          </a:p>
          <a:p>
            <a:r>
              <a:rPr lang="sv-SE" altLang="sv-SE" sz="2400" dirty="0"/>
              <a:t>Security Assurance Specifications (SCAS-SA3, SCAS_PGW, SCAS_eNB, SCAS_5G)</a:t>
            </a:r>
          </a:p>
          <a:p>
            <a:pPr lvl="1"/>
            <a:r>
              <a:rPr lang="sv-SE" altLang="sv-SE" sz="2000" dirty="0"/>
              <a:t>Rel-15 CRs to TS 33.926 and TS 33.216 (SCAS_eNB) for approval in SP-191139</a:t>
            </a:r>
          </a:p>
          <a:p>
            <a:pPr lvl="1"/>
            <a:r>
              <a:rPr lang="sv-SE" altLang="sv-SE" sz="2000" dirty="0"/>
              <a:t>Rel-16 CRs (SCAS_5G) for approval in SP-191138</a:t>
            </a:r>
          </a:p>
          <a:p>
            <a:endParaRPr lang="sv-SE" altLang="sv-SE" sz="2400" dirty="0"/>
          </a:p>
          <a:p>
            <a:r>
              <a:rPr lang="sv-SE" altLang="sv-SE" sz="2400" dirty="0"/>
              <a:t>NB_IoT security</a:t>
            </a:r>
          </a:p>
          <a:p>
            <a:pPr lvl="1"/>
            <a:r>
              <a:rPr lang="sv-SE" altLang="sv-SE" sz="2000" dirty="0"/>
              <a:t>Rel-15 CR to TS 33.401 for approval in SP-191140</a:t>
            </a:r>
          </a:p>
        </p:txBody>
      </p:sp>
    </p:spTree>
  </p:cSld>
  <p:clrMapOvr>
    <a:masterClrMapping/>
  </p:clrMapOvr>
  <p:transition>
    <p:wipe dir="r"/>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a:t>New/Revised WIDs</a:t>
            </a:r>
            <a:endParaRPr lang="sv-SE" altLang="sv-SE"/>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dirty="0"/>
              <a:t>New WIDs for approval: </a:t>
            </a:r>
          </a:p>
          <a:p>
            <a:pPr lvl="1"/>
            <a:r>
              <a:rPr lang="en-US" altLang="ja-JP" dirty="0"/>
              <a:t>New WID on Security Assurance Specification for IMS in SP-191128</a:t>
            </a:r>
          </a:p>
          <a:p>
            <a:pPr lvl="1"/>
            <a:r>
              <a:rPr lang="en-US" altLang="ja-JP" dirty="0"/>
              <a:t>New WID on 3GPP profiles for cryptographic algorithms and IETF protocols in SP-191129</a:t>
            </a:r>
          </a:p>
          <a:p>
            <a:pPr lvl="1"/>
            <a:r>
              <a:rPr lang="en-US" altLang="ja-JP" dirty="0"/>
              <a:t>New WID on Security Aspects of PARLOS in SP-191126</a:t>
            </a:r>
          </a:p>
          <a:p>
            <a:pPr lvl="1"/>
            <a:r>
              <a:rPr lang="en-US" altLang="ja-JP" dirty="0"/>
              <a:t>New WID on eV2X security in SP-191125</a:t>
            </a:r>
          </a:p>
          <a:p>
            <a:pPr lvl="1"/>
            <a:r>
              <a:rPr lang="en-US" altLang="ja-JP" dirty="0"/>
              <a:t>New WID for User Plane Gateway Function for the Inter-PLMN Security in SP-191123</a:t>
            </a:r>
          </a:p>
          <a:p>
            <a:pPr lvl="1"/>
            <a:r>
              <a:rPr lang="en-US" altLang="ja-JP" dirty="0"/>
              <a:t>Update to 5G_eSBA WID in SP-191130</a:t>
            </a:r>
            <a:endParaRPr lang="en-US" altLang="ja-JP" sz="2800" dirty="0"/>
          </a:p>
          <a:p>
            <a:pPr lvl="1"/>
            <a:endParaRPr lang="en-US" altLang="ja-JP" dirty="0">
              <a:highlight>
                <a:srgbClr val="FFFF00"/>
              </a:highlight>
            </a:endParaRPr>
          </a:p>
          <a:p>
            <a:pPr lvl="1"/>
            <a:endParaRPr lang="sv-SE" altLang="sv-SE" dirty="0"/>
          </a:p>
        </p:txBody>
      </p:sp>
    </p:spTree>
  </p:cSld>
  <p:clrMapOvr>
    <a:masterClrMapping/>
  </p:clrMapOvr>
  <p:transition>
    <p:wipe dir="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3">
            <a:extLst>
              <a:ext uri="{FF2B5EF4-FFF2-40B4-BE49-F238E27FC236}">
                <a16:creationId xmlns:a16="http://schemas.microsoft.com/office/drawing/2014/main" id="{E89A129E-7D73-49B6-A07B-624EFB5E203E}"/>
              </a:ext>
            </a:extLst>
          </p:cNvPr>
          <p:cNvSpPr>
            <a:spLocks noGrp="1"/>
          </p:cNvSpPr>
          <p:nvPr>
            <p:ph type="title"/>
          </p:nvPr>
        </p:nvSpPr>
        <p:spPr/>
        <p:txBody>
          <a:bodyPr/>
          <a:lstStyle/>
          <a:p>
            <a:r>
              <a:rPr lang="en-US" altLang="en-US" dirty="0"/>
              <a:t>Status Report on SA3 Study Items</a:t>
            </a:r>
            <a:endParaRPr lang="sv-SE" altLang="sv-SE" dirty="0"/>
          </a:p>
        </p:txBody>
      </p:sp>
      <p:sp>
        <p:nvSpPr>
          <p:cNvPr id="2" name="Text Placeholder 1">
            <a:extLst>
              <a:ext uri="{FF2B5EF4-FFF2-40B4-BE49-F238E27FC236}">
                <a16:creationId xmlns:a16="http://schemas.microsoft.com/office/drawing/2014/main" id="{51CF5E54-D0A6-4ABD-997E-733FA9BB812D}"/>
              </a:ext>
            </a:extLst>
          </p:cNvPr>
          <p:cNvSpPr>
            <a:spLocks noGrp="1"/>
          </p:cNvSpPr>
          <p:nvPr>
            <p:ph type="body" idx="1"/>
          </p:nvPr>
        </p:nvSpPr>
        <p:spPr/>
        <p:txBody>
          <a:bodyPr/>
          <a:lstStyle/>
          <a:p>
            <a:pPr>
              <a:defRPr/>
            </a:pPr>
            <a:r>
              <a:rPr lang="en-US" altLang="en-US" dirty="0"/>
              <a:t>Note: Study items associated with specific work item are reported under work item</a:t>
            </a:r>
            <a:endParaRPr lang="sv-SE" dirty="0"/>
          </a:p>
        </p:txBody>
      </p:sp>
    </p:spTree>
  </p:cSld>
  <p:clrMapOvr>
    <a:masterClrMapping/>
  </p:clrMapOvr>
  <p:transition>
    <p:wipe dir="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2">
            <a:extLst>
              <a:ext uri="{FF2B5EF4-FFF2-40B4-BE49-F238E27FC236}">
                <a16:creationId xmlns:a16="http://schemas.microsoft.com/office/drawing/2014/main" id="{1EB03B1D-E454-4C69-840D-4365DD00F9FB}"/>
              </a:ext>
            </a:extLst>
          </p:cNvPr>
          <p:cNvSpPr>
            <a:spLocks noGrp="1"/>
          </p:cNvSpPr>
          <p:nvPr>
            <p:ph type="title"/>
          </p:nvPr>
        </p:nvSpPr>
        <p:spPr>
          <a:xfrm>
            <a:off x="838200" y="200025"/>
            <a:ext cx="10515600" cy="1325563"/>
          </a:xfrm>
        </p:spPr>
        <p:txBody>
          <a:bodyPr/>
          <a:lstStyle/>
          <a:p>
            <a:r>
              <a:rPr lang="en-US" altLang="sv-SE" sz="4000" dirty="0"/>
              <a:t>Study on 5G security enhancements </a:t>
            </a:r>
            <a:br>
              <a:rPr lang="en-US" altLang="sv-SE" sz="4000" dirty="0"/>
            </a:br>
            <a:r>
              <a:rPr lang="en-US" altLang="sv-SE" sz="4000" dirty="0"/>
              <a:t>against false base stations - Status</a:t>
            </a:r>
            <a:endParaRPr lang="sv-SE" altLang="sv-SE" sz="4000" dirty="0"/>
          </a:p>
        </p:txBody>
      </p:sp>
      <p:sp>
        <p:nvSpPr>
          <p:cNvPr id="31747" name="Content Placeholder 3">
            <a:extLst>
              <a:ext uri="{FF2B5EF4-FFF2-40B4-BE49-F238E27FC236}">
                <a16:creationId xmlns:a16="http://schemas.microsoft.com/office/drawing/2014/main" id="{BDA64400-EDD8-43F0-85CA-D46D7BF993B8}"/>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FS_5GFBS</a:t>
            </a:r>
          </a:p>
          <a:p>
            <a:r>
              <a:rPr lang="sv-SE" altLang="sv-SE" dirty="0"/>
              <a:t>Completion rate: </a:t>
            </a:r>
          </a:p>
          <a:p>
            <a:pPr lvl="1"/>
            <a:r>
              <a:rPr lang="sv-SE" altLang="sv-SE" dirty="0"/>
              <a:t>66% </a:t>
            </a:r>
            <a:r>
              <a:rPr lang="en-US" altLang="ja-JP" dirty="0">
                <a:sym typeface="Wingdings" panose="05000000000000000000" pitchFamily="2" charset="2"/>
              </a:rPr>
              <a:t> 75%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33.809 </a:t>
            </a:r>
            <a:r>
              <a:rPr lang="en-US" altLang="ja-JP" dirty="0"/>
              <a:t>Study on 5G security enhancements against false base stations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1748" name="Content Placeholder 4">
            <a:extLst>
              <a:ext uri="{FF2B5EF4-FFF2-40B4-BE49-F238E27FC236}">
                <a16:creationId xmlns:a16="http://schemas.microsoft.com/office/drawing/2014/main" id="{4FAA343A-8207-429A-8ABA-E992B8454332}"/>
              </a:ext>
            </a:extLst>
          </p:cNvPr>
          <p:cNvSpPr>
            <a:spLocks noGrp="1"/>
          </p:cNvSpPr>
          <p:nvPr>
            <p:ph idx="10"/>
          </p:nvPr>
        </p:nvSpPr>
        <p:spPr>
          <a:xfrm>
            <a:off x="6272213" y="1825625"/>
            <a:ext cx="5081587" cy="4351338"/>
          </a:xfrm>
        </p:spPr>
        <p:txBody>
          <a:bodyPr/>
          <a:lstStyle/>
          <a:p>
            <a:r>
              <a:rPr lang="sv-SE" altLang="sv-SE" dirty="0"/>
              <a:t>TR 33.809:</a:t>
            </a:r>
          </a:p>
          <a:p>
            <a:pPr lvl="1"/>
            <a:r>
              <a:rPr lang="sv-SE" altLang="sv-SE" dirty="0"/>
              <a:t>7 Key issues</a:t>
            </a:r>
          </a:p>
          <a:p>
            <a:pPr lvl="1"/>
            <a:r>
              <a:rPr lang="sv-SE" altLang="sv-SE" dirty="0"/>
              <a:t>16 </a:t>
            </a:r>
            <a:r>
              <a:rPr lang="en-US" altLang="ja-JP" dirty="0">
                <a:sym typeface="Wingdings" panose="05000000000000000000" pitchFamily="2" charset="2"/>
              </a:rPr>
              <a:t> 19 </a:t>
            </a:r>
            <a:r>
              <a:rPr lang="sv-SE" altLang="sv-SE" dirty="0"/>
              <a:t>Solutions</a:t>
            </a:r>
          </a:p>
          <a:p>
            <a:pPr lvl="1"/>
            <a:r>
              <a:rPr lang="sv-SE" altLang="sv-SE" dirty="0"/>
              <a:t>1 </a:t>
            </a:r>
            <a:r>
              <a:rPr lang="en-US" altLang="ja-JP" dirty="0">
                <a:sym typeface="Wingdings" panose="05000000000000000000" pitchFamily="2" charset="2"/>
              </a:rPr>
              <a:t> 2 </a:t>
            </a:r>
            <a:r>
              <a:rPr lang="sv-SE" altLang="sv-SE" dirty="0"/>
              <a:t>Conclusions</a:t>
            </a:r>
          </a:p>
        </p:txBody>
      </p:sp>
    </p:spTree>
  </p:cSld>
  <p:clrMapOvr>
    <a:masterClrMapping/>
  </p:clrMapOvr>
  <p:transition>
    <p:wipe dir="r"/>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EFD3E0B8-02D1-4E12-8F1F-DF3EE6E22EAC}"/>
              </a:ext>
            </a:extLst>
          </p:cNvPr>
          <p:cNvSpPr/>
          <p:nvPr/>
        </p:nvSpPr>
        <p:spPr bwMode="auto">
          <a:xfrm>
            <a:off x="8023172" y="2413389"/>
            <a:ext cx="1675309" cy="3823899"/>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25" name="TextBox 24">
            <a:extLst>
              <a:ext uri="{FF2B5EF4-FFF2-40B4-BE49-F238E27FC236}">
                <a16:creationId xmlns:a16="http://schemas.microsoft.com/office/drawing/2014/main" id="{2D13E064-1A44-490D-9EE8-550032D485A6}"/>
              </a:ext>
            </a:extLst>
          </p:cNvPr>
          <p:cNvSpPr txBox="1"/>
          <p:nvPr/>
        </p:nvSpPr>
        <p:spPr bwMode="auto">
          <a:xfrm>
            <a:off x="8554196" y="2765056"/>
            <a:ext cx="483970" cy="745895"/>
          </a:xfrm>
          <a:prstGeom prst="rect">
            <a:avLst/>
          </a:prstGeom>
          <a:solidFill>
            <a:schemeClr val="bg1"/>
          </a:solidFill>
          <a:ln w="19050">
            <a:solidFill>
              <a:srgbClr val="FF0000"/>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solidFill>
                  <a:srgbClr val="FF0000"/>
                </a:solidFill>
                <a:latin typeface="Ericsson Technical Icons" panose="00000500000000000000" pitchFamily="2" charset="0"/>
              </a:rPr>
              <a:t>B</a:t>
            </a:r>
            <a:endParaRPr lang="en-US" sz="2400" dirty="0">
              <a:solidFill>
                <a:srgbClr val="FF0000"/>
              </a:solidFill>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4290997" cy="4392612"/>
          </a:xfrm>
        </p:spPr>
        <p:txBody>
          <a:bodyPr/>
          <a:lstStyle/>
          <a:p>
            <a:r>
              <a:rPr lang="en-US" dirty="0"/>
              <a:t>Some of the addressed key issues include: </a:t>
            </a:r>
          </a:p>
          <a:p>
            <a:pPr lvl="1"/>
            <a:r>
              <a:rPr lang="en-US" dirty="0"/>
              <a:t>The </a:t>
            </a:r>
            <a:r>
              <a:rPr lang="en-GB" dirty="0"/>
              <a:t>protection of system information: goal is for example to prevent UEs from camping on false base station</a:t>
            </a:r>
          </a:p>
          <a:p>
            <a:pPr lvl="1"/>
            <a:r>
              <a:rPr lang="en-GB" dirty="0"/>
              <a:t>The protection of unicast message: goal is to mitigate impact of unauthenticated reject messages for example </a:t>
            </a:r>
            <a:endParaRPr lang="sv-SE" dirty="0"/>
          </a:p>
          <a:p>
            <a:endParaRPr lang="sv-SE" dirty="0"/>
          </a:p>
        </p:txBody>
      </p:sp>
      <p:sp>
        <p:nvSpPr>
          <p:cNvPr id="4" name="Title 3">
            <a:extLst>
              <a:ext uri="{FF2B5EF4-FFF2-40B4-BE49-F238E27FC236}">
                <a16:creationId xmlns:a16="http://schemas.microsoft.com/office/drawing/2014/main" id="{6C92EA93-41E8-4958-BC00-0F9AC8286363}"/>
              </a:ext>
            </a:extLst>
          </p:cNvPr>
          <p:cNvSpPr>
            <a:spLocks noGrp="1"/>
          </p:cNvSpPr>
          <p:nvPr>
            <p:ph type="title"/>
          </p:nvPr>
        </p:nvSpPr>
        <p:spPr>
          <a:xfrm>
            <a:off x="479424" y="306126"/>
            <a:ext cx="8664575" cy="1081088"/>
          </a:xfrm>
        </p:spPr>
        <p:txBody>
          <a:bodyPr/>
          <a:lstStyle/>
          <a:p>
            <a:r>
              <a:rPr lang="en-US" sz="4000" dirty="0"/>
              <a:t>Study on 5G security enhancement against false base stations - Overview</a:t>
            </a:r>
            <a:endParaRPr lang="sv-SE" sz="4000"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4220" y="1797681"/>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33.809</a:t>
            </a:r>
            <a:endParaRPr lang="sv-SE" sz="2000" b="1" dirty="0">
              <a:solidFill>
                <a:schemeClr val="accent1">
                  <a:lumMod val="75000"/>
                </a:schemeClr>
              </a:solidFill>
            </a:endParaRPr>
          </a:p>
        </p:txBody>
      </p:sp>
      <p:pic>
        <p:nvPicPr>
          <p:cNvPr id="10" name="Graphic 9">
            <a:extLst>
              <a:ext uri="{FF2B5EF4-FFF2-40B4-BE49-F238E27FC236}">
                <a16:creationId xmlns:a16="http://schemas.microsoft.com/office/drawing/2014/main" id="{9834F763-859B-4B01-8F4D-CA8C4FFB0CD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99098" y="3230226"/>
            <a:ext cx="229387" cy="229387"/>
          </a:xfrm>
          <a:prstGeom prst="rect">
            <a:avLst/>
          </a:prstGeom>
        </p:spPr>
      </p:pic>
      <p:cxnSp>
        <p:nvCxnSpPr>
          <p:cNvPr id="11" name="Straight Connector 10">
            <a:extLst>
              <a:ext uri="{FF2B5EF4-FFF2-40B4-BE49-F238E27FC236}">
                <a16:creationId xmlns:a16="http://schemas.microsoft.com/office/drawing/2014/main" id="{6774F907-CF57-4299-818F-CD7A6B83C942}"/>
              </a:ext>
            </a:extLst>
          </p:cNvPr>
          <p:cNvCxnSpPr>
            <a:cxnSpLocks/>
          </p:cNvCxnSpPr>
          <p:nvPr/>
        </p:nvCxnSpPr>
        <p:spPr bwMode="auto">
          <a:xfrm>
            <a:off x="7148318" y="2885005"/>
            <a:ext cx="0" cy="1264720"/>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2" name="Straight Connector 11">
            <a:extLst>
              <a:ext uri="{FF2B5EF4-FFF2-40B4-BE49-F238E27FC236}">
                <a16:creationId xmlns:a16="http://schemas.microsoft.com/office/drawing/2014/main" id="{904B7FED-373F-4CD0-B9CA-7A79FF7AFD06}"/>
              </a:ext>
            </a:extLst>
          </p:cNvPr>
          <p:cNvCxnSpPr>
            <a:cxnSpLocks/>
          </p:cNvCxnSpPr>
          <p:nvPr/>
        </p:nvCxnSpPr>
        <p:spPr bwMode="auto">
          <a:xfrm>
            <a:off x="8789836" y="3510951"/>
            <a:ext cx="0" cy="2544038"/>
          </a:xfrm>
          <a:prstGeom prst="line">
            <a:avLst/>
          </a:prstGeom>
          <a:solidFill>
            <a:schemeClr val="accent1"/>
          </a:solidFill>
          <a:ln w="12700" cap="flat" cmpd="sng" algn="ctr">
            <a:solidFill>
              <a:schemeClr val="tx1"/>
            </a:solidFill>
            <a:prstDash val="solid"/>
            <a:round/>
            <a:headEnd type="none" w="med" len="med"/>
            <a:tailEnd type="none" w="med" len="med"/>
          </a:ln>
          <a:effectLst/>
        </p:spPr>
      </p:cxnSp>
      <p:cxnSp>
        <p:nvCxnSpPr>
          <p:cNvPr id="13" name="Straight Connector 12">
            <a:extLst>
              <a:ext uri="{FF2B5EF4-FFF2-40B4-BE49-F238E27FC236}">
                <a16:creationId xmlns:a16="http://schemas.microsoft.com/office/drawing/2014/main" id="{3991C566-3C7E-4632-AB96-590B893DBDC3}"/>
              </a:ext>
            </a:extLst>
          </p:cNvPr>
          <p:cNvCxnSpPr>
            <a:cxnSpLocks/>
          </p:cNvCxnSpPr>
          <p:nvPr/>
        </p:nvCxnSpPr>
        <p:spPr bwMode="auto">
          <a:xfrm>
            <a:off x="5489095" y="2885005"/>
            <a:ext cx="6438" cy="3169984"/>
          </a:xfrm>
          <a:prstGeom prst="line">
            <a:avLst/>
          </a:prstGeom>
          <a:solidFill>
            <a:schemeClr val="accent1"/>
          </a:solidFill>
          <a:ln w="12700" cap="flat" cmpd="sng" algn="ctr">
            <a:solidFill>
              <a:schemeClr val="tx1"/>
            </a:solidFill>
            <a:prstDash val="solid"/>
            <a:round/>
            <a:headEnd type="none" w="med" len="med"/>
            <a:tailEnd type="none" w="med" len="med"/>
          </a:ln>
          <a:effectLst/>
        </p:spPr>
      </p:cxnSp>
      <p:sp>
        <p:nvSpPr>
          <p:cNvPr id="14" name="TextBox 13">
            <a:extLst>
              <a:ext uri="{FF2B5EF4-FFF2-40B4-BE49-F238E27FC236}">
                <a16:creationId xmlns:a16="http://schemas.microsoft.com/office/drawing/2014/main" id="{1E546796-3576-47BF-BDA4-A5390A4DE12F}"/>
              </a:ext>
            </a:extLst>
          </p:cNvPr>
          <p:cNvSpPr txBox="1"/>
          <p:nvPr/>
        </p:nvSpPr>
        <p:spPr bwMode="auto">
          <a:xfrm>
            <a:off x="6460389" y="2984900"/>
            <a:ext cx="1375858" cy="461513"/>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sign broacast information</a:t>
            </a:r>
          </a:p>
        </p:txBody>
      </p:sp>
      <p:cxnSp>
        <p:nvCxnSpPr>
          <p:cNvPr id="15" name="Straight Arrow Connector 14">
            <a:extLst>
              <a:ext uri="{FF2B5EF4-FFF2-40B4-BE49-F238E27FC236}">
                <a16:creationId xmlns:a16="http://schemas.microsoft.com/office/drawing/2014/main" id="{5F6BCE70-7674-4A33-B029-BE79EA978445}"/>
              </a:ext>
            </a:extLst>
          </p:cNvPr>
          <p:cNvCxnSpPr>
            <a:cxnSpLocks/>
          </p:cNvCxnSpPr>
          <p:nvPr/>
        </p:nvCxnSpPr>
        <p:spPr bwMode="auto">
          <a:xfrm flipH="1">
            <a:off x="5495533" y="3646901"/>
            <a:ext cx="1652785"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16" name="TextBox 15">
            <a:extLst>
              <a:ext uri="{FF2B5EF4-FFF2-40B4-BE49-F238E27FC236}">
                <a16:creationId xmlns:a16="http://schemas.microsoft.com/office/drawing/2014/main" id="{8D83C118-5B5F-4E28-AD3B-407377203D37}"/>
              </a:ext>
            </a:extLst>
          </p:cNvPr>
          <p:cNvSpPr txBox="1"/>
          <p:nvPr/>
        </p:nvSpPr>
        <p:spPr bwMode="auto">
          <a:xfrm>
            <a:off x="4811762" y="3829511"/>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17" name="Graphic 16">
            <a:extLst>
              <a:ext uri="{FF2B5EF4-FFF2-40B4-BE49-F238E27FC236}">
                <a16:creationId xmlns:a16="http://schemas.microsoft.com/office/drawing/2014/main" id="{511F379F-DA56-4F4A-B999-9EAAE94DB41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932494" y="4278220"/>
            <a:ext cx="221249" cy="221249"/>
          </a:xfrm>
          <a:prstGeom prst="rect">
            <a:avLst/>
          </a:prstGeom>
        </p:spPr>
      </p:pic>
      <p:sp>
        <p:nvSpPr>
          <p:cNvPr id="18" name="TextBox 17">
            <a:extLst>
              <a:ext uri="{FF2B5EF4-FFF2-40B4-BE49-F238E27FC236}">
                <a16:creationId xmlns:a16="http://schemas.microsoft.com/office/drawing/2014/main" id="{D6B41E32-5DD6-4060-A9E1-69B55971B21F}"/>
              </a:ext>
            </a:extLst>
          </p:cNvPr>
          <p:cNvSpPr txBox="1"/>
          <p:nvPr/>
        </p:nvSpPr>
        <p:spPr bwMode="auto">
          <a:xfrm>
            <a:off x="8205838" y="4189619"/>
            <a:ext cx="1167995" cy="68413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forge own broacast information</a:t>
            </a:r>
          </a:p>
        </p:txBody>
      </p:sp>
      <p:cxnSp>
        <p:nvCxnSpPr>
          <p:cNvPr id="19" name="Straight Arrow Connector 18">
            <a:extLst>
              <a:ext uri="{FF2B5EF4-FFF2-40B4-BE49-F238E27FC236}">
                <a16:creationId xmlns:a16="http://schemas.microsoft.com/office/drawing/2014/main" id="{A48DF3E6-1AA8-451C-81FF-9F18791BCC59}"/>
              </a:ext>
            </a:extLst>
          </p:cNvPr>
          <p:cNvCxnSpPr>
            <a:cxnSpLocks/>
          </p:cNvCxnSpPr>
          <p:nvPr/>
        </p:nvCxnSpPr>
        <p:spPr bwMode="auto">
          <a:xfrm flipH="1">
            <a:off x="5495533" y="5047870"/>
            <a:ext cx="3294304"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20" name="TextBox 19">
            <a:extLst>
              <a:ext uri="{FF2B5EF4-FFF2-40B4-BE49-F238E27FC236}">
                <a16:creationId xmlns:a16="http://schemas.microsoft.com/office/drawing/2014/main" id="{2016A8FD-F6C7-4C2F-AE99-490BB9E8966C}"/>
              </a:ext>
            </a:extLst>
          </p:cNvPr>
          <p:cNvSpPr txBox="1"/>
          <p:nvPr/>
        </p:nvSpPr>
        <p:spPr bwMode="auto">
          <a:xfrm>
            <a:off x="4804300" y="5210726"/>
            <a:ext cx="1375858" cy="731794"/>
          </a:xfrm>
          <a:prstGeom prst="rect">
            <a:avLst/>
          </a:prstGeom>
          <a:solidFill>
            <a:schemeClr val="bg1"/>
          </a:solidFill>
          <a:ln w="12700">
            <a:solidFill>
              <a:schemeClr val="tx1"/>
            </a:solid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400" dirty="0"/>
              <a:t>verify broacast information signature</a:t>
            </a:r>
          </a:p>
        </p:txBody>
      </p:sp>
      <p:pic>
        <p:nvPicPr>
          <p:cNvPr id="21" name="Graphic 20">
            <a:extLst>
              <a:ext uri="{FF2B5EF4-FFF2-40B4-BE49-F238E27FC236}">
                <a16:creationId xmlns:a16="http://schemas.microsoft.com/office/drawing/2014/main" id="{013694EE-D20E-44E6-832C-E119E759008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941120" y="5700294"/>
            <a:ext cx="212623" cy="212623"/>
          </a:xfrm>
          <a:prstGeom prst="rect">
            <a:avLst/>
          </a:prstGeom>
        </p:spPr>
      </p:pic>
      <p:pic>
        <p:nvPicPr>
          <p:cNvPr id="23" name="Graphic 22">
            <a:extLst>
              <a:ext uri="{FF2B5EF4-FFF2-40B4-BE49-F238E27FC236}">
                <a16:creationId xmlns:a16="http://schemas.microsoft.com/office/drawing/2014/main" id="{44DDFAFE-4CE8-4649-91B8-1830A3F3C95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5335599" y="2475171"/>
            <a:ext cx="306991" cy="429787"/>
          </a:xfrm>
          <a:prstGeom prst="rect">
            <a:avLst/>
          </a:prstGeom>
        </p:spPr>
      </p:pic>
      <p:sp>
        <p:nvSpPr>
          <p:cNvPr id="24" name="TextBox 23">
            <a:extLst>
              <a:ext uri="{FF2B5EF4-FFF2-40B4-BE49-F238E27FC236}">
                <a16:creationId xmlns:a16="http://schemas.microsoft.com/office/drawing/2014/main" id="{146799B4-ACA6-4B83-B327-AF3C8FA28EF1}"/>
              </a:ext>
            </a:extLst>
          </p:cNvPr>
          <p:cNvSpPr txBox="1"/>
          <p:nvPr/>
        </p:nvSpPr>
        <p:spPr bwMode="auto">
          <a:xfrm>
            <a:off x="6923804" y="21467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pic>
        <p:nvPicPr>
          <p:cNvPr id="9" name="Graphic 8">
            <a:extLst>
              <a:ext uri="{FF2B5EF4-FFF2-40B4-BE49-F238E27FC236}">
                <a16:creationId xmlns:a16="http://schemas.microsoft.com/office/drawing/2014/main" id="{8DA178B3-D485-4CB3-9B08-7B32C22C42A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98791" y="2668233"/>
            <a:ext cx="229386" cy="229386"/>
          </a:xfrm>
          <a:prstGeom prst="rect">
            <a:avLst/>
          </a:prstGeom>
        </p:spPr>
      </p:pic>
      <p:pic>
        <p:nvPicPr>
          <p:cNvPr id="26" name="Content Placeholder 87">
            <a:extLst>
              <a:ext uri="{FF2B5EF4-FFF2-40B4-BE49-F238E27FC236}">
                <a16:creationId xmlns:a16="http://schemas.microsoft.com/office/drawing/2014/main" id="{1D747131-B857-4A06-B437-AD626D5B4C8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9024409" y="2930214"/>
            <a:ext cx="435430" cy="435430"/>
          </a:xfrm>
          <a:prstGeom prst="rect">
            <a:avLst/>
          </a:prstGeom>
          <a:noFill/>
          <a:ln w="9525">
            <a:noFill/>
            <a:miter lim="800000"/>
            <a:headEnd/>
            <a:tailEnd/>
          </a:ln>
        </p:spPr>
      </p:pic>
    </p:spTree>
    <p:extLst>
      <p:ext uri="{BB962C8B-B14F-4D97-AF65-F5344CB8AC3E}">
        <p14:creationId xmlns:p14="http://schemas.microsoft.com/office/powerpoint/2010/main" val="145118846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2">
            <a:extLst>
              <a:ext uri="{FF2B5EF4-FFF2-40B4-BE49-F238E27FC236}">
                <a16:creationId xmlns:a16="http://schemas.microsoft.com/office/drawing/2014/main" id="{EC7272D3-6354-4EE3-8C01-74C97DCE29ED}"/>
              </a:ext>
            </a:extLst>
          </p:cNvPr>
          <p:cNvSpPr>
            <a:spLocks noGrp="1"/>
          </p:cNvSpPr>
          <p:nvPr>
            <p:ph type="title"/>
          </p:nvPr>
        </p:nvSpPr>
        <p:spPr/>
        <p:txBody>
          <a:bodyPr/>
          <a:lstStyle/>
          <a:p>
            <a:r>
              <a:rPr lang="en-US" altLang="ja-JP" sz="4000" dirty="0"/>
              <a:t>User Plane Integrity Protection - Status</a:t>
            </a:r>
            <a:endParaRPr lang="sv-SE" altLang="sv-SE" sz="4000" dirty="0"/>
          </a:p>
        </p:txBody>
      </p:sp>
      <p:sp>
        <p:nvSpPr>
          <p:cNvPr id="36867" name="Content Placeholder 3">
            <a:extLst>
              <a:ext uri="{FF2B5EF4-FFF2-40B4-BE49-F238E27FC236}">
                <a16:creationId xmlns:a16="http://schemas.microsoft.com/office/drawing/2014/main" id="{4CE39F7E-9B3C-4FAD-9903-DDDF3628753E}"/>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FS_UP_IP_Sec</a:t>
            </a:r>
          </a:p>
          <a:p>
            <a:r>
              <a:rPr lang="sv-SE" altLang="sv-SE" dirty="0"/>
              <a:t>Completion rate: </a:t>
            </a:r>
          </a:p>
          <a:p>
            <a:pPr lvl="1"/>
            <a:r>
              <a:rPr lang="sv-SE" altLang="sv-SE" dirty="0"/>
              <a:t>50% </a:t>
            </a:r>
            <a:r>
              <a:rPr lang="en-US" altLang="ja-JP" dirty="0">
                <a:sym typeface="Wingdings" panose="05000000000000000000" pitchFamily="2" charset="2"/>
              </a:rPr>
              <a:t> 65%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33.853 </a:t>
            </a:r>
            <a:r>
              <a:rPr lang="en-US" altLang="ja-JP" dirty="0"/>
              <a:t>Technical report on key issues and potential solutions for Integrity protection of the User Plane</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6868" name="Content Placeholder 4">
            <a:extLst>
              <a:ext uri="{FF2B5EF4-FFF2-40B4-BE49-F238E27FC236}">
                <a16:creationId xmlns:a16="http://schemas.microsoft.com/office/drawing/2014/main" id="{776B8B07-D91F-4A14-9906-A95509476727}"/>
              </a:ext>
            </a:extLst>
          </p:cNvPr>
          <p:cNvSpPr>
            <a:spLocks noGrp="1"/>
          </p:cNvSpPr>
          <p:nvPr>
            <p:ph idx="10"/>
          </p:nvPr>
        </p:nvSpPr>
        <p:spPr>
          <a:xfrm>
            <a:off x="6272213" y="1825625"/>
            <a:ext cx="5081587" cy="4351338"/>
          </a:xfrm>
        </p:spPr>
        <p:txBody>
          <a:bodyPr/>
          <a:lstStyle/>
          <a:p>
            <a:r>
              <a:rPr lang="sv-SE" altLang="sv-SE" dirty="0"/>
              <a:t>TR 33.853:</a:t>
            </a:r>
          </a:p>
          <a:p>
            <a:pPr lvl="1"/>
            <a:r>
              <a:rPr lang="en-US" altLang="ja-JP" dirty="0">
                <a:sym typeface="Wingdings" panose="05000000000000000000" pitchFamily="2" charset="2"/>
              </a:rPr>
              <a:t>6 </a:t>
            </a:r>
            <a:r>
              <a:rPr lang="sv-SE" altLang="sv-SE" dirty="0"/>
              <a:t>Key issues</a:t>
            </a:r>
          </a:p>
          <a:p>
            <a:pPr lvl="1"/>
            <a:r>
              <a:rPr lang="sv-SE" altLang="sv-SE" dirty="0"/>
              <a:t>7 </a:t>
            </a:r>
            <a:r>
              <a:rPr lang="en-US" altLang="ja-JP" dirty="0">
                <a:sym typeface="Wingdings" panose="05000000000000000000" pitchFamily="2" charset="2"/>
              </a:rPr>
              <a:t> 10 </a:t>
            </a:r>
            <a:r>
              <a:rPr lang="sv-SE" altLang="sv-SE" dirty="0"/>
              <a:t>Solutions</a:t>
            </a:r>
          </a:p>
          <a:p>
            <a:pPr lvl="1"/>
            <a:r>
              <a:rPr lang="sv-SE" altLang="sv-SE" dirty="0"/>
              <a:t>0 </a:t>
            </a:r>
            <a:r>
              <a:rPr lang="en-US" altLang="ja-JP" dirty="0">
                <a:sym typeface="Wingdings" panose="05000000000000000000" pitchFamily="2" charset="2"/>
              </a:rPr>
              <a:t> 1 </a:t>
            </a:r>
            <a:r>
              <a:rPr lang="sv-SE" altLang="sv-SE" dirty="0"/>
              <a:t>Conclusions</a:t>
            </a:r>
          </a:p>
        </p:txBody>
      </p:sp>
    </p:spTree>
  </p:cSld>
  <p:clrMapOvr>
    <a:masterClrMapping/>
  </p:clrMapOvr>
  <p:transition>
    <p:wipe dir="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Rectangle 50">
            <a:extLst>
              <a:ext uri="{FF2B5EF4-FFF2-40B4-BE49-F238E27FC236}">
                <a16:creationId xmlns:a16="http://schemas.microsoft.com/office/drawing/2014/main" id="{3B130A80-F594-4DB7-8B8A-23420ECD17F6}"/>
              </a:ext>
            </a:extLst>
          </p:cNvPr>
          <p:cNvSpPr/>
          <p:nvPr/>
        </p:nvSpPr>
        <p:spPr bwMode="auto">
          <a:xfrm>
            <a:off x="8485059" y="3447687"/>
            <a:ext cx="1455473"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49" name="Rectangle 48">
            <a:extLst>
              <a:ext uri="{FF2B5EF4-FFF2-40B4-BE49-F238E27FC236}">
                <a16:creationId xmlns:a16="http://schemas.microsoft.com/office/drawing/2014/main" id="{7E825739-2285-447E-BA21-28E14D09A234}"/>
              </a:ext>
            </a:extLst>
          </p:cNvPr>
          <p:cNvSpPr/>
          <p:nvPr/>
        </p:nvSpPr>
        <p:spPr bwMode="auto">
          <a:xfrm>
            <a:off x="5093211" y="3447687"/>
            <a:ext cx="2658319" cy="1128171"/>
          </a:xfrm>
          <a:prstGeom prst="rect">
            <a:avLst/>
          </a:prstGeom>
          <a:solidFill>
            <a:schemeClr val="tx1">
              <a:lumMod val="10000"/>
              <a:lumOff val="90000"/>
            </a:schemeClr>
          </a:solidFill>
          <a:ln w="12700" cap="flat" cmpd="sng" algn="ctr">
            <a:noFill/>
            <a:prstDash val="solid"/>
            <a:round/>
            <a:headEnd type="none" w="med" len="med"/>
            <a:tailEnd type="none" w="med" len="med"/>
          </a:ln>
          <a:effectLst/>
        </p:spPr>
        <p:txBody>
          <a:bodyPr rot="0" spcFirstLastPara="0" vertOverflow="overflow" horzOverflow="overflow" vert="horz" wrap="square" lIns="72000" tIns="36000" rIns="73152" bIns="36576" numCol="1" spcCol="0" rtlCol="0" fromWordArt="0" anchor="t" anchorCtr="0" forceAA="0" compatLnSpc="1">
            <a:prstTxWarp prst="textNoShape">
              <a:avLst/>
            </a:prstTxWarp>
            <a:noAutofit/>
          </a:bodyPr>
          <a:lstStyle/>
          <a:p>
            <a:pPr marL="357188" marR="0" indent="-357188" algn="l" defTabSz="914400" rtl="0" eaLnBrk="1" fontAlgn="base" latinLnBrk="0" hangingPunct="1">
              <a:lnSpc>
                <a:spcPct val="100000"/>
              </a:lnSpc>
              <a:spcBef>
                <a:spcPts val="300"/>
              </a:spcBef>
              <a:spcAft>
                <a:spcPct val="0"/>
              </a:spcAft>
              <a:buClrTx/>
              <a:buSzTx/>
              <a:buFont typeface="Ericsson Hilda" panose="00000500000000000000" pitchFamily="2" charset="0"/>
              <a:buChar char="—"/>
              <a:tabLst/>
            </a:pPr>
            <a:endParaRPr kumimoji="0" lang="sv-SE" sz="2000" b="0" i="0" u="none" strike="noStrike" cap="none" normalizeH="0" baseline="0" dirty="0" err="1">
              <a:ln>
                <a:noFill/>
              </a:ln>
              <a:solidFill>
                <a:schemeClr val="bg1"/>
              </a:solidFill>
              <a:effectLst/>
              <a:latin typeface="+mn-lt"/>
            </a:endParaRPr>
          </a:p>
        </p:txBody>
      </p:sp>
      <p:sp>
        <p:nvSpPr>
          <p:cNvPr id="3" name="Content Placeholder 2">
            <a:extLst>
              <a:ext uri="{FF2B5EF4-FFF2-40B4-BE49-F238E27FC236}">
                <a16:creationId xmlns:a16="http://schemas.microsoft.com/office/drawing/2014/main" id="{3A781273-66B6-4B55-86B6-644BEC846472}"/>
              </a:ext>
            </a:extLst>
          </p:cNvPr>
          <p:cNvSpPr>
            <a:spLocks noGrp="1"/>
          </p:cNvSpPr>
          <p:nvPr>
            <p:ph sz="half" idx="1"/>
          </p:nvPr>
        </p:nvSpPr>
        <p:spPr>
          <a:xfrm>
            <a:off x="479425" y="1844675"/>
            <a:ext cx="3951333" cy="4392612"/>
          </a:xfrm>
        </p:spPr>
        <p:txBody>
          <a:bodyPr/>
          <a:lstStyle/>
          <a:p>
            <a:r>
              <a:rPr lang="sv-SE" dirty="0"/>
              <a:t>Two main topics:</a:t>
            </a:r>
          </a:p>
          <a:p>
            <a:pPr marL="827088" lvl="1" indent="-457200">
              <a:buFont typeface="+mj-lt"/>
              <a:buAutoNum type="arabicPeriod"/>
            </a:pPr>
            <a:r>
              <a:rPr lang="sv-SE" dirty="0"/>
              <a:t>Support of full rate UP integrity protection</a:t>
            </a:r>
          </a:p>
          <a:p>
            <a:pPr marL="827088" lvl="1" indent="-457200">
              <a:buFont typeface="+mj-lt"/>
              <a:buAutoNum type="arabicPeriod"/>
            </a:pPr>
            <a:endParaRPr lang="sv-SE" dirty="0"/>
          </a:p>
          <a:p>
            <a:pPr marL="827088" lvl="1" indent="-457200">
              <a:buFont typeface="+mj-lt"/>
              <a:buAutoNum type="arabicPeriod"/>
            </a:pPr>
            <a:r>
              <a:rPr lang="sv-SE" dirty="0"/>
              <a:t>Introduction of UP integrity protection in LTE (connected to 5GC and EPC)</a:t>
            </a:r>
          </a:p>
          <a:p>
            <a:endParaRPr lang="sv-SE" dirty="0"/>
          </a:p>
        </p:txBody>
      </p:sp>
      <p:sp>
        <p:nvSpPr>
          <p:cNvPr id="6" name="TextBox 5">
            <a:extLst>
              <a:ext uri="{FF2B5EF4-FFF2-40B4-BE49-F238E27FC236}">
                <a16:creationId xmlns:a16="http://schemas.microsoft.com/office/drawing/2014/main" id="{26411529-6273-4CF6-8930-1B18312B0C40}"/>
              </a:ext>
            </a:extLst>
          </p:cNvPr>
          <p:cNvSpPr txBox="1"/>
          <p:nvPr/>
        </p:nvSpPr>
        <p:spPr bwMode="auto">
          <a:xfrm>
            <a:off x="10188843" y="1841530"/>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hlinkClick r:id="rId2"/>
              </a:rPr>
              <a:t>33.853</a:t>
            </a:r>
            <a:endParaRPr lang="sv-SE" sz="2000" b="1" dirty="0">
              <a:solidFill>
                <a:schemeClr val="accent1">
                  <a:lumMod val="75000"/>
                </a:schemeClr>
              </a:solidFill>
            </a:endParaRPr>
          </a:p>
        </p:txBody>
      </p:sp>
      <p:pic>
        <p:nvPicPr>
          <p:cNvPr id="5" name="Graphic 4">
            <a:extLst>
              <a:ext uri="{FF2B5EF4-FFF2-40B4-BE49-F238E27FC236}">
                <a16:creationId xmlns:a16="http://schemas.microsoft.com/office/drawing/2014/main" id="{048F5C7C-1C4F-4513-80F4-54EC5F9FA94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74163" y="5103471"/>
            <a:ext cx="306991" cy="429787"/>
          </a:xfrm>
          <a:prstGeom prst="rect">
            <a:avLst/>
          </a:prstGeom>
        </p:spPr>
      </p:pic>
      <p:sp>
        <p:nvSpPr>
          <p:cNvPr id="15" name="Freeform 34">
            <a:extLst>
              <a:ext uri="{FF2B5EF4-FFF2-40B4-BE49-F238E27FC236}">
                <a16:creationId xmlns:a16="http://schemas.microsoft.com/office/drawing/2014/main" id="{A8EF3753-9996-4369-8B1E-B94C67CBC7F5}"/>
              </a:ext>
            </a:extLst>
          </p:cNvPr>
          <p:cNvSpPr>
            <a:spLocks noChangeAspect="1"/>
          </p:cNvSpPr>
          <p:nvPr/>
        </p:nvSpPr>
        <p:spPr bwMode="auto">
          <a:xfrm>
            <a:off x="5158563"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6" name="Freeform 34">
            <a:extLst>
              <a:ext uri="{FF2B5EF4-FFF2-40B4-BE49-F238E27FC236}">
                <a16:creationId xmlns:a16="http://schemas.microsoft.com/office/drawing/2014/main" id="{0995E358-C031-444E-A445-762D6F78DEC3}"/>
              </a:ext>
            </a:extLst>
          </p:cNvPr>
          <p:cNvSpPr>
            <a:spLocks noChangeAspect="1"/>
          </p:cNvSpPr>
          <p:nvPr/>
        </p:nvSpPr>
        <p:spPr bwMode="auto">
          <a:xfrm>
            <a:off x="8277940" y="1848682"/>
            <a:ext cx="1283804" cy="980814"/>
          </a:xfrm>
          <a:custGeom>
            <a:avLst/>
            <a:gdLst>
              <a:gd name="T0" fmla="*/ 15322411 w 522"/>
              <a:gd name="T1" fmla="*/ 59674397 h 399"/>
              <a:gd name="T2" fmla="*/ 4342078 w 522"/>
              <a:gd name="T3" fmla="*/ 44798810 h 399"/>
              <a:gd name="T4" fmla="*/ 0 w 522"/>
              <a:gd name="T5" fmla="*/ 34281387 h 399"/>
              <a:gd name="T6" fmla="*/ 13445428 w 522"/>
              <a:gd name="T7" fmla="*/ 18556182 h 399"/>
              <a:gd name="T8" fmla="*/ 25222172 w 522"/>
              <a:gd name="T9" fmla="*/ 6870450 h 399"/>
              <a:gd name="T10" fmla="*/ 46815215 w 522"/>
              <a:gd name="T11" fmla="*/ 0 h 399"/>
              <a:gd name="T12" fmla="*/ 63288766 w 522"/>
              <a:gd name="T13" fmla="*/ 12029493 h 399"/>
              <a:gd name="T14" fmla="*/ 72398755 w 522"/>
              <a:gd name="T15" fmla="*/ 14239600 h 399"/>
              <a:gd name="T16" fmla="*/ 72664127 w 522"/>
              <a:gd name="T17" fmla="*/ 16070027 h 399"/>
              <a:gd name="T18" fmla="*/ 70827127 w 522"/>
              <a:gd name="T19" fmla="*/ 16343079 h 399"/>
              <a:gd name="T20" fmla="*/ 62629961 w 522"/>
              <a:gd name="T21" fmla="*/ 14718417 h 399"/>
              <a:gd name="T22" fmla="*/ 61056958 w 522"/>
              <a:gd name="T23" fmla="*/ 13728968 h 399"/>
              <a:gd name="T24" fmla="*/ 33482122 w 522"/>
              <a:gd name="T25" fmla="*/ 11543714 h 399"/>
              <a:gd name="T26" fmla="*/ 32488820 w 522"/>
              <a:gd name="T27" fmla="*/ 12179925 h 399"/>
              <a:gd name="T28" fmla="*/ 25222172 w 522"/>
              <a:gd name="T29" fmla="*/ 9566315 h 399"/>
              <a:gd name="T30" fmla="*/ 16166319 w 522"/>
              <a:gd name="T31" fmla="*/ 18556182 h 399"/>
              <a:gd name="T32" fmla="*/ 16166319 w 522"/>
              <a:gd name="T33" fmla="*/ 21233511 h 399"/>
              <a:gd name="T34" fmla="*/ 15171460 w 522"/>
              <a:gd name="T35" fmla="*/ 21746290 h 399"/>
              <a:gd name="T36" fmla="*/ 6693185 w 522"/>
              <a:gd name="T37" fmla="*/ 43474041 h 399"/>
              <a:gd name="T38" fmla="*/ 7061207 w 522"/>
              <a:gd name="T39" fmla="*/ 44949086 h 399"/>
              <a:gd name="T40" fmla="*/ 15322411 w 522"/>
              <a:gd name="T41" fmla="*/ 57005579 h 399"/>
              <a:gd name="T42" fmla="*/ 18890363 w 522"/>
              <a:gd name="T43" fmla="*/ 56345442 h 399"/>
              <a:gd name="T44" fmla="*/ 20728615 w 522"/>
              <a:gd name="T45" fmla="*/ 57005579 h 399"/>
              <a:gd name="T46" fmla="*/ 31006315 w 522"/>
              <a:gd name="T47" fmla="*/ 63989791 h 399"/>
              <a:gd name="T48" fmla="*/ 40750026 w 522"/>
              <a:gd name="T49" fmla="*/ 58986125 h 399"/>
              <a:gd name="T50" fmla="*/ 41749956 w 522"/>
              <a:gd name="T51" fmla="*/ 59314265 h 399"/>
              <a:gd name="T52" fmla="*/ 57914511 w 522"/>
              <a:gd name="T53" fmla="*/ 56495062 h 399"/>
              <a:gd name="T54" fmla="*/ 58910619 w 522"/>
              <a:gd name="T55" fmla="*/ 55859731 h 399"/>
              <a:gd name="T56" fmla="*/ 66484669 w 522"/>
              <a:gd name="T57" fmla="*/ 58324971 h 399"/>
              <a:gd name="T58" fmla="*/ 76585036 w 522"/>
              <a:gd name="T59" fmla="*/ 48279962 h 399"/>
              <a:gd name="T60" fmla="*/ 77737381 w 522"/>
              <a:gd name="T61" fmla="*/ 46806105 h 399"/>
              <a:gd name="T62" fmla="*/ 85155076 w 522"/>
              <a:gd name="T63" fmla="*/ 38294923 h 399"/>
              <a:gd name="T64" fmla="*/ 76585036 w 522"/>
              <a:gd name="T65" fmla="*/ 29241337 h 399"/>
              <a:gd name="T66" fmla="*/ 76228470 w 522"/>
              <a:gd name="T67" fmla="*/ 28249952 h 399"/>
              <a:gd name="T68" fmla="*/ 74390161 w 522"/>
              <a:gd name="T69" fmla="*/ 19880759 h 399"/>
              <a:gd name="T70" fmla="*/ 74747809 w 522"/>
              <a:gd name="T71" fmla="*/ 17899842 h 399"/>
              <a:gd name="T72" fmla="*/ 79087081 w 522"/>
              <a:gd name="T73" fmla="*/ 26420054 h 399"/>
              <a:gd name="T74" fmla="*/ 79087081 w 522"/>
              <a:gd name="T75" fmla="*/ 27411003 h 399"/>
              <a:gd name="T76" fmla="*/ 79304899 w 522"/>
              <a:gd name="T77" fmla="*/ 49118805 h 399"/>
              <a:gd name="T78" fmla="*/ 66484669 w 522"/>
              <a:gd name="T79" fmla="*/ 61019112 h 399"/>
              <a:gd name="T80" fmla="*/ 48438070 w 522"/>
              <a:gd name="T81" fmla="*/ 64343038 h 399"/>
              <a:gd name="T82" fmla="*/ 41262602 w 522"/>
              <a:gd name="T83" fmla="*/ 62160644 h 399"/>
              <a:gd name="T84" fmla="*/ 18668376 w 522"/>
              <a:gd name="T85" fmla="*/ 59190764 h 399"/>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w 522"/>
              <a:gd name="T130" fmla="*/ 0 h 399"/>
              <a:gd name="T131" fmla="*/ 522 w 522"/>
              <a:gd name="T132" fmla="*/ 399 h 399"/>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T129" t="T130" r="T131" b="T132"/>
            <a:pathLst>
              <a:path w="522" h="399">
                <a:moveTo>
                  <a:pt x="111" y="354"/>
                </a:moveTo>
                <a:cubicBezTo>
                  <a:pt x="105" y="356"/>
                  <a:pt x="98" y="357"/>
                  <a:pt x="91" y="357"/>
                </a:cubicBezTo>
                <a:cubicBezTo>
                  <a:pt x="91" y="357"/>
                  <a:pt x="91" y="357"/>
                  <a:pt x="91" y="357"/>
                </a:cubicBezTo>
                <a:cubicBezTo>
                  <a:pt x="53" y="357"/>
                  <a:pt x="23" y="326"/>
                  <a:pt x="23" y="288"/>
                </a:cubicBezTo>
                <a:cubicBezTo>
                  <a:pt x="23" y="288"/>
                  <a:pt x="23" y="288"/>
                  <a:pt x="23" y="288"/>
                </a:cubicBezTo>
                <a:cubicBezTo>
                  <a:pt x="23" y="281"/>
                  <a:pt x="24" y="275"/>
                  <a:pt x="26" y="268"/>
                </a:cubicBezTo>
                <a:cubicBezTo>
                  <a:pt x="26" y="268"/>
                  <a:pt x="26" y="268"/>
                  <a:pt x="26" y="268"/>
                </a:cubicBezTo>
                <a:cubicBezTo>
                  <a:pt x="10" y="252"/>
                  <a:pt x="0" y="230"/>
                  <a:pt x="0" y="205"/>
                </a:cubicBezTo>
                <a:cubicBezTo>
                  <a:pt x="0" y="205"/>
                  <a:pt x="0" y="205"/>
                  <a:pt x="0" y="205"/>
                </a:cubicBezTo>
                <a:cubicBezTo>
                  <a:pt x="0" y="159"/>
                  <a:pt x="35" y="120"/>
                  <a:pt x="81" y="115"/>
                </a:cubicBezTo>
                <a:cubicBezTo>
                  <a:pt x="81" y="115"/>
                  <a:pt x="81" y="115"/>
                  <a:pt x="81" y="115"/>
                </a:cubicBezTo>
                <a:cubicBezTo>
                  <a:pt x="80" y="114"/>
                  <a:pt x="80" y="112"/>
                  <a:pt x="80" y="111"/>
                </a:cubicBezTo>
                <a:cubicBezTo>
                  <a:pt x="80" y="111"/>
                  <a:pt x="80" y="111"/>
                  <a:pt x="80" y="111"/>
                </a:cubicBezTo>
                <a:cubicBezTo>
                  <a:pt x="80" y="72"/>
                  <a:pt x="111" y="41"/>
                  <a:pt x="150" y="41"/>
                </a:cubicBezTo>
                <a:cubicBezTo>
                  <a:pt x="150" y="41"/>
                  <a:pt x="150" y="41"/>
                  <a:pt x="150" y="41"/>
                </a:cubicBezTo>
                <a:cubicBezTo>
                  <a:pt x="164" y="41"/>
                  <a:pt x="177" y="46"/>
                  <a:pt x="188" y="53"/>
                </a:cubicBezTo>
                <a:cubicBezTo>
                  <a:pt x="188" y="53"/>
                  <a:pt x="188" y="53"/>
                  <a:pt x="188" y="53"/>
                </a:cubicBezTo>
                <a:cubicBezTo>
                  <a:pt x="206" y="21"/>
                  <a:pt x="240" y="0"/>
                  <a:pt x="278" y="0"/>
                </a:cubicBezTo>
                <a:cubicBezTo>
                  <a:pt x="278" y="0"/>
                  <a:pt x="278" y="0"/>
                  <a:pt x="278" y="0"/>
                </a:cubicBezTo>
                <a:cubicBezTo>
                  <a:pt x="324" y="0"/>
                  <a:pt x="363" y="30"/>
                  <a:pt x="376" y="72"/>
                </a:cubicBezTo>
                <a:cubicBezTo>
                  <a:pt x="376" y="72"/>
                  <a:pt x="376" y="72"/>
                  <a:pt x="376" y="72"/>
                </a:cubicBezTo>
                <a:cubicBezTo>
                  <a:pt x="379" y="72"/>
                  <a:pt x="381" y="71"/>
                  <a:pt x="383" y="71"/>
                </a:cubicBezTo>
                <a:cubicBezTo>
                  <a:pt x="383" y="71"/>
                  <a:pt x="383" y="71"/>
                  <a:pt x="383" y="71"/>
                </a:cubicBezTo>
                <a:cubicBezTo>
                  <a:pt x="400" y="71"/>
                  <a:pt x="416" y="76"/>
                  <a:pt x="430" y="85"/>
                </a:cubicBezTo>
                <a:cubicBezTo>
                  <a:pt x="430" y="85"/>
                  <a:pt x="430" y="85"/>
                  <a:pt x="430" y="85"/>
                </a:cubicBezTo>
                <a:cubicBezTo>
                  <a:pt x="430" y="85"/>
                  <a:pt x="430" y="85"/>
                  <a:pt x="430" y="85"/>
                </a:cubicBezTo>
                <a:cubicBezTo>
                  <a:pt x="433" y="87"/>
                  <a:pt x="434" y="92"/>
                  <a:pt x="432" y="96"/>
                </a:cubicBezTo>
                <a:cubicBezTo>
                  <a:pt x="432" y="96"/>
                  <a:pt x="432" y="96"/>
                  <a:pt x="432" y="96"/>
                </a:cubicBezTo>
                <a:cubicBezTo>
                  <a:pt x="430" y="100"/>
                  <a:pt x="425" y="101"/>
                  <a:pt x="421" y="98"/>
                </a:cubicBezTo>
                <a:cubicBezTo>
                  <a:pt x="421" y="98"/>
                  <a:pt x="421" y="98"/>
                  <a:pt x="421" y="98"/>
                </a:cubicBezTo>
                <a:cubicBezTo>
                  <a:pt x="410" y="91"/>
                  <a:pt x="397" y="87"/>
                  <a:pt x="383" y="87"/>
                </a:cubicBezTo>
                <a:cubicBezTo>
                  <a:pt x="383" y="87"/>
                  <a:pt x="383" y="87"/>
                  <a:pt x="383" y="87"/>
                </a:cubicBezTo>
                <a:cubicBezTo>
                  <a:pt x="379" y="87"/>
                  <a:pt x="376" y="88"/>
                  <a:pt x="372" y="88"/>
                </a:cubicBezTo>
                <a:cubicBezTo>
                  <a:pt x="372" y="88"/>
                  <a:pt x="372" y="88"/>
                  <a:pt x="372" y="88"/>
                </a:cubicBezTo>
                <a:cubicBezTo>
                  <a:pt x="368" y="89"/>
                  <a:pt x="364" y="86"/>
                  <a:pt x="363" y="82"/>
                </a:cubicBezTo>
                <a:cubicBezTo>
                  <a:pt x="363" y="82"/>
                  <a:pt x="363" y="82"/>
                  <a:pt x="363" y="82"/>
                </a:cubicBezTo>
                <a:cubicBezTo>
                  <a:pt x="354" y="44"/>
                  <a:pt x="319" y="16"/>
                  <a:pt x="278" y="16"/>
                </a:cubicBezTo>
                <a:cubicBezTo>
                  <a:pt x="278" y="16"/>
                  <a:pt x="278" y="16"/>
                  <a:pt x="278" y="16"/>
                </a:cubicBezTo>
                <a:cubicBezTo>
                  <a:pt x="242" y="16"/>
                  <a:pt x="212" y="38"/>
                  <a:pt x="199" y="69"/>
                </a:cubicBezTo>
                <a:cubicBezTo>
                  <a:pt x="199" y="69"/>
                  <a:pt x="199" y="69"/>
                  <a:pt x="199" y="69"/>
                </a:cubicBezTo>
                <a:cubicBezTo>
                  <a:pt x="198" y="71"/>
                  <a:pt x="195" y="73"/>
                  <a:pt x="193" y="73"/>
                </a:cubicBezTo>
                <a:cubicBezTo>
                  <a:pt x="193" y="73"/>
                  <a:pt x="193" y="73"/>
                  <a:pt x="193" y="73"/>
                </a:cubicBezTo>
                <a:cubicBezTo>
                  <a:pt x="190" y="74"/>
                  <a:pt x="188" y="73"/>
                  <a:pt x="186" y="72"/>
                </a:cubicBezTo>
                <a:cubicBezTo>
                  <a:pt x="186" y="72"/>
                  <a:pt x="186" y="72"/>
                  <a:pt x="186" y="72"/>
                </a:cubicBezTo>
                <a:cubicBezTo>
                  <a:pt x="176" y="63"/>
                  <a:pt x="164" y="57"/>
                  <a:pt x="150" y="57"/>
                </a:cubicBezTo>
                <a:cubicBezTo>
                  <a:pt x="150" y="57"/>
                  <a:pt x="150" y="57"/>
                  <a:pt x="150" y="57"/>
                </a:cubicBezTo>
                <a:cubicBezTo>
                  <a:pt x="120" y="57"/>
                  <a:pt x="96" y="81"/>
                  <a:pt x="96" y="111"/>
                </a:cubicBezTo>
                <a:cubicBezTo>
                  <a:pt x="96" y="111"/>
                  <a:pt x="96" y="111"/>
                  <a:pt x="96" y="111"/>
                </a:cubicBezTo>
                <a:cubicBezTo>
                  <a:pt x="96" y="114"/>
                  <a:pt x="97" y="118"/>
                  <a:pt x="97" y="121"/>
                </a:cubicBezTo>
                <a:cubicBezTo>
                  <a:pt x="97" y="121"/>
                  <a:pt x="97" y="121"/>
                  <a:pt x="97" y="121"/>
                </a:cubicBezTo>
                <a:cubicBezTo>
                  <a:pt x="98" y="123"/>
                  <a:pt x="97" y="126"/>
                  <a:pt x="96" y="127"/>
                </a:cubicBezTo>
                <a:cubicBezTo>
                  <a:pt x="96" y="127"/>
                  <a:pt x="96" y="127"/>
                  <a:pt x="96" y="127"/>
                </a:cubicBezTo>
                <a:cubicBezTo>
                  <a:pt x="94" y="129"/>
                  <a:pt x="92" y="130"/>
                  <a:pt x="90" y="130"/>
                </a:cubicBezTo>
                <a:cubicBezTo>
                  <a:pt x="90" y="130"/>
                  <a:pt x="90" y="130"/>
                  <a:pt x="90" y="130"/>
                </a:cubicBezTo>
                <a:cubicBezTo>
                  <a:pt x="49" y="131"/>
                  <a:pt x="16" y="164"/>
                  <a:pt x="16" y="205"/>
                </a:cubicBezTo>
                <a:cubicBezTo>
                  <a:pt x="16" y="205"/>
                  <a:pt x="16" y="205"/>
                  <a:pt x="16" y="205"/>
                </a:cubicBezTo>
                <a:cubicBezTo>
                  <a:pt x="16" y="227"/>
                  <a:pt x="25" y="247"/>
                  <a:pt x="40" y="260"/>
                </a:cubicBezTo>
                <a:cubicBezTo>
                  <a:pt x="40" y="260"/>
                  <a:pt x="40" y="260"/>
                  <a:pt x="40" y="260"/>
                </a:cubicBezTo>
                <a:cubicBezTo>
                  <a:pt x="43" y="263"/>
                  <a:pt x="43" y="266"/>
                  <a:pt x="42" y="269"/>
                </a:cubicBezTo>
                <a:cubicBezTo>
                  <a:pt x="42" y="269"/>
                  <a:pt x="42" y="269"/>
                  <a:pt x="42" y="269"/>
                </a:cubicBezTo>
                <a:cubicBezTo>
                  <a:pt x="40" y="275"/>
                  <a:pt x="39" y="282"/>
                  <a:pt x="39" y="288"/>
                </a:cubicBezTo>
                <a:cubicBezTo>
                  <a:pt x="39" y="288"/>
                  <a:pt x="39" y="288"/>
                  <a:pt x="39" y="288"/>
                </a:cubicBezTo>
                <a:cubicBezTo>
                  <a:pt x="39" y="318"/>
                  <a:pt x="62" y="341"/>
                  <a:pt x="91" y="341"/>
                </a:cubicBezTo>
                <a:cubicBezTo>
                  <a:pt x="91" y="341"/>
                  <a:pt x="91" y="341"/>
                  <a:pt x="91" y="341"/>
                </a:cubicBezTo>
                <a:cubicBezTo>
                  <a:pt x="99" y="341"/>
                  <a:pt x="106" y="340"/>
                  <a:pt x="112" y="337"/>
                </a:cubicBezTo>
                <a:cubicBezTo>
                  <a:pt x="112" y="337"/>
                  <a:pt x="112" y="337"/>
                  <a:pt x="112" y="337"/>
                </a:cubicBezTo>
                <a:cubicBezTo>
                  <a:pt x="114" y="336"/>
                  <a:pt x="116" y="336"/>
                  <a:pt x="118" y="337"/>
                </a:cubicBezTo>
                <a:cubicBezTo>
                  <a:pt x="118" y="337"/>
                  <a:pt x="118" y="337"/>
                  <a:pt x="118" y="337"/>
                </a:cubicBezTo>
                <a:cubicBezTo>
                  <a:pt x="120" y="338"/>
                  <a:pt x="122" y="339"/>
                  <a:pt x="123" y="341"/>
                </a:cubicBezTo>
                <a:cubicBezTo>
                  <a:pt x="123" y="341"/>
                  <a:pt x="123" y="341"/>
                  <a:pt x="123" y="341"/>
                </a:cubicBezTo>
                <a:cubicBezTo>
                  <a:pt x="132" y="366"/>
                  <a:pt x="156" y="383"/>
                  <a:pt x="184" y="383"/>
                </a:cubicBezTo>
                <a:cubicBezTo>
                  <a:pt x="184" y="383"/>
                  <a:pt x="184" y="383"/>
                  <a:pt x="184" y="383"/>
                </a:cubicBezTo>
                <a:cubicBezTo>
                  <a:pt x="206" y="383"/>
                  <a:pt x="225" y="373"/>
                  <a:pt x="237" y="357"/>
                </a:cubicBezTo>
                <a:cubicBezTo>
                  <a:pt x="237" y="357"/>
                  <a:pt x="237" y="357"/>
                  <a:pt x="237" y="357"/>
                </a:cubicBezTo>
                <a:cubicBezTo>
                  <a:pt x="238" y="355"/>
                  <a:pt x="240" y="354"/>
                  <a:pt x="242" y="353"/>
                </a:cubicBezTo>
                <a:cubicBezTo>
                  <a:pt x="242" y="353"/>
                  <a:pt x="242" y="353"/>
                  <a:pt x="242" y="353"/>
                </a:cubicBezTo>
                <a:cubicBezTo>
                  <a:pt x="244" y="353"/>
                  <a:pt x="246" y="354"/>
                  <a:pt x="248" y="355"/>
                </a:cubicBezTo>
                <a:cubicBezTo>
                  <a:pt x="248" y="355"/>
                  <a:pt x="248" y="355"/>
                  <a:pt x="248" y="355"/>
                </a:cubicBezTo>
                <a:cubicBezTo>
                  <a:pt x="259" y="364"/>
                  <a:pt x="273" y="369"/>
                  <a:pt x="288" y="369"/>
                </a:cubicBezTo>
                <a:cubicBezTo>
                  <a:pt x="288" y="369"/>
                  <a:pt x="288" y="369"/>
                  <a:pt x="288" y="369"/>
                </a:cubicBezTo>
                <a:cubicBezTo>
                  <a:pt x="312" y="369"/>
                  <a:pt x="333" y="356"/>
                  <a:pt x="344" y="338"/>
                </a:cubicBezTo>
                <a:cubicBezTo>
                  <a:pt x="344" y="338"/>
                  <a:pt x="344" y="338"/>
                  <a:pt x="344" y="338"/>
                </a:cubicBezTo>
                <a:cubicBezTo>
                  <a:pt x="345" y="336"/>
                  <a:pt x="347" y="334"/>
                  <a:pt x="350" y="334"/>
                </a:cubicBezTo>
                <a:cubicBezTo>
                  <a:pt x="350" y="334"/>
                  <a:pt x="350" y="334"/>
                  <a:pt x="350" y="334"/>
                </a:cubicBezTo>
                <a:cubicBezTo>
                  <a:pt x="352" y="334"/>
                  <a:pt x="354" y="334"/>
                  <a:pt x="356" y="336"/>
                </a:cubicBezTo>
                <a:cubicBezTo>
                  <a:pt x="356" y="336"/>
                  <a:pt x="356" y="336"/>
                  <a:pt x="356" y="336"/>
                </a:cubicBezTo>
                <a:cubicBezTo>
                  <a:pt x="367" y="344"/>
                  <a:pt x="380" y="349"/>
                  <a:pt x="395" y="349"/>
                </a:cubicBezTo>
                <a:cubicBezTo>
                  <a:pt x="395" y="349"/>
                  <a:pt x="395" y="349"/>
                  <a:pt x="395" y="349"/>
                </a:cubicBezTo>
                <a:cubicBezTo>
                  <a:pt x="428" y="349"/>
                  <a:pt x="455" y="322"/>
                  <a:pt x="455" y="289"/>
                </a:cubicBezTo>
                <a:cubicBezTo>
                  <a:pt x="455" y="289"/>
                  <a:pt x="455" y="289"/>
                  <a:pt x="455" y="289"/>
                </a:cubicBezTo>
                <a:cubicBezTo>
                  <a:pt x="455" y="289"/>
                  <a:pt x="455" y="288"/>
                  <a:pt x="455" y="288"/>
                </a:cubicBezTo>
                <a:cubicBezTo>
                  <a:pt x="455" y="288"/>
                  <a:pt x="455" y="288"/>
                  <a:pt x="455" y="288"/>
                </a:cubicBezTo>
                <a:cubicBezTo>
                  <a:pt x="455" y="284"/>
                  <a:pt x="458" y="280"/>
                  <a:pt x="462" y="280"/>
                </a:cubicBezTo>
                <a:cubicBezTo>
                  <a:pt x="462" y="280"/>
                  <a:pt x="462" y="280"/>
                  <a:pt x="462" y="280"/>
                </a:cubicBezTo>
                <a:cubicBezTo>
                  <a:pt x="487" y="276"/>
                  <a:pt x="506" y="255"/>
                  <a:pt x="506" y="229"/>
                </a:cubicBezTo>
                <a:cubicBezTo>
                  <a:pt x="506" y="229"/>
                  <a:pt x="506" y="229"/>
                  <a:pt x="506" y="229"/>
                </a:cubicBezTo>
                <a:cubicBezTo>
                  <a:pt x="506" y="203"/>
                  <a:pt x="486" y="181"/>
                  <a:pt x="460" y="178"/>
                </a:cubicBezTo>
                <a:cubicBezTo>
                  <a:pt x="460" y="178"/>
                  <a:pt x="460" y="178"/>
                  <a:pt x="460" y="178"/>
                </a:cubicBezTo>
                <a:cubicBezTo>
                  <a:pt x="458" y="178"/>
                  <a:pt x="456" y="177"/>
                  <a:pt x="455" y="175"/>
                </a:cubicBezTo>
                <a:cubicBezTo>
                  <a:pt x="455" y="175"/>
                  <a:pt x="455" y="175"/>
                  <a:pt x="455" y="175"/>
                </a:cubicBezTo>
                <a:cubicBezTo>
                  <a:pt x="453" y="173"/>
                  <a:pt x="453" y="171"/>
                  <a:pt x="453" y="169"/>
                </a:cubicBezTo>
                <a:cubicBezTo>
                  <a:pt x="453" y="169"/>
                  <a:pt x="453" y="169"/>
                  <a:pt x="453" y="169"/>
                </a:cubicBezTo>
                <a:cubicBezTo>
                  <a:pt x="454" y="165"/>
                  <a:pt x="454" y="162"/>
                  <a:pt x="454" y="158"/>
                </a:cubicBezTo>
                <a:cubicBezTo>
                  <a:pt x="454" y="158"/>
                  <a:pt x="454" y="158"/>
                  <a:pt x="454" y="158"/>
                </a:cubicBezTo>
                <a:cubicBezTo>
                  <a:pt x="454" y="143"/>
                  <a:pt x="449" y="130"/>
                  <a:pt x="442" y="119"/>
                </a:cubicBezTo>
                <a:cubicBezTo>
                  <a:pt x="442" y="119"/>
                  <a:pt x="442" y="119"/>
                  <a:pt x="442" y="119"/>
                </a:cubicBezTo>
                <a:cubicBezTo>
                  <a:pt x="439" y="115"/>
                  <a:pt x="440" y="110"/>
                  <a:pt x="444" y="107"/>
                </a:cubicBezTo>
                <a:cubicBezTo>
                  <a:pt x="444" y="107"/>
                  <a:pt x="444" y="107"/>
                  <a:pt x="444" y="107"/>
                </a:cubicBezTo>
                <a:cubicBezTo>
                  <a:pt x="448" y="105"/>
                  <a:pt x="453" y="106"/>
                  <a:pt x="455" y="110"/>
                </a:cubicBezTo>
                <a:cubicBezTo>
                  <a:pt x="455" y="110"/>
                  <a:pt x="455" y="110"/>
                  <a:pt x="455" y="110"/>
                </a:cubicBezTo>
                <a:cubicBezTo>
                  <a:pt x="464" y="123"/>
                  <a:pt x="470" y="140"/>
                  <a:pt x="470" y="158"/>
                </a:cubicBezTo>
                <a:cubicBezTo>
                  <a:pt x="470" y="158"/>
                  <a:pt x="470" y="158"/>
                  <a:pt x="470" y="158"/>
                </a:cubicBezTo>
                <a:cubicBezTo>
                  <a:pt x="470" y="160"/>
                  <a:pt x="470" y="162"/>
                  <a:pt x="470" y="164"/>
                </a:cubicBezTo>
                <a:cubicBezTo>
                  <a:pt x="470" y="164"/>
                  <a:pt x="470" y="164"/>
                  <a:pt x="470" y="164"/>
                </a:cubicBezTo>
                <a:cubicBezTo>
                  <a:pt x="500" y="170"/>
                  <a:pt x="522" y="197"/>
                  <a:pt x="522" y="229"/>
                </a:cubicBezTo>
                <a:cubicBezTo>
                  <a:pt x="522" y="229"/>
                  <a:pt x="522" y="229"/>
                  <a:pt x="522" y="229"/>
                </a:cubicBezTo>
                <a:cubicBezTo>
                  <a:pt x="522" y="261"/>
                  <a:pt x="500" y="287"/>
                  <a:pt x="471" y="294"/>
                </a:cubicBezTo>
                <a:cubicBezTo>
                  <a:pt x="471" y="294"/>
                  <a:pt x="471" y="294"/>
                  <a:pt x="471" y="294"/>
                </a:cubicBezTo>
                <a:cubicBezTo>
                  <a:pt x="468" y="334"/>
                  <a:pt x="435" y="365"/>
                  <a:pt x="395" y="365"/>
                </a:cubicBezTo>
                <a:cubicBezTo>
                  <a:pt x="395" y="365"/>
                  <a:pt x="395" y="365"/>
                  <a:pt x="395" y="365"/>
                </a:cubicBezTo>
                <a:cubicBezTo>
                  <a:pt x="379" y="365"/>
                  <a:pt x="365" y="361"/>
                  <a:pt x="353" y="353"/>
                </a:cubicBezTo>
                <a:cubicBezTo>
                  <a:pt x="353" y="353"/>
                  <a:pt x="353" y="353"/>
                  <a:pt x="353" y="353"/>
                </a:cubicBezTo>
                <a:cubicBezTo>
                  <a:pt x="338" y="372"/>
                  <a:pt x="315" y="385"/>
                  <a:pt x="288" y="385"/>
                </a:cubicBezTo>
                <a:cubicBezTo>
                  <a:pt x="288" y="385"/>
                  <a:pt x="288" y="385"/>
                  <a:pt x="288" y="385"/>
                </a:cubicBezTo>
                <a:cubicBezTo>
                  <a:pt x="272" y="385"/>
                  <a:pt x="257" y="380"/>
                  <a:pt x="245" y="372"/>
                </a:cubicBezTo>
                <a:cubicBezTo>
                  <a:pt x="245" y="372"/>
                  <a:pt x="245" y="372"/>
                  <a:pt x="245" y="372"/>
                </a:cubicBezTo>
                <a:cubicBezTo>
                  <a:pt x="230" y="389"/>
                  <a:pt x="208" y="399"/>
                  <a:pt x="184" y="399"/>
                </a:cubicBezTo>
                <a:cubicBezTo>
                  <a:pt x="184" y="399"/>
                  <a:pt x="184" y="399"/>
                  <a:pt x="184" y="399"/>
                </a:cubicBezTo>
                <a:cubicBezTo>
                  <a:pt x="152" y="399"/>
                  <a:pt x="125" y="381"/>
                  <a:pt x="111" y="354"/>
                </a:cubicBezTo>
                <a:close/>
              </a:path>
            </a:pathLst>
          </a:custGeom>
          <a:solidFill>
            <a:schemeClr val="tx1"/>
          </a:solidFill>
          <a:ln>
            <a:noFill/>
          </a:ln>
        </p:spPr>
        <p:txBody>
          <a:bodyPr anchor="ctr"/>
          <a:lstStyle/>
          <a:p>
            <a:endParaRPr lang="en-US" sz="1600"/>
          </a:p>
        </p:txBody>
      </p:sp>
      <p:sp>
        <p:nvSpPr>
          <p:cNvPr id="17" name="TextBox 16">
            <a:extLst>
              <a:ext uri="{FF2B5EF4-FFF2-40B4-BE49-F238E27FC236}">
                <a16:creationId xmlns:a16="http://schemas.microsoft.com/office/drawing/2014/main" id="{696532E0-C888-4025-9063-954290B2B8E1}"/>
              </a:ext>
            </a:extLst>
          </p:cNvPr>
          <p:cNvSpPr txBox="1"/>
          <p:nvPr/>
        </p:nvSpPr>
        <p:spPr bwMode="auto">
          <a:xfrm>
            <a:off x="5514083" y="2190809"/>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EPC</a:t>
            </a:r>
          </a:p>
        </p:txBody>
      </p:sp>
      <p:sp>
        <p:nvSpPr>
          <p:cNvPr id="18" name="TextBox 17">
            <a:extLst>
              <a:ext uri="{FF2B5EF4-FFF2-40B4-BE49-F238E27FC236}">
                <a16:creationId xmlns:a16="http://schemas.microsoft.com/office/drawing/2014/main" id="{CE9D77E1-D99F-458C-91B4-1105823C3F93}"/>
              </a:ext>
            </a:extLst>
          </p:cNvPr>
          <p:cNvSpPr txBox="1"/>
          <p:nvPr/>
        </p:nvSpPr>
        <p:spPr bwMode="auto">
          <a:xfrm>
            <a:off x="8633460" y="2188286"/>
            <a:ext cx="572764" cy="301605"/>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600" dirty="0"/>
              <a:t>5GC</a:t>
            </a:r>
          </a:p>
        </p:txBody>
      </p:sp>
      <p:sp>
        <p:nvSpPr>
          <p:cNvPr id="19" name="TextBox 18">
            <a:extLst>
              <a:ext uri="{FF2B5EF4-FFF2-40B4-BE49-F238E27FC236}">
                <a16:creationId xmlns:a16="http://schemas.microsoft.com/office/drawing/2014/main" id="{1332B638-EA15-46EF-9476-18F40EB60F02}"/>
              </a:ext>
            </a:extLst>
          </p:cNvPr>
          <p:cNvSpPr txBox="1"/>
          <p:nvPr/>
        </p:nvSpPr>
        <p:spPr bwMode="auto">
          <a:xfrm>
            <a:off x="7085673" y="367181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sp>
        <p:nvSpPr>
          <p:cNvPr id="20" name="TextBox 19">
            <a:extLst>
              <a:ext uri="{FF2B5EF4-FFF2-40B4-BE49-F238E27FC236}">
                <a16:creationId xmlns:a16="http://schemas.microsoft.com/office/drawing/2014/main" id="{D06CDC6B-D595-454C-BF7B-AB3A5EAAF7A3}"/>
              </a:ext>
            </a:extLst>
          </p:cNvPr>
          <p:cNvSpPr txBox="1"/>
          <p:nvPr/>
        </p:nvSpPr>
        <p:spPr bwMode="auto">
          <a:xfrm>
            <a:off x="8633460" y="366985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ng-eNB</a:t>
            </a:r>
          </a:p>
        </p:txBody>
      </p:sp>
      <p:sp>
        <p:nvSpPr>
          <p:cNvPr id="21" name="TextBox 20">
            <a:extLst>
              <a:ext uri="{FF2B5EF4-FFF2-40B4-BE49-F238E27FC236}">
                <a16:creationId xmlns:a16="http://schemas.microsoft.com/office/drawing/2014/main" id="{6F79D68B-89AD-4CE6-B0FA-51B0863D9722}"/>
              </a:ext>
            </a:extLst>
          </p:cNvPr>
          <p:cNvSpPr txBox="1"/>
          <p:nvPr/>
        </p:nvSpPr>
        <p:spPr bwMode="auto">
          <a:xfrm>
            <a:off x="5530495" y="3663587"/>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100" dirty="0"/>
              <a:t>eNB</a:t>
            </a:r>
          </a:p>
        </p:txBody>
      </p:sp>
      <p:cxnSp>
        <p:nvCxnSpPr>
          <p:cNvPr id="22" name="Straight Connector 21">
            <a:extLst>
              <a:ext uri="{FF2B5EF4-FFF2-40B4-BE49-F238E27FC236}">
                <a16:creationId xmlns:a16="http://schemas.microsoft.com/office/drawing/2014/main" id="{83850D86-110A-4D9F-9AA6-317DDF86C72A}"/>
              </a:ext>
            </a:extLst>
          </p:cNvPr>
          <p:cNvCxnSpPr>
            <a:stCxn id="21" idx="3"/>
            <a:endCxn id="19" idx="1"/>
          </p:cNvCxnSpPr>
          <p:nvPr/>
        </p:nvCxnSpPr>
        <p:spPr bwMode="auto">
          <a:xfrm>
            <a:off x="6014465" y="4036535"/>
            <a:ext cx="1071208" cy="8230"/>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4" name="Straight Connector 23">
            <a:extLst>
              <a:ext uri="{FF2B5EF4-FFF2-40B4-BE49-F238E27FC236}">
                <a16:creationId xmlns:a16="http://schemas.microsoft.com/office/drawing/2014/main" id="{04D522CD-D6CE-47FB-B37D-94EF2BAD7DFC}"/>
              </a:ext>
            </a:extLst>
          </p:cNvPr>
          <p:cNvCxnSpPr>
            <a:cxnSpLocks/>
            <a:stCxn id="21" idx="0"/>
          </p:cNvCxnSpPr>
          <p:nvPr/>
        </p:nvCxnSpPr>
        <p:spPr bwMode="auto">
          <a:xfrm flipV="1">
            <a:off x="5772480" y="2771376"/>
            <a:ext cx="0" cy="892211"/>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27" name="Straight Connector 26">
            <a:extLst>
              <a:ext uri="{FF2B5EF4-FFF2-40B4-BE49-F238E27FC236}">
                <a16:creationId xmlns:a16="http://schemas.microsoft.com/office/drawing/2014/main" id="{2F67125B-5E20-4EEB-B5FA-D33AC7C80C32}"/>
              </a:ext>
            </a:extLst>
          </p:cNvPr>
          <p:cNvCxnSpPr>
            <a:stCxn id="19" idx="3"/>
            <a:endCxn id="20" idx="1"/>
          </p:cNvCxnSpPr>
          <p:nvPr/>
        </p:nvCxnSpPr>
        <p:spPr bwMode="auto">
          <a:xfrm flipV="1">
            <a:off x="7569643" y="4042806"/>
            <a:ext cx="1063817" cy="1959"/>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4" name="Connector: Elbow 33">
            <a:extLst>
              <a:ext uri="{FF2B5EF4-FFF2-40B4-BE49-F238E27FC236}">
                <a16:creationId xmlns:a16="http://schemas.microsoft.com/office/drawing/2014/main" id="{9BE67558-D923-42BD-AF9A-516584BD8ABB}"/>
              </a:ext>
            </a:extLst>
          </p:cNvPr>
          <p:cNvCxnSpPr>
            <a:stCxn id="19" idx="0"/>
          </p:cNvCxnSpPr>
          <p:nvPr/>
        </p:nvCxnSpPr>
        <p:spPr bwMode="auto">
          <a:xfrm rot="5400000" flipH="1" flipV="1">
            <a:off x="7185244" y="2542231"/>
            <a:ext cx="1272001" cy="987173"/>
          </a:xfrm>
          <a:prstGeom prst="bentConnector3">
            <a:avLst>
              <a:gd name="adj1" fmla="val 99441"/>
            </a:avLst>
          </a:prstGeom>
          <a:solidFill>
            <a:schemeClr val="accent1"/>
          </a:solidFill>
          <a:ln w="12700" cap="flat" cmpd="sng" algn="ctr">
            <a:solidFill>
              <a:schemeClr val="tx1"/>
            </a:solidFill>
            <a:prstDash val="solid"/>
            <a:round/>
            <a:headEnd type="none" w="med" len="med"/>
            <a:tailEnd type="none"/>
          </a:ln>
          <a:effectLst/>
        </p:spPr>
      </p:cxnSp>
      <p:cxnSp>
        <p:nvCxnSpPr>
          <p:cNvPr id="37" name="Straight Connector 36">
            <a:extLst>
              <a:ext uri="{FF2B5EF4-FFF2-40B4-BE49-F238E27FC236}">
                <a16:creationId xmlns:a16="http://schemas.microsoft.com/office/drawing/2014/main" id="{FB02F23A-9704-4BF3-BA2C-F8DF1004D4FE}"/>
              </a:ext>
            </a:extLst>
          </p:cNvPr>
          <p:cNvCxnSpPr>
            <a:stCxn id="20" idx="0"/>
          </p:cNvCxnSpPr>
          <p:nvPr/>
        </p:nvCxnSpPr>
        <p:spPr bwMode="auto">
          <a:xfrm flipV="1">
            <a:off x="8875445" y="2771376"/>
            <a:ext cx="0" cy="898482"/>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8" name="TextBox 37">
            <a:extLst>
              <a:ext uri="{FF2B5EF4-FFF2-40B4-BE49-F238E27FC236}">
                <a16:creationId xmlns:a16="http://schemas.microsoft.com/office/drawing/2014/main" id="{2E4FFD41-99D9-4B50-81CF-6C67D1450DA8}"/>
              </a:ext>
            </a:extLst>
          </p:cNvPr>
          <p:cNvSpPr txBox="1"/>
          <p:nvPr/>
        </p:nvSpPr>
        <p:spPr bwMode="auto">
          <a:xfrm>
            <a:off x="5616687" y="3060475"/>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S1</a:t>
            </a:r>
          </a:p>
        </p:txBody>
      </p:sp>
      <p:sp>
        <p:nvSpPr>
          <p:cNvPr id="39" name="TextBox 38">
            <a:extLst>
              <a:ext uri="{FF2B5EF4-FFF2-40B4-BE49-F238E27FC236}">
                <a16:creationId xmlns:a16="http://schemas.microsoft.com/office/drawing/2014/main" id="{B80CD17F-0A9C-407B-B90E-3979FB271E25}"/>
              </a:ext>
            </a:extLst>
          </p:cNvPr>
          <p:cNvSpPr txBox="1"/>
          <p:nvPr/>
        </p:nvSpPr>
        <p:spPr bwMode="auto">
          <a:xfrm>
            <a:off x="7055538" y="3043407"/>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0" name="TextBox 39">
            <a:extLst>
              <a:ext uri="{FF2B5EF4-FFF2-40B4-BE49-F238E27FC236}">
                <a16:creationId xmlns:a16="http://schemas.microsoft.com/office/drawing/2014/main" id="{304F4BAB-D199-4616-9387-C7AA9624AA27}"/>
              </a:ext>
            </a:extLst>
          </p:cNvPr>
          <p:cNvSpPr txBox="1"/>
          <p:nvPr/>
        </p:nvSpPr>
        <p:spPr bwMode="auto">
          <a:xfrm>
            <a:off x="8613817" y="3056229"/>
            <a:ext cx="544239"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N2/N3</a:t>
            </a:r>
          </a:p>
        </p:txBody>
      </p:sp>
      <p:sp>
        <p:nvSpPr>
          <p:cNvPr id="41" name="TextBox 40">
            <a:extLst>
              <a:ext uri="{FF2B5EF4-FFF2-40B4-BE49-F238E27FC236}">
                <a16:creationId xmlns:a16="http://schemas.microsoft.com/office/drawing/2014/main" id="{DDC7A437-032F-4D93-9DB5-0033AE08B065}"/>
              </a:ext>
            </a:extLst>
          </p:cNvPr>
          <p:cNvSpPr txBox="1"/>
          <p:nvPr/>
        </p:nvSpPr>
        <p:spPr bwMode="auto">
          <a:xfrm>
            <a:off x="6343806" y="3925386"/>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X2</a:t>
            </a:r>
          </a:p>
        </p:txBody>
      </p:sp>
      <p:sp>
        <p:nvSpPr>
          <p:cNvPr id="42" name="TextBox 41">
            <a:extLst>
              <a:ext uri="{FF2B5EF4-FFF2-40B4-BE49-F238E27FC236}">
                <a16:creationId xmlns:a16="http://schemas.microsoft.com/office/drawing/2014/main" id="{CC68354D-9B42-4CD2-A89D-E07CD7977FA8}"/>
              </a:ext>
            </a:extLst>
          </p:cNvPr>
          <p:cNvSpPr txBox="1"/>
          <p:nvPr/>
        </p:nvSpPr>
        <p:spPr bwMode="auto">
          <a:xfrm>
            <a:off x="7964076" y="3923659"/>
            <a:ext cx="311585" cy="222296"/>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Xn</a:t>
            </a:r>
          </a:p>
        </p:txBody>
      </p:sp>
      <p:cxnSp>
        <p:nvCxnSpPr>
          <p:cNvPr id="44" name="Connector: Elbow 43">
            <a:extLst>
              <a:ext uri="{FF2B5EF4-FFF2-40B4-BE49-F238E27FC236}">
                <a16:creationId xmlns:a16="http://schemas.microsoft.com/office/drawing/2014/main" id="{0848F1A1-6DD3-4A19-ADEE-2CBC8165C61D}"/>
              </a:ext>
            </a:extLst>
          </p:cNvPr>
          <p:cNvCxnSpPr>
            <a:stCxn id="5" idx="1"/>
            <a:endCxn id="21" idx="2"/>
          </p:cNvCxnSpPr>
          <p:nvPr/>
        </p:nvCxnSpPr>
        <p:spPr bwMode="auto">
          <a:xfrm rot="10800000">
            <a:off x="5772481" y="4409483"/>
            <a:ext cx="1401683" cy="908883"/>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6" name="Connector: Elbow 45">
            <a:extLst>
              <a:ext uri="{FF2B5EF4-FFF2-40B4-BE49-F238E27FC236}">
                <a16:creationId xmlns:a16="http://schemas.microsoft.com/office/drawing/2014/main" id="{757A0990-2FC8-4A8D-9C8B-A2CEEC449147}"/>
              </a:ext>
            </a:extLst>
          </p:cNvPr>
          <p:cNvCxnSpPr>
            <a:stCxn id="5" idx="0"/>
            <a:endCxn id="19" idx="2"/>
          </p:cNvCxnSpPr>
          <p:nvPr/>
        </p:nvCxnSpPr>
        <p:spPr bwMode="auto">
          <a:xfrm rot="16200000" flipV="1">
            <a:off x="6984780" y="4760591"/>
            <a:ext cx="685759" cy="1"/>
          </a:xfrm>
          <a:prstGeom prst="bentConnector3">
            <a:avLst/>
          </a:prstGeom>
          <a:solidFill>
            <a:schemeClr val="accent1"/>
          </a:solidFill>
          <a:ln w="12700" cap="flat" cmpd="sng" algn="ctr">
            <a:solidFill>
              <a:schemeClr val="tx1"/>
            </a:solidFill>
            <a:prstDash val="solid"/>
            <a:round/>
            <a:headEnd type="triangle" w="med" len="med"/>
            <a:tailEnd type="triangle" w="med" len="med"/>
          </a:ln>
          <a:effectLst/>
        </p:spPr>
      </p:cxnSp>
      <p:cxnSp>
        <p:nvCxnSpPr>
          <p:cNvPr id="48" name="Connector: Elbow 47">
            <a:extLst>
              <a:ext uri="{FF2B5EF4-FFF2-40B4-BE49-F238E27FC236}">
                <a16:creationId xmlns:a16="http://schemas.microsoft.com/office/drawing/2014/main" id="{EE2CFF93-91E6-4488-ACAA-22A6B4F57074}"/>
              </a:ext>
            </a:extLst>
          </p:cNvPr>
          <p:cNvCxnSpPr>
            <a:stCxn id="5" idx="3"/>
            <a:endCxn id="20" idx="2"/>
          </p:cNvCxnSpPr>
          <p:nvPr/>
        </p:nvCxnSpPr>
        <p:spPr bwMode="auto">
          <a:xfrm flipV="1">
            <a:off x="7481154" y="4415753"/>
            <a:ext cx="1394291" cy="902612"/>
          </a:xfrm>
          <a:prstGeom prst="bentConnector2">
            <a:avLst/>
          </a:prstGeom>
          <a:solidFill>
            <a:schemeClr val="accent1"/>
          </a:solidFill>
          <a:ln w="12700" cap="flat" cmpd="sng" algn="ctr">
            <a:solidFill>
              <a:schemeClr val="tx1"/>
            </a:solidFill>
            <a:prstDash val="solid"/>
            <a:round/>
            <a:headEnd type="triangle" w="med" len="med"/>
            <a:tailEnd type="triangle" w="med" len="med"/>
          </a:ln>
          <a:effectLst/>
        </p:spPr>
      </p:cxnSp>
      <p:sp>
        <p:nvSpPr>
          <p:cNvPr id="50" name="TextBox 49">
            <a:extLst>
              <a:ext uri="{FF2B5EF4-FFF2-40B4-BE49-F238E27FC236}">
                <a16:creationId xmlns:a16="http://schemas.microsoft.com/office/drawing/2014/main" id="{D038F21C-0FD8-477C-8FEC-8670F2544006}"/>
              </a:ext>
            </a:extLst>
          </p:cNvPr>
          <p:cNvSpPr txBox="1"/>
          <p:nvPr/>
        </p:nvSpPr>
        <p:spPr bwMode="auto">
          <a:xfrm>
            <a:off x="5007734" y="3444224"/>
            <a:ext cx="728945"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3</a:t>
            </a:r>
          </a:p>
        </p:txBody>
      </p:sp>
      <p:sp>
        <p:nvSpPr>
          <p:cNvPr id="52" name="TextBox 51">
            <a:extLst>
              <a:ext uri="{FF2B5EF4-FFF2-40B4-BE49-F238E27FC236}">
                <a16:creationId xmlns:a16="http://schemas.microsoft.com/office/drawing/2014/main" id="{DF199C38-5200-4462-BE8F-CB864EE1C382}"/>
              </a:ext>
            </a:extLst>
          </p:cNvPr>
          <p:cNvSpPr txBox="1"/>
          <p:nvPr/>
        </p:nvSpPr>
        <p:spPr bwMode="auto">
          <a:xfrm>
            <a:off x="8881523" y="3414064"/>
            <a:ext cx="1059009" cy="257754"/>
          </a:xfrm>
          <a:prstGeom prst="rect">
            <a:avLst/>
          </a:prstGeom>
          <a:no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Option  4/5/7</a:t>
            </a:r>
          </a:p>
        </p:txBody>
      </p:sp>
      <p:sp>
        <p:nvSpPr>
          <p:cNvPr id="53" name="TextBox 52">
            <a:extLst>
              <a:ext uri="{FF2B5EF4-FFF2-40B4-BE49-F238E27FC236}">
                <a16:creationId xmlns:a16="http://schemas.microsoft.com/office/drawing/2014/main" id="{0F0B458C-840B-4814-BAC5-C77AF89863FA}"/>
              </a:ext>
            </a:extLst>
          </p:cNvPr>
          <p:cNvSpPr txBox="1"/>
          <p:nvPr/>
        </p:nvSpPr>
        <p:spPr bwMode="auto">
          <a:xfrm>
            <a:off x="4891418" y="5433252"/>
            <a:ext cx="1254199" cy="622781"/>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55" name="Connector: Elbow 54">
            <a:extLst>
              <a:ext uri="{FF2B5EF4-FFF2-40B4-BE49-F238E27FC236}">
                <a16:creationId xmlns:a16="http://schemas.microsoft.com/office/drawing/2014/main" id="{13B612D6-2C36-4AD5-A738-7EDB79CFBFAC}"/>
              </a:ext>
            </a:extLst>
          </p:cNvPr>
          <p:cNvCxnSpPr>
            <a:cxnSpLocks/>
            <a:stCxn id="53" idx="0"/>
          </p:cNvCxnSpPr>
          <p:nvPr/>
        </p:nvCxnSpPr>
        <p:spPr bwMode="auto">
          <a:xfrm rot="5400000" flipH="1" flipV="1">
            <a:off x="5399162" y="5059936"/>
            <a:ext cx="492672" cy="253961"/>
          </a:xfrm>
          <a:prstGeom prst="bentConnector3">
            <a:avLst>
              <a:gd name="adj1" fmla="val 99337"/>
            </a:avLst>
          </a:prstGeom>
          <a:solidFill>
            <a:schemeClr val="accent1"/>
          </a:solidFill>
          <a:ln w="12700" cap="flat" cmpd="sng" algn="ctr">
            <a:solidFill>
              <a:srgbClr val="FF0000"/>
            </a:solidFill>
            <a:prstDash val="solid"/>
            <a:round/>
            <a:headEnd type="none" w="med" len="med"/>
            <a:tailEnd type="triangle"/>
          </a:ln>
          <a:effectLst/>
        </p:spPr>
      </p:cxnSp>
      <p:sp>
        <p:nvSpPr>
          <p:cNvPr id="57" name="TextBox 56">
            <a:extLst>
              <a:ext uri="{FF2B5EF4-FFF2-40B4-BE49-F238E27FC236}">
                <a16:creationId xmlns:a16="http://schemas.microsoft.com/office/drawing/2014/main" id="{E53AE314-A84E-4536-BF52-4D1335A2622E}"/>
              </a:ext>
            </a:extLst>
          </p:cNvPr>
          <p:cNvSpPr txBox="1"/>
          <p:nvPr/>
        </p:nvSpPr>
        <p:spPr bwMode="auto">
          <a:xfrm>
            <a:off x="7562202" y="5547123"/>
            <a:ext cx="1555228" cy="779249"/>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supported but not activated in option 3</a:t>
            </a:r>
          </a:p>
        </p:txBody>
      </p:sp>
      <p:cxnSp>
        <p:nvCxnSpPr>
          <p:cNvPr id="59" name="Connector: Elbow 58">
            <a:extLst>
              <a:ext uri="{FF2B5EF4-FFF2-40B4-BE49-F238E27FC236}">
                <a16:creationId xmlns:a16="http://schemas.microsoft.com/office/drawing/2014/main" id="{3B2A8DF1-2896-486A-9F38-7186970442D8}"/>
              </a:ext>
            </a:extLst>
          </p:cNvPr>
          <p:cNvCxnSpPr>
            <a:cxnSpLocks/>
            <a:stCxn id="57" idx="0"/>
          </p:cNvCxnSpPr>
          <p:nvPr/>
        </p:nvCxnSpPr>
        <p:spPr bwMode="auto">
          <a:xfrm rot="16200000" flipV="1">
            <a:off x="7453546" y="4660853"/>
            <a:ext cx="760382" cy="1012158"/>
          </a:xfrm>
          <a:prstGeom prst="bentConnector2">
            <a:avLst/>
          </a:prstGeom>
          <a:solidFill>
            <a:schemeClr val="accent1"/>
          </a:solidFill>
          <a:ln w="12700" cap="flat" cmpd="sng" algn="ctr">
            <a:solidFill>
              <a:srgbClr val="FF0000"/>
            </a:solidFill>
            <a:prstDash val="solid"/>
            <a:round/>
            <a:headEnd type="none" w="med" len="med"/>
            <a:tailEnd type="triangle"/>
          </a:ln>
          <a:effectLst/>
        </p:spPr>
      </p:cxnSp>
      <p:sp>
        <p:nvSpPr>
          <p:cNvPr id="61" name="TextBox 60">
            <a:extLst>
              <a:ext uri="{FF2B5EF4-FFF2-40B4-BE49-F238E27FC236}">
                <a16:creationId xmlns:a16="http://schemas.microsoft.com/office/drawing/2014/main" id="{DBF4A8DD-6669-45E1-B51C-399789B1867C}"/>
              </a:ext>
            </a:extLst>
          </p:cNvPr>
          <p:cNvSpPr txBox="1"/>
          <p:nvPr/>
        </p:nvSpPr>
        <p:spPr bwMode="auto">
          <a:xfrm>
            <a:off x="8934645" y="4760591"/>
            <a:ext cx="1254198" cy="62163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Integrity protection of UP not supported</a:t>
            </a:r>
          </a:p>
        </p:txBody>
      </p:sp>
      <p:cxnSp>
        <p:nvCxnSpPr>
          <p:cNvPr id="70" name="Straight Arrow Connector 69">
            <a:extLst>
              <a:ext uri="{FF2B5EF4-FFF2-40B4-BE49-F238E27FC236}">
                <a16:creationId xmlns:a16="http://schemas.microsoft.com/office/drawing/2014/main" id="{1C473104-152E-4F3C-998A-EE75032504B1}"/>
              </a:ext>
            </a:extLst>
          </p:cNvPr>
          <p:cNvCxnSpPr/>
          <p:nvPr/>
        </p:nvCxnSpPr>
        <p:spPr bwMode="auto">
          <a:xfrm flipV="1">
            <a:off x="9059469" y="4417712"/>
            <a:ext cx="0" cy="342879"/>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sp>
        <p:nvSpPr>
          <p:cNvPr id="45" name="Title 2">
            <a:extLst>
              <a:ext uri="{FF2B5EF4-FFF2-40B4-BE49-F238E27FC236}">
                <a16:creationId xmlns:a16="http://schemas.microsoft.com/office/drawing/2014/main" id="{0990224B-8837-42CF-A80C-96C1BFAD797B}"/>
              </a:ext>
            </a:extLst>
          </p:cNvPr>
          <p:cNvSpPr>
            <a:spLocks noGrp="1"/>
          </p:cNvSpPr>
          <p:nvPr>
            <p:ph type="title"/>
          </p:nvPr>
        </p:nvSpPr>
        <p:spPr>
          <a:xfrm>
            <a:off x="838200" y="365125"/>
            <a:ext cx="10515600" cy="1325563"/>
          </a:xfrm>
        </p:spPr>
        <p:txBody>
          <a:bodyPr anchor="ctr"/>
          <a:lstStyle/>
          <a:p>
            <a:r>
              <a:rPr lang="en-US" altLang="ja-JP" sz="4000" dirty="0"/>
              <a:t>User Plane Integrity Protection - Overview</a:t>
            </a:r>
            <a:endParaRPr lang="sv-SE" altLang="sv-SE" sz="4000" dirty="0"/>
          </a:p>
        </p:txBody>
      </p:sp>
    </p:spTree>
    <p:extLst>
      <p:ext uri="{BB962C8B-B14F-4D97-AF65-F5344CB8AC3E}">
        <p14:creationId xmlns:p14="http://schemas.microsoft.com/office/powerpoint/2010/main" val="11588707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F8C44D13-6235-402C-96D1-8582DCCDEC46}"/>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3382695812"/>
              </p:ext>
            </p:extLst>
          </p:nvPr>
        </p:nvGraphicFramePr>
        <p:xfrm>
          <a:off x="446949" y="1828799"/>
          <a:ext cx="10906850" cy="4234888"/>
        </p:xfrm>
        <a:graphic>
          <a:graphicData uri="http://schemas.openxmlformats.org/drawingml/2006/table">
            <a:tbl>
              <a:tblPr firstRow="1" bandRow="1">
                <a:tableStyleId>{5C22544A-7EE6-4342-B048-85BDC9FD1C3A}</a:tableStyleId>
              </a:tblPr>
              <a:tblGrid>
                <a:gridCol w="1848771">
                  <a:extLst>
                    <a:ext uri="{9D8B030D-6E8A-4147-A177-3AD203B41FA5}">
                      <a16:colId xmlns:a16="http://schemas.microsoft.com/office/drawing/2014/main" val="1671951344"/>
                    </a:ext>
                  </a:extLst>
                </a:gridCol>
                <a:gridCol w="1251525">
                  <a:extLst>
                    <a:ext uri="{9D8B030D-6E8A-4147-A177-3AD203B41FA5}">
                      <a16:colId xmlns:a16="http://schemas.microsoft.com/office/drawing/2014/main" val="2472883386"/>
                    </a:ext>
                  </a:extLst>
                </a:gridCol>
                <a:gridCol w="992421">
                  <a:extLst>
                    <a:ext uri="{9D8B030D-6E8A-4147-A177-3AD203B41FA5}">
                      <a16:colId xmlns:a16="http://schemas.microsoft.com/office/drawing/2014/main" val="1642402025"/>
                    </a:ext>
                  </a:extLst>
                </a:gridCol>
                <a:gridCol w="904422">
                  <a:extLst>
                    <a:ext uri="{9D8B030D-6E8A-4147-A177-3AD203B41FA5}">
                      <a16:colId xmlns:a16="http://schemas.microsoft.com/office/drawing/2014/main" val="716484714"/>
                    </a:ext>
                  </a:extLst>
                </a:gridCol>
                <a:gridCol w="928867">
                  <a:extLst>
                    <a:ext uri="{9D8B030D-6E8A-4147-A177-3AD203B41FA5}">
                      <a16:colId xmlns:a16="http://schemas.microsoft.com/office/drawing/2014/main" val="1341460600"/>
                    </a:ext>
                  </a:extLst>
                </a:gridCol>
                <a:gridCol w="894645">
                  <a:extLst>
                    <a:ext uri="{9D8B030D-6E8A-4147-A177-3AD203B41FA5}">
                      <a16:colId xmlns:a16="http://schemas.microsoft.com/office/drawing/2014/main" val="3435354498"/>
                    </a:ext>
                  </a:extLst>
                </a:gridCol>
                <a:gridCol w="814144">
                  <a:extLst>
                    <a:ext uri="{9D8B030D-6E8A-4147-A177-3AD203B41FA5}">
                      <a16:colId xmlns:a16="http://schemas.microsoft.com/office/drawing/2014/main" val="1010587454"/>
                    </a:ext>
                  </a:extLst>
                </a:gridCol>
                <a:gridCol w="1090685">
                  <a:extLst>
                    <a:ext uri="{9D8B030D-6E8A-4147-A177-3AD203B41FA5}">
                      <a16:colId xmlns:a16="http://schemas.microsoft.com/office/drawing/2014/main" val="2513750454"/>
                    </a:ext>
                  </a:extLst>
                </a:gridCol>
                <a:gridCol w="1673753">
                  <a:extLst>
                    <a:ext uri="{9D8B030D-6E8A-4147-A177-3AD203B41FA5}">
                      <a16:colId xmlns:a16="http://schemas.microsoft.com/office/drawing/2014/main" val="3263316054"/>
                    </a:ext>
                  </a:extLst>
                </a:gridCol>
                <a:gridCol w="507617">
                  <a:extLst>
                    <a:ext uri="{9D8B030D-6E8A-4147-A177-3AD203B41FA5}">
                      <a16:colId xmlns:a16="http://schemas.microsoft.com/office/drawing/2014/main" val="593387059"/>
                    </a:ext>
                  </a:extLst>
                </a:gridCol>
              </a:tblGrid>
              <a:tr h="426308">
                <a:tc>
                  <a:txBody>
                    <a:bodyPr/>
                    <a:lstStyle/>
                    <a:p>
                      <a:pPr algn="ctr"/>
                      <a:r>
                        <a:rPr lang="sv-SE" sz="1100" dirty="0"/>
                        <a:t>WI Title</a:t>
                      </a:r>
                    </a:p>
                  </a:txBody>
                  <a:tcPr marT="45695" marB="45695"/>
                </a:tc>
                <a:tc>
                  <a:txBody>
                    <a:bodyPr/>
                    <a:lstStyle/>
                    <a:p>
                      <a:pPr algn="ctr"/>
                      <a:r>
                        <a:rPr lang="sv-SE" sz="1100" dirty="0"/>
                        <a:t>SA3 rapporteur</a:t>
                      </a:r>
                    </a:p>
                  </a:txBody>
                  <a:tcPr marT="45695" marB="45695"/>
                </a:tc>
                <a:tc>
                  <a:txBody>
                    <a:bodyPr/>
                    <a:lstStyle/>
                    <a:p>
                      <a:pPr algn="ctr"/>
                      <a:r>
                        <a:rPr lang="sv-SE" sz="1100" dirty="0"/>
                        <a:t>WI code</a:t>
                      </a:r>
                    </a:p>
                  </a:txBody>
                  <a:tcPr marT="45695" marB="45695"/>
                </a:tc>
                <a:tc>
                  <a:txBody>
                    <a:bodyPr/>
                    <a:lstStyle/>
                    <a:p>
                      <a:pPr algn="ctr"/>
                      <a:r>
                        <a:rPr lang="sv-SE" sz="1100" dirty="0"/>
                        <a:t>Current % completion</a:t>
                      </a:r>
                    </a:p>
                  </a:txBody>
                  <a:tcPr marT="45695" marB="45695"/>
                </a:tc>
                <a:tc>
                  <a:txBody>
                    <a:bodyPr/>
                    <a:lstStyle/>
                    <a:p>
                      <a:pPr algn="ctr"/>
                      <a:r>
                        <a:rPr lang="sv-SE" sz="1100" dirty="0"/>
                        <a:t>New % completion</a:t>
                      </a:r>
                    </a:p>
                  </a:txBody>
                  <a:tcPr marT="45695" marB="45695"/>
                </a:tc>
                <a:tc>
                  <a:txBody>
                    <a:bodyPr/>
                    <a:lstStyle/>
                    <a:p>
                      <a:pPr algn="ctr"/>
                      <a:r>
                        <a:rPr lang="sv-SE" sz="1100" dirty="0"/>
                        <a:t>Current target</a:t>
                      </a:r>
                    </a:p>
                  </a:txBody>
                  <a:tcPr marT="45695" marB="45695"/>
                </a:tc>
                <a:tc>
                  <a:txBody>
                    <a:bodyPr/>
                    <a:lstStyle/>
                    <a:p>
                      <a:pPr algn="ctr"/>
                      <a:r>
                        <a:rPr lang="sv-SE" sz="1100" dirty="0"/>
                        <a:t>New target</a:t>
                      </a:r>
                    </a:p>
                  </a:txBody>
                  <a:tcPr marT="45695" marB="45695"/>
                </a:tc>
                <a:tc>
                  <a:txBody>
                    <a:bodyPr/>
                    <a:lstStyle/>
                    <a:p>
                      <a:pPr algn="ctr"/>
                      <a:r>
                        <a:rPr lang="sv-SE" sz="1100" dirty="0"/>
                        <a:t>Current WID</a:t>
                      </a:r>
                    </a:p>
                  </a:txBody>
                  <a:tcPr marT="45695" marB="45695"/>
                </a:tc>
                <a:tc>
                  <a:txBody>
                    <a:bodyPr/>
                    <a:lstStyle/>
                    <a:p>
                      <a:pPr algn="ctr"/>
                      <a:r>
                        <a:rPr lang="sv-SE" sz="1100" dirty="0"/>
                        <a:t>TR/TS</a:t>
                      </a:r>
                    </a:p>
                  </a:txBody>
                  <a:tcPr marT="45695" marB="45695"/>
                </a:tc>
                <a:tc>
                  <a:txBody>
                    <a:bodyPr/>
                    <a:lstStyle/>
                    <a:p>
                      <a:pPr algn="ctr"/>
                      <a:r>
                        <a:rPr lang="sv-SE" sz="1100" dirty="0"/>
                        <a:t>Rel</a:t>
                      </a:r>
                    </a:p>
                  </a:txBody>
                  <a:tcPr marT="45695" marB="45695"/>
                </a:tc>
                <a:extLst>
                  <a:ext uri="{0D108BD9-81ED-4DB2-BD59-A6C34878D82A}">
                    <a16:rowId xmlns:a16="http://schemas.microsoft.com/office/drawing/2014/main" val="1379591223"/>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Security Aspects of PARLOS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Gregory Schumacher </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(Sprint)</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PARLOS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algn="ctr"/>
                      <a:r>
                        <a:rPr lang="sv-SE" sz="1000" dirty="0">
                          <a:solidFill>
                            <a:srgbClr val="FF0000"/>
                          </a:solidFill>
                        </a:rPr>
                        <a:t>100%</a:t>
                      </a: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algn="ctr"/>
                      <a:endParaRPr lang="sv-SE" sz="1000" dirty="0"/>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SP-191126</a:t>
                      </a: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33.401</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6">
                        <a:lumMod val="40000"/>
                        <a:lumOff val="60000"/>
                      </a:schemeClr>
                    </a:solidFill>
                  </a:tcPr>
                </a:tc>
                <a:extLst>
                  <a:ext uri="{0D108BD9-81ED-4DB2-BD59-A6C34878D82A}">
                    <a16:rowId xmlns:a16="http://schemas.microsoft.com/office/drawing/2014/main" val="2451808418"/>
                  </a:ext>
                </a:extLst>
              </a:tr>
              <a:tr h="426301">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eV2X security (</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Dongjoo Kim </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(LG Electronics)</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eV2X</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10%</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Mar 20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endParaRPr lang="sv-SE" sz="1000" dirty="0"/>
                    </a:p>
                  </a:txBody>
                  <a:tcPr marL="17780" marR="17780" marT="17771" marB="1777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SP-191125</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TS 33.xyz</a:t>
                      </a:r>
                      <a:endParaRPr lang="sv-SE" sz="1000" b="1" dirty="0">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CRs to TS 33.220</a:t>
                      </a: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3521418170"/>
                  </a:ext>
                </a:extLst>
              </a:tr>
              <a:tr h="426301">
                <a:tc>
                  <a:txBody>
                    <a:bodyPr/>
                    <a:lstStyle/>
                    <a:p>
                      <a:pPr marL="0" indent="-349885" algn="l">
                        <a:lnSpc>
                          <a:spcPts val="1200"/>
                        </a:lnSpc>
                        <a:spcAft>
                          <a:spcPts val="0"/>
                        </a:spcAft>
                      </a:pPr>
                      <a:r>
                        <a:rPr lang="en-US" sz="1000" b="0" dirty="0">
                          <a:effectLst/>
                          <a:latin typeface="Arial" panose="020B0604020202020204" pitchFamily="34" charset="0"/>
                          <a:ea typeface="MS Mincho" panose="02020609040205080304" pitchFamily="49" charset="-128"/>
                        </a:rPr>
                        <a:t>Security Assurance Specification for IMS </a:t>
                      </a:r>
                      <a:r>
                        <a:rPr lang="sv-SE" sz="1000" b="0" dirty="0">
                          <a:effectLst/>
                          <a:latin typeface="Arial" panose="020B0604020202020204" pitchFamily="34" charset="0"/>
                          <a:ea typeface="MS Mincho" panose="02020609040205080304" pitchFamily="49" charset="-128"/>
                        </a:rPr>
                        <a:t>(</a:t>
                      </a:r>
                      <a:r>
                        <a:rPr lang="sv-SE" sz="1000" b="1" dirty="0">
                          <a:solidFill>
                            <a:srgbClr val="FF0000"/>
                          </a:solidFill>
                          <a:effectLst/>
                          <a:latin typeface="Arial" panose="020B0604020202020204" pitchFamily="34" charset="0"/>
                          <a:ea typeface="MS Mincho" panose="02020609040205080304" pitchFamily="49" charset="-128"/>
                        </a:rPr>
                        <a:t>NEW!</a:t>
                      </a:r>
                      <a:r>
                        <a:rPr lang="sv-SE" sz="1000" b="0" dirty="0">
                          <a:effectLst/>
                          <a:latin typeface="Arial" panose="020B0604020202020204" pitchFamily="34" charset="0"/>
                          <a:ea typeface="MS Mincho" panose="02020609040205080304" pitchFamily="49" charset="-128"/>
                        </a:rPr>
                        <a:t>)</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Bo Zhang</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(Huawei)</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SCAS_IMS</a:t>
                      </a:r>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71" marB="17771"/>
                </a:tc>
                <a:tc>
                  <a:txBody>
                    <a:bodyPr/>
                    <a:lstStyle/>
                    <a:p>
                      <a:pPr algn="ctr"/>
                      <a:endParaRPr lang="sv-SE" sz="1000" b="0" dirty="0"/>
                    </a:p>
                  </a:txBody>
                  <a:tcPr marL="17780" marR="17780" marT="17771" marB="1777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20</a:t>
                      </a:r>
                    </a:p>
                  </a:txBody>
                  <a:tcPr marL="17780" marR="17780" marT="17771" marB="17771"/>
                </a:tc>
                <a:tc>
                  <a:txBody>
                    <a:bodyPr/>
                    <a:lstStyle/>
                    <a:p>
                      <a:pPr algn="ctr"/>
                      <a:endParaRPr lang="sv-SE" sz="1000" b="0" dirty="0"/>
                    </a:p>
                  </a:txBody>
                  <a:tcPr marL="17780" marR="17780" marT="17771" marB="17771"/>
                </a:tc>
                <a:tc>
                  <a:txBody>
                    <a:bodyPr/>
                    <a:lstStyle/>
                    <a:p>
                      <a:pPr marL="0" indent="-349885" algn="ctr">
                        <a:lnSpc>
                          <a:spcPts val="1200"/>
                        </a:lnSpc>
                        <a:spcAft>
                          <a:spcPts val="0"/>
                        </a:spcAft>
                      </a:pPr>
                      <a:r>
                        <a:rPr lang="sv-SE" sz="1000" b="0" dirty="0">
                          <a:solidFill>
                            <a:srgbClr val="FF0000"/>
                          </a:solidFill>
                          <a:effectLst/>
                          <a:latin typeface="Arial" panose="020B0604020202020204" pitchFamily="34" charset="0"/>
                          <a:ea typeface="MS Mincho" panose="02020609040205080304" pitchFamily="49" charset="-128"/>
                        </a:rPr>
                        <a:t>SP-191128</a:t>
                      </a:r>
                    </a:p>
                  </a:txBody>
                  <a:tcPr marL="17780" marR="17780" marT="17771" marB="1777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TS 33.xyz</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TR 33.926</a:t>
                      </a: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17</a:t>
                      </a:r>
                    </a:p>
                  </a:txBody>
                  <a:tcPr marL="17780" marR="17780" marT="17771" marB="17771"/>
                </a:tc>
                <a:extLst>
                  <a:ext uri="{0D108BD9-81ED-4DB2-BD59-A6C34878D82A}">
                    <a16:rowId xmlns:a16="http://schemas.microsoft.com/office/drawing/2014/main" val="226258930"/>
                  </a:ext>
                </a:extLst>
              </a:tr>
              <a:tr h="492324">
                <a:tc>
                  <a:txBody>
                    <a:bodyPr/>
                    <a:lstStyle/>
                    <a:p>
                      <a:pPr marL="0" indent="-349885" algn="l">
                        <a:lnSpc>
                          <a:spcPts val="1200"/>
                        </a:lnSpc>
                        <a:spcAft>
                          <a:spcPts val="0"/>
                        </a:spcAft>
                      </a:pPr>
                      <a:r>
                        <a:rPr lang="en-GB" sz="1000" b="0" dirty="0">
                          <a:effectLst/>
                          <a:latin typeface="Arial" panose="020B0604020202020204" pitchFamily="34" charset="0"/>
                          <a:ea typeface="Batang" panose="02030600000101010101" pitchFamily="18" charset="-127"/>
                        </a:rPr>
                        <a:t>Study on 5G security enhancements against false base stations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Ivy Guo</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(Apple)</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FS_5GFBS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66%</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algn="ctr"/>
                      <a:r>
                        <a:rPr lang="sv-SE" sz="1000" dirty="0">
                          <a:solidFill>
                            <a:srgbClr val="FF0000"/>
                          </a:solidFill>
                        </a:rPr>
                        <a:t>75%</a:t>
                      </a: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SP-180690</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TR 33.809</a:t>
                      </a:r>
                      <a:endParaRPr lang="sv-SE" sz="1000" b="1">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rgbClr val="EAEFF7"/>
                    </a:solidFill>
                  </a:tcPr>
                </a:tc>
                <a:extLst>
                  <a:ext uri="{0D108BD9-81ED-4DB2-BD59-A6C34878D82A}">
                    <a16:rowId xmlns:a16="http://schemas.microsoft.com/office/drawing/2014/main" val="1126446884"/>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for 5GS Enhanced support of Vertical and LAN Services</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Jerichow Anja</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fr-FR" sz="1000" b="0" dirty="0" err="1">
                          <a:effectLst/>
                          <a:latin typeface="Arial" panose="020B0604020202020204" pitchFamily="34" charset="0"/>
                          <a:ea typeface="MS Mincho" panose="02020609040205080304" pitchFamily="49" charset="-128"/>
                        </a:rPr>
                        <a:t>FS_Vertical_LAN_SEC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78%</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92%</a:t>
                      </a: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endParaRPr lang="sv-SE" sz="1000" dirty="0"/>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SP-180697</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33.819</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4006240667"/>
                  </a:ext>
                </a:extLst>
              </a:tr>
              <a:tr h="492324">
                <a:tc>
                  <a:txBody>
                    <a:bodyPr/>
                    <a:lstStyle/>
                    <a:p>
                      <a:pPr marL="0" indent="-349885" algn="l">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aspects of Enhancement of Network Slicing</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FS_eNS_SEC</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80%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tc>
                <a:tc>
                  <a:txBody>
                    <a:bodyPr/>
                    <a:lstStyle/>
                    <a:p>
                      <a:pPr algn="ctr"/>
                      <a:r>
                        <a:rPr lang="sv-SE" sz="1000" dirty="0">
                          <a:solidFill>
                            <a:srgbClr val="FF0000"/>
                          </a:solidFill>
                        </a:rPr>
                        <a:t>85%</a:t>
                      </a:r>
                    </a:p>
                  </a:txBody>
                  <a:tcPr marL="17780" marR="17780" marT="17771" marB="17771">
                    <a:solidFill>
                      <a:srgbClr val="EAEFF7"/>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1" marB="1777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SP-180692</a:t>
                      </a:r>
                      <a:endParaRPr lang="sv-SE" sz="1000" b="1">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33.813</a:t>
                      </a:r>
                      <a:endParaRPr lang="sv-SE" sz="1000" b="1" dirty="0">
                        <a:effectLst/>
                        <a:latin typeface="Arial" panose="020B0604020202020204" pitchFamily="34" charset="0"/>
                        <a:ea typeface="MS Mincho" panose="02020609040205080304" pitchFamily="49" charset="-128"/>
                      </a:endParaRPr>
                    </a:p>
                  </a:txBody>
                  <a:tcPr marL="17780" marR="17780" marT="17771" marB="1777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tc>
                <a:extLst>
                  <a:ext uri="{0D108BD9-81ED-4DB2-BD59-A6C34878D82A}">
                    <a16:rowId xmlns:a16="http://schemas.microsoft.com/office/drawing/2014/main" val="2026368276"/>
                  </a:ext>
                </a:extLst>
              </a:tr>
              <a:tr h="492324">
                <a:tc>
                  <a:txBody>
                    <a:bodyPr/>
                    <a:lstStyle/>
                    <a:p>
                      <a:pPr marL="0" indent="-349885">
                        <a:lnSpc>
                          <a:spcPts val="1200"/>
                        </a:lnSpc>
                        <a:spcAft>
                          <a:spcPts val="0"/>
                        </a:spcAft>
                      </a:pPr>
                      <a:r>
                        <a:rPr lang="sv-SE" sz="1000" b="0">
                          <a:effectLst/>
                          <a:latin typeface="Arial" panose="020B0604020202020204" pitchFamily="34" charset="0"/>
                          <a:ea typeface="MS Mincho" panose="02020609040205080304" pitchFamily="49" charset="-128"/>
                        </a:rPr>
                        <a:t>SECAM </a:t>
                      </a:r>
                      <a:r>
                        <a:rPr lang="sv-SE" sz="1000" b="0" dirty="0">
                          <a:effectLst/>
                          <a:latin typeface="Arial" panose="020B0604020202020204" pitchFamily="34" charset="0"/>
                          <a:ea typeface="MS Mincho" panose="02020609040205080304" pitchFamily="49" charset="-128"/>
                        </a:rPr>
                        <a:t>and SCAS for 3GPP virtualized network products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Minpeng Qi</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(China Mobile)</a:t>
                      </a:r>
                      <a:endParaRPr lang="sv-SE" sz="1000" b="1" dirty="0">
                        <a:effectLst/>
                        <a:latin typeface="Arial" panose="020B0604020202020204" pitchFamily="34" charset="0"/>
                        <a:ea typeface="MS Mincho" panose="02020609040205080304" pitchFamily="49" charset="-128"/>
                      </a:endParaRPr>
                    </a:p>
                    <a:p>
                      <a:pPr marL="0" algn="ctr">
                        <a:spcAft>
                          <a:spcPts val="900"/>
                        </a:spcAft>
                      </a:pPr>
                      <a:r>
                        <a:rPr lang="en-US" sz="1000" dirty="0">
                          <a:effectLst/>
                          <a:latin typeface="Times New Roman" panose="02020603050405020304" pitchFamily="18" charset="0"/>
                          <a:ea typeface="MS Mincho" panose="02020609040205080304" pitchFamily="49" charset="-128"/>
                        </a:rPr>
                        <a:t> </a:t>
                      </a:r>
                      <a:endParaRPr lang="sv-SE" sz="1000" dirty="0">
                        <a:effectLst/>
                        <a:latin typeface="Times New Roman" panose="02020603050405020304" pitchFamily="18"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FS_VNP_SECAM_SCAS</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30%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algn="ctr"/>
                      <a:r>
                        <a:rPr lang="sv-SE" sz="1000" dirty="0">
                          <a:solidFill>
                            <a:srgbClr val="FF0000"/>
                          </a:solidFill>
                        </a:rPr>
                        <a:t>35%</a:t>
                      </a: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SP-180696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TR 33.818</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extLst>
                  <a:ext uri="{0D108BD9-81ED-4DB2-BD59-A6C34878D82A}">
                    <a16:rowId xmlns:a16="http://schemas.microsoft.com/office/drawing/2014/main" val="4061911825"/>
                  </a:ext>
                </a:extLst>
              </a:tr>
              <a:tr h="492324">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aspects of Enhanced Network Slicing</a:t>
                      </a:r>
                      <a:endParaRPr lang="sv-SE" sz="1000" b="0" dirty="0">
                        <a:effectLst/>
                        <a:latin typeface="Arial" panose="020B0604020202020204" pitchFamily="34"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Suresh Nair</a:t>
                      </a:r>
                    </a:p>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(Nokia)</a:t>
                      </a:r>
                      <a:endParaRPr lang="sv-SE" sz="1000" b="0" dirty="0">
                        <a:effectLst/>
                        <a:latin typeface="Times New Roman" panose="02020603050405020304" pitchFamily="18" charset="0"/>
                        <a:ea typeface="MS Mincho" panose="02020609040205080304" pitchFamily="49" charset="-128"/>
                      </a:endParaRPr>
                    </a:p>
                  </a:txBody>
                  <a:tcPr marL="17780" marR="17780" marT="17771" marB="1777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eNS_SEC</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rPr>
                        <a:t>30%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b="0" dirty="0"/>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SP-190712</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2633867803"/>
                  </a:ext>
                </a:extLst>
              </a:tr>
            </a:tbl>
          </a:graphicData>
        </a:graphic>
      </p:graphicFrame>
    </p:spTree>
  </p:cSld>
  <p:clrMapOvr>
    <a:masterClrMapping/>
  </p:clrMapOvr>
  <p:transition>
    <p:wipe dir="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738909" y="1825625"/>
            <a:ext cx="5180879" cy="4351338"/>
          </a:xfrm>
        </p:spPr>
        <p:txBody>
          <a:bodyPr/>
          <a:lstStyle/>
          <a:p>
            <a:r>
              <a:rPr lang="sv-SE" altLang="sv-SE" dirty="0"/>
              <a:t>WI code: </a:t>
            </a:r>
          </a:p>
          <a:p>
            <a:pPr lvl="1"/>
            <a:r>
              <a:rPr lang="sv-SE" altLang="sv-SE" dirty="0"/>
              <a:t>FS_AUTH_ENH</a:t>
            </a:r>
          </a:p>
          <a:p>
            <a:r>
              <a:rPr lang="sv-SE" altLang="sv-SE" dirty="0"/>
              <a:t>Completion rate: </a:t>
            </a:r>
          </a:p>
          <a:p>
            <a:pPr lvl="1"/>
            <a:r>
              <a:rPr lang="sv-SE" altLang="sv-SE" dirty="0"/>
              <a:t>15% </a:t>
            </a:r>
            <a:r>
              <a:rPr lang="en-US" altLang="ja-JP" dirty="0">
                <a:sym typeface="Wingdings" panose="05000000000000000000" pitchFamily="2" charset="2"/>
              </a:rPr>
              <a:t> 40%</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33.846 </a:t>
            </a:r>
            <a:r>
              <a:rPr lang="en-US" dirty="0"/>
              <a:t>Study on authentication enhancements in 5GS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33.846:</a:t>
            </a:r>
          </a:p>
          <a:p>
            <a:pPr lvl="1"/>
            <a:r>
              <a:rPr lang="sv-SE" altLang="sv-SE" dirty="0"/>
              <a:t>3 </a:t>
            </a:r>
            <a:r>
              <a:rPr lang="en-US" altLang="ja-JP" dirty="0">
                <a:sym typeface="Wingdings" panose="05000000000000000000" pitchFamily="2" charset="2"/>
              </a:rPr>
              <a:t> 4</a:t>
            </a:r>
            <a:r>
              <a:rPr lang="sv-SE" altLang="sv-SE" dirty="0"/>
              <a:t> Key issues</a:t>
            </a:r>
          </a:p>
          <a:p>
            <a:pPr lvl="1"/>
            <a:r>
              <a:rPr lang="sv-SE" altLang="sv-SE" dirty="0"/>
              <a:t>3 </a:t>
            </a:r>
            <a:r>
              <a:rPr lang="en-US" altLang="ja-JP" dirty="0">
                <a:sym typeface="Wingdings" panose="05000000000000000000" pitchFamily="2" charset="2"/>
              </a:rPr>
              <a:t> 7 </a:t>
            </a:r>
            <a:r>
              <a:rPr lang="sv-SE" altLang="sv-SE" dirty="0"/>
              <a:t>Solutions</a:t>
            </a:r>
          </a:p>
          <a:p>
            <a:pPr lvl="1"/>
            <a:r>
              <a:rPr lang="sv-SE" altLang="sv-SE" dirty="0"/>
              <a:t>0 Conclusions</a:t>
            </a:r>
          </a:p>
        </p:txBody>
      </p:sp>
      <p:sp>
        <p:nvSpPr>
          <p:cNvPr id="7" name="Title 3">
            <a:extLst>
              <a:ext uri="{FF2B5EF4-FFF2-40B4-BE49-F238E27FC236}">
                <a16:creationId xmlns:a16="http://schemas.microsoft.com/office/drawing/2014/main" id="{1AF72CF9-8732-40F2-BADA-B80FF7538FA3}"/>
              </a:ext>
            </a:extLst>
          </p:cNvPr>
          <p:cNvSpPr>
            <a:spLocks noGrp="1"/>
          </p:cNvSpPr>
          <p:nvPr>
            <p:ph type="title"/>
          </p:nvPr>
        </p:nvSpPr>
        <p:spPr>
          <a:xfrm>
            <a:off x="479425" y="320076"/>
            <a:ext cx="8353426" cy="1081088"/>
          </a:xfrm>
        </p:spPr>
        <p:txBody>
          <a:bodyPr/>
          <a:lstStyle/>
          <a:p>
            <a:r>
              <a:rPr lang="en-US" sz="4000" dirty="0"/>
              <a:t>Study on authentication enhancements in 5GS - Status</a:t>
            </a:r>
            <a:endParaRPr lang="sv-SE" sz="4000" dirty="0"/>
          </a:p>
        </p:txBody>
      </p:sp>
    </p:spTree>
    <p:extLst>
      <p:ext uri="{BB962C8B-B14F-4D97-AF65-F5344CB8AC3E}">
        <p14:creationId xmlns:p14="http://schemas.microsoft.com/office/powerpoint/2010/main" val="2916555874"/>
      </p:ext>
    </p:extLst>
  </p:cSld>
  <p:clrMapOvr>
    <a:masterClrMapping/>
  </p:clrMapOvr>
  <p:transition>
    <p:wipe dir="r"/>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E2000E6-1E4E-49A0-B64D-3A9122EC7304}"/>
              </a:ext>
            </a:extLst>
          </p:cNvPr>
          <p:cNvSpPr>
            <a:spLocks noGrp="1"/>
          </p:cNvSpPr>
          <p:nvPr>
            <p:ph sz="half" idx="1"/>
          </p:nvPr>
        </p:nvSpPr>
        <p:spPr>
          <a:xfrm>
            <a:off x="479425" y="1844675"/>
            <a:ext cx="5496778" cy="1584325"/>
          </a:xfrm>
        </p:spPr>
        <p:txBody>
          <a:bodyPr/>
          <a:lstStyle/>
          <a:p>
            <a:r>
              <a:rPr lang="sv-SE" sz="1800" dirty="0"/>
              <a:t>New study with the following objectives:</a:t>
            </a:r>
          </a:p>
          <a:p>
            <a:pPr marL="827088" lvl="1" indent="-457200">
              <a:buFont typeface="+mj-lt"/>
              <a:buAutoNum type="arabicPeriod"/>
            </a:pPr>
            <a:r>
              <a:rPr lang="en-US" sz="1800" dirty="0"/>
              <a:t>Enhance security of session keys</a:t>
            </a:r>
          </a:p>
          <a:p>
            <a:pPr marL="827088" lvl="1" indent="-457200">
              <a:buFont typeface="+mj-lt"/>
              <a:buAutoNum type="arabicPeriod"/>
            </a:pPr>
            <a:r>
              <a:rPr lang="en-US" sz="1800" dirty="0"/>
              <a:t>Linkability attacks</a:t>
            </a:r>
          </a:p>
          <a:p>
            <a:pPr marL="827088" lvl="1" indent="-457200">
              <a:buFont typeface="+mj-lt"/>
              <a:buAutoNum type="arabicPeriod"/>
            </a:pPr>
            <a:r>
              <a:rPr lang="en-US" sz="1800" dirty="0"/>
              <a:t>DDoS attacks. </a:t>
            </a:r>
          </a:p>
          <a:p>
            <a:endParaRPr lang="sv-SE" sz="1800" dirty="0"/>
          </a:p>
        </p:txBody>
      </p:sp>
      <p:sp>
        <p:nvSpPr>
          <p:cNvPr id="4" name="Title 3">
            <a:extLst>
              <a:ext uri="{FF2B5EF4-FFF2-40B4-BE49-F238E27FC236}">
                <a16:creationId xmlns:a16="http://schemas.microsoft.com/office/drawing/2014/main" id="{D7BE82F0-B8DE-4C51-B822-01970E08F55E}"/>
              </a:ext>
            </a:extLst>
          </p:cNvPr>
          <p:cNvSpPr>
            <a:spLocks noGrp="1"/>
          </p:cNvSpPr>
          <p:nvPr>
            <p:ph type="title"/>
          </p:nvPr>
        </p:nvSpPr>
        <p:spPr>
          <a:xfrm>
            <a:off x="479425" y="320076"/>
            <a:ext cx="8353426" cy="1081088"/>
          </a:xfrm>
        </p:spPr>
        <p:txBody>
          <a:bodyPr/>
          <a:lstStyle/>
          <a:p>
            <a:r>
              <a:rPr lang="en-US" sz="4000" dirty="0"/>
              <a:t>Study on authentication enhancements in 5GS - Overview</a:t>
            </a:r>
            <a:endParaRPr lang="sv-SE" sz="4000" dirty="0"/>
          </a:p>
        </p:txBody>
      </p:sp>
      <p:sp>
        <p:nvSpPr>
          <p:cNvPr id="5" name="TextBox 4">
            <a:extLst>
              <a:ext uri="{FF2B5EF4-FFF2-40B4-BE49-F238E27FC236}">
                <a16:creationId xmlns:a16="http://schemas.microsoft.com/office/drawing/2014/main" id="{997378C6-3B97-4A3D-9080-A8BCC44836E0}"/>
              </a:ext>
            </a:extLst>
          </p:cNvPr>
          <p:cNvSpPr txBox="1"/>
          <p:nvPr/>
        </p:nvSpPr>
        <p:spPr bwMode="auto">
          <a:xfrm>
            <a:off x="10182744" y="1791997"/>
            <a:ext cx="1283804" cy="497558"/>
          </a:xfrm>
          <a:prstGeom prst="rect">
            <a:avLst/>
          </a:prstGeom>
          <a:solidFill>
            <a:schemeClr val="accent2"/>
          </a:solidFill>
          <a:ln w="12700">
            <a:noFill/>
            <a:miter lim="800000"/>
            <a:headEnd/>
            <a:tailEnd/>
          </a:ln>
        </p:spPr>
        <p:txBody>
          <a:bodyPr vert="horz" wrap="none" lIns="72000" tIns="36000" rIns="73152" bIns="36576" numCol="1" rtlCol="0" anchor="t" anchorCtr="0" compatLnSpc="1">
            <a:prstTxWarp prst="textNoShape">
              <a:avLst/>
            </a:prstTxWarp>
            <a:noAutofit/>
          </a:bodyPr>
          <a:lstStyle/>
          <a:p>
            <a:pPr>
              <a:buClr>
                <a:schemeClr val="tx1"/>
              </a:buClr>
            </a:pPr>
            <a:r>
              <a:rPr lang="sv-SE" b="1" dirty="0">
                <a:solidFill>
                  <a:schemeClr val="bg1"/>
                </a:solidFill>
              </a:rPr>
              <a:t>TR </a:t>
            </a:r>
            <a:r>
              <a:rPr lang="sv-SE" b="1" dirty="0">
                <a:solidFill>
                  <a:schemeClr val="accent1">
                    <a:lumMod val="75000"/>
                  </a:schemeClr>
                </a:solidFill>
                <a:hlinkClick r:id="rId2">
                  <a:extLst>
                    <a:ext uri="{A12FA001-AC4F-418D-AE19-62706E023703}">
                      <ahyp:hlinkClr xmlns:ahyp="http://schemas.microsoft.com/office/drawing/2018/hyperlinkcolor" val="tx"/>
                    </a:ext>
                  </a:extLst>
                </a:hlinkClick>
              </a:rPr>
              <a:t>33.846</a:t>
            </a:r>
            <a:endParaRPr lang="sv-SE" sz="2000" b="1" dirty="0">
              <a:solidFill>
                <a:schemeClr val="accent1">
                  <a:lumMod val="75000"/>
                </a:schemeClr>
              </a:solidFill>
            </a:endParaRPr>
          </a:p>
        </p:txBody>
      </p:sp>
      <p:sp>
        <p:nvSpPr>
          <p:cNvPr id="6" name="TextBox 5">
            <a:extLst>
              <a:ext uri="{FF2B5EF4-FFF2-40B4-BE49-F238E27FC236}">
                <a16:creationId xmlns:a16="http://schemas.microsoft.com/office/drawing/2014/main" id="{6A47A672-C96E-4627-AD52-932053605729}"/>
              </a:ext>
            </a:extLst>
          </p:cNvPr>
          <p:cNvSpPr txBox="1"/>
          <p:nvPr/>
        </p:nvSpPr>
        <p:spPr bwMode="auto">
          <a:xfrm>
            <a:off x="2818517" y="3256676"/>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7" name="Graphic 6">
            <a:extLst>
              <a:ext uri="{FF2B5EF4-FFF2-40B4-BE49-F238E27FC236}">
                <a16:creationId xmlns:a16="http://schemas.microsoft.com/office/drawing/2014/main" id="{33E40C83-2CE9-4AE2-A7E4-CF0C843F292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98521" y="3414730"/>
            <a:ext cx="306991" cy="429787"/>
          </a:xfrm>
          <a:prstGeom prst="rect">
            <a:avLst/>
          </a:prstGeom>
        </p:spPr>
      </p:pic>
      <p:cxnSp>
        <p:nvCxnSpPr>
          <p:cNvPr id="9" name="Straight Connector 8">
            <a:extLst>
              <a:ext uri="{FF2B5EF4-FFF2-40B4-BE49-F238E27FC236}">
                <a16:creationId xmlns:a16="http://schemas.microsoft.com/office/drawing/2014/main" id="{3D8D02C3-07D9-4E74-A2FB-1E8E3C09C6E4}"/>
              </a:ext>
            </a:extLst>
          </p:cNvPr>
          <p:cNvCxnSpPr>
            <a:stCxn id="7" idx="2"/>
          </p:cNvCxnSpPr>
          <p:nvPr/>
        </p:nvCxnSpPr>
        <p:spPr bwMode="auto">
          <a:xfrm flipH="1">
            <a:off x="852016" y="3844517"/>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11" name="Straight Connector 10">
            <a:extLst>
              <a:ext uri="{FF2B5EF4-FFF2-40B4-BE49-F238E27FC236}">
                <a16:creationId xmlns:a16="http://schemas.microsoft.com/office/drawing/2014/main" id="{024F32FC-F557-431B-9C1C-E892EB7EE99D}"/>
              </a:ext>
            </a:extLst>
          </p:cNvPr>
          <p:cNvCxnSpPr>
            <a:stCxn id="6" idx="2"/>
          </p:cNvCxnSpPr>
          <p:nvPr/>
        </p:nvCxnSpPr>
        <p:spPr bwMode="auto">
          <a:xfrm>
            <a:off x="3060502" y="4002572"/>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12" name="Graphic 11">
            <a:extLst>
              <a:ext uri="{FF2B5EF4-FFF2-40B4-BE49-F238E27FC236}">
                <a16:creationId xmlns:a16="http://schemas.microsoft.com/office/drawing/2014/main" id="{6C4F97D1-59E4-4D46-92C5-90FAC1484B8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107577" y="3314713"/>
            <a:ext cx="288264" cy="288264"/>
          </a:xfrm>
          <a:prstGeom prst="rect">
            <a:avLst/>
          </a:prstGeom>
        </p:spPr>
      </p:pic>
      <p:sp>
        <p:nvSpPr>
          <p:cNvPr id="13" name="TextBox 12">
            <a:extLst>
              <a:ext uri="{FF2B5EF4-FFF2-40B4-BE49-F238E27FC236}">
                <a16:creationId xmlns:a16="http://schemas.microsoft.com/office/drawing/2014/main" id="{41580CB4-4173-4382-8A81-CFF2E8B151E2}"/>
              </a:ext>
            </a:extLst>
          </p:cNvPr>
          <p:cNvSpPr txBox="1"/>
          <p:nvPr/>
        </p:nvSpPr>
        <p:spPr bwMode="auto">
          <a:xfrm>
            <a:off x="1709149" y="3256675"/>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15" name="Straight Connector 14">
            <a:extLst>
              <a:ext uri="{FF2B5EF4-FFF2-40B4-BE49-F238E27FC236}">
                <a16:creationId xmlns:a16="http://schemas.microsoft.com/office/drawing/2014/main" id="{C6BD847F-CBCE-45F0-9CF2-86B50294F8DD}"/>
              </a:ext>
            </a:extLst>
          </p:cNvPr>
          <p:cNvCxnSpPr>
            <a:stCxn id="13" idx="2"/>
          </p:cNvCxnSpPr>
          <p:nvPr/>
        </p:nvCxnSpPr>
        <p:spPr bwMode="auto">
          <a:xfrm flipH="1">
            <a:off x="1939513" y="4002570"/>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0" name="TextBox 19">
            <a:extLst>
              <a:ext uri="{FF2B5EF4-FFF2-40B4-BE49-F238E27FC236}">
                <a16:creationId xmlns:a16="http://schemas.microsoft.com/office/drawing/2014/main" id="{CD16EBDE-D93F-4AAC-A83F-F72A96CD64E7}"/>
              </a:ext>
            </a:extLst>
          </p:cNvPr>
          <p:cNvSpPr txBox="1"/>
          <p:nvPr/>
        </p:nvSpPr>
        <p:spPr bwMode="auto">
          <a:xfrm>
            <a:off x="10182744" y="326078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1" name="Graphic 20">
            <a:extLst>
              <a:ext uri="{FF2B5EF4-FFF2-40B4-BE49-F238E27FC236}">
                <a16:creationId xmlns:a16="http://schemas.microsoft.com/office/drawing/2014/main" id="{1A78EB7E-B526-4DFC-8DEA-AF5A349B9A9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27540" y="3412873"/>
            <a:ext cx="306991" cy="429787"/>
          </a:xfrm>
          <a:prstGeom prst="rect">
            <a:avLst/>
          </a:prstGeom>
        </p:spPr>
      </p:pic>
      <p:cxnSp>
        <p:nvCxnSpPr>
          <p:cNvPr id="22" name="Straight Connector 21">
            <a:extLst>
              <a:ext uri="{FF2B5EF4-FFF2-40B4-BE49-F238E27FC236}">
                <a16:creationId xmlns:a16="http://schemas.microsoft.com/office/drawing/2014/main" id="{A9F64947-9BFF-47D8-BF62-A9A8EFD20CC5}"/>
              </a:ext>
            </a:extLst>
          </p:cNvPr>
          <p:cNvCxnSpPr>
            <a:stCxn id="21" idx="2"/>
          </p:cNvCxnSpPr>
          <p:nvPr/>
        </p:nvCxnSpPr>
        <p:spPr bwMode="auto">
          <a:xfrm flipH="1">
            <a:off x="8981035" y="3842660"/>
            <a:ext cx="1" cy="1500104"/>
          </a:xfrm>
          <a:prstGeom prst="line">
            <a:avLst/>
          </a:prstGeom>
          <a:solidFill>
            <a:schemeClr val="accent1"/>
          </a:solidFill>
          <a:ln w="12700" cap="flat" cmpd="sng" algn="ctr">
            <a:solidFill>
              <a:schemeClr val="accent1">
                <a:lumMod val="75000"/>
              </a:schemeClr>
            </a:solidFill>
            <a:prstDash val="solid"/>
            <a:round/>
            <a:headEnd type="none" w="med" len="med"/>
            <a:tailEnd type="none"/>
          </a:ln>
          <a:effectLst/>
        </p:spPr>
      </p:cxnSp>
      <p:cxnSp>
        <p:nvCxnSpPr>
          <p:cNvPr id="23" name="Straight Connector 22">
            <a:extLst>
              <a:ext uri="{FF2B5EF4-FFF2-40B4-BE49-F238E27FC236}">
                <a16:creationId xmlns:a16="http://schemas.microsoft.com/office/drawing/2014/main" id="{A4996472-B083-4FD9-9251-97B0333AB1E1}"/>
              </a:ext>
            </a:extLst>
          </p:cNvPr>
          <p:cNvCxnSpPr>
            <a:stCxn id="20" idx="2"/>
          </p:cNvCxnSpPr>
          <p:nvPr/>
        </p:nvCxnSpPr>
        <p:spPr bwMode="auto">
          <a:xfrm>
            <a:off x="10424729" y="4006685"/>
            <a:ext cx="0" cy="1342049"/>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27" name="TextBox 26">
            <a:extLst>
              <a:ext uri="{FF2B5EF4-FFF2-40B4-BE49-F238E27FC236}">
                <a16:creationId xmlns:a16="http://schemas.microsoft.com/office/drawing/2014/main" id="{ACEC2E8E-17FF-4BB9-9E24-21A0F6F7BFC7}"/>
              </a:ext>
            </a:extLst>
          </p:cNvPr>
          <p:cNvSpPr txBox="1"/>
          <p:nvPr/>
        </p:nvSpPr>
        <p:spPr bwMode="auto">
          <a:xfrm>
            <a:off x="7109891" y="3254819"/>
            <a:ext cx="483970" cy="745896"/>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1200" dirty="0">
                <a:latin typeface="Ericsson Technical Icons" panose="00000500000000000000" pitchFamily="2" charset="0"/>
              </a:rPr>
              <a:t>s</a:t>
            </a:r>
            <a:br>
              <a:rPr lang="en-US" sz="1200" dirty="0">
                <a:latin typeface="Ericsson Technical Icons" panose="00000500000000000000" pitchFamily="2" charset="0"/>
              </a:rPr>
            </a:br>
            <a:r>
              <a:rPr lang="en-US" sz="1200" dirty="0">
                <a:latin typeface="Ericsson Technical Icons" panose="00000500000000000000" pitchFamily="2" charset="0"/>
              </a:rPr>
              <a:t>d</a:t>
            </a:r>
          </a:p>
          <a:p>
            <a:pPr algn="ctr">
              <a:buClr>
                <a:schemeClr val="tx1"/>
              </a:buClr>
            </a:pPr>
            <a:r>
              <a:rPr lang="en-US" sz="1200" dirty="0"/>
              <a:t>UDM</a:t>
            </a:r>
          </a:p>
        </p:txBody>
      </p:sp>
      <p:pic>
        <p:nvPicPr>
          <p:cNvPr id="28" name="Graphic 27">
            <a:extLst>
              <a:ext uri="{FF2B5EF4-FFF2-40B4-BE49-F238E27FC236}">
                <a16:creationId xmlns:a16="http://schemas.microsoft.com/office/drawing/2014/main" id="{031BF81D-1D38-4750-9AE5-3BA81E25BA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9895" y="3412873"/>
            <a:ext cx="306991" cy="429787"/>
          </a:xfrm>
          <a:prstGeom prst="rect">
            <a:avLst/>
          </a:prstGeom>
        </p:spPr>
      </p:pic>
      <p:cxnSp>
        <p:nvCxnSpPr>
          <p:cNvPr id="29" name="Straight Connector 28">
            <a:extLst>
              <a:ext uri="{FF2B5EF4-FFF2-40B4-BE49-F238E27FC236}">
                <a16:creationId xmlns:a16="http://schemas.microsoft.com/office/drawing/2014/main" id="{860E7190-79B1-4E62-979A-2EF24018B2D0}"/>
              </a:ext>
            </a:extLst>
          </p:cNvPr>
          <p:cNvCxnSpPr>
            <a:stCxn id="28" idx="2"/>
          </p:cNvCxnSpPr>
          <p:nvPr/>
        </p:nvCxnSpPr>
        <p:spPr bwMode="auto">
          <a:xfrm flipH="1">
            <a:off x="5143390" y="3842660"/>
            <a:ext cx="1" cy="1500104"/>
          </a:xfrm>
          <a:prstGeom prst="line">
            <a:avLst/>
          </a:prstGeom>
          <a:solidFill>
            <a:schemeClr val="accent1"/>
          </a:solidFill>
          <a:ln w="12700" cap="flat" cmpd="sng" algn="ctr">
            <a:solidFill>
              <a:schemeClr val="tx1"/>
            </a:solidFill>
            <a:prstDash val="solid"/>
            <a:round/>
            <a:headEnd type="none" w="med" len="med"/>
            <a:tailEnd type="none"/>
          </a:ln>
          <a:effectLst/>
        </p:spPr>
      </p:cxnSp>
      <p:cxnSp>
        <p:nvCxnSpPr>
          <p:cNvPr id="30" name="Straight Connector 29">
            <a:extLst>
              <a:ext uri="{FF2B5EF4-FFF2-40B4-BE49-F238E27FC236}">
                <a16:creationId xmlns:a16="http://schemas.microsoft.com/office/drawing/2014/main" id="{808DA5BB-5E7F-4D55-A91D-B151E7E245A5}"/>
              </a:ext>
            </a:extLst>
          </p:cNvPr>
          <p:cNvCxnSpPr>
            <a:cxnSpLocks/>
            <a:stCxn id="27" idx="2"/>
          </p:cNvCxnSpPr>
          <p:nvPr/>
        </p:nvCxnSpPr>
        <p:spPr bwMode="auto">
          <a:xfrm>
            <a:off x="7351876" y="4000715"/>
            <a:ext cx="0" cy="593495"/>
          </a:xfrm>
          <a:prstGeom prst="line">
            <a:avLst/>
          </a:prstGeom>
          <a:solidFill>
            <a:schemeClr val="accent1"/>
          </a:solidFill>
          <a:ln w="12700" cap="flat" cmpd="sng" algn="ctr">
            <a:solidFill>
              <a:schemeClr val="tx1"/>
            </a:solidFill>
            <a:prstDash val="solid"/>
            <a:round/>
            <a:headEnd type="none" w="med" len="med"/>
            <a:tailEnd type="none"/>
          </a:ln>
          <a:effectLst/>
        </p:spPr>
      </p:cxnSp>
      <p:sp>
        <p:nvSpPr>
          <p:cNvPr id="32" name="TextBox 31">
            <a:extLst>
              <a:ext uri="{FF2B5EF4-FFF2-40B4-BE49-F238E27FC236}">
                <a16:creationId xmlns:a16="http://schemas.microsoft.com/office/drawing/2014/main" id="{38A7D64F-B34D-4816-B4C9-EACE867D822B}"/>
              </a:ext>
            </a:extLst>
          </p:cNvPr>
          <p:cNvSpPr txBox="1"/>
          <p:nvPr/>
        </p:nvSpPr>
        <p:spPr bwMode="auto">
          <a:xfrm>
            <a:off x="6000523" y="3254818"/>
            <a:ext cx="483970" cy="745895"/>
          </a:xfrm>
          <a:prstGeom prst="rect">
            <a:avLst/>
          </a:prstGeom>
          <a:solidFill>
            <a:schemeClr val="bg1"/>
          </a:solidFill>
          <a:ln w="19050">
            <a:solidFill>
              <a:schemeClr val="tx1"/>
            </a:solidFill>
            <a:prstDash val="solid"/>
            <a:miter lim="800000"/>
            <a:headEnd/>
            <a:tailEnd/>
          </a:ln>
        </p:spPr>
        <p:txBody>
          <a:bodyPr vert="horz" wrap="square" lIns="0" tIns="18000" rIns="0" bIns="0" numCol="1" rtlCol="0" anchor="t" anchorCtr="0" compatLnSpc="1">
            <a:prstTxWarp prst="textNoShape">
              <a:avLst/>
            </a:prstTxWarp>
            <a:noAutofit/>
          </a:bodyPr>
          <a:lstStyle/>
          <a:p>
            <a:pPr algn="ctr">
              <a:buClr>
                <a:schemeClr val="tx1"/>
              </a:buClr>
            </a:pPr>
            <a:r>
              <a:rPr lang="en-US" sz="2400" dirty="0">
                <a:latin typeface="Ericsson Technical Icons" panose="00000500000000000000" pitchFamily="2" charset="0"/>
              </a:rPr>
              <a:t>B</a:t>
            </a:r>
            <a:endParaRPr lang="en-US" sz="2400" dirty="0"/>
          </a:p>
          <a:p>
            <a:pPr algn="ctr">
              <a:buClr>
                <a:schemeClr val="tx1"/>
              </a:buClr>
            </a:pPr>
            <a:r>
              <a:rPr lang="en-US" sz="1200" dirty="0"/>
              <a:t>gNB</a:t>
            </a:r>
          </a:p>
        </p:txBody>
      </p:sp>
      <p:cxnSp>
        <p:nvCxnSpPr>
          <p:cNvPr id="33" name="Straight Connector 32">
            <a:extLst>
              <a:ext uri="{FF2B5EF4-FFF2-40B4-BE49-F238E27FC236}">
                <a16:creationId xmlns:a16="http://schemas.microsoft.com/office/drawing/2014/main" id="{604AE10F-86F3-4244-9631-BF2ED9E46A69}"/>
              </a:ext>
            </a:extLst>
          </p:cNvPr>
          <p:cNvCxnSpPr>
            <a:stCxn id="32" idx="2"/>
          </p:cNvCxnSpPr>
          <p:nvPr/>
        </p:nvCxnSpPr>
        <p:spPr bwMode="auto">
          <a:xfrm flipH="1">
            <a:off x="6230887" y="4000713"/>
            <a:ext cx="11621" cy="1342051"/>
          </a:xfrm>
          <a:prstGeom prst="line">
            <a:avLst/>
          </a:prstGeom>
          <a:solidFill>
            <a:schemeClr val="accent1"/>
          </a:solidFill>
          <a:ln w="12700" cap="flat" cmpd="sng" algn="ctr">
            <a:solidFill>
              <a:schemeClr val="tx1"/>
            </a:solidFill>
            <a:prstDash val="solid"/>
            <a:round/>
            <a:headEnd type="none" w="med" len="med"/>
            <a:tailEnd type="none"/>
          </a:ln>
          <a:effectLst/>
        </p:spPr>
      </p:cxnSp>
      <p:pic>
        <p:nvPicPr>
          <p:cNvPr id="35" name="Content Placeholder 87">
            <a:extLst>
              <a:ext uri="{FF2B5EF4-FFF2-40B4-BE49-F238E27FC236}">
                <a16:creationId xmlns:a16="http://schemas.microsoft.com/office/drawing/2014/main" id="{F1822E2E-A609-4615-BBEA-933791213E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1180571" y="4899155"/>
            <a:ext cx="435430" cy="435430"/>
          </a:xfrm>
          <a:prstGeom prst="rect">
            <a:avLst/>
          </a:prstGeom>
          <a:noFill/>
          <a:ln w="9525">
            <a:noFill/>
            <a:miter lim="800000"/>
            <a:headEnd/>
            <a:tailEnd/>
          </a:ln>
        </p:spPr>
      </p:pic>
      <p:cxnSp>
        <p:nvCxnSpPr>
          <p:cNvPr id="40" name="Straight Arrow Connector 39">
            <a:extLst>
              <a:ext uri="{FF2B5EF4-FFF2-40B4-BE49-F238E27FC236}">
                <a16:creationId xmlns:a16="http://schemas.microsoft.com/office/drawing/2014/main" id="{7B26E03D-B6C2-4F79-A6F2-723AB04C9DB2}"/>
              </a:ext>
            </a:extLst>
          </p:cNvPr>
          <p:cNvCxnSpPr/>
          <p:nvPr/>
        </p:nvCxnSpPr>
        <p:spPr bwMode="auto">
          <a:xfrm>
            <a:off x="868689" y="4755446"/>
            <a:ext cx="108167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42" name="TextBox 41">
            <a:extLst>
              <a:ext uri="{FF2B5EF4-FFF2-40B4-BE49-F238E27FC236}">
                <a16:creationId xmlns:a16="http://schemas.microsoft.com/office/drawing/2014/main" id="{8417A9A6-5779-4BA0-AC41-D855EA70343F}"/>
              </a:ext>
            </a:extLst>
          </p:cNvPr>
          <p:cNvSpPr txBox="1"/>
          <p:nvPr/>
        </p:nvSpPr>
        <p:spPr bwMode="auto">
          <a:xfrm>
            <a:off x="1067240" y="5469073"/>
            <a:ext cx="1338943" cy="845730"/>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1. Long term key compromise leads to session key compromise</a:t>
            </a:r>
          </a:p>
        </p:txBody>
      </p:sp>
      <p:pic>
        <p:nvPicPr>
          <p:cNvPr id="45" name="Content Placeholder 87">
            <a:extLst>
              <a:ext uri="{FF2B5EF4-FFF2-40B4-BE49-F238E27FC236}">
                <a16:creationId xmlns:a16="http://schemas.microsoft.com/office/drawing/2014/main" id="{C02BF991-E2D7-4BBA-99B2-91018C83E6FB}"/>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531834" y="3571255"/>
            <a:ext cx="435430" cy="435430"/>
          </a:xfrm>
          <a:prstGeom prst="rect">
            <a:avLst/>
          </a:prstGeom>
          <a:noFill/>
          <a:ln w="9525">
            <a:noFill/>
            <a:miter lim="800000"/>
            <a:headEnd/>
            <a:tailEnd/>
          </a:ln>
        </p:spPr>
      </p:pic>
      <p:cxnSp>
        <p:nvCxnSpPr>
          <p:cNvPr id="47" name="Straight Arrow Connector 46">
            <a:extLst>
              <a:ext uri="{FF2B5EF4-FFF2-40B4-BE49-F238E27FC236}">
                <a16:creationId xmlns:a16="http://schemas.microsoft.com/office/drawing/2014/main" id="{3EDE6FBD-1416-484F-9ECE-0438432A0591}"/>
              </a:ext>
            </a:extLst>
          </p:cNvPr>
          <p:cNvCxnSpPr>
            <a:cxnSpLocks/>
          </p:cNvCxnSpPr>
          <p:nvPr/>
        </p:nvCxnSpPr>
        <p:spPr bwMode="auto">
          <a:xfrm>
            <a:off x="8992667" y="4596384"/>
            <a:ext cx="1432062"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49" name="TextBox 48">
            <a:extLst>
              <a:ext uri="{FF2B5EF4-FFF2-40B4-BE49-F238E27FC236}">
                <a16:creationId xmlns:a16="http://schemas.microsoft.com/office/drawing/2014/main" id="{7038AAD2-E7DB-4E0A-883A-A2B6AF3C2E0A}"/>
              </a:ext>
            </a:extLst>
          </p:cNvPr>
          <p:cNvSpPr txBox="1"/>
          <p:nvPr/>
        </p:nvSpPr>
        <p:spPr bwMode="auto">
          <a:xfrm>
            <a:off x="10504028" y="4400234"/>
            <a:ext cx="1338881" cy="862462"/>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3. SUPI privacy may lead to overload on UDM in HPLMN</a:t>
            </a:r>
          </a:p>
        </p:txBody>
      </p:sp>
      <p:pic>
        <p:nvPicPr>
          <p:cNvPr id="50" name="Graphic 49">
            <a:extLst>
              <a:ext uri="{FF2B5EF4-FFF2-40B4-BE49-F238E27FC236}">
                <a16:creationId xmlns:a16="http://schemas.microsoft.com/office/drawing/2014/main" id="{75DA57BD-D508-49F3-B2E0-F35AAE9C82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477644" y="3823772"/>
            <a:ext cx="288264" cy="288264"/>
          </a:xfrm>
          <a:prstGeom prst="rect">
            <a:avLst/>
          </a:prstGeom>
        </p:spPr>
      </p:pic>
      <p:sp>
        <p:nvSpPr>
          <p:cNvPr id="51" name="TextBox 50">
            <a:extLst>
              <a:ext uri="{FF2B5EF4-FFF2-40B4-BE49-F238E27FC236}">
                <a16:creationId xmlns:a16="http://schemas.microsoft.com/office/drawing/2014/main" id="{F57D98FB-49F7-4D00-B55D-F25203FDFD47}"/>
              </a:ext>
            </a:extLst>
          </p:cNvPr>
          <p:cNvSpPr txBox="1"/>
          <p:nvPr/>
        </p:nvSpPr>
        <p:spPr bwMode="auto">
          <a:xfrm>
            <a:off x="9283600" y="4413825"/>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pic>
        <p:nvPicPr>
          <p:cNvPr id="52" name="Graphic 51">
            <a:extLst>
              <a:ext uri="{FF2B5EF4-FFF2-40B4-BE49-F238E27FC236}">
                <a16:creationId xmlns:a16="http://schemas.microsoft.com/office/drawing/2014/main" id="{5DC12049-9F56-48F2-8444-1C7EA41BDA32}"/>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293650" y="3627766"/>
            <a:ext cx="306991" cy="429787"/>
          </a:xfrm>
          <a:prstGeom prst="rect">
            <a:avLst/>
          </a:prstGeom>
        </p:spPr>
      </p:pic>
      <p:cxnSp>
        <p:nvCxnSpPr>
          <p:cNvPr id="53" name="Straight Connector 52">
            <a:extLst>
              <a:ext uri="{FF2B5EF4-FFF2-40B4-BE49-F238E27FC236}">
                <a16:creationId xmlns:a16="http://schemas.microsoft.com/office/drawing/2014/main" id="{35F58FF2-E6D2-4B2A-BB8D-33372065F1F7}"/>
              </a:ext>
            </a:extLst>
          </p:cNvPr>
          <p:cNvCxnSpPr>
            <a:cxnSpLocks/>
            <a:stCxn id="52" idx="2"/>
          </p:cNvCxnSpPr>
          <p:nvPr/>
        </p:nvCxnSpPr>
        <p:spPr bwMode="auto">
          <a:xfrm>
            <a:off x="9447146" y="4057553"/>
            <a:ext cx="5914" cy="1284827"/>
          </a:xfrm>
          <a:prstGeom prst="line">
            <a:avLst/>
          </a:prstGeom>
          <a:solidFill>
            <a:schemeClr val="accent1"/>
          </a:solidFill>
          <a:ln w="12700" cap="flat" cmpd="sng" algn="ctr">
            <a:solidFill>
              <a:schemeClr val="accent2">
                <a:lumMod val="75000"/>
              </a:schemeClr>
            </a:solidFill>
            <a:prstDash val="solid"/>
            <a:round/>
            <a:headEnd type="none" w="med" len="med"/>
            <a:tailEnd type="none"/>
          </a:ln>
          <a:effectLst/>
        </p:spPr>
      </p:cxnSp>
      <p:pic>
        <p:nvPicPr>
          <p:cNvPr id="54" name="Content Placeholder 87">
            <a:extLst>
              <a:ext uri="{FF2B5EF4-FFF2-40B4-BE49-F238E27FC236}">
                <a16:creationId xmlns:a16="http://schemas.microsoft.com/office/drawing/2014/main" id="{695A6E58-84B9-4338-81B0-9E088F9DB7A2}"/>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8997944" y="3786148"/>
            <a:ext cx="435430" cy="435430"/>
          </a:xfrm>
          <a:prstGeom prst="rect">
            <a:avLst/>
          </a:prstGeom>
          <a:noFill/>
          <a:ln w="9525">
            <a:noFill/>
            <a:miter lim="800000"/>
            <a:headEnd/>
            <a:tailEnd/>
          </a:ln>
        </p:spPr>
      </p:pic>
      <p:cxnSp>
        <p:nvCxnSpPr>
          <p:cNvPr id="56" name="Straight Arrow Connector 55">
            <a:extLst>
              <a:ext uri="{FF2B5EF4-FFF2-40B4-BE49-F238E27FC236}">
                <a16:creationId xmlns:a16="http://schemas.microsoft.com/office/drawing/2014/main" id="{C7DF7263-440A-4467-BCAD-F7E0130D1D15}"/>
              </a:ext>
            </a:extLst>
          </p:cNvPr>
          <p:cNvCxnSpPr>
            <a:cxnSpLocks/>
          </p:cNvCxnSpPr>
          <p:nvPr/>
        </p:nvCxnSpPr>
        <p:spPr bwMode="auto">
          <a:xfrm>
            <a:off x="9453060" y="5013367"/>
            <a:ext cx="971669" cy="0"/>
          </a:xfrm>
          <a:prstGeom prst="straightConnector1">
            <a:avLst/>
          </a:prstGeom>
          <a:solidFill>
            <a:schemeClr val="accent1"/>
          </a:solidFill>
          <a:ln w="12700" cap="flat" cmpd="sng" algn="ctr">
            <a:solidFill>
              <a:schemeClr val="tx1"/>
            </a:solidFill>
            <a:prstDash val="solid"/>
            <a:round/>
            <a:headEnd type="none" w="med" len="med"/>
            <a:tailEnd type="triangle"/>
          </a:ln>
          <a:effectLst/>
        </p:spPr>
      </p:cxnSp>
      <p:sp>
        <p:nvSpPr>
          <p:cNvPr id="60" name="TextBox 59">
            <a:extLst>
              <a:ext uri="{FF2B5EF4-FFF2-40B4-BE49-F238E27FC236}">
                <a16:creationId xmlns:a16="http://schemas.microsoft.com/office/drawing/2014/main" id="{8D6347F5-F0BC-4796-9767-F22B7F2441BB}"/>
              </a:ext>
            </a:extLst>
          </p:cNvPr>
          <p:cNvSpPr txBox="1"/>
          <p:nvPr/>
        </p:nvSpPr>
        <p:spPr bwMode="auto">
          <a:xfrm>
            <a:off x="9533392" y="4835146"/>
            <a:ext cx="770165"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Encrypted identifier</a:t>
            </a:r>
          </a:p>
        </p:txBody>
      </p:sp>
      <p:cxnSp>
        <p:nvCxnSpPr>
          <p:cNvPr id="63" name="Straight Arrow Connector 62">
            <a:extLst>
              <a:ext uri="{FF2B5EF4-FFF2-40B4-BE49-F238E27FC236}">
                <a16:creationId xmlns:a16="http://schemas.microsoft.com/office/drawing/2014/main" id="{7CA91187-BB81-43FA-B954-200F4B27E9C8}"/>
              </a:ext>
            </a:extLst>
          </p:cNvPr>
          <p:cNvCxnSpPr/>
          <p:nvPr/>
        </p:nvCxnSpPr>
        <p:spPr bwMode="auto">
          <a:xfrm flipH="1" flipV="1">
            <a:off x="10723175" y="4068026"/>
            <a:ext cx="8503" cy="327318"/>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65" name="Straight Arrow Connector 64">
            <a:extLst>
              <a:ext uri="{FF2B5EF4-FFF2-40B4-BE49-F238E27FC236}">
                <a16:creationId xmlns:a16="http://schemas.microsoft.com/office/drawing/2014/main" id="{F4AA51EF-8BF6-4920-BCF9-B287BE057C98}"/>
              </a:ext>
            </a:extLst>
          </p:cNvPr>
          <p:cNvCxnSpPr/>
          <p:nvPr/>
        </p:nvCxnSpPr>
        <p:spPr bwMode="auto">
          <a:xfrm>
            <a:off x="5143391" y="4276795"/>
            <a:ext cx="2208485" cy="0"/>
          </a:xfrm>
          <a:prstGeom prst="straightConnector1">
            <a:avLst/>
          </a:prstGeom>
          <a:solidFill>
            <a:schemeClr val="accent1"/>
          </a:solidFill>
          <a:ln w="12700" cap="flat" cmpd="sng" algn="ctr">
            <a:solidFill>
              <a:schemeClr val="tx1"/>
            </a:solidFill>
            <a:prstDash val="solid"/>
            <a:round/>
            <a:headEnd type="triangle" w="med" len="med"/>
            <a:tailEnd type="none"/>
          </a:ln>
          <a:effectLst/>
        </p:spPr>
      </p:cxnSp>
      <p:sp>
        <p:nvSpPr>
          <p:cNvPr id="66" name="TextBox 65">
            <a:extLst>
              <a:ext uri="{FF2B5EF4-FFF2-40B4-BE49-F238E27FC236}">
                <a16:creationId xmlns:a16="http://schemas.microsoft.com/office/drawing/2014/main" id="{B44BC400-DB47-490F-8F31-52CCBB71766B}"/>
              </a:ext>
            </a:extLst>
          </p:cNvPr>
          <p:cNvSpPr txBox="1"/>
          <p:nvPr/>
        </p:nvSpPr>
        <p:spPr bwMode="auto">
          <a:xfrm>
            <a:off x="5759755" y="4095545"/>
            <a:ext cx="10268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request</a:t>
            </a:r>
          </a:p>
        </p:txBody>
      </p:sp>
      <p:cxnSp>
        <p:nvCxnSpPr>
          <p:cNvPr id="68" name="Straight Arrow Connector 67">
            <a:extLst>
              <a:ext uri="{FF2B5EF4-FFF2-40B4-BE49-F238E27FC236}">
                <a16:creationId xmlns:a16="http://schemas.microsoft.com/office/drawing/2014/main" id="{75F94876-C9BE-4CD0-9842-820A233D3930}"/>
              </a:ext>
            </a:extLst>
          </p:cNvPr>
          <p:cNvCxnSpPr/>
          <p:nvPr/>
        </p:nvCxnSpPr>
        <p:spPr bwMode="auto">
          <a:xfrm>
            <a:off x="5143391" y="4736440"/>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cxnSp>
        <p:nvCxnSpPr>
          <p:cNvPr id="70" name="Straight Arrow Connector 69">
            <a:extLst>
              <a:ext uri="{FF2B5EF4-FFF2-40B4-BE49-F238E27FC236}">
                <a16:creationId xmlns:a16="http://schemas.microsoft.com/office/drawing/2014/main" id="{97141CAB-0CC8-4794-B912-E3367DDE6021}"/>
              </a:ext>
            </a:extLst>
          </p:cNvPr>
          <p:cNvCxnSpPr/>
          <p:nvPr/>
        </p:nvCxnSpPr>
        <p:spPr bwMode="auto">
          <a:xfrm>
            <a:off x="5143391" y="5158683"/>
            <a:ext cx="1099117" cy="0"/>
          </a:xfrm>
          <a:prstGeom prst="straightConnector1">
            <a:avLst/>
          </a:prstGeom>
          <a:solidFill>
            <a:schemeClr val="accent1"/>
          </a:solidFill>
          <a:ln w="12700" cap="flat" cmpd="sng" algn="ctr">
            <a:solidFill>
              <a:schemeClr val="tx1"/>
            </a:solidFill>
            <a:prstDash val="dash"/>
            <a:round/>
            <a:headEnd type="none" w="med" len="med"/>
            <a:tailEnd type="triangle"/>
          </a:ln>
          <a:effectLst/>
        </p:spPr>
      </p:cxnSp>
      <p:sp>
        <p:nvSpPr>
          <p:cNvPr id="71" name="TextBox 70">
            <a:extLst>
              <a:ext uri="{FF2B5EF4-FFF2-40B4-BE49-F238E27FC236}">
                <a16:creationId xmlns:a16="http://schemas.microsoft.com/office/drawing/2014/main" id="{D851CD4A-9F59-4C01-A6E8-ECD2FD8DA8C3}"/>
              </a:ext>
            </a:extLst>
          </p:cNvPr>
          <p:cNvSpPr txBox="1"/>
          <p:nvPr/>
        </p:nvSpPr>
        <p:spPr bwMode="auto">
          <a:xfrm>
            <a:off x="5400077" y="4567007"/>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Sync failure</a:t>
            </a:r>
          </a:p>
        </p:txBody>
      </p:sp>
      <p:sp>
        <p:nvSpPr>
          <p:cNvPr id="72" name="TextBox 71">
            <a:extLst>
              <a:ext uri="{FF2B5EF4-FFF2-40B4-BE49-F238E27FC236}">
                <a16:creationId xmlns:a16="http://schemas.microsoft.com/office/drawing/2014/main" id="{A970D49A-1B96-4BDC-A1B6-402704661544}"/>
              </a:ext>
            </a:extLst>
          </p:cNvPr>
          <p:cNvSpPr txBox="1"/>
          <p:nvPr/>
        </p:nvSpPr>
        <p:spPr bwMode="auto">
          <a:xfrm>
            <a:off x="5450338" y="4983631"/>
            <a:ext cx="576126" cy="350103"/>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MAC failure</a:t>
            </a:r>
          </a:p>
        </p:txBody>
      </p:sp>
      <p:pic>
        <p:nvPicPr>
          <p:cNvPr id="73" name="Content Placeholder 87">
            <a:extLst>
              <a:ext uri="{FF2B5EF4-FFF2-40B4-BE49-F238E27FC236}">
                <a16:creationId xmlns:a16="http://schemas.microsoft.com/office/drawing/2014/main" id="{E23E9A29-9666-477C-B9F6-C19DC13AD57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bwMode="auto">
          <a:xfrm>
            <a:off x="5765728" y="5342764"/>
            <a:ext cx="435430" cy="435430"/>
          </a:xfrm>
          <a:prstGeom prst="rect">
            <a:avLst/>
          </a:prstGeom>
          <a:noFill/>
          <a:ln w="9525">
            <a:noFill/>
            <a:miter lim="800000"/>
            <a:headEnd/>
            <a:tailEnd/>
          </a:ln>
        </p:spPr>
      </p:pic>
      <p:pic>
        <p:nvPicPr>
          <p:cNvPr id="74" name="Graphic 73">
            <a:extLst>
              <a:ext uri="{FF2B5EF4-FFF2-40B4-BE49-F238E27FC236}">
                <a16:creationId xmlns:a16="http://schemas.microsoft.com/office/drawing/2014/main" id="{D59FF025-1B9A-45B8-84DC-0B72AC94E06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899059" y="4806239"/>
            <a:ext cx="288264" cy="288264"/>
          </a:xfrm>
          <a:prstGeom prst="rect">
            <a:avLst/>
          </a:prstGeom>
        </p:spPr>
      </p:pic>
      <p:sp>
        <p:nvSpPr>
          <p:cNvPr id="75" name="TextBox 74">
            <a:extLst>
              <a:ext uri="{FF2B5EF4-FFF2-40B4-BE49-F238E27FC236}">
                <a16:creationId xmlns:a16="http://schemas.microsoft.com/office/drawing/2014/main" id="{A55A708D-5408-497A-AA90-86694F610CD1}"/>
              </a:ext>
            </a:extLst>
          </p:cNvPr>
          <p:cNvSpPr txBox="1"/>
          <p:nvPr/>
        </p:nvSpPr>
        <p:spPr bwMode="auto">
          <a:xfrm>
            <a:off x="6505182" y="4811655"/>
            <a:ext cx="1288874" cy="1270377"/>
          </a:xfrm>
          <a:prstGeom prst="rect">
            <a:avLst/>
          </a:prstGeom>
          <a:noFill/>
          <a:ln w="12700">
            <a:solidFill>
              <a:srgbClr val="FF0000"/>
            </a:solidFill>
            <a:miter lim="800000"/>
            <a:headEnd/>
            <a:tailEnd/>
          </a:ln>
        </p:spPr>
        <p:txBody>
          <a:bodyPr vert="horz" wrap="square" lIns="72000" tIns="36000" rIns="73152" bIns="36576" numCol="1" rtlCol="0" anchor="t" anchorCtr="0" compatLnSpc="1">
            <a:prstTxWarp prst="textNoShape">
              <a:avLst/>
            </a:prstTxWarp>
            <a:noAutofit/>
          </a:bodyPr>
          <a:lstStyle/>
          <a:p>
            <a:pPr algn="l">
              <a:buClr>
                <a:schemeClr val="tx1"/>
              </a:buClr>
            </a:pPr>
            <a:r>
              <a:rPr lang="sv-SE" sz="1200" i="1" dirty="0"/>
              <a:t>2. The distinction between these failures may help in tracking UEs</a:t>
            </a:r>
          </a:p>
        </p:txBody>
      </p:sp>
      <p:cxnSp>
        <p:nvCxnSpPr>
          <p:cNvPr id="77" name="Straight Arrow Connector 76">
            <a:extLst>
              <a:ext uri="{FF2B5EF4-FFF2-40B4-BE49-F238E27FC236}">
                <a16:creationId xmlns:a16="http://schemas.microsoft.com/office/drawing/2014/main" id="{F072C61F-DEFA-4C0A-BE4D-6D517D4427B3}"/>
              </a:ext>
            </a:extLst>
          </p:cNvPr>
          <p:cNvCxnSpPr>
            <a:cxnSpLocks/>
            <a:endCxn id="74" idx="3"/>
          </p:cNvCxnSpPr>
          <p:nvPr/>
        </p:nvCxnSpPr>
        <p:spPr bwMode="auto">
          <a:xfrm flipH="1">
            <a:off x="6187323" y="4950371"/>
            <a:ext cx="317859" cy="0"/>
          </a:xfrm>
          <a:prstGeom prst="straightConnector1">
            <a:avLst/>
          </a:prstGeom>
          <a:solidFill>
            <a:schemeClr val="accent1"/>
          </a:solidFill>
          <a:ln w="12700" cap="flat" cmpd="sng" algn="ctr">
            <a:solidFill>
              <a:srgbClr val="FF0000"/>
            </a:solidFill>
            <a:prstDash val="solid"/>
            <a:round/>
            <a:headEnd type="none" w="med" len="med"/>
            <a:tailEnd type="triangle"/>
          </a:ln>
          <a:effectLst/>
        </p:spPr>
      </p:cxnSp>
      <p:cxnSp>
        <p:nvCxnSpPr>
          <p:cNvPr id="80" name="Straight Arrow Connector 79">
            <a:extLst>
              <a:ext uri="{FF2B5EF4-FFF2-40B4-BE49-F238E27FC236}">
                <a16:creationId xmlns:a16="http://schemas.microsoft.com/office/drawing/2014/main" id="{D8A59870-1F38-4DED-9D42-BE2DE173EA72}"/>
              </a:ext>
            </a:extLst>
          </p:cNvPr>
          <p:cNvCxnSpPr/>
          <p:nvPr/>
        </p:nvCxnSpPr>
        <p:spPr bwMode="auto">
          <a:xfrm>
            <a:off x="857058" y="4286836"/>
            <a:ext cx="2208485" cy="0"/>
          </a:xfrm>
          <a:prstGeom prst="straightConnector1">
            <a:avLst/>
          </a:prstGeom>
          <a:solidFill>
            <a:schemeClr val="accent1"/>
          </a:solidFill>
          <a:ln w="12700" cap="flat" cmpd="sng" algn="ctr">
            <a:solidFill>
              <a:schemeClr val="tx1"/>
            </a:solidFill>
            <a:prstDash val="solid"/>
            <a:round/>
            <a:headEnd type="triangle"/>
            <a:tailEnd type="triangle"/>
          </a:ln>
          <a:effectLst/>
        </p:spPr>
      </p:cxnSp>
      <p:sp>
        <p:nvSpPr>
          <p:cNvPr id="81" name="TextBox 80">
            <a:extLst>
              <a:ext uri="{FF2B5EF4-FFF2-40B4-BE49-F238E27FC236}">
                <a16:creationId xmlns:a16="http://schemas.microsoft.com/office/drawing/2014/main" id="{5E45F3CE-3C5D-4C79-A54B-C9400B79B20B}"/>
              </a:ext>
            </a:extLst>
          </p:cNvPr>
          <p:cNvSpPr txBox="1"/>
          <p:nvPr/>
        </p:nvSpPr>
        <p:spPr bwMode="auto">
          <a:xfrm>
            <a:off x="1240918" y="4127022"/>
            <a:ext cx="1432062" cy="362500"/>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Authentication and security establishment</a:t>
            </a:r>
          </a:p>
        </p:txBody>
      </p:sp>
      <p:sp>
        <p:nvSpPr>
          <p:cNvPr id="83" name="TextBox 82">
            <a:extLst>
              <a:ext uri="{FF2B5EF4-FFF2-40B4-BE49-F238E27FC236}">
                <a16:creationId xmlns:a16="http://schemas.microsoft.com/office/drawing/2014/main" id="{1C54AE09-1104-4038-B82B-C1D9BD8BE880}"/>
              </a:ext>
            </a:extLst>
          </p:cNvPr>
          <p:cNvSpPr txBox="1"/>
          <p:nvPr/>
        </p:nvSpPr>
        <p:spPr bwMode="auto">
          <a:xfrm>
            <a:off x="1067240" y="4628547"/>
            <a:ext cx="708643" cy="244452"/>
          </a:xfrm>
          <a:prstGeom prst="rect">
            <a:avLst/>
          </a:prstGeom>
          <a:solidFill>
            <a:schemeClr val="bg1"/>
          </a:solidFill>
          <a:ln w="12700">
            <a:noFill/>
            <a:miter lim="800000"/>
            <a:headEnd/>
            <a:tailEnd/>
          </a:ln>
        </p:spPr>
        <p:txBody>
          <a:bodyPr vert="horz" wrap="square" lIns="72000" tIns="36000" rIns="73152" bIns="36576" numCol="1" rtlCol="0" anchor="t" anchorCtr="0" compatLnSpc="1">
            <a:prstTxWarp prst="textNoShape">
              <a:avLst/>
            </a:prstTxWarp>
            <a:noAutofit/>
          </a:bodyPr>
          <a:lstStyle/>
          <a:p>
            <a:pPr algn="ctr">
              <a:buClr>
                <a:schemeClr val="tx1"/>
              </a:buClr>
            </a:pPr>
            <a:r>
              <a:rPr lang="sv-SE" sz="1050" dirty="0"/>
              <a:t>User data</a:t>
            </a:r>
          </a:p>
        </p:txBody>
      </p:sp>
      <p:pic>
        <p:nvPicPr>
          <p:cNvPr id="55" name="Graphic 54">
            <a:extLst>
              <a:ext uri="{FF2B5EF4-FFF2-40B4-BE49-F238E27FC236}">
                <a16:creationId xmlns:a16="http://schemas.microsoft.com/office/drawing/2014/main" id="{C444E95B-B2F4-4556-BEE1-C416A95874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82323" y="3446058"/>
            <a:ext cx="288264" cy="288264"/>
          </a:xfrm>
          <a:prstGeom prst="rect">
            <a:avLst/>
          </a:prstGeom>
        </p:spPr>
      </p:pic>
      <p:cxnSp>
        <p:nvCxnSpPr>
          <p:cNvPr id="8" name="Connector: Elbow 7">
            <a:extLst>
              <a:ext uri="{FF2B5EF4-FFF2-40B4-BE49-F238E27FC236}">
                <a16:creationId xmlns:a16="http://schemas.microsoft.com/office/drawing/2014/main" id="{296DDCE2-131C-47F1-976B-96DD8645425A}"/>
              </a:ext>
            </a:extLst>
          </p:cNvPr>
          <p:cNvCxnSpPr>
            <a:stCxn id="42" idx="3"/>
          </p:cNvCxnSpPr>
          <p:nvPr/>
        </p:nvCxnSpPr>
        <p:spPr>
          <a:xfrm flipV="1">
            <a:off x="2406183" y="4000713"/>
            <a:ext cx="821631" cy="1891225"/>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2D39C091-F34E-49A4-ADE1-22B922F965D9}"/>
              </a:ext>
            </a:extLst>
          </p:cNvPr>
          <p:cNvCxnSpPr>
            <a:stCxn id="42" idx="1"/>
          </p:cNvCxnSpPr>
          <p:nvPr/>
        </p:nvCxnSpPr>
        <p:spPr>
          <a:xfrm rot="10800000">
            <a:off x="709170" y="3842660"/>
            <a:ext cx="358070" cy="2049279"/>
          </a:xfrm>
          <a:prstGeom prst="bentConnector2">
            <a:avLst/>
          </a:prstGeom>
          <a:ln>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0891429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Study on Security Impacts of </a:t>
            </a:r>
            <a:br>
              <a:rPr lang="en-US" altLang="ja-JP" dirty="0"/>
            </a:br>
            <a:r>
              <a:rPr lang="en-US" altLang="ja-JP" dirty="0"/>
              <a:t>Virtualisation</a:t>
            </a:r>
            <a:endParaRPr lang="sv-SE" altLang="sv-SE" dirty="0"/>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838200" y="1825625"/>
            <a:ext cx="5081588" cy="4351338"/>
          </a:xfrm>
        </p:spPr>
        <p:txBody>
          <a:bodyPr/>
          <a:lstStyle/>
          <a:p>
            <a:r>
              <a:rPr lang="sv-SE" altLang="sv-SE" dirty="0"/>
              <a:t>WI code: </a:t>
            </a:r>
          </a:p>
          <a:p>
            <a:pPr lvl="1"/>
            <a:r>
              <a:rPr lang="sv-SE" altLang="sv-SE" dirty="0"/>
              <a:t>FS_SIV</a:t>
            </a:r>
          </a:p>
          <a:p>
            <a:r>
              <a:rPr lang="sv-SE" altLang="sv-SE" dirty="0"/>
              <a:t>Completion rate: </a:t>
            </a:r>
          </a:p>
          <a:p>
            <a:pPr lvl="1"/>
            <a:r>
              <a:rPr lang="sv-SE" altLang="sv-SE" dirty="0"/>
              <a:t>12% </a:t>
            </a:r>
            <a:r>
              <a:rPr lang="en-US" altLang="ja-JP" dirty="0">
                <a:sym typeface="Wingdings" panose="05000000000000000000" pitchFamily="2" charset="2"/>
              </a:rPr>
              <a:t> 45%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33.848 </a:t>
            </a:r>
            <a:r>
              <a:rPr lang="en-US" altLang="ja-JP" dirty="0"/>
              <a:t>Study on Security Impacts of Virtualisation</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33.848:</a:t>
            </a:r>
          </a:p>
          <a:p>
            <a:pPr lvl="1"/>
            <a:r>
              <a:rPr lang="sv-SE" altLang="sv-SE" dirty="0"/>
              <a:t>8 </a:t>
            </a:r>
            <a:r>
              <a:rPr lang="en-US" altLang="ja-JP" dirty="0">
                <a:sym typeface="Wingdings" panose="05000000000000000000" pitchFamily="2" charset="2"/>
              </a:rPr>
              <a:t></a:t>
            </a:r>
            <a:r>
              <a:rPr lang="sv-SE" altLang="sv-SE" dirty="0"/>
              <a:t> 21 Key issues</a:t>
            </a:r>
          </a:p>
          <a:p>
            <a:pPr lvl="1"/>
            <a:r>
              <a:rPr lang="sv-SE" altLang="sv-SE" dirty="0"/>
              <a:t>0 </a:t>
            </a:r>
            <a:r>
              <a:rPr lang="en-US" altLang="ja-JP" dirty="0">
                <a:sym typeface="Wingdings" panose="05000000000000000000" pitchFamily="2" charset="2"/>
              </a:rPr>
              <a:t></a:t>
            </a:r>
            <a:r>
              <a:rPr lang="sv-SE" altLang="sv-SE" dirty="0"/>
              <a:t> 2 Solutions</a:t>
            </a:r>
          </a:p>
          <a:p>
            <a:pPr lvl="1"/>
            <a:r>
              <a:rPr lang="sv-SE" altLang="sv-SE" dirty="0"/>
              <a:t>0 Conclusions</a:t>
            </a:r>
          </a:p>
        </p:txBody>
      </p:sp>
    </p:spTree>
    <p:extLst>
      <p:ext uri="{BB962C8B-B14F-4D97-AF65-F5344CB8AC3E}">
        <p14:creationId xmlns:p14="http://schemas.microsoft.com/office/powerpoint/2010/main" val="2685791513"/>
      </p:ext>
    </p:extLst>
  </p:cSld>
  <p:clrMapOvr>
    <a:masterClrMapping/>
  </p:clrMapOvr>
  <p:transition>
    <p:wipe dir="r"/>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10515600" cy="1325563"/>
          </a:xfrm>
        </p:spPr>
        <p:txBody>
          <a:bodyPr/>
          <a:lstStyle/>
          <a:p>
            <a:r>
              <a:rPr lang="en-US" altLang="ja-JP" dirty="0"/>
              <a:t>New SID on SECAM and SCAS for 3GPP virtualized network products</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dirty="0">
                <a:latin typeface="Arial" panose="020B0604020202020204" pitchFamily="34" charset="0"/>
                <a:ea typeface="MS Mincho" panose="02020609040205080304" pitchFamily="49" charset="-128"/>
              </a:rPr>
              <a:t>FS_VNP_SECAM_SCAS</a:t>
            </a:r>
            <a:endParaRPr lang="sv-SE" b="1" dirty="0">
              <a:latin typeface="Arial" panose="020B0604020202020204" pitchFamily="34" charset="0"/>
              <a:ea typeface="MS Mincho" panose="02020609040205080304" pitchFamily="49" charset="-128"/>
            </a:endParaRPr>
          </a:p>
          <a:p>
            <a:r>
              <a:rPr lang="sv-SE" altLang="sv-SE" dirty="0"/>
              <a:t>Completion rate: </a:t>
            </a:r>
          </a:p>
          <a:p>
            <a:pPr lvl="1"/>
            <a:r>
              <a:rPr lang="sv-SE" altLang="sv-SE" dirty="0"/>
              <a:t>30% </a:t>
            </a:r>
            <a:r>
              <a:rPr lang="en-US" altLang="ja-JP" dirty="0">
                <a:sym typeface="Wingdings" panose="05000000000000000000" pitchFamily="2" charset="2"/>
              </a:rPr>
              <a:t> 35%</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33.818 </a:t>
            </a:r>
            <a:r>
              <a:rPr lang="en-US" dirty="0"/>
              <a:t>Security Assurance Methodology (SECAM) and Security Assurance Specification (SCAS) for 3GPP virtualized network products</a:t>
            </a:r>
            <a:r>
              <a:rPr lang="en-GB" altLang="ja-JP" dirty="0"/>
              <a:t> </a:t>
            </a:r>
            <a:r>
              <a:rPr lang="en-US" altLang="sv-SE" dirty="0">
                <a:ea typeface="MS PGothic" panose="020B0600070205080204" pitchFamily="34" charset="-128"/>
                <a:sym typeface="Wingdings" panose="05000000000000000000" pitchFamily="2" charset="2"/>
              </a:rPr>
              <a:t> </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33.818:</a:t>
            </a:r>
          </a:p>
          <a:p>
            <a:pPr lvl="1"/>
            <a:r>
              <a:rPr lang="sv-SE" altLang="sv-SE" dirty="0"/>
              <a:t>Different type of skeleton to accomodate process description rather than technical features</a:t>
            </a:r>
          </a:p>
          <a:p>
            <a:pPr lvl="1"/>
            <a:r>
              <a:rPr lang="sv-SE" altLang="sv-SE" dirty="0"/>
              <a:t>35 Editor’s Notes</a:t>
            </a:r>
          </a:p>
          <a:p>
            <a:pPr lvl="1"/>
            <a:endParaRPr lang="sv-SE" altLang="sv-SE" dirty="0">
              <a:highlight>
                <a:srgbClr val="FFFF00"/>
              </a:highlight>
            </a:endParaRPr>
          </a:p>
        </p:txBody>
      </p:sp>
    </p:spTree>
    <p:extLst>
      <p:ext uri="{BB962C8B-B14F-4D97-AF65-F5344CB8AC3E}">
        <p14:creationId xmlns:p14="http://schemas.microsoft.com/office/powerpoint/2010/main" val="4041890708"/>
      </p:ext>
    </p:extLst>
  </p:cSld>
  <p:clrMapOvr>
    <a:masterClrMapping/>
  </p:clrMapOvr>
  <p:transition>
    <p:wipe dir="r"/>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2">
            <a:extLst>
              <a:ext uri="{FF2B5EF4-FFF2-40B4-BE49-F238E27FC236}">
                <a16:creationId xmlns:a16="http://schemas.microsoft.com/office/drawing/2014/main" id="{3510EBDF-ACF6-4C31-A23B-3CDF7E1596CA}"/>
              </a:ext>
            </a:extLst>
          </p:cNvPr>
          <p:cNvSpPr>
            <a:spLocks noGrp="1"/>
          </p:cNvSpPr>
          <p:nvPr>
            <p:ph type="title"/>
          </p:nvPr>
        </p:nvSpPr>
        <p:spPr>
          <a:xfrm>
            <a:off x="838200" y="254293"/>
            <a:ext cx="9168114" cy="1325563"/>
          </a:xfrm>
        </p:spPr>
        <p:txBody>
          <a:bodyPr/>
          <a:lstStyle/>
          <a:p>
            <a:r>
              <a:rPr lang="en-US" altLang="ja-JP" sz="3600" dirty="0"/>
              <a:t>Study on storage and transport of 5GC security parameters for ARPF authentication</a:t>
            </a:r>
          </a:p>
        </p:txBody>
      </p:sp>
      <p:sp>
        <p:nvSpPr>
          <p:cNvPr id="37891" name="Content Placeholder 3">
            <a:extLst>
              <a:ext uri="{FF2B5EF4-FFF2-40B4-BE49-F238E27FC236}">
                <a16:creationId xmlns:a16="http://schemas.microsoft.com/office/drawing/2014/main" id="{CC85A9ED-C311-480A-9CDA-5CF6B61D2861}"/>
              </a:ext>
            </a:extLst>
          </p:cNvPr>
          <p:cNvSpPr>
            <a:spLocks noGrp="1"/>
          </p:cNvSpPr>
          <p:nvPr>
            <p:ph idx="1"/>
          </p:nvPr>
        </p:nvSpPr>
        <p:spPr>
          <a:xfrm>
            <a:off x="535709" y="1825625"/>
            <a:ext cx="5384079" cy="4351338"/>
          </a:xfrm>
        </p:spPr>
        <p:txBody>
          <a:bodyPr/>
          <a:lstStyle/>
          <a:p>
            <a:r>
              <a:rPr lang="sv-SE" altLang="sv-SE" dirty="0"/>
              <a:t>WI code: </a:t>
            </a:r>
          </a:p>
          <a:p>
            <a:pPr lvl="1"/>
            <a:r>
              <a:rPr lang="sv-SE" altLang="sv-SE" dirty="0"/>
              <a:t>FS_5GC_SEC_ARPF</a:t>
            </a:r>
          </a:p>
          <a:p>
            <a:r>
              <a:rPr lang="sv-SE" altLang="sv-SE" dirty="0"/>
              <a:t>Completion rate: </a:t>
            </a:r>
          </a:p>
          <a:p>
            <a:pPr lvl="1"/>
            <a:r>
              <a:rPr lang="sv-SE" altLang="sv-SE" dirty="0"/>
              <a:t>0% </a:t>
            </a:r>
            <a:r>
              <a:rPr lang="en-US" altLang="ja-JP" dirty="0">
                <a:sym typeface="Wingdings" panose="05000000000000000000" pitchFamily="2" charset="2"/>
              </a:rPr>
              <a:t> 30%</a:t>
            </a:r>
          </a:p>
          <a:p>
            <a:r>
              <a:rPr lang="en-US" altLang="ja-JP" dirty="0">
                <a:sym typeface="Wingdings" panose="05000000000000000000" pitchFamily="2" charset="2"/>
              </a:rPr>
              <a:t>Target: </a:t>
            </a:r>
          </a:p>
          <a:p>
            <a:pPr lvl="1"/>
            <a:r>
              <a:rPr lang="en-US" altLang="ja-JP" dirty="0">
                <a:sym typeface="Wingdings" panose="05000000000000000000" pitchFamily="2" charset="2"/>
              </a:rPr>
              <a:t>Dec 19  Mar 20</a:t>
            </a:r>
          </a:p>
          <a:p>
            <a:r>
              <a:rPr lang="en-US" altLang="sv-SE" dirty="0">
                <a:ea typeface="MS PGothic" panose="020B0600070205080204" pitchFamily="34" charset="-128"/>
                <a:sym typeface="Wingdings" panose="05000000000000000000" pitchFamily="2" charset="2"/>
              </a:rPr>
              <a:t>Documents:</a:t>
            </a:r>
          </a:p>
          <a:p>
            <a:pPr lvl="1"/>
            <a:r>
              <a:rPr kumimoji="1" lang="en-US" altLang="ja-JP" dirty="0"/>
              <a:t>TR 33.845 </a:t>
            </a:r>
            <a:r>
              <a:rPr lang="en-US" dirty="0"/>
              <a:t>Study on storage and transport of 5GC security parameters for ARPF authentication</a:t>
            </a:r>
            <a:endParaRPr lang="sv-SE" altLang="sv-SE" dirty="0"/>
          </a:p>
          <a:p>
            <a:pPr lvl="1"/>
            <a:endParaRPr lang="sv-SE" altLang="sv-SE" dirty="0"/>
          </a:p>
        </p:txBody>
      </p:sp>
      <p:sp>
        <p:nvSpPr>
          <p:cNvPr id="37892" name="Content Placeholder 4">
            <a:extLst>
              <a:ext uri="{FF2B5EF4-FFF2-40B4-BE49-F238E27FC236}">
                <a16:creationId xmlns:a16="http://schemas.microsoft.com/office/drawing/2014/main" id="{D6293434-9532-442F-88D8-C988BB4C5F44}"/>
              </a:ext>
            </a:extLst>
          </p:cNvPr>
          <p:cNvSpPr>
            <a:spLocks noGrp="1"/>
          </p:cNvSpPr>
          <p:nvPr>
            <p:ph idx="10"/>
          </p:nvPr>
        </p:nvSpPr>
        <p:spPr>
          <a:xfrm>
            <a:off x="6272213" y="1825625"/>
            <a:ext cx="5081587" cy="4351338"/>
          </a:xfrm>
        </p:spPr>
        <p:txBody>
          <a:bodyPr/>
          <a:lstStyle/>
          <a:p>
            <a:r>
              <a:rPr lang="sv-SE" altLang="sv-SE" dirty="0"/>
              <a:t>TR 33.845:</a:t>
            </a:r>
          </a:p>
          <a:p>
            <a:pPr lvl="1"/>
            <a:r>
              <a:rPr lang="sv-SE" altLang="sv-SE" dirty="0"/>
              <a:t>0 </a:t>
            </a:r>
            <a:r>
              <a:rPr lang="en-US" altLang="ja-JP" dirty="0">
                <a:sym typeface="Wingdings" panose="05000000000000000000" pitchFamily="2" charset="2"/>
              </a:rPr>
              <a:t></a:t>
            </a:r>
            <a:r>
              <a:rPr lang="sv-SE" altLang="sv-SE" dirty="0"/>
              <a:t> 3 Key issues</a:t>
            </a:r>
          </a:p>
          <a:p>
            <a:pPr lvl="1"/>
            <a:r>
              <a:rPr lang="sv-SE" altLang="sv-SE" dirty="0"/>
              <a:t>0 Solutions</a:t>
            </a:r>
          </a:p>
          <a:p>
            <a:pPr lvl="1"/>
            <a:r>
              <a:rPr lang="sv-SE" altLang="sv-SE" dirty="0"/>
              <a:t>0 Conclusions</a:t>
            </a:r>
          </a:p>
        </p:txBody>
      </p:sp>
    </p:spTree>
    <p:extLst>
      <p:ext uri="{BB962C8B-B14F-4D97-AF65-F5344CB8AC3E}">
        <p14:creationId xmlns:p14="http://schemas.microsoft.com/office/powerpoint/2010/main" val="372541459"/>
      </p:ext>
    </p:extLst>
  </p:cSld>
  <p:clrMapOvr>
    <a:masterClrMapping/>
  </p:clrMapOvr>
  <p:transition>
    <p:wipe dir="r"/>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BCBA2290-4789-4C13-86E0-C66C693AF5E6}"/>
              </a:ext>
            </a:extLst>
          </p:cNvPr>
          <p:cNvSpPr>
            <a:spLocks noGrp="1"/>
          </p:cNvSpPr>
          <p:nvPr>
            <p:ph type="title"/>
          </p:nvPr>
        </p:nvSpPr>
        <p:spPr/>
        <p:txBody>
          <a:bodyPr/>
          <a:lstStyle/>
          <a:p>
            <a:r>
              <a:rPr lang="en-US" altLang="ja-JP" dirty="0"/>
              <a:t>New/Revised SIDs</a:t>
            </a:r>
            <a:endParaRPr lang="sv-SE" altLang="sv-SE" dirty="0"/>
          </a:p>
        </p:txBody>
      </p:sp>
      <p:sp>
        <p:nvSpPr>
          <p:cNvPr id="25603" name="Content Placeholder 2">
            <a:extLst>
              <a:ext uri="{FF2B5EF4-FFF2-40B4-BE49-F238E27FC236}">
                <a16:creationId xmlns:a16="http://schemas.microsoft.com/office/drawing/2014/main" id="{2FA2EA69-87B8-4F92-816B-DB19482131B7}"/>
              </a:ext>
            </a:extLst>
          </p:cNvPr>
          <p:cNvSpPr>
            <a:spLocks noGrp="1"/>
          </p:cNvSpPr>
          <p:nvPr>
            <p:ph idx="1"/>
          </p:nvPr>
        </p:nvSpPr>
        <p:spPr/>
        <p:txBody>
          <a:bodyPr/>
          <a:lstStyle/>
          <a:p>
            <a:r>
              <a:rPr lang="en-US" altLang="ja-JP" sz="2400" dirty="0"/>
              <a:t>New SIDs for approval: </a:t>
            </a:r>
          </a:p>
          <a:p>
            <a:pPr lvl="1"/>
            <a:r>
              <a:rPr lang="en-US" altLang="ja-JP" sz="2000" dirty="0"/>
              <a:t>None</a:t>
            </a:r>
          </a:p>
          <a:p>
            <a:pPr lvl="1"/>
            <a:endParaRPr lang="sv-SE" altLang="sv-SE" sz="2000" dirty="0"/>
          </a:p>
        </p:txBody>
      </p:sp>
    </p:spTree>
    <p:extLst>
      <p:ext uri="{BB962C8B-B14F-4D97-AF65-F5344CB8AC3E}">
        <p14:creationId xmlns:p14="http://schemas.microsoft.com/office/powerpoint/2010/main" val="2934960902"/>
      </p:ext>
    </p:extLst>
  </p:cSld>
  <p:clrMapOvr>
    <a:masterClrMapping/>
  </p:clrMapOvr>
  <p:transition>
    <p:wipe dir="r"/>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06230365-BE61-438F-A983-A2BEBDE640BC}"/>
              </a:ext>
            </a:extLst>
          </p:cNvPr>
          <p:cNvSpPr>
            <a:spLocks noGrp="1"/>
          </p:cNvSpPr>
          <p:nvPr>
            <p:ph type="title"/>
          </p:nvPr>
        </p:nvSpPr>
        <p:spPr/>
        <p:txBody>
          <a:bodyPr/>
          <a:lstStyle/>
          <a:p>
            <a:r>
              <a:rPr lang="sv-SE" altLang="en-US"/>
              <a:t>Thank You!</a:t>
            </a:r>
            <a:endParaRPr lang="en-US" altLang="en-US"/>
          </a:p>
        </p:txBody>
      </p:sp>
      <p:sp>
        <p:nvSpPr>
          <p:cNvPr id="17411" name="Content Placeholder 2">
            <a:extLst>
              <a:ext uri="{FF2B5EF4-FFF2-40B4-BE49-F238E27FC236}">
                <a16:creationId xmlns:a16="http://schemas.microsoft.com/office/drawing/2014/main" id="{3B74E3E3-8821-43AA-9960-9A2F7C0F15F6}"/>
              </a:ext>
            </a:extLst>
          </p:cNvPr>
          <p:cNvSpPr>
            <a:spLocks noGrp="1"/>
          </p:cNvSpPr>
          <p:nvPr>
            <p:ph idx="1"/>
          </p:nvPr>
        </p:nvSpPr>
        <p:spPr>
          <a:xfrm>
            <a:off x="838200" y="1825625"/>
            <a:ext cx="5124450" cy="4351338"/>
          </a:xfrm>
        </p:spPr>
        <p:txBody>
          <a:bodyPr>
            <a:normAutofit lnSpcReduction="10000"/>
          </a:bodyPr>
          <a:lstStyle/>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buFontTx/>
              <a:buNone/>
              <a:defRPr/>
            </a:pPr>
            <a:endParaRPr lang="sv-SE" altLang="en-US"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endParaRPr lang="sv-SE" altLang="en-US" sz="1600" dirty="0"/>
          </a:p>
          <a:p>
            <a:pPr marL="0" indent="0">
              <a:lnSpc>
                <a:spcPct val="100000"/>
              </a:lnSpc>
              <a:spcBef>
                <a:spcPct val="0"/>
              </a:spcBef>
              <a:buFontTx/>
              <a:buNone/>
              <a:defRPr/>
            </a:pPr>
            <a:r>
              <a:rPr lang="sv-SE" altLang="en-US" sz="1600" dirty="0"/>
              <a:t>Noamen Ben Henda</a:t>
            </a:r>
          </a:p>
          <a:p>
            <a:pPr marL="0" indent="0">
              <a:lnSpc>
                <a:spcPct val="100000"/>
              </a:lnSpc>
              <a:spcBef>
                <a:spcPct val="0"/>
              </a:spcBef>
              <a:buFontTx/>
              <a:buNone/>
              <a:defRPr/>
            </a:pPr>
            <a:r>
              <a:rPr lang="sv-SE" altLang="en-US" sz="1600" dirty="0"/>
              <a:t>3GPP SA3 Chairman</a:t>
            </a:r>
          </a:p>
          <a:p>
            <a:pPr marL="0" indent="0">
              <a:lnSpc>
                <a:spcPct val="100000"/>
              </a:lnSpc>
              <a:spcBef>
                <a:spcPct val="0"/>
              </a:spcBef>
              <a:buFontTx/>
              <a:buNone/>
              <a:defRPr/>
            </a:pPr>
            <a:r>
              <a:rPr lang="sv-SE" altLang="en-US" sz="1600" dirty="0"/>
              <a:t>mail: </a:t>
            </a:r>
            <a:r>
              <a:rPr lang="sv-SE" altLang="en-US" sz="1600" dirty="0">
                <a:hlinkClick r:id="rId2"/>
              </a:rPr>
              <a:t>noamen.ben.henda@ericsson.com</a:t>
            </a:r>
            <a:r>
              <a:rPr lang="sv-SE" altLang="en-US" sz="1600" dirty="0"/>
              <a:t>  </a:t>
            </a:r>
          </a:p>
          <a:p>
            <a:pPr marL="0" indent="0">
              <a:lnSpc>
                <a:spcPct val="100000"/>
              </a:lnSpc>
              <a:spcBef>
                <a:spcPct val="0"/>
              </a:spcBef>
              <a:buFontTx/>
              <a:buNone/>
              <a:defRPr/>
            </a:pPr>
            <a:r>
              <a:rPr lang="sv-SE" altLang="en-US" sz="1600" dirty="0"/>
              <a:t>phone: +46 725 074 574</a:t>
            </a:r>
          </a:p>
          <a:p>
            <a:pPr marL="0" indent="0">
              <a:buFontTx/>
              <a:buNone/>
              <a:defRPr/>
            </a:pPr>
            <a:endParaRPr lang="sv-SE" altLang="en-US" dirty="0"/>
          </a:p>
        </p:txBody>
      </p:sp>
      <p:pic>
        <p:nvPicPr>
          <p:cNvPr id="8196" name="Picture 3">
            <a:extLst>
              <a:ext uri="{FF2B5EF4-FFF2-40B4-BE49-F238E27FC236}">
                <a16:creationId xmlns:a16="http://schemas.microsoft.com/office/drawing/2014/main" id="{3ADEF568-B996-41B4-BE7D-0BF2BC333EB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31144" y="1955402"/>
            <a:ext cx="8863012" cy="300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4274882141"/>
              </p:ext>
            </p:extLst>
          </p:nvPr>
        </p:nvGraphicFramePr>
        <p:xfrm>
          <a:off x="401844" y="1837001"/>
          <a:ext cx="10951958" cy="3874660"/>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User Plane Integrity Protection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FS_UP_IP_Sec</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50%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algn="ctr"/>
                      <a:r>
                        <a:rPr lang="sv-SE" sz="1000" dirty="0">
                          <a:solidFill>
                            <a:srgbClr val="FF0000"/>
                          </a:solidFill>
                        </a:rPr>
                        <a:t>65%</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SP-181035</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33.853</a:t>
                      </a:r>
                      <a:endParaRPr lang="sv-SE" sz="1000" b="1">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Security Impacts of Virtualisation</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Alex Leadbeater</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(BT)</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FS_SIV</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12%</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dirty="0">
                          <a:solidFill>
                            <a:srgbClr val="FF0000"/>
                          </a:solidFill>
                        </a:rPr>
                        <a:t>45%</a:t>
                      </a:r>
                    </a:p>
                    <a:p>
                      <a:pPr algn="ctr"/>
                      <a:endParaRPr lang="sv-SE" sz="1000" dirty="0">
                        <a:solidFill>
                          <a:srgbClr val="FF0000"/>
                        </a:solidFill>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solidFill>
                      <a:srgbClr val="EAEFF7"/>
                    </a:solidFill>
                  </a:tcPr>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SP‑181236</a:t>
                      </a:r>
                      <a:endParaRPr lang="sv-SE" sz="1000" b="1">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GB" sz="1000" b="0">
                          <a:effectLst/>
                          <a:latin typeface="Arial" panose="020B0604020202020204" pitchFamily="34" charset="0"/>
                          <a:ea typeface="MS Mincho" panose="02020609040205080304" pitchFamily="49" charset="-128"/>
                        </a:rPr>
                        <a:t>TR 33.848</a:t>
                      </a:r>
                      <a:endParaRPr lang="sv-SE" sz="1000" b="1">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Study on LTKUP Detailed solutions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Tim Evans</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(Vodafone)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FS_LTKUP_Detail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60%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algn="ctr"/>
                      <a:endParaRPr lang="sv-SE" sz="1000" dirty="0">
                        <a:solidFill>
                          <a:srgbClr val="FF0000"/>
                        </a:solidFill>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SP-181038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TR 33.935</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Study on authentication enhancements in 5GS</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Vlasios Tsiatsis</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(Ericsson)</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FS_AUTH_ENH</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GB" sz="1000" b="0" kern="1200" dirty="0">
                          <a:solidFill>
                            <a:schemeClr val="tx1"/>
                          </a:solidFill>
                          <a:effectLst/>
                          <a:latin typeface="Arial" panose="020B0604020202020204" pitchFamily="34" charset="0"/>
                          <a:ea typeface="MS Mincho" panose="02020609040205080304" pitchFamily="49" charset="-128"/>
                          <a:cs typeface="+mn-cs"/>
                        </a:rPr>
                        <a:t>15%</a:t>
                      </a:r>
                      <a:endParaRPr lang="sv-SE" sz="1000" b="0" kern="1200" dirty="0">
                        <a:solidFill>
                          <a:schemeClr val="tx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40%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Dec 19 </a:t>
                      </a: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marL="0" indent="-349885"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SP-190713</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TR 33.846</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16</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Enhancements for Security aspects of Common API Framework</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US" sz="1000" b="0" kern="1200">
                          <a:solidFill>
                            <a:schemeClr val="dk1"/>
                          </a:solidFill>
                          <a:effectLst/>
                          <a:latin typeface="Arial" panose="020B0604020202020204" pitchFamily="34" charset="0"/>
                          <a:ea typeface="MS Mincho" panose="02020609040205080304" pitchFamily="49" charset="-128"/>
                          <a:cs typeface="+mn-cs"/>
                        </a:rPr>
                        <a:t>eCAPIF-Sec</a:t>
                      </a:r>
                      <a:endParaRPr lang="sv-SE" sz="1000" b="0" kern="120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90%</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100%</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Dec 19</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SP-190107</a:t>
                      </a: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CRs to TS 33.122</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tc>
                  <a:txBody>
                    <a:bodyPr/>
                    <a:lstStyle/>
                    <a:p>
                      <a:pPr marL="0" indent="-349885" algn="ctr"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16</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chemeClr val="accent6">
                        <a:lumMod val="40000"/>
                        <a:lumOff val="60000"/>
                      </a:schemeClr>
                    </a:solidFill>
                  </a:tcPr>
                </a:tc>
                <a:extLst>
                  <a:ext uri="{0D108BD9-81ED-4DB2-BD59-A6C34878D82A}">
                    <a16:rowId xmlns:a16="http://schemas.microsoft.com/office/drawing/2014/main" val="4006240667"/>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for NR Integrated Access and Backhaul</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Rajavelsamy Rajadurai</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(Samsung)</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a:effectLst/>
                          <a:latin typeface="Arial" panose="020B0604020202020204" pitchFamily="34" charset="0"/>
                          <a:ea typeface="MS Mincho" panose="02020609040205080304" pitchFamily="49" charset="-128"/>
                        </a:rPr>
                        <a:t>FS_NR_IAB_Sec</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solidFill>
                            <a:schemeClr val="tx1"/>
                          </a:solidFill>
                          <a:effectLst/>
                          <a:latin typeface="Arial" panose="020B0604020202020204" pitchFamily="34" charset="0"/>
                          <a:ea typeface="MS Mincho" panose="02020609040205080304" pitchFamily="49" charset="-128"/>
                        </a:rPr>
                        <a:t>50%</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algn="ctr"/>
                      <a:r>
                        <a:rPr lang="sv-SE" sz="1000" dirty="0">
                          <a:solidFill>
                            <a:srgbClr val="FF0000"/>
                          </a:solidFill>
                        </a:rPr>
                        <a:t>65%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tc>
                <a:tc>
                  <a:txBody>
                    <a:bodyPr/>
                    <a:lstStyle/>
                    <a:p>
                      <a:pPr marL="0" indent="-349885" algn="ctr">
                        <a:lnSpc>
                          <a:spcPts val="1200"/>
                        </a:lnSpc>
                        <a:spcAft>
                          <a:spcPts val="0"/>
                        </a:spcAft>
                      </a:pPr>
                      <a:r>
                        <a:rPr lang="sv-SE" sz="1000" b="0">
                          <a:effectLst/>
                          <a:latin typeface="Arial" panose="020B0604020202020204" pitchFamily="34" charset="0"/>
                          <a:ea typeface="MS Mincho" panose="02020609040205080304" pitchFamily="49" charset="-128"/>
                        </a:rPr>
                        <a:t>SP-190106</a:t>
                      </a:r>
                      <a:endParaRPr lang="sv-SE" sz="1000" b="1">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33.824</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Study on Security Aspects of 3GPP support for Advanced V2X Services</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Joonwoong Kim</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(LGE)</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FS_eV2X_Sec</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60%</a:t>
                      </a:r>
                    </a:p>
                  </a:txBody>
                  <a:tcPr marL="17780" marR="17780" marT="17781" marB="17781"/>
                </a:tc>
                <a:tc>
                  <a:txBody>
                    <a:bodyPr/>
                    <a:lstStyle/>
                    <a:p>
                      <a:pPr algn="ctr"/>
                      <a:r>
                        <a:rPr lang="sv-SE" sz="1000" dirty="0">
                          <a:solidFill>
                            <a:srgbClr val="FF0000"/>
                          </a:solidFill>
                        </a:rPr>
                        <a:t>75%</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solidFill>
                            <a:schemeClr val="tx1"/>
                          </a:solidFill>
                          <a:effectLst/>
                          <a:latin typeface="Arial" panose="020B0604020202020204" pitchFamily="34" charset="0"/>
                          <a:ea typeface="MS Mincho" panose="02020609040205080304" pitchFamily="49" charset="-128"/>
                        </a:rPr>
                        <a:t>Dec 19</a:t>
                      </a:r>
                      <a:endParaRPr lang="sv-SE" sz="1000" b="1" dirty="0">
                        <a:solidFill>
                          <a:schemeClr val="tx1"/>
                        </a:solidFill>
                        <a:effectLst/>
                        <a:latin typeface="Arial" panose="020B0604020202020204" pitchFamily="34" charset="0"/>
                        <a:ea typeface="MS Mincho" panose="02020609040205080304" pitchFamily="49" charset="-128"/>
                      </a:endParaRPr>
                    </a:p>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 </a:t>
                      </a:r>
                      <a:endParaRPr lang="sv-SE" sz="1000" b="1" dirty="0">
                        <a:solidFill>
                          <a:schemeClr val="tx1"/>
                        </a:solidFill>
                        <a:effectLst/>
                        <a:latin typeface="Arial" panose="020B0604020202020204" pitchFamily="34" charset="0"/>
                        <a:ea typeface="MS Mincho" panose="02020609040205080304" pitchFamily="49" charset="-128"/>
                      </a:endParaRP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Batang" panose="02030600000101010101" pitchFamily="18" charset="-127"/>
                          <a:cs typeface="+mn-cs"/>
                        </a:rPr>
                        <a:t>Mar 20</a:t>
                      </a:r>
                    </a:p>
                    <a:p>
                      <a:pPr algn="ctr"/>
                      <a:endParaRPr lang="sv-SE" sz="100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SP-190108</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GB" sz="1000" b="0" dirty="0">
                          <a:effectLst/>
                          <a:latin typeface="Arial" panose="020B0604020202020204" pitchFamily="34" charset="0"/>
                          <a:ea typeface="MS Mincho" panose="02020609040205080304" pitchFamily="49" charset="-128"/>
                        </a:rPr>
                        <a:t>TR 33.836</a:t>
                      </a:r>
                      <a:endParaRPr lang="sv-SE" sz="1000" b="1"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en-US" sz="1000" b="0" dirty="0">
                          <a:effectLst/>
                          <a:latin typeface="Arial" panose="020B0604020202020204" pitchFamily="34" charset="0"/>
                          <a:ea typeface="MS Mincho" panose="02020609040205080304" pitchFamily="49" charset="-128"/>
                        </a:rPr>
                        <a:t>16</a:t>
                      </a:r>
                      <a:endParaRPr lang="sv-SE" sz="1000" b="1" dirty="0">
                        <a:effectLst/>
                        <a:latin typeface="Arial" panose="020B0604020202020204" pitchFamily="34" charset="0"/>
                        <a:ea typeface="MS Mincho" panose="02020609040205080304" pitchFamily="49" charset="-128"/>
                      </a:endParaRP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sv-SE" sz="1000" b="0" dirty="0">
                          <a:effectLst/>
                          <a:latin typeface="Arial" panose="020B0604020202020204" pitchFamily="34" charset="0"/>
                          <a:ea typeface="MS Mincho" panose="02020609040205080304" pitchFamily="49" charset="-128"/>
                        </a:rPr>
                        <a:t>integrating GBA to 5GC</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Vlasios Tsiatsis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GBA_5G</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endParaRPr lang="sv-SE" sz="1000" b="0" dirty="0"/>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Sep 20</a:t>
                      </a:r>
                    </a:p>
                  </a:txBody>
                  <a:tcPr marL="17780" marR="17780" marT="17781" marB="17781"/>
                </a:tc>
                <a:tc>
                  <a:txBody>
                    <a:bodyPr/>
                    <a:lstStyle/>
                    <a:p>
                      <a:pPr algn="ctr"/>
                      <a:endParaRPr lang="sv-SE" sz="1000" b="0" dirty="0"/>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SP-190714</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CRs to TS 33.220 TS 33.222 TS 33.223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17</a:t>
                      </a:r>
                    </a:p>
                  </a:txBody>
                  <a:tcPr marL="17780" marR="17780" marT="17781" marB="17781"/>
                </a:tc>
                <a:extLst>
                  <a:ext uri="{0D108BD9-81ED-4DB2-BD59-A6C34878D82A}">
                    <a16:rowId xmlns:a16="http://schemas.microsoft.com/office/drawing/2014/main" val="3644472477"/>
                  </a:ext>
                </a:extLst>
              </a:tr>
            </a:tbl>
          </a:graphicData>
        </a:graphic>
      </p:graphicFrame>
    </p:spTree>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A599B1C6-3093-4806-90EE-135C51E570F7}"/>
              </a:ext>
            </a:extLst>
          </p:cNvPr>
          <p:cNvSpPr>
            <a:spLocks noGrp="1"/>
          </p:cNvSpPr>
          <p:nvPr>
            <p:ph type="title"/>
          </p:nvPr>
        </p:nvSpPr>
        <p:spPr/>
        <p:txBody>
          <a:bodyPr/>
          <a:lstStyle/>
          <a:p>
            <a:r>
              <a:rPr lang="sv-SE" altLang="sv-SE" dirty="0"/>
              <a:t>Summary</a:t>
            </a:r>
          </a:p>
        </p:txBody>
      </p:sp>
      <p:graphicFrame>
        <p:nvGraphicFramePr>
          <p:cNvPr id="20" name="Content Placeholder 19">
            <a:extLst>
              <a:ext uri="{FF2B5EF4-FFF2-40B4-BE49-F238E27FC236}">
                <a16:creationId xmlns:a16="http://schemas.microsoft.com/office/drawing/2014/main" id="{DBB3A73D-76BE-46BF-8CCE-E26E79943CCD}"/>
              </a:ext>
            </a:extLst>
          </p:cNvPr>
          <p:cNvGraphicFramePr>
            <a:graphicFrameLocks noGrp="1"/>
          </p:cNvGraphicFramePr>
          <p:nvPr>
            <p:ph idx="1"/>
            <p:extLst>
              <p:ext uri="{D42A27DB-BD31-4B8C-83A1-F6EECF244321}">
                <p14:modId xmlns:p14="http://schemas.microsoft.com/office/powerpoint/2010/main" val="864399207"/>
              </p:ext>
            </p:extLst>
          </p:nvPr>
        </p:nvGraphicFramePr>
        <p:xfrm>
          <a:off x="401844" y="1837001"/>
          <a:ext cx="10951958" cy="4122550"/>
        </p:xfrm>
        <a:graphic>
          <a:graphicData uri="http://schemas.openxmlformats.org/drawingml/2006/table">
            <a:tbl>
              <a:tblPr firstRow="1" bandRow="1">
                <a:tableStyleId>{5C22544A-7EE6-4342-B048-85BDC9FD1C3A}</a:tableStyleId>
              </a:tblPr>
              <a:tblGrid>
                <a:gridCol w="1856417">
                  <a:extLst>
                    <a:ext uri="{9D8B030D-6E8A-4147-A177-3AD203B41FA5}">
                      <a16:colId xmlns:a16="http://schemas.microsoft.com/office/drawing/2014/main" val="1671951344"/>
                    </a:ext>
                  </a:extLst>
                </a:gridCol>
                <a:gridCol w="1256700">
                  <a:extLst>
                    <a:ext uri="{9D8B030D-6E8A-4147-A177-3AD203B41FA5}">
                      <a16:colId xmlns:a16="http://schemas.microsoft.com/office/drawing/2014/main" val="2472883386"/>
                    </a:ext>
                  </a:extLst>
                </a:gridCol>
                <a:gridCol w="996525">
                  <a:extLst>
                    <a:ext uri="{9D8B030D-6E8A-4147-A177-3AD203B41FA5}">
                      <a16:colId xmlns:a16="http://schemas.microsoft.com/office/drawing/2014/main" val="1642402025"/>
                    </a:ext>
                  </a:extLst>
                </a:gridCol>
                <a:gridCol w="908163">
                  <a:extLst>
                    <a:ext uri="{9D8B030D-6E8A-4147-A177-3AD203B41FA5}">
                      <a16:colId xmlns:a16="http://schemas.microsoft.com/office/drawing/2014/main" val="716484714"/>
                    </a:ext>
                  </a:extLst>
                </a:gridCol>
                <a:gridCol w="932709">
                  <a:extLst>
                    <a:ext uri="{9D8B030D-6E8A-4147-A177-3AD203B41FA5}">
                      <a16:colId xmlns:a16="http://schemas.microsoft.com/office/drawing/2014/main" val="1341460600"/>
                    </a:ext>
                  </a:extLst>
                </a:gridCol>
                <a:gridCol w="898345">
                  <a:extLst>
                    <a:ext uri="{9D8B030D-6E8A-4147-A177-3AD203B41FA5}">
                      <a16:colId xmlns:a16="http://schemas.microsoft.com/office/drawing/2014/main" val="3435354498"/>
                    </a:ext>
                  </a:extLst>
                </a:gridCol>
                <a:gridCol w="817511">
                  <a:extLst>
                    <a:ext uri="{9D8B030D-6E8A-4147-A177-3AD203B41FA5}">
                      <a16:colId xmlns:a16="http://schemas.microsoft.com/office/drawing/2014/main" val="1010587454"/>
                    </a:ext>
                  </a:extLst>
                </a:gridCol>
                <a:gridCol w="1095196">
                  <a:extLst>
                    <a:ext uri="{9D8B030D-6E8A-4147-A177-3AD203B41FA5}">
                      <a16:colId xmlns:a16="http://schemas.microsoft.com/office/drawing/2014/main" val="2513750454"/>
                    </a:ext>
                  </a:extLst>
                </a:gridCol>
                <a:gridCol w="1680675">
                  <a:extLst>
                    <a:ext uri="{9D8B030D-6E8A-4147-A177-3AD203B41FA5}">
                      <a16:colId xmlns:a16="http://schemas.microsoft.com/office/drawing/2014/main" val="3263316054"/>
                    </a:ext>
                  </a:extLst>
                </a:gridCol>
                <a:gridCol w="509717">
                  <a:extLst>
                    <a:ext uri="{9D8B030D-6E8A-4147-A177-3AD203B41FA5}">
                      <a16:colId xmlns:a16="http://schemas.microsoft.com/office/drawing/2014/main" val="593387059"/>
                    </a:ext>
                  </a:extLst>
                </a:gridCol>
              </a:tblGrid>
              <a:tr h="425322">
                <a:tc>
                  <a:txBody>
                    <a:bodyPr/>
                    <a:lstStyle/>
                    <a:p>
                      <a:pPr algn="ctr"/>
                      <a:r>
                        <a:rPr lang="sv-SE" sz="1100" dirty="0"/>
                        <a:t>WI Title</a:t>
                      </a:r>
                    </a:p>
                  </a:txBody>
                  <a:tcPr marT="45724" marB="45724"/>
                </a:tc>
                <a:tc>
                  <a:txBody>
                    <a:bodyPr/>
                    <a:lstStyle/>
                    <a:p>
                      <a:pPr algn="ctr"/>
                      <a:r>
                        <a:rPr lang="sv-SE" sz="1100" dirty="0"/>
                        <a:t>SA3 rapporteur</a:t>
                      </a:r>
                    </a:p>
                  </a:txBody>
                  <a:tcPr marT="45724" marB="45724"/>
                </a:tc>
                <a:tc>
                  <a:txBody>
                    <a:bodyPr/>
                    <a:lstStyle/>
                    <a:p>
                      <a:pPr algn="ctr"/>
                      <a:r>
                        <a:rPr lang="sv-SE" sz="1100" dirty="0"/>
                        <a:t>WI code</a:t>
                      </a:r>
                    </a:p>
                  </a:txBody>
                  <a:tcPr marT="45724" marB="45724"/>
                </a:tc>
                <a:tc>
                  <a:txBody>
                    <a:bodyPr/>
                    <a:lstStyle/>
                    <a:p>
                      <a:pPr algn="ctr"/>
                      <a:r>
                        <a:rPr lang="sv-SE" sz="1100" dirty="0"/>
                        <a:t>Current % completion</a:t>
                      </a:r>
                    </a:p>
                  </a:txBody>
                  <a:tcPr marT="45724" marB="45724"/>
                </a:tc>
                <a:tc>
                  <a:txBody>
                    <a:bodyPr/>
                    <a:lstStyle/>
                    <a:p>
                      <a:pPr algn="ctr"/>
                      <a:r>
                        <a:rPr lang="sv-SE" sz="1100" dirty="0"/>
                        <a:t>New % completion</a:t>
                      </a:r>
                    </a:p>
                  </a:txBody>
                  <a:tcPr marT="45724" marB="45724"/>
                </a:tc>
                <a:tc>
                  <a:txBody>
                    <a:bodyPr/>
                    <a:lstStyle/>
                    <a:p>
                      <a:pPr algn="ctr"/>
                      <a:r>
                        <a:rPr lang="sv-SE" sz="1100" dirty="0"/>
                        <a:t>Current target</a:t>
                      </a:r>
                    </a:p>
                  </a:txBody>
                  <a:tcPr marT="45724" marB="45724"/>
                </a:tc>
                <a:tc>
                  <a:txBody>
                    <a:bodyPr/>
                    <a:lstStyle/>
                    <a:p>
                      <a:pPr algn="ctr"/>
                      <a:r>
                        <a:rPr lang="sv-SE" sz="1100" dirty="0"/>
                        <a:t>New target</a:t>
                      </a:r>
                    </a:p>
                  </a:txBody>
                  <a:tcPr marT="45724" marB="45724"/>
                </a:tc>
                <a:tc>
                  <a:txBody>
                    <a:bodyPr/>
                    <a:lstStyle/>
                    <a:p>
                      <a:pPr algn="ctr"/>
                      <a:r>
                        <a:rPr lang="sv-SE" sz="1100" dirty="0"/>
                        <a:t>Current WID</a:t>
                      </a:r>
                    </a:p>
                  </a:txBody>
                  <a:tcPr marT="45724" marB="45724"/>
                </a:tc>
                <a:tc>
                  <a:txBody>
                    <a:bodyPr/>
                    <a:lstStyle/>
                    <a:p>
                      <a:pPr algn="ctr"/>
                      <a:r>
                        <a:rPr lang="sv-SE" sz="1100" dirty="0"/>
                        <a:t>TR/TS</a:t>
                      </a:r>
                    </a:p>
                  </a:txBody>
                  <a:tcPr marT="45724" marB="45724"/>
                </a:tc>
                <a:tc>
                  <a:txBody>
                    <a:bodyPr/>
                    <a:lstStyle/>
                    <a:p>
                      <a:pPr algn="ctr"/>
                      <a:r>
                        <a:rPr lang="sv-SE" sz="1100" dirty="0"/>
                        <a:t>Rel</a:t>
                      </a:r>
                    </a:p>
                  </a:txBody>
                  <a:tcPr marT="45724" marB="45724"/>
                </a:tc>
                <a:extLst>
                  <a:ext uri="{0D108BD9-81ED-4DB2-BD59-A6C34878D82A}">
                    <a16:rowId xmlns:a16="http://schemas.microsoft.com/office/drawing/2014/main" val="1379591223"/>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Cellular IoT for 5GS</a:t>
                      </a:r>
                      <a:endParaRPr lang="sv-SE" sz="1000" b="0"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Henrik Normann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(Ericsson)</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5G_CIoT</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solidFill>
                      <a:schemeClr val="accent5">
                        <a:lumMod val="20000"/>
                        <a:lumOff val="80000"/>
                      </a:schemeClr>
                    </a:solidFill>
                  </a:tcPr>
                </a:tc>
                <a:tc>
                  <a:txBody>
                    <a:bodyPr/>
                    <a:lstStyle/>
                    <a:p>
                      <a:pPr algn="ctr"/>
                      <a:r>
                        <a:rPr lang="sv-SE" sz="1000" b="0" dirty="0">
                          <a:solidFill>
                            <a:srgbClr val="FF0000"/>
                          </a:solidFill>
                        </a:rPr>
                        <a:t>50%</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chemeClr val="accent5">
                        <a:lumMod val="20000"/>
                        <a:lumOff val="80000"/>
                      </a:schemeClr>
                    </a:solidFill>
                  </a:tcPr>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p>
                      <a:pPr algn="ctr"/>
                      <a:endParaRPr lang="sv-SE" sz="1000" b="0" dirty="0">
                        <a:solidFill>
                          <a:srgbClr val="FF0000"/>
                        </a:solidFill>
                      </a:endParaRPr>
                    </a:p>
                  </a:txBody>
                  <a:tcPr marL="17780" marR="17780" marT="17781" marB="17781">
                    <a:solidFill>
                      <a:schemeClr val="accent5">
                        <a:lumMod val="20000"/>
                        <a:lumOff val="80000"/>
                      </a:schemeClr>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SP-190897</a:t>
                      </a:r>
                    </a:p>
                    <a:p>
                      <a:pPr marL="0" indent="-349885" algn="ctr">
                        <a:lnSpc>
                          <a:spcPts val="1200"/>
                        </a:lnSpc>
                        <a:spcAft>
                          <a:spcPts val="0"/>
                        </a:spcAft>
                      </a:pPr>
                      <a:endParaRPr lang="sv-SE" sz="1000" b="0" dirty="0">
                        <a:effectLst/>
                        <a:latin typeface="Arial" panose="020B0604020202020204" pitchFamily="34" charset="0"/>
                        <a:ea typeface="MS Mincho" panose="02020609040205080304" pitchFamily="49" charset="-128"/>
                      </a:endParaRP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chemeClr val="accent5">
                        <a:lumMod val="20000"/>
                        <a:lumOff val="80000"/>
                      </a:schemeClr>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chemeClr val="accent5">
                        <a:lumMod val="20000"/>
                        <a:lumOff val="80000"/>
                      </a:schemeClr>
                    </a:solidFill>
                  </a:tcPr>
                </a:tc>
                <a:extLst>
                  <a:ext uri="{0D108BD9-81ED-4DB2-BD59-A6C34878D82A}">
                    <a16:rowId xmlns:a16="http://schemas.microsoft.com/office/drawing/2014/main" val="4009696696"/>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the Wireless and Wireline Convergence for the 5G system architecture</a:t>
                      </a:r>
                      <a:endParaRPr lang="sv-SE" sz="1000" b="0" dirty="0">
                        <a:effectLst/>
                        <a:latin typeface="Arial" panose="020B0604020202020204" pitchFamily="34" charset="0"/>
                        <a:ea typeface="MS Mincho" panose="02020609040205080304" pitchFamily="49" charset="-128"/>
                      </a:endParaRP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He Li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(Huawei)</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5WWC</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solidFill>
                      <a:srgbClr val="EAEFF7"/>
                    </a:solidFill>
                  </a:tcPr>
                </a:tc>
                <a:tc>
                  <a:txBody>
                    <a:bodyPr/>
                    <a:lstStyle/>
                    <a:p>
                      <a:pPr algn="ctr"/>
                      <a:r>
                        <a:rPr lang="sv-SE" sz="1000" b="0" dirty="0">
                          <a:solidFill>
                            <a:srgbClr val="FF0000"/>
                          </a:solidFill>
                        </a:rPr>
                        <a:t>90%</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p>
                      <a:pPr algn="ctr"/>
                      <a:endParaRPr lang="sv-SE" sz="1000" b="0" dirty="0">
                        <a:solidFill>
                          <a:srgbClr val="FF0000"/>
                        </a:solidFill>
                      </a:endParaRP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rgbClr val="EAEFF7"/>
                    </a:solidFill>
                  </a:tcPr>
                </a:tc>
                <a:extLst>
                  <a:ext uri="{0D108BD9-81ED-4DB2-BD59-A6C34878D82A}">
                    <a16:rowId xmlns:a16="http://schemas.microsoft.com/office/drawing/2014/main" val="163315320"/>
                  </a:ext>
                </a:extLst>
              </a:tr>
              <a:tr h="369625">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of the enhancement to the 5GC Location Services</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Wei Zhou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(CATT)</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5G_eLCS</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r>
                        <a:rPr lang="sv-SE" sz="1000" b="0" dirty="0">
                          <a:solidFill>
                            <a:srgbClr val="FF0000"/>
                          </a:solidFill>
                        </a:rPr>
                        <a:t>75%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SP-190900</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435848687"/>
                  </a:ext>
                </a:extLst>
              </a:tr>
              <a:tr h="369625">
                <a:tc>
                  <a:txBody>
                    <a:bodyPr/>
                    <a:lstStyle/>
                    <a:p>
                      <a:pPr marL="0" indent="-349885" algn="l" defTabSz="914400" rtl="0" eaLnBrk="1" latinLnBrk="0" hangingPunct="1">
                        <a:lnSpc>
                          <a:spcPts val="1200"/>
                        </a:lnSpc>
                        <a:spcAft>
                          <a:spcPts val="0"/>
                        </a:spcAft>
                      </a:pPr>
                      <a:r>
                        <a:rPr lang="en-GB" sz="1000" b="0" kern="1200" dirty="0">
                          <a:solidFill>
                            <a:schemeClr val="dk1"/>
                          </a:solidFill>
                          <a:effectLst/>
                          <a:latin typeface="Arial" panose="020B0604020202020204" pitchFamily="34" charset="0"/>
                          <a:ea typeface="MS Mincho" panose="02020609040205080304" pitchFamily="49" charset="-128"/>
                          <a:cs typeface="+mn-cs"/>
                        </a:rPr>
                        <a:t>Study on storage and transport of 5GC security parameters for ARPF authentication</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Tim Evans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(Vodafone)</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FS_5GC_SEC_ARPF</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solidFill>
                      <a:srgbClr val="EAEFF7"/>
                    </a:solidFill>
                  </a:tcPr>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30%</a:t>
                      </a:r>
                    </a:p>
                  </a:txBody>
                  <a:tcPr marL="17780" marR="17780" marT="17781" marB="17781">
                    <a:solidFill>
                      <a:srgbClr val="EAEFF7"/>
                    </a:solidFill>
                  </a:tcPr>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solidFill>
                      <a:srgbClr val="EAEFF7"/>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solidFill>
                      <a:srgbClr val="EAEFF7"/>
                    </a:solidFill>
                  </a:tcPr>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SP-190708</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TR 33.845</a:t>
                      </a:r>
                    </a:p>
                  </a:txBody>
                  <a:tcPr marL="17780" marR="17780" marT="17781" marB="17781">
                    <a:solidFill>
                      <a:srgbClr val="EAEFF7"/>
                    </a:solidFill>
                  </a:tcPr>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solidFill>
                      <a:srgbClr val="EAEFF7"/>
                    </a:solidFill>
                  </a:tcPr>
                </a:tc>
                <a:extLst>
                  <a:ext uri="{0D108BD9-81ED-4DB2-BD59-A6C34878D82A}">
                    <a16:rowId xmlns:a16="http://schemas.microsoft.com/office/drawing/2014/main" val="2254922684"/>
                  </a:ext>
                </a:extLst>
              </a:tr>
              <a:tr h="491146">
                <a:tc>
                  <a:txBody>
                    <a:bodyPr/>
                    <a:lstStyle/>
                    <a:p>
                      <a:pPr marL="0" indent="-349885" algn="l" defTabSz="914400" rtl="0" eaLnBrk="1" latinLnBrk="0" hangingPunct="1">
                        <a:lnSpc>
                          <a:spcPts val="1200"/>
                        </a:lnSpc>
                        <a:spcAft>
                          <a:spcPts val="0"/>
                        </a:spcAft>
                      </a:pPr>
                      <a:r>
                        <a:rPr lang="en-US" sz="1000" b="0" kern="1200" dirty="0">
                          <a:solidFill>
                            <a:schemeClr val="dk1"/>
                          </a:solidFill>
                          <a:effectLst/>
                          <a:latin typeface="Arial" panose="020B0604020202020204" pitchFamily="34" charset="0"/>
                          <a:ea typeface="MS Mincho" panose="02020609040205080304" pitchFamily="49" charset="-128"/>
                          <a:cs typeface="+mn-cs"/>
                        </a:rPr>
                        <a:t>Security aspects of Service Enabler Architecture Layer for Verticals</a:t>
                      </a:r>
                      <a:endParaRPr lang="sv-SE" sz="1000" b="0" kern="1200" dirty="0">
                        <a:solidFill>
                          <a:schemeClr val="dk1"/>
                        </a:solidFill>
                        <a:effectLst/>
                        <a:latin typeface="Arial" panose="020B0604020202020204" pitchFamily="34" charset="0"/>
                        <a:ea typeface="MS Mincho" panose="02020609040205080304" pitchFamily="49" charset="-128"/>
                        <a:cs typeface="+mn-cs"/>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SEAL</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40%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algn="ct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SP-190901</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sv-SE" sz="1000" b="0" dirty="0">
                          <a:effectLst/>
                          <a:latin typeface="Arial" panose="020B0604020202020204" pitchFamily="34" charset="0"/>
                          <a:ea typeface="MS Mincho" panose="02020609040205080304" pitchFamily="49" charset="-128"/>
                        </a:rPr>
                        <a:t>TS 33.434</a:t>
                      </a:r>
                    </a:p>
                    <a:p>
                      <a:pPr marL="0" indent="-349885" algn="ctr">
                        <a:lnSpc>
                          <a:spcPts val="1200"/>
                        </a:lnSpc>
                        <a:spcAft>
                          <a:spcPts val="0"/>
                        </a:spcAft>
                      </a:pP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4006240667"/>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for enhancements to the Service Based 5G System Architecture</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Nagendra Bykampadi (Nokia)</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5G_eSBA</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0%</a:t>
                      </a:r>
                    </a:p>
                  </a:txBody>
                  <a:tcPr marL="17780" marR="17780" marT="17781" marB="17781"/>
                </a:tc>
                <a:tc>
                  <a:txBody>
                    <a:bodyPr/>
                    <a:lstStyle/>
                    <a:p>
                      <a:pPr algn="ctr"/>
                      <a:r>
                        <a:rPr lang="sv-SE" sz="1000" b="0" dirty="0">
                          <a:solidFill>
                            <a:srgbClr val="FF0000"/>
                          </a:solidFill>
                        </a:rPr>
                        <a:t>45%</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SP-190899</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2026368276"/>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Security for NR Integrated Access and Backhaul</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Rajavelsamy Rajadurai </a:t>
                      </a:r>
                    </a:p>
                    <a:p>
                      <a:pPr marL="0" indent="-349885" algn="ctr" defTabSz="914400" rtl="0" eaLnBrk="1" latinLnBrk="0" hangingPunct="1">
                        <a:lnSpc>
                          <a:spcPts val="1200"/>
                        </a:lnSpc>
                        <a:spcAft>
                          <a:spcPts val="0"/>
                        </a:spcAft>
                      </a:pPr>
                      <a:r>
                        <a:rPr lang="sv-SE" sz="1000" b="0" kern="1200" dirty="0">
                          <a:solidFill>
                            <a:schemeClr val="dk1"/>
                          </a:solidFill>
                          <a:effectLst/>
                          <a:latin typeface="Arial" panose="020B0604020202020204" pitchFamily="34" charset="0"/>
                          <a:ea typeface="MS Mincho" panose="02020609040205080304" pitchFamily="49" charset="-128"/>
                          <a:cs typeface="+mn-cs"/>
                        </a:rPr>
                        <a:t>(Samsung)</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NR_IAB</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50%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Dec 19</a:t>
                      </a:r>
                    </a:p>
                  </a:txBody>
                  <a:tcPr marL="17780" marR="17780" marT="17781" marB="17781"/>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sv-SE" sz="1000" b="0" kern="1200" dirty="0">
                          <a:solidFill>
                            <a:srgbClr val="FF0000"/>
                          </a:solidFill>
                          <a:effectLst/>
                          <a:latin typeface="Arial" panose="020B0604020202020204" pitchFamily="34" charset="0"/>
                          <a:ea typeface="MS Mincho" panose="02020609040205080304" pitchFamily="49" charset="-128"/>
                          <a:cs typeface="+mn-cs"/>
                        </a:rPr>
                        <a:t>Mar 20</a:t>
                      </a:r>
                    </a:p>
                    <a:p>
                      <a:pPr algn="ctr"/>
                      <a:endParaRPr lang="sv-SE" sz="1000" b="0" dirty="0">
                        <a:solidFill>
                          <a:srgbClr val="FF0000"/>
                        </a:solidFill>
                      </a:endParaRPr>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SP-190902</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CRs to TS 33.501 TS 33.401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2886032670"/>
                  </a:ext>
                </a:extLst>
              </a:tr>
              <a:tr h="491146">
                <a:tc>
                  <a:txBody>
                    <a:bodyPr/>
                    <a:lstStyle/>
                    <a:p>
                      <a:pPr marL="0" indent="-349885">
                        <a:lnSpc>
                          <a:spcPts val="1200"/>
                        </a:lnSpc>
                        <a:spcAft>
                          <a:spcPts val="0"/>
                        </a:spcAft>
                      </a:pPr>
                      <a:r>
                        <a:rPr lang="en-US" sz="1000" b="0" dirty="0">
                          <a:effectLst/>
                          <a:latin typeface="Arial" panose="020B0604020202020204" pitchFamily="34" charset="0"/>
                          <a:ea typeface="MS Mincho" panose="02020609040205080304" pitchFamily="49" charset="-128"/>
                        </a:rPr>
                        <a:t>Authentication and key management for applications based on 3GPP credential in 5G</a:t>
                      </a:r>
                      <a:endParaRPr lang="sv-SE" sz="1000" b="0" dirty="0">
                        <a:effectLst/>
                        <a:latin typeface="Arial" panose="020B0604020202020204" pitchFamily="34" charset="0"/>
                        <a:ea typeface="MS Mincho" panose="02020609040205080304" pitchFamily="49" charset="-128"/>
                      </a:endParaRP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Xiaoting Huang </a:t>
                      </a:r>
                    </a:p>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(China Mobile)</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AKMA</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chemeClr val="tx1"/>
                          </a:solidFill>
                          <a:effectLst/>
                          <a:latin typeface="Arial" panose="020B0604020202020204" pitchFamily="34" charset="0"/>
                          <a:ea typeface="MS Mincho" panose="02020609040205080304" pitchFamily="49" charset="-128"/>
                          <a:cs typeface="+mn-cs"/>
                        </a:rPr>
                        <a:t>0%</a:t>
                      </a:r>
                    </a:p>
                  </a:txBody>
                  <a:tcPr marL="17780" marR="17780" marT="17781" marB="17781"/>
                </a:tc>
                <a:tc>
                  <a:txBody>
                    <a:bodyPr/>
                    <a:lstStyle/>
                    <a:p>
                      <a:pPr marL="0" indent="-349885" algn="ctr" defTabSz="914400" rtl="0" eaLnBrk="1" latinLnBrk="0" hangingPunct="1">
                        <a:lnSpc>
                          <a:spcPts val="1200"/>
                        </a:lnSpc>
                        <a:spcAft>
                          <a:spcPts val="0"/>
                        </a:spcAft>
                      </a:pPr>
                      <a:r>
                        <a:rPr lang="sv-SE" sz="1000" b="0" kern="1200" dirty="0">
                          <a:solidFill>
                            <a:srgbClr val="FF0000"/>
                          </a:solidFill>
                          <a:effectLst/>
                          <a:latin typeface="Arial" panose="020B0604020202020204" pitchFamily="34" charset="0"/>
                          <a:ea typeface="MS Mincho" panose="02020609040205080304" pitchFamily="49" charset="-128"/>
                          <a:cs typeface="+mn-cs"/>
                        </a:rPr>
                        <a:t>20%</a:t>
                      </a:r>
                    </a:p>
                  </a:txBody>
                  <a:tcPr marL="17780" marR="17780" marT="17781" marB="17781"/>
                </a:tc>
                <a:tc>
                  <a:txBody>
                    <a:bodyPr/>
                    <a:lstStyle/>
                    <a:p>
                      <a:pPr marL="0" indent="-349885" algn="ctr">
                        <a:lnSpc>
                          <a:spcPts val="1200"/>
                        </a:lnSpc>
                        <a:spcAft>
                          <a:spcPts val="0"/>
                        </a:spcAft>
                      </a:pPr>
                      <a:r>
                        <a:rPr lang="sv-SE" sz="1000" b="0" dirty="0">
                          <a:solidFill>
                            <a:schemeClr val="tx1"/>
                          </a:solidFill>
                          <a:effectLst/>
                          <a:latin typeface="Arial" panose="020B0604020202020204" pitchFamily="34" charset="0"/>
                          <a:ea typeface="MS Mincho" panose="02020609040205080304" pitchFamily="49" charset="-128"/>
                        </a:rPr>
                        <a:t>Mar 20</a:t>
                      </a:r>
                    </a:p>
                  </a:txBody>
                  <a:tcPr marL="17780" marR="17780" marT="17781" marB="17781"/>
                </a:tc>
                <a:tc>
                  <a:txBody>
                    <a:bodyPr/>
                    <a:lstStyle/>
                    <a:p>
                      <a:pPr algn="ctr"/>
                      <a:endParaRPr lang="sv-SE" sz="1000" b="0" dirty="0"/>
                    </a:p>
                  </a:txBody>
                  <a:tcPr marL="17780" marR="17780" marT="17781" marB="17781"/>
                </a:tc>
                <a:tc>
                  <a:txBody>
                    <a:bodyPr/>
                    <a:lstStyle/>
                    <a:p>
                      <a:pPr marL="0" marR="0" lvl="0" indent="-349885" algn="ctr" defTabSz="914400" rtl="0" eaLnBrk="1" fontAlgn="auto" latinLnBrk="0" hangingPunct="1">
                        <a:lnSpc>
                          <a:spcPts val="1200"/>
                        </a:lnSpc>
                        <a:spcBef>
                          <a:spcPts val="0"/>
                        </a:spcBef>
                        <a:spcAft>
                          <a:spcPts val="0"/>
                        </a:spcAft>
                        <a:buClrTx/>
                        <a:buSzTx/>
                        <a:buFontTx/>
                        <a:buNone/>
                        <a:tabLst/>
                        <a:defRPr/>
                      </a:pPr>
                      <a:r>
                        <a:rPr lang="en-US" sz="1000" b="0" dirty="0">
                          <a:effectLst/>
                          <a:latin typeface="Arial" panose="020B0604020202020204" pitchFamily="34" charset="0"/>
                          <a:ea typeface="MS Mincho" panose="02020609040205080304" pitchFamily="49" charset="-128"/>
                        </a:rPr>
                        <a:t>SP-190711</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TS 33.535</a:t>
                      </a:r>
                    </a:p>
                  </a:txBody>
                  <a:tcPr marL="17780" marR="17780" marT="17781" marB="17781"/>
                </a:tc>
                <a:tc>
                  <a:txBody>
                    <a:bodyPr/>
                    <a:lstStyle/>
                    <a:p>
                      <a:pPr marL="0" indent="-349885" algn="ctr">
                        <a:lnSpc>
                          <a:spcPts val="1200"/>
                        </a:lnSpc>
                        <a:spcAft>
                          <a:spcPts val="0"/>
                        </a:spcAft>
                      </a:pPr>
                      <a:r>
                        <a:rPr lang="sv-SE" sz="1000" b="0" dirty="0">
                          <a:effectLst/>
                          <a:latin typeface="Arial" panose="020B0604020202020204" pitchFamily="34" charset="0"/>
                          <a:ea typeface="MS Mincho" panose="02020609040205080304" pitchFamily="49" charset="-128"/>
                        </a:rPr>
                        <a:t>16</a:t>
                      </a:r>
                    </a:p>
                  </a:txBody>
                  <a:tcPr marL="17780" marR="17780" marT="17781" marB="17781"/>
                </a:tc>
                <a:extLst>
                  <a:ext uri="{0D108BD9-81ED-4DB2-BD59-A6C34878D82A}">
                    <a16:rowId xmlns:a16="http://schemas.microsoft.com/office/drawing/2014/main" val="3644472477"/>
                  </a:ext>
                </a:extLst>
              </a:tr>
            </a:tbl>
          </a:graphicData>
        </a:graphic>
      </p:graphicFrame>
    </p:spTree>
    <p:extLst>
      <p:ext uri="{BB962C8B-B14F-4D97-AF65-F5344CB8AC3E}">
        <p14:creationId xmlns:p14="http://schemas.microsoft.com/office/powerpoint/2010/main" val="1372043246"/>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DDE8DF69-6F5B-43E7-91E0-5A596F0FBBF4}"/>
              </a:ext>
            </a:extLst>
          </p:cNvPr>
          <p:cNvSpPr>
            <a:spLocks noGrp="1"/>
          </p:cNvSpPr>
          <p:nvPr>
            <p:ph type="title"/>
          </p:nvPr>
        </p:nvSpPr>
        <p:spPr/>
        <p:txBody>
          <a:bodyPr/>
          <a:lstStyle/>
          <a:p>
            <a:r>
              <a:rPr lang="sv-SE" altLang="sv-SE"/>
              <a:t>3GPP SA3 and SA3-LI officials</a:t>
            </a:r>
          </a:p>
        </p:txBody>
      </p:sp>
      <p:sp>
        <p:nvSpPr>
          <p:cNvPr id="9219" name="Content Placeholder 2">
            <a:extLst>
              <a:ext uri="{FF2B5EF4-FFF2-40B4-BE49-F238E27FC236}">
                <a16:creationId xmlns:a16="http://schemas.microsoft.com/office/drawing/2014/main" id="{6FCD0A2E-639E-4767-8B23-EC74310A8B3A}"/>
              </a:ext>
            </a:extLst>
          </p:cNvPr>
          <p:cNvSpPr>
            <a:spLocks noGrp="1"/>
          </p:cNvSpPr>
          <p:nvPr>
            <p:ph idx="1"/>
          </p:nvPr>
        </p:nvSpPr>
        <p:spPr/>
        <p:txBody>
          <a:bodyPr/>
          <a:lstStyle/>
          <a:p>
            <a:r>
              <a:rPr lang="en-US" altLang="en-US" sz="2400" dirty="0"/>
              <a:t>SA3 Officials</a:t>
            </a:r>
          </a:p>
          <a:p>
            <a:pPr lvl="1"/>
            <a:r>
              <a:rPr lang="en-US" altLang="en-US" sz="2000" dirty="0"/>
              <a:t>Chair: Noamen Ben Henda (Ericsson)</a:t>
            </a:r>
          </a:p>
          <a:p>
            <a:pPr lvl="1"/>
            <a:r>
              <a:rPr lang="en-US" altLang="en-US" sz="2000" dirty="0"/>
              <a:t>Vice-chairs:</a:t>
            </a:r>
          </a:p>
          <a:p>
            <a:pPr lvl="2"/>
            <a:r>
              <a:rPr lang="en-US" altLang="ja-JP" dirty="0"/>
              <a:t>Rajavelsamy Rajadurai (Samsung)</a:t>
            </a:r>
          </a:p>
          <a:p>
            <a:pPr lvl="2"/>
            <a:r>
              <a:rPr lang="en-US" altLang="ja-JP" dirty="0"/>
              <a:t>Minpeng Qi (China Mobile) </a:t>
            </a:r>
          </a:p>
          <a:p>
            <a:pPr lvl="1"/>
            <a:r>
              <a:rPr lang="en-US" altLang="en-US" sz="2000" dirty="0"/>
              <a:t>Secretary: Mirko Cano Soveri (MCC)</a:t>
            </a:r>
          </a:p>
          <a:p>
            <a:pPr lvl="1"/>
            <a:endParaRPr lang="en-US" altLang="en-US" sz="2000" dirty="0"/>
          </a:p>
          <a:p>
            <a:r>
              <a:rPr lang="en-US" altLang="en-US" sz="2400" dirty="0"/>
              <a:t>SA3 LI Officials</a:t>
            </a:r>
          </a:p>
          <a:p>
            <a:pPr lvl="1"/>
            <a:r>
              <a:rPr lang="en-US" altLang="en-US" sz="2000" dirty="0"/>
              <a:t>Chair: Alex Leadbeater (BT)</a:t>
            </a:r>
          </a:p>
          <a:p>
            <a:pPr lvl="1"/>
            <a:r>
              <a:rPr lang="en-US" altLang="en-US" sz="2000" dirty="0"/>
              <a:t>Vice-chair: Maurizio Iovieno (Ericsson)</a:t>
            </a:r>
          </a:p>
          <a:p>
            <a:pPr lvl="1"/>
            <a:r>
              <a:rPr lang="en-US" altLang="en-US" sz="2000" dirty="0"/>
              <a:t>Secretary:</a:t>
            </a:r>
            <a:r>
              <a:rPr lang="ja-JP" altLang="en-US" sz="2000" dirty="0"/>
              <a:t> </a:t>
            </a:r>
            <a:r>
              <a:rPr lang="en-US" altLang="ja-JP" sz="2000" dirty="0"/>
              <a:t>Carmine Rizzo (MCC)</a:t>
            </a:r>
            <a:endParaRPr lang="en-US" altLang="en-US" sz="2000" dirty="0"/>
          </a:p>
          <a:p>
            <a:endParaRPr lang="sv-SE" altLang="sv-SE" dirty="0"/>
          </a:p>
        </p:txBody>
      </p:sp>
    </p:spTree>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29F95F65-9C31-446B-B416-783D50ED6245}"/>
              </a:ext>
            </a:extLst>
          </p:cNvPr>
          <p:cNvSpPr>
            <a:spLocks noGrp="1"/>
          </p:cNvSpPr>
          <p:nvPr>
            <p:ph type="title"/>
          </p:nvPr>
        </p:nvSpPr>
        <p:spPr/>
        <p:txBody>
          <a:bodyPr/>
          <a:lstStyle/>
          <a:p>
            <a:r>
              <a:rPr lang="sv-SE" altLang="sv-SE"/>
              <a:t>Meetings since previous SA</a:t>
            </a:r>
          </a:p>
        </p:txBody>
      </p:sp>
      <p:sp>
        <p:nvSpPr>
          <p:cNvPr id="10243" name="Content Placeholder 2">
            <a:extLst>
              <a:ext uri="{FF2B5EF4-FFF2-40B4-BE49-F238E27FC236}">
                <a16:creationId xmlns:a16="http://schemas.microsoft.com/office/drawing/2014/main" id="{0726B3E7-43F2-4F53-BCB0-816C6D0C9D35}"/>
              </a:ext>
            </a:extLst>
          </p:cNvPr>
          <p:cNvSpPr>
            <a:spLocks noGrp="1"/>
          </p:cNvSpPr>
          <p:nvPr>
            <p:ph idx="1"/>
          </p:nvPr>
        </p:nvSpPr>
        <p:spPr/>
        <p:txBody>
          <a:bodyPr/>
          <a:lstStyle/>
          <a:p>
            <a:endParaRPr lang="en-US" altLang="en-US" dirty="0"/>
          </a:p>
          <a:p>
            <a:r>
              <a:rPr lang="en-US" altLang="en-US" dirty="0"/>
              <a:t>SA3</a:t>
            </a:r>
          </a:p>
          <a:p>
            <a:pPr lvl="1"/>
            <a:r>
              <a:rPr lang="en-US" altLang="en-US" dirty="0"/>
              <a:t>SA3#96-Ad hoc: 		14</a:t>
            </a:r>
            <a:r>
              <a:rPr lang="en-US" altLang="en-US" baseline="30000" dirty="0"/>
              <a:t>th</a:t>
            </a:r>
            <a:r>
              <a:rPr lang="en-US" altLang="en-US" dirty="0"/>
              <a:t> – 18</a:t>
            </a:r>
            <a:r>
              <a:rPr lang="en-US" altLang="en-US" baseline="30000" dirty="0"/>
              <a:t>th</a:t>
            </a:r>
            <a:r>
              <a:rPr lang="en-US" altLang="en-US" dirty="0"/>
              <a:t> October 2019, Chongqing, CHINA; CF3.</a:t>
            </a:r>
          </a:p>
          <a:p>
            <a:pPr lvl="1"/>
            <a:r>
              <a:rPr lang="en-US" altLang="en-US" dirty="0"/>
              <a:t>SA3#97:			18</a:t>
            </a:r>
            <a:r>
              <a:rPr lang="en-US" altLang="en-US" baseline="30000" dirty="0"/>
              <a:t>th</a:t>
            </a:r>
            <a:r>
              <a:rPr lang="en-US" altLang="en-US" dirty="0"/>
              <a:t> – 22</a:t>
            </a:r>
            <a:r>
              <a:rPr lang="en-US" altLang="en-US" baseline="30000" dirty="0"/>
              <a:t>nd </a:t>
            </a:r>
            <a:r>
              <a:rPr lang="en-US" altLang="en-US" dirty="0"/>
              <a:t>November 2019, Reno, US; NAF.</a:t>
            </a:r>
            <a:r>
              <a:rPr lang="en-US" altLang="en-US" baseline="30000" dirty="0"/>
              <a:t> </a:t>
            </a:r>
            <a:endParaRPr lang="en-US" altLang="en-US" dirty="0"/>
          </a:p>
          <a:p>
            <a:pPr lvl="1"/>
            <a:endParaRPr lang="en-US" altLang="en-US" dirty="0"/>
          </a:p>
          <a:p>
            <a:r>
              <a:rPr lang="en-US" altLang="en-US" dirty="0"/>
              <a:t>SA3-LI</a:t>
            </a:r>
          </a:p>
          <a:p>
            <a:pPr lvl="1"/>
            <a:r>
              <a:rPr lang="en-US" altLang="en-US" dirty="0">
                <a:ea typeface="MS PGothic" panose="020B0600070205080204" pitchFamily="34" charset="-128"/>
              </a:rPr>
              <a:t>SA3-LI#75: 		29</a:t>
            </a:r>
            <a:r>
              <a:rPr lang="en-US" altLang="en-US" baseline="30000" dirty="0">
                <a:ea typeface="MS PGothic" panose="020B0600070205080204" pitchFamily="34" charset="-128"/>
              </a:rPr>
              <a:t>th</a:t>
            </a:r>
            <a:r>
              <a:rPr lang="en-US" altLang="en-US" dirty="0">
                <a:ea typeface="MS PGothic" panose="020B0600070205080204" pitchFamily="34" charset="-128"/>
              </a:rPr>
              <a:t> October – 1</a:t>
            </a:r>
            <a:r>
              <a:rPr lang="en-US" altLang="en-US" baseline="30000" dirty="0">
                <a:ea typeface="MS PGothic" panose="020B0600070205080204" pitchFamily="34" charset="-128"/>
              </a:rPr>
              <a:t>st</a:t>
            </a:r>
            <a:r>
              <a:rPr lang="en-US" altLang="en-US" dirty="0">
                <a:ea typeface="MS PGothic" panose="020B0600070205080204" pitchFamily="34" charset="-128"/>
              </a:rPr>
              <a:t> November 2019, West Palm Beach, 				USA.</a:t>
            </a:r>
          </a:p>
          <a:p>
            <a:endParaRPr lang="sv-SE" altLang="sv-SE" dirty="0"/>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8" ma:contentTypeDescription="Create a new document." ma:contentTypeScope="" ma:versionID="62776b4ab00d07b0f17cab4b74684241">
  <xsd:schema xmlns:xsd="http://www.w3.org/2001/XMLSchema" xmlns:xs="http://www.w3.org/2001/XMLSchema" xmlns:p="http://schemas.microsoft.com/office/2006/metadata/properties" xmlns:ns3="6f846979-0e6f-42ff-8b87-e1893efeda99" targetNamespace="http://schemas.microsoft.com/office/2006/metadata/properties" ma:root="true" ma:fieldsID="78de229499758b6f4c9c154a7ec28ffb"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Location" minOccurs="0"/>
                <xsd:element ref="ns3:MediaServiceOCR" minOccurs="0"/>
                <xsd:element ref="ns3:MediaServiceGenerationTime" minOccurs="0"/>
                <xsd:element ref="ns3: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Location" ma:index="12" nillable="true" ma:displayName="Location" ma:internalName="MediaServiceLocatio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6DC8DFC-ED20-4E30-80E7-D4BA81D1F45A}">
  <ds:schemaRefs>
    <ds:schemaRef ds:uri="http://schemas.microsoft.com/sharepoint/v3/contenttype/forms"/>
  </ds:schemaRefs>
</ds:datastoreItem>
</file>

<file path=customXml/itemProps2.xml><?xml version="1.0" encoding="utf-8"?>
<ds:datastoreItem xmlns:ds="http://schemas.openxmlformats.org/officeDocument/2006/customXml" ds:itemID="{D595F437-8335-4D2D-A37C-63D803D438C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18A6CF3D-809C-4971-A966-5D3B5EF94E34}">
  <ds:schemaRefs>
    <ds:schemaRef ds:uri="http://purl.org/dc/terms/"/>
    <ds:schemaRef ds:uri="http://schemas.microsoft.com/office/2006/metadata/propertie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6f846979-0e6f-42ff-8b87-e1893efeda99"/>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0</TotalTime>
  <Words>4384</Words>
  <Application>Microsoft Office PowerPoint</Application>
  <PresentationFormat>Widescreen</PresentationFormat>
  <Paragraphs>1202</Paragraphs>
  <Slides>56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56</vt:i4>
      </vt:variant>
    </vt:vector>
  </HeadingPairs>
  <TitlesOfParts>
    <vt:vector size="63" baseType="lpstr">
      <vt:lpstr>Arial</vt:lpstr>
      <vt:lpstr>Calibri</vt:lpstr>
      <vt:lpstr>Calibri Light</vt:lpstr>
      <vt:lpstr>Ericsson Hilda</vt:lpstr>
      <vt:lpstr>Ericsson Technical Icons</vt:lpstr>
      <vt:lpstr>Times New Roman</vt:lpstr>
      <vt:lpstr>Office Theme</vt:lpstr>
      <vt:lpstr>SA3 Status Report</vt:lpstr>
      <vt:lpstr>News!</vt:lpstr>
      <vt:lpstr>Summary</vt:lpstr>
      <vt:lpstr>Summary</vt:lpstr>
      <vt:lpstr>Summary</vt:lpstr>
      <vt:lpstr>Summary</vt:lpstr>
      <vt:lpstr>Summary</vt:lpstr>
      <vt:lpstr>3GPP SA3 and SA3-LI officials</vt:lpstr>
      <vt:lpstr>Meetings since previous SA</vt:lpstr>
      <vt:lpstr>Next SA3 and SA3-LI meetings</vt:lpstr>
      <vt:lpstr>SA3 statistics</vt:lpstr>
      <vt:lpstr>Document statistics</vt:lpstr>
      <vt:lpstr>Delegate statistics</vt:lpstr>
      <vt:lpstr>Status Report on SA3-LI</vt:lpstr>
      <vt:lpstr>Lawful Interception (LI)  General</vt:lpstr>
      <vt:lpstr>Lawful Interception (LI)  SA3-LI#75</vt:lpstr>
      <vt:lpstr>Status Report on SA3 Work Items</vt:lpstr>
      <vt:lpstr>5G System Security (Phase 1) 5GS_Ph1-SEC</vt:lpstr>
      <vt:lpstr>Mission Critical  MCPTT, MCSec, eMCSec, MCXSec, MONASTERY_SEC</vt:lpstr>
      <vt:lpstr>Common API Framework eCAPIF</vt:lpstr>
      <vt:lpstr>Security aspects of Service Enabler  Architecture Layer for Verticals - SEAL</vt:lpstr>
      <vt:lpstr>Security Aspects of PARLOS </vt:lpstr>
      <vt:lpstr>Security of URLLC for 5GS - Status</vt:lpstr>
      <vt:lpstr>Security of URLLC for 5GS - Overview</vt:lpstr>
      <vt:lpstr>Security for 5GS Enhanced support  of Vertical and LAN Services - Status</vt:lpstr>
      <vt:lpstr>Security for 5GS Enhanced support  of Vertical and LAN Services - Overview</vt:lpstr>
      <vt:lpstr>Cellular IoT security for the  5G System – Status</vt:lpstr>
      <vt:lpstr>Cellular IoT security for the 5G System – Overview</vt:lpstr>
      <vt:lpstr>Security Aspects of the 5G Service  Based Architecture - Status</vt:lpstr>
      <vt:lpstr>Security Aspects of the 5G Service Based Architecture - Overview</vt:lpstr>
      <vt:lpstr>Security of the Wireless and  Wireline Convergence for the 5G system  architecture - Status</vt:lpstr>
      <vt:lpstr>Study on the security of the Wireless and  Wireline Convergence for the 5G system  architecture - Overview</vt:lpstr>
      <vt:lpstr>Security of the enhancement  to the 5GC Location Services - Status</vt:lpstr>
      <vt:lpstr>Security of the enhancement to the 5GC location services - Overview</vt:lpstr>
      <vt:lpstr>Security aspects of  Enhancement of Network Slicing - Status</vt:lpstr>
      <vt:lpstr>Security aspects of  Enhancement of Network Slicing - Overview</vt:lpstr>
      <vt:lpstr>Security for NR Integrated  Access and Backhaul - Status</vt:lpstr>
      <vt:lpstr>Security for NR Integrated Access and Backhaul - Overview</vt:lpstr>
      <vt:lpstr>Study on Security Aspects of 3GPP support  for Advanced V2X Services - Status</vt:lpstr>
      <vt:lpstr>Study on Security Aspects of 3GPP support for Advanced V2X Services - Overview</vt:lpstr>
      <vt:lpstr>Authentication and key management for applications based on 3GPP credential in 5G - Status</vt:lpstr>
      <vt:lpstr>Authentication and key management for applications based on 3GPP credential in 5G - Overview</vt:lpstr>
      <vt:lpstr>Other CRs for approval</vt:lpstr>
      <vt:lpstr>New/Revised WIDs</vt:lpstr>
      <vt:lpstr>Status Report on SA3 Study Items</vt:lpstr>
      <vt:lpstr>Study on 5G security enhancements  against false base stations - Status</vt:lpstr>
      <vt:lpstr>Study on 5G security enhancement against false base stations - Overview</vt:lpstr>
      <vt:lpstr>User Plane Integrity Protection - Status</vt:lpstr>
      <vt:lpstr>User Plane Integrity Protection - Overview</vt:lpstr>
      <vt:lpstr>Study on authentication enhancements in 5GS - Status</vt:lpstr>
      <vt:lpstr>Study on authentication enhancements in 5GS - Overview</vt:lpstr>
      <vt:lpstr>Study on Security Impacts of  Virtualisation</vt:lpstr>
      <vt:lpstr>New SID on SECAM and SCAS for 3GPP virtualized network products</vt:lpstr>
      <vt:lpstr>Study on storage and transport of 5GC security parameters for ARPF authentication</vt:lpstr>
      <vt:lpstr>New/Revised SIDs</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cp:lastModifiedBy/>
  <cp:revision>1</cp:revision>
  <dcterms:created xsi:type="dcterms:W3CDTF">2019-05-22T07:33:39Z</dcterms:created>
  <dcterms:modified xsi:type="dcterms:W3CDTF">2019-12-10T14:13:57Z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ies>
</file>