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4"/>
  </p:notesMasterIdLst>
  <p:handoutMasterIdLst>
    <p:handoutMasterId r:id="rId25"/>
  </p:handoutMasterIdLst>
  <p:sldIdLst>
    <p:sldId id="303" r:id="rId2"/>
    <p:sldId id="839" r:id="rId3"/>
    <p:sldId id="909" r:id="rId4"/>
    <p:sldId id="918" r:id="rId5"/>
    <p:sldId id="708" r:id="rId6"/>
    <p:sldId id="709" r:id="rId7"/>
    <p:sldId id="711" r:id="rId8"/>
    <p:sldId id="712" r:id="rId9"/>
    <p:sldId id="714" r:id="rId10"/>
    <p:sldId id="717" r:id="rId11"/>
    <p:sldId id="759" r:id="rId12"/>
    <p:sldId id="761" r:id="rId13"/>
    <p:sldId id="912" r:id="rId14"/>
    <p:sldId id="905" r:id="rId15"/>
    <p:sldId id="760" r:id="rId16"/>
    <p:sldId id="724" r:id="rId17"/>
    <p:sldId id="906" r:id="rId18"/>
    <p:sldId id="915" r:id="rId19"/>
    <p:sldId id="907" r:id="rId20"/>
    <p:sldId id="916" r:id="rId21"/>
    <p:sldId id="917" r:id="rId22"/>
    <p:sldId id="614" r:id="rId23"/>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72AF2F"/>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119" d="100"/>
          <a:sy n="119" d="100"/>
        </p:scale>
        <p:origin x="972" y="10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12/8/2019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12/8/2019</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 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285038" y="6461125"/>
            <a:ext cx="1207481" cy="215444"/>
          </a:xfrm>
          <a:prstGeom prst="rect">
            <a:avLst/>
          </a:prstGeom>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OPs 2019</a:t>
            </a:r>
          </a:p>
        </p:txBody>
      </p:sp>
      <p:sp>
        <p:nvSpPr>
          <p:cNvPr id="1037" name="Text Box 13"/>
          <p:cNvSpPr txBox="1">
            <a:spLocks noChangeArrowheads="1"/>
          </p:cNvSpPr>
          <p:nvPr/>
        </p:nvSpPr>
        <p:spPr bwMode="auto">
          <a:xfrm>
            <a:off x="5822066" y="73025"/>
            <a:ext cx="146297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a:solidFill>
                  <a:schemeClr val="tx1"/>
                </a:solidFill>
              </a:rPr>
              <a:t>SP-191044</a:t>
            </a:r>
            <a:br>
              <a:rPr lang="en-GB" sz="1200" b="1" dirty="0">
                <a:solidFill>
                  <a:schemeClr val="tx1"/>
                </a:solidFill>
              </a:rPr>
            </a:br>
            <a:r>
              <a:rPr lang="en-GB" sz="1200" b="1" dirty="0">
                <a:solidFill>
                  <a:schemeClr val="tx1"/>
                </a:solidFill>
              </a:rPr>
              <a:t>RP-192371</a:t>
            </a:r>
            <a:br>
              <a:rPr lang="en-GB" sz="1200" b="1" dirty="0">
                <a:solidFill>
                  <a:schemeClr val="tx1"/>
                </a:solidFill>
              </a:rPr>
            </a:br>
            <a:r>
              <a:rPr lang="en-GB" sz="1200" b="1" dirty="0">
                <a:solidFill>
                  <a:schemeClr val="tx1"/>
                </a:solidFill>
              </a:rPr>
              <a:t>CP-193007</a:t>
            </a: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dirty="0">
                <a:solidFill>
                  <a:schemeClr val="tx1"/>
                </a:solidFill>
                <a:latin typeface="Arial "/>
              </a:rPr>
              <a:t>3GPP TSGs CT, RAN, SA #86</a:t>
            </a:r>
          </a:p>
          <a:p>
            <a:r>
              <a:rPr lang="sv-SE" sz="1200" b="1" dirty="0">
                <a:solidFill>
                  <a:schemeClr val="tx1"/>
                </a:solidFill>
                <a:latin typeface="Arial "/>
              </a:rPr>
              <a:t>Sitges, Spain, December 2019</a:t>
            </a: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4.xml"/><Relationship Id="rId4" Type="http://schemas.openxmlformats.org/officeDocument/2006/relationships/image" Target="../media/image21.emf"/></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4.xml"/><Relationship Id="rId4" Type="http://schemas.openxmlformats.org/officeDocument/2006/relationships/image" Target="../media/image24.emf"/></Relationships>
</file>

<file path=ppt/slides/_rels/slide1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mailto:kevin.flynn@3gpp.org" TargetMode="External"/><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29.emf"/><Relationship Id="rId5" Type="http://schemas.openxmlformats.org/officeDocument/2006/relationships/hyperlink" Target="mailto:kevin.flynn@3gpp.org" TargetMode="External"/><Relationship Id="rId4" Type="http://schemas.openxmlformats.org/officeDocument/2006/relationships/hyperlink" Target="http://www.3gpp.org/"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1.gif"/><Relationship Id="rId1" Type="http://schemas.openxmlformats.org/officeDocument/2006/relationships/slideLayout" Target="../slideLayouts/slideLayout2.xml"/><Relationship Id="rId4" Type="http://schemas.openxmlformats.org/officeDocument/2006/relationships/hyperlink" Target="mailto:3GPP_MENTORING@3gpp.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3.png"/><Relationship Id="rId2" Type="http://schemas.openxmlformats.org/officeDocument/2006/relationships/image" Target="../media/image31.gif"/><Relationship Id="rId1" Type="http://schemas.openxmlformats.org/officeDocument/2006/relationships/slideLayout" Target="../slideLayouts/slideLayout2.xml"/><Relationship Id="rId6" Type="http://schemas.openxmlformats.org/officeDocument/2006/relationships/image" Target="../media/image32.jpg"/><Relationship Id="rId5" Type="http://schemas.openxmlformats.org/officeDocument/2006/relationships/hyperlink" Target="https://www.3gpp.org/about-3gpp/mobile-competence-centre/mcchome" TargetMode="External"/><Relationship Id="rId4" Type="http://schemas.openxmlformats.org/officeDocument/2006/relationships/hyperlink" Target="https://list.etsi.org/scripts/wa.exe?INDEX"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1.gif"/><Relationship Id="rId1" Type="http://schemas.openxmlformats.org/officeDocument/2006/relationships/slideLayout" Target="../slideLayouts/slideLayout2.xml"/><Relationship Id="rId5" Type="http://schemas.openxmlformats.org/officeDocument/2006/relationships/hyperlink" Target="https://webapp.etsi.org/Teddi/" TargetMode="External"/><Relationship Id="rId4" Type="http://schemas.openxmlformats.org/officeDocument/2006/relationships/hyperlink" Target="https://www.3gpp.org/DynaReport/21905.htm"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commons.wikimedia.org/wiki/File:Snowman_drawing.svg" TargetMode="External"/><Relationship Id="rId3" Type="http://schemas.openxmlformats.org/officeDocument/2006/relationships/hyperlink" Target="http://www.3gpp.org/" TargetMode="External"/><Relationship Id="rId7" Type="http://schemas.openxmlformats.org/officeDocument/2006/relationships/image" Target="../media/image36.pn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hyperlink" Target="https://openclipart.org/detail/176188/Clipart-by-TheresaKnott" TargetMode="External"/><Relationship Id="rId5" Type="http://schemas.openxmlformats.org/officeDocument/2006/relationships/image" Target="../media/image35.png"/><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fi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a:effectLst>
                  <a:outerShdw blurRad="38100" dist="38100" dir="2700000" algn="tl">
                    <a:srgbClr val="C0C0C0"/>
                  </a:outerShdw>
                </a:effectLst>
              </a:rPr>
              <a:t>  </a:t>
            </a:r>
            <a:br>
              <a:rPr lang="en-GB" sz="2900" dirty="0"/>
            </a:br>
            <a:r>
              <a:rPr lang="en-GB" sz="2900" dirty="0"/>
              <a:t> </a:t>
            </a:r>
            <a:r>
              <a:rPr lang="en-US" sz="5400" b="1" dirty="0"/>
              <a:t>Support Team Report</a:t>
            </a:r>
            <a:br>
              <a:rPr lang="en-GB" sz="5400" b="1" i="1" dirty="0"/>
            </a:br>
            <a:r>
              <a:rPr lang="en-GB" sz="2900" dirty="0">
                <a:latin typeface="Arial" panose="020B0604020202020204" pitchFamily="34" charset="0"/>
              </a:rPr>
              <a:t> </a:t>
            </a:r>
            <a:br>
              <a:rPr lang="en-US" sz="2900" dirty="0">
                <a:effectLst>
                  <a:outerShdw blurRad="38100" dist="38100" dir="2700000" algn="tl">
                    <a:srgbClr val="C0C0C0"/>
                  </a:outerShdw>
                </a:effectLst>
                <a:latin typeface="Arial" panose="020B0604020202020204" pitchFamily="34" charset="0"/>
              </a:rPr>
            </a:br>
            <a:br>
              <a:rPr lang="en-US" sz="2500" dirty="0">
                <a:effectLst>
                  <a:outerShdw blurRad="38100" dist="38100" dir="2700000" algn="tl">
                    <a:srgbClr val="C0C0C0"/>
                  </a:outerShdw>
                </a:effectLst>
              </a:rPr>
            </a:br>
            <a:endParaRPr lang="en-GB" sz="2500" dirty="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br>
              <a:rPr lang="en-US" sz="2000" dirty="0"/>
            </a:br>
            <a:r>
              <a:rPr lang="en-US" dirty="0">
                <a:latin typeface="Arial" panose="020B0604020202020204" pitchFamily="34" charset="0"/>
              </a:rPr>
              <a:t>John M Meredith</a:t>
            </a:r>
          </a:p>
          <a:p>
            <a:pPr>
              <a:lnSpc>
                <a:spcPct val="80000"/>
              </a:lnSpc>
            </a:pPr>
            <a:endParaRPr lang="en-US" sz="2000" dirty="0">
              <a:latin typeface="Arial" panose="020B0604020202020204" pitchFamily="34" charset="0"/>
            </a:endParaRPr>
          </a:p>
          <a:p>
            <a:pPr>
              <a:lnSpc>
                <a:spcPct val="80000"/>
              </a:lnSpc>
            </a:pPr>
            <a:r>
              <a:rPr lang="en-US" sz="2000" dirty="0">
                <a:latin typeface="Arial" panose="020B0604020202020204" pitchFamily="34" charset="0"/>
              </a:rPr>
              <a:t>Director, MCC</a:t>
            </a:r>
          </a:p>
          <a:p>
            <a:pPr>
              <a:lnSpc>
                <a:spcPct val="80000"/>
              </a:lnSpc>
            </a:pPr>
            <a:endParaRPr lang="en-GB"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1113A2-A030-4F1E-A7D5-ED40E8E71582}"/>
              </a:ext>
            </a:extLst>
          </p:cNvPr>
          <p:cNvPicPr>
            <a:picLocks noChangeAspect="1"/>
          </p:cNvPicPr>
          <p:nvPr/>
        </p:nvPicPr>
        <p:blipFill>
          <a:blip r:embed="rId2"/>
          <a:stretch>
            <a:fillRect/>
          </a:stretch>
        </p:blipFill>
        <p:spPr>
          <a:xfrm>
            <a:off x="859779" y="1251670"/>
            <a:ext cx="7513588" cy="2476759"/>
          </a:xfrm>
          <a:prstGeom prst="rect">
            <a:avLst/>
          </a:prstGeom>
        </p:spPr>
      </p:pic>
      <p:pic>
        <p:nvPicPr>
          <p:cNvPr id="5" name="Picture 4">
            <a:extLst>
              <a:ext uri="{FF2B5EF4-FFF2-40B4-BE49-F238E27FC236}">
                <a16:creationId xmlns:a16="http://schemas.microsoft.com/office/drawing/2014/main" id="{F1ED8E55-313C-4A59-AFA5-35A21B17A990}"/>
              </a:ext>
            </a:extLst>
          </p:cNvPr>
          <p:cNvPicPr>
            <a:picLocks noChangeAspect="1"/>
          </p:cNvPicPr>
          <p:nvPr/>
        </p:nvPicPr>
        <p:blipFill>
          <a:blip r:embed="rId3"/>
          <a:stretch>
            <a:fillRect/>
          </a:stretch>
        </p:blipFill>
        <p:spPr>
          <a:xfrm>
            <a:off x="859779" y="3728429"/>
            <a:ext cx="7533215" cy="2476759"/>
          </a:xfrm>
          <a:prstGeom prst="rect">
            <a:avLst/>
          </a:prstGeom>
        </p:spPr>
      </p:pic>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1346CC-0B4C-4C2C-A0E9-D840549D2FC1}"/>
              </a:ext>
            </a:extLst>
          </p:cNvPr>
          <p:cNvPicPr>
            <a:picLocks noChangeAspect="1"/>
          </p:cNvPicPr>
          <p:nvPr/>
        </p:nvPicPr>
        <p:blipFill>
          <a:blip r:embed="rId2"/>
          <a:stretch>
            <a:fillRect/>
          </a:stretch>
        </p:blipFill>
        <p:spPr>
          <a:xfrm>
            <a:off x="599470" y="1247013"/>
            <a:ext cx="8103372" cy="5145555"/>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1788CED-0453-436D-85BF-740EC3BFA999}"/>
              </a:ext>
            </a:extLst>
          </p:cNvPr>
          <p:cNvPicPr>
            <a:picLocks noChangeAspect="1"/>
          </p:cNvPicPr>
          <p:nvPr/>
        </p:nvPicPr>
        <p:blipFill>
          <a:blip r:embed="rId2"/>
          <a:stretch>
            <a:fillRect/>
          </a:stretch>
        </p:blipFill>
        <p:spPr>
          <a:xfrm>
            <a:off x="616387" y="1364411"/>
            <a:ext cx="8262918" cy="4988051"/>
          </a:xfrm>
          <a:prstGeom prst="rect">
            <a:avLst/>
          </a:prstGeom>
        </p:spPr>
      </p:pic>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109399" y="1601308"/>
            <a:ext cx="5383034" cy="584775"/>
          </a:xfrm>
          <a:prstGeom prst="rect">
            <a:avLst/>
          </a:prstGeom>
          <a:noFill/>
        </p:spPr>
        <p:txBody>
          <a:bodyPr wrap="square" rtlCol="0">
            <a:spAutoFit/>
          </a:bodyPr>
          <a:lstStyle/>
          <a:p>
            <a:r>
              <a:rPr lang="en-GB" sz="1600" dirty="0" err="1"/>
              <a:t>TDoc</a:t>
            </a:r>
            <a:r>
              <a:rPr lang="en-GB" sz="1600" dirty="0"/>
              <a:t> count per quarter, absolute values</a:t>
            </a:r>
          </a:p>
          <a:p>
            <a:endParaRPr lang="en-GB" sz="1600" dirty="0"/>
          </a:p>
        </p:txBody>
      </p:sp>
      <p:pic>
        <p:nvPicPr>
          <p:cNvPr id="2" name="Picture 1">
            <a:extLst>
              <a:ext uri="{FF2B5EF4-FFF2-40B4-BE49-F238E27FC236}">
                <a16:creationId xmlns:a16="http://schemas.microsoft.com/office/drawing/2014/main" id="{7DBC4D3B-A621-4604-B15D-B677BC569279}"/>
              </a:ext>
            </a:extLst>
          </p:cNvPr>
          <p:cNvPicPr>
            <a:picLocks noChangeAspect="1"/>
          </p:cNvPicPr>
          <p:nvPr/>
        </p:nvPicPr>
        <p:blipFill>
          <a:blip r:embed="rId2"/>
          <a:stretch>
            <a:fillRect/>
          </a:stretch>
        </p:blipFill>
        <p:spPr>
          <a:xfrm>
            <a:off x="436847" y="2180316"/>
            <a:ext cx="2636157" cy="3361967"/>
          </a:xfrm>
          <a:prstGeom prst="rect">
            <a:avLst/>
          </a:prstGeom>
        </p:spPr>
      </p:pic>
      <p:pic>
        <p:nvPicPr>
          <p:cNvPr id="4" name="Picture 3">
            <a:extLst>
              <a:ext uri="{FF2B5EF4-FFF2-40B4-BE49-F238E27FC236}">
                <a16:creationId xmlns:a16="http://schemas.microsoft.com/office/drawing/2014/main" id="{0248F9C2-3979-415A-9EE8-20D065C76BAF}"/>
              </a:ext>
            </a:extLst>
          </p:cNvPr>
          <p:cNvPicPr>
            <a:picLocks noChangeAspect="1"/>
          </p:cNvPicPr>
          <p:nvPr/>
        </p:nvPicPr>
        <p:blipFill>
          <a:blip r:embed="rId3"/>
          <a:stretch>
            <a:fillRect/>
          </a:stretch>
        </p:blipFill>
        <p:spPr>
          <a:xfrm>
            <a:off x="3073004" y="2197616"/>
            <a:ext cx="2612982" cy="3350433"/>
          </a:xfrm>
          <a:prstGeom prst="rect">
            <a:avLst/>
          </a:prstGeom>
        </p:spPr>
      </p:pic>
      <p:pic>
        <p:nvPicPr>
          <p:cNvPr id="5" name="Picture 4">
            <a:extLst>
              <a:ext uri="{FF2B5EF4-FFF2-40B4-BE49-F238E27FC236}">
                <a16:creationId xmlns:a16="http://schemas.microsoft.com/office/drawing/2014/main" id="{9F57D525-769B-4B01-BE97-49BE5D4D3088}"/>
              </a:ext>
            </a:extLst>
          </p:cNvPr>
          <p:cNvPicPr>
            <a:picLocks noChangeAspect="1"/>
          </p:cNvPicPr>
          <p:nvPr/>
        </p:nvPicPr>
        <p:blipFill>
          <a:blip r:embed="rId4"/>
          <a:stretch>
            <a:fillRect/>
          </a:stretch>
        </p:blipFill>
        <p:spPr>
          <a:xfrm>
            <a:off x="5685986" y="2206364"/>
            <a:ext cx="2786794" cy="3356200"/>
          </a:xfrm>
          <a:prstGeom prst="rect">
            <a:avLst/>
          </a:prstGeom>
        </p:spPr>
      </p:pic>
    </p:spTree>
    <p:extLst>
      <p:ext uri="{BB962C8B-B14F-4D97-AF65-F5344CB8AC3E}">
        <p14:creationId xmlns:p14="http://schemas.microsoft.com/office/powerpoint/2010/main" val="220273144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451721" y="1142203"/>
            <a:ext cx="5383034" cy="338554"/>
          </a:xfrm>
          <a:prstGeom prst="rect">
            <a:avLst/>
          </a:prstGeom>
          <a:noFill/>
        </p:spPr>
        <p:txBody>
          <a:bodyPr wrap="square" rtlCol="0">
            <a:spAutoFit/>
          </a:bodyPr>
          <a:lstStyle/>
          <a:p>
            <a:r>
              <a:rPr lang="en-GB" sz="1600" dirty="0"/>
              <a:t>Delegates at Ordinary meetings per year</a:t>
            </a:r>
          </a:p>
        </p:txBody>
      </p:sp>
      <p:sp>
        <p:nvSpPr>
          <p:cNvPr id="6" name="TextBox 5">
            <a:extLst>
              <a:ext uri="{FF2B5EF4-FFF2-40B4-BE49-F238E27FC236}">
                <a16:creationId xmlns:a16="http://schemas.microsoft.com/office/drawing/2014/main" id="{908E0417-73D5-47B9-AEBA-1658671A39CF}"/>
              </a:ext>
            </a:extLst>
          </p:cNvPr>
          <p:cNvSpPr txBox="1"/>
          <p:nvPr/>
        </p:nvSpPr>
        <p:spPr>
          <a:xfrm>
            <a:off x="5767136" y="1327442"/>
            <a:ext cx="3376863" cy="276999"/>
          </a:xfrm>
          <a:prstGeom prst="rect">
            <a:avLst/>
          </a:prstGeom>
          <a:noFill/>
        </p:spPr>
        <p:txBody>
          <a:bodyPr wrap="square" rtlCol="0">
            <a:spAutoFit/>
          </a:bodyPr>
          <a:lstStyle/>
          <a:p>
            <a:pPr algn="r"/>
            <a:r>
              <a:rPr lang="en-GB" sz="1200" dirty="0">
                <a:solidFill>
                  <a:schemeClr val="bg1">
                    <a:lumMod val="95000"/>
                  </a:schemeClr>
                </a:solidFill>
              </a:rPr>
              <a:t>Current partial year is extrapolated estimate.</a:t>
            </a:r>
          </a:p>
        </p:txBody>
      </p:sp>
      <p:pic>
        <p:nvPicPr>
          <p:cNvPr id="2" name="Picture 1">
            <a:extLst>
              <a:ext uri="{FF2B5EF4-FFF2-40B4-BE49-F238E27FC236}">
                <a16:creationId xmlns:a16="http://schemas.microsoft.com/office/drawing/2014/main" id="{AF95E099-5049-449A-A2CF-A3712FDCCAB9}"/>
              </a:ext>
            </a:extLst>
          </p:cNvPr>
          <p:cNvPicPr>
            <a:picLocks noChangeAspect="1"/>
          </p:cNvPicPr>
          <p:nvPr/>
        </p:nvPicPr>
        <p:blipFill>
          <a:blip r:embed="rId2"/>
          <a:stretch>
            <a:fillRect/>
          </a:stretch>
        </p:blipFill>
        <p:spPr>
          <a:xfrm>
            <a:off x="266961" y="1771938"/>
            <a:ext cx="2786794" cy="4348067"/>
          </a:xfrm>
          <a:prstGeom prst="rect">
            <a:avLst/>
          </a:prstGeom>
        </p:spPr>
      </p:pic>
      <p:pic>
        <p:nvPicPr>
          <p:cNvPr id="4" name="Picture 3">
            <a:extLst>
              <a:ext uri="{FF2B5EF4-FFF2-40B4-BE49-F238E27FC236}">
                <a16:creationId xmlns:a16="http://schemas.microsoft.com/office/drawing/2014/main" id="{9DA7196C-CBD1-4751-8958-445ED2E8D96E}"/>
              </a:ext>
            </a:extLst>
          </p:cNvPr>
          <p:cNvPicPr>
            <a:picLocks noChangeAspect="1"/>
          </p:cNvPicPr>
          <p:nvPr/>
        </p:nvPicPr>
        <p:blipFill>
          <a:blip r:embed="rId3"/>
          <a:stretch>
            <a:fillRect/>
          </a:stretch>
        </p:blipFill>
        <p:spPr>
          <a:xfrm>
            <a:off x="3053755" y="1771937"/>
            <a:ext cx="2781000" cy="4348067"/>
          </a:xfrm>
          <a:prstGeom prst="rect">
            <a:avLst/>
          </a:prstGeom>
        </p:spPr>
      </p:pic>
      <p:pic>
        <p:nvPicPr>
          <p:cNvPr id="5" name="Picture 4">
            <a:extLst>
              <a:ext uri="{FF2B5EF4-FFF2-40B4-BE49-F238E27FC236}">
                <a16:creationId xmlns:a16="http://schemas.microsoft.com/office/drawing/2014/main" id="{908D936C-8406-4A86-8721-509DF2C78890}"/>
              </a:ext>
            </a:extLst>
          </p:cNvPr>
          <p:cNvPicPr>
            <a:picLocks noChangeAspect="1"/>
          </p:cNvPicPr>
          <p:nvPr/>
        </p:nvPicPr>
        <p:blipFill>
          <a:blip r:embed="rId4"/>
          <a:stretch>
            <a:fillRect/>
          </a:stretch>
        </p:blipFill>
        <p:spPr>
          <a:xfrm>
            <a:off x="5834755" y="1771937"/>
            <a:ext cx="2786794" cy="4348067"/>
          </a:xfrm>
          <a:prstGeom prst="rect">
            <a:avLst/>
          </a:prstGeom>
        </p:spPr>
      </p:pic>
    </p:spTree>
    <p:extLst>
      <p:ext uri="{BB962C8B-B14F-4D97-AF65-F5344CB8AC3E}">
        <p14:creationId xmlns:p14="http://schemas.microsoft.com/office/powerpoint/2010/main" val="423819095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486273" y="5840413"/>
            <a:ext cx="75365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200" baseline="30000" dirty="0">
                <a:solidFill>
                  <a:schemeClr val="bg1"/>
                </a:solidFill>
                <a:latin typeface="Times New Roman" panose="02020603050405020304" pitchFamily="18" charset="0"/>
              </a:rPr>
              <a:t>#</a:t>
            </a:r>
            <a:r>
              <a:rPr lang="en-US" sz="1200" dirty="0">
                <a:solidFill>
                  <a:schemeClr val="bg1"/>
                </a:solidFill>
                <a:latin typeface="Times New Roman" panose="02020603050405020304" pitchFamily="18" charset="0"/>
              </a:rPr>
              <a:t> Greyed Releases are closed.                                  </a:t>
            </a:r>
            <a:br>
              <a:rPr lang="en-US" sz="1200" dirty="0">
                <a:solidFill>
                  <a:schemeClr val="bg1"/>
                </a:solidFill>
                <a:latin typeface="Times New Roman" panose="02020603050405020304" pitchFamily="18" charset="0"/>
              </a:rPr>
            </a:br>
            <a:r>
              <a:rPr lang="en-US" sz="1200" dirty="0">
                <a:solidFill>
                  <a:schemeClr val="bg1"/>
                </a:solidFill>
                <a:latin typeface="Times New Roman" panose="02020603050405020304" pitchFamily="18" charset="0"/>
              </a:rPr>
              <a:t>* Figures in the right column are values reported last plenary meeting.</a:t>
            </a:r>
            <a:endParaRPr lang="en-GB" sz="1200" dirty="0">
              <a:solidFill>
                <a:schemeClr val="bg1"/>
              </a:solidFill>
              <a:latin typeface="Times New Roman" panose="02020603050405020304" pitchFamily="18" charset="0"/>
            </a:endParaRPr>
          </a:p>
        </p:txBody>
      </p:sp>
      <p:pic>
        <p:nvPicPr>
          <p:cNvPr id="3" name="Picture 2">
            <a:extLst>
              <a:ext uri="{FF2B5EF4-FFF2-40B4-BE49-F238E27FC236}">
                <a16:creationId xmlns:a16="http://schemas.microsoft.com/office/drawing/2014/main" id="{CDB7EFCD-22F1-430F-AA19-86BD41575927}"/>
              </a:ext>
            </a:extLst>
          </p:cNvPr>
          <p:cNvPicPr>
            <a:picLocks noChangeAspect="1"/>
          </p:cNvPicPr>
          <p:nvPr/>
        </p:nvPicPr>
        <p:blipFill>
          <a:blip r:embed="rId2"/>
          <a:stretch>
            <a:fillRect/>
          </a:stretch>
        </p:blipFill>
        <p:spPr>
          <a:xfrm>
            <a:off x="1950677" y="2598583"/>
            <a:ext cx="3820245" cy="2741921"/>
          </a:xfrm>
          <a:prstGeom prst="rect">
            <a:avLst/>
          </a:prstGeom>
        </p:spPr>
      </p:pic>
    </p:spTree>
  </p:cSld>
  <p:clrMapOvr>
    <a:masterClrMapping/>
  </p:clrMapOvr>
  <p:transition spd="slow">
    <p:diamon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104899"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Marketing and communications</a:t>
            </a:r>
            <a:endParaRPr lang="en-GB" sz="2800" dirty="0"/>
          </a:p>
        </p:txBody>
      </p:sp>
      <p:pic>
        <p:nvPicPr>
          <p:cNvPr id="3" name="Picture 2">
            <a:extLst>
              <a:ext uri="{FF2B5EF4-FFF2-40B4-BE49-F238E27FC236}">
                <a16:creationId xmlns:a16="http://schemas.microsoft.com/office/drawing/2014/main" id="{B0BFA195-D50E-48F8-8B44-A27632EE34DC}"/>
              </a:ext>
            </a:extLst>
          </p:cNvPr>
          <p:cNvPicPr>
            <a:picLocks noChangeAspect="1"/>
          </p:cNvPicPr>
          <p:nvPr/>
        </p:nvPicPr>
        <p:blipFill>
          <a:blip r:embed="rId2"/>
          <a:stretch>
            <a:fillRect/>
          </a:stretch>
        </p:blipFill>
        <p:spPr>
          <a:xfrm flipV="1">
            <a:off x="2347912" y="2364456"/>
            <a:ext cx="3990975" cy="1647825"/>
          </a:xfrm>
          <a:prstGeom prst="rect">
            <a:avLst/>
          </a:prstGeom>
        </p:spPr>
      </p:pic>
      <p:sp>
        <p:nvSpPr>
          <p:cNvPr id="4" name="TextBox 3">
            <a:extLst>
              <a:ext uri="{FF2B5EF4-FFF2-40B4-BE49-F238E27FC236}">
                <a16:creationId xmlns:a16="http://schemas.microsoft.com/office/drawing/2014/main" id="{F8CCA6CE-C363-48F9-89A7-CCAEECC66377}"/>
              </a:ext>
            </a:extLst>
          </p:cNvPr>
          <p:cNvSpPr txBox="1"/>
          <p:nvPr/>
        </p:nvSpPr>
        <p:spPr>
          <a:xfrm>
            <a:off x="6410325" y="5303504"/>
            <a:ext cx="2733675" cy="461962"/>
          </a:xfrm>
          <a:prstGeom prst="rect">
            <a:avLst/>
          </a:prstGeom>
          <a:noFill/>
        </p:spPr>
        <p:txBody>
          <a:bodyPr wrap="none">
            <a:spAutoFit/>
          </a:bodyPr>
          <a:lstStyle/>
          <a:p>
            <a:pPr>
              <a:defRPr/>
            </a:pPr>
            <a:r>
              <a:rPr lang="en-GB" sz="1200" dirty="0">
                <a:latin typeface="+mn-lt"/>
              </a:rPr>
              <a:t>If you have any advice, ideas or requests </a:t>
            </a:r>
          </a:p>
          <a:p>
            <a:pPr>
              <a:defRPr/>
            </a:pPr>
            <a:r>
              <a:rPr lang="en-GB" sz="1200" dirty="0">
                <a:latin typeface="+mn-lt"/>
              </a:rPr>
              <a:t>about 3GPP Marketing, contact:</a:t>
            </a:r>
          </a:p>
        </p:txBody>
      </p:sp>
      <p:sp>
        <p:nvSpPr>
          <p:cNvPr id="5" name="TextBox 4">
            <a:extLst>
              <a:ext uri="{FF2B5EF4-FFF2-40B4-BE49-F238E27FC236}">
                <a16:creationId xmlns:a16="http://schemas.microsoft.com/office/drawing/2014/main" id="{3AE0BDBA-FFB7-4CCF-953B-A779BDE51AB2}"/>
              </a:ext>
            </a:extLst>
          </p:cNvPr>
          <p:cNvSpPr txBox="1"/>
          <p:nvPr/>
        </p:nvSpPr>
        <p:spPr>
          <a:xfrm>
            <a:off x="6400800" y="5651166"/>
            <a:ext cx="2241550" cy="646113"/>
          </a:xfrm>
          <a:prstGeom prst="rect">
            <a:avLst/>
          </a:prstGeom>
          <a:noFill/>
        </p:spPr>
        <p:txBody>
          <a:bodyPr wrap="none">
            <a:spAutoFit/>
          </a:bodyPr>
          <a:lstStyle/>
          <a:p>
            <a:pPr>
              <a:defRPr/>
            </a:pPr>
            <a:r>
              <a:rPr lang="en-GB" dirty="0">
                <a:latin typeface="+mn-lt"/>
                <a:hlinkClick r:id="rId3"/>
              </a:rPr>
              <a:t>kevin.flynn@3gpp.org</a:t>
            </a:r>
            <a:endParaRPr lang="en-GB" dirty="0">
              <a:latin typeface="+mn-lt"/>
            </a:endParaRPr>
          </a:p>
          <a:p>
            <a:pPr>
              <a:defRPr/>
            </a:pPr>
            <a:endParaRPr lang="en-GB" dirty="0">
              <a:latin typeface="+mn-lt"/>
            </a:endParaRPr>
          </a:p>
        </p:txBody>
      </p:sp>
    </p:spTree>
  </p:cSld>
  <p:clrMapOvr>
    <a:masterClrMapping/>
  </p:clrMapOvr>
  <p:transition spd="slow">
    <p:cover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8" y="397230"/>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r"/>
            <a:br>
              <a:rPr lang="en-GB" altLang="en-US" dirty="0"/>
            </a:br>
            <a:r>
              <a:rPr lang="en-GB" altLang="en-US" dirty="0"/>
              <a:t>Marketing matters</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17</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pic>
        <p:nvPicPr>
          <p:cNvPr id="11" name="Picture 7">
            <a:extLst>
              <a:ext uri="{FF2B5EF4-FFF2-40B4-BE49-F238E27FC236}">
                <a16:creationId xmlns:a16="http://schemas.microsoft.com/office/drawing/2014/main" id="{921363C4-1AB2-4DA0-AF4B-70F625368CC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12568" y="1299416"/>
            <a:ext cx="2831432" cy="5037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a:extLst>
              <a:ext uri="{FF2B5EF4-FFF2-40B4-BE49-F238E27FC236}">
                <a16:creationId xmlns:a16="http://schemas.microsoft.com/office/drawing/2014/main" id="{8EF893AB-4A28-4857-845D-E9CE0BC36D3F}"/>
              </a:ext>
            </a:extLst>
          </p:cNvPr>
          <p:cNvSpPr txBox="1">
            <a:spLocks/>
          </p:cNvSpPr>
          <p:nvPr/>
        </p:nvSpPr>
        <p:spPr bwMode="auto">
          <a:xfrm>
            <a:off x="140369" y="1371350"/>
            <a:ext cx="6028826"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FontTx/>
              <a:buNone/>
              <a:defRPr/>
            </a:pPr>
            <a:r>
              <a:rPr lang="en-GB" altLang="en-US" sz="1600" b="1" dirty="0"/>
              <a:t>Marketing work in 2019:</a:t>
            </a:r>
            <a:endParaRPr lang="en-GB" altLang="en-US" sz="1600" dirty="0"/>
          </a:p>
          <a:p>
            <a:pPr>
              <a:defRPr/>
            </a:pPr>
            <a:r>
              <a:rPr lang="en-GB" altLang="en-US" sz="1600" dirty="0"/>
              <a:t>20+ Articles edited and published on the </a:t>
            </a:r>
            <a:r>
              <a:rPr lang="en-GB" altLang="en-US" sz="1600" dirty="0">
                <a:hlinkClick r:id="rId4"/>
              </a:rPr>
              <a:t>www.3gpp.org</a:t>
            </a:r>
            <a:r>
              <a:rPr lang="en-GB" altLang="en-US" sz="1600" dirty="0"/>
              <a:t> site.</a:t>
            </a:r>
          </a:p>
          <a:p>
            <a:pPr>
              <a:defRPr/>
            </a:pPr>
            <a:r>
              <a:rPr lang="en-GB" altLang="en-US" sz="1600" dirty="0"/>
              <a:t>60+ logo &amp; trademark usage authorizations dealt with (3GPP™, LTE™, 5G logo™).</a:t>
            </a:r>
          </a:p>
          <a:p>
            <a:pPr lvl="1">
              <a:defRPr/>
            </a:pPr>
            <a:r>
              <a:rPr lang="en-GB" altLang="en-US" sz="1200" dirty="0"/>
              <a:t>Tremendous industry uptake of our 5G logo</a:t>
            </a:r>
          </a:p>
          <a:p>
            <a:pPr>
              <a:defRPr/>
            </a:pPr>
            <a:r>
              <a:rPr lang="en-GB" altLang="en-US" sz="1600" dirty="0"/>
              <a:t>Supported expert/leaders participation at 24 conferences in 2019.</a:t>
            </a:r>
          </a:p>
          <a:p>
            <a:pPr>
              <a:defRPr/>
            </a:pPr>
            <a:r>
              <a:rPr lang="en-GB" altLang="en-US" sz="1600" dirty="0"/>
              <a:t>Planned attendance/deliverables at trade shows </a:t>
            </a:r>
          </a:p>
          <a:p>
            <a:pPr lvl="1">
              <a:defRPr/>
            </a:pPr>
            <a:r>
              <a:rPr lang="en-GB" altLang="en-US" sz="1200" dirty="0"/>
              <a:t>MWC2019 Barcelona (visits/interviews), Critical Communications Europe (booth), 5G World Summit (booth), MWC2019 Los Angeles (poster distribution)</a:t>
            </a:r>
          </a:p>
          <a:p>
            <a:pPr lvl="1">
              <a:defRPr/>
            </a:pPr>
            <a:r>
              <a:rPr lang="en-GB" altLang="en-US" sz="1200" dirty="0"/>
              <a:t>Posters (1000) and brochures (600) were distributed at conferences and exhibitions.</a:t>
            </a:r>
          </a:p>
          <a:p>
            <a:pPr>
              <a:defRPr/>
            </a:pPr>
            <a:endParaRPr lang="en-GB" altLang="en-US" sz="1600" dirty="0"/>
          </a:p>
          <a:p>
            <a:pPr marL="0" indent="0">
              <a:lnSpc>
                <a:spcPct val="100000"/>
              </a:lnSpc>
              <a:spcBef>
                <a:spcPct val="20000"/>
              </a:spcBef>
              <a:buFontTx/>
              <a:buNone/>
              <a:defRPr/>
            </a:pPr>
            <a:r>
              <a:rPr lang="en-GB" altLang="en-US" sz="1600" b="1" dirty="0"/>
              <a:t>Ongoing actions e/o 2019:</a:t>
            </a:r>
          </a:p>
          <a:p>
            <a:pPr>
              <a:lnSpc>
                <a:spcPct val="100000"/>
              </a:lnSpc>
              <a:spcBef>
                <a:spcPct val="20000"/>
              </a:spcBef>
              <a:defRPr/>
            </a:pPr>
            <a:r>
              <a:rPr lang="en-GB" altLang="en-US" sz="1600" dirty="0"/>
              <a:t>2019 Excellence Awards process.</a:t>
            </a:r>
          </a:p>
          <a:p>
            <a:pPr>
              <a:lnSpc>
                <a:spcPct val="100000"/>
              </a:lnSpc>
              <a:spcBef>
                <a:spcPct val="20000"/>
              </a:spcBef>
              <a:defRPr/>
            </a:pPr>
            <a:r>
              <a:rPr lang="en-GB" altLang="en-US" sz="1600" dirty="0"/>
              <a:t>Leader’s videos recorded at TSG#86 + post production.</a:t>
            </a:r>
          </a:p>
          <a:p>
            <a:pPr>
              <a:lnSpc>
                <a:spcPct val="100000"/>
              </a:lnSpc>
              <a:spcBef>
                <a:spcPct val="20000"/>
              </a:spcBef>
              <a:defRPr/>
            </a:pPr>
            <a:r>
              <a:rPr lang="en-GB" altLang="en-US" sz="1600" dirty="0"/>
              <a:t>MWC 2020 Barcelona participation in the planning stage.</a:t>
            </a:r>
          </a:p>
          <a:p>
            <a:pPr marL="457200" lvl="1" indent="0">
              <a:lnSpc>
                <a:spcPct val="100000"/>
              </a:lnSpc>
              <a:spcBef>
                <a:spcPct val="20000"/>
              </a:spcBef>
              <a:buFont typeface="Arial" panose="020B0604020202020204" pitchFamily="34" charset="0"/>
              <a:buNone/>
              <a:defRPr/>
            </a:pPr>
            <a:endParaRPr lang="en-GB" altLang="en-US" sz="1200" dirty="0"/>
          </a:p>
          <a:p>
            <a:pPr lvl="1">
              <a:lnSpc>
                <a:spcPct val="100000"/>
              </a:lnSpc>
              <a:spcBef>
                <a:spcPct val="20000"/>
              </a:spcBef>
              <a:defRPr/>
            </a:pPr>
            <a:endParaRPr lang="en-GB" altLang="en-US" sz="1200" dirty="0"/>
          </a:p>
          <a:p>
            <a:pPr lvl="1">
              <a:lnSpc>
                <a:spcPct val="100000"/>
              </a:lnSpc>
              <a:spcBef>
                <a:spcPct val="20000"/>
              </a:spcBef>
              <a:defRPr/>
            </a:pPr>
            <a:endParaRPr lang="en-GB" altLang="en-US" sz="1200" dirty="0"/>
          </a:p>
        </p:txBody>
      </p:sp>
      <p:sp>
        <p:nvSpPr>
          <p:cNvPr id="13" name="TextBox 12">
            <a:extLst>
              <a:ext uri="{FF2B5EF4-FFF2-40B4-BE49-F238E27FC236}">
                <a16:creationId xmlns:a16="http://schemas.microsoft.com/office/drawing/2014/main" id="{4826E21E-F1B9-476B-B2FF-47126F1A0A10}"/>
              </a:ext>
            </a:extLst>
          </p:cNvPr>
          <p:cNvSpPr txBox="1"/>
          <p:nvPr/>
        </p:nvSpPr>
        <p:spPr>
          <a:xfrm>
            <a:off x="255588" y="6142038"/>
            <a:ext cx="1993900" cy="260350"/>
          </a:xfrm>
          <a:prstGeom prst="rect">
            <a:avLst/>
          </a:prstGeom>
          <a:noFill/>
        </p:spPr>
        <p:txBody>
          <a:bodyPr wrap="none">
            <a:spAutoFit/>
          </a:bodyPr>
          <a:lstStyle/>
          <a:p>
            <a:pPr>
              <a:defRPr/>
            </a:pPr>
            <a:r>
              <a:rPr lang="en-GB" sz="1100" dirty="0">
                <a:latin typeface="+mn-lt"/>
              </a:rPr>
              <a:t>Contact: </a:t>
            </a:r>
            <a:r>
              <a:rPr lang="en-GB" sz="1100" dirty="0">
                <a:latin typeface="+mn-lt"/>
                <a:hlinkClick r:id="rId5"/>
              </a:rPr>
              <a:t>kevin.flynn@3gpp.org</a:t>
            </a:r>
            <a:r>
              <a:rPr lang="en-GB" sz="1100" dirty="0">
                <a:latin typeface="+mn-lt"/>
              </a:rPr>
              <a:t> </a:t>
            </a:r>
          </a:p>
        </p:txBody>
      </p:sp>
      <p:grpSp>
        <p:nvGrpSpPr>
          <p:cNvPr id="2" name="Group 1">
            <a:extLst>
              <a:ext uri="{FF2B5EF4-FFF2-40B4-BE49-F238E27FC236}">
                <a16:creationId xmlns:a16="http://schemas.microsoft.com/office/drawing/2014/main" id="{D719A04D-2849-407B-AE3E-C88539F256C8}"/>
              </a:ext>
            </a:extLst>
          </p:cNvPr>
          <p:cNvGrpSpPr/>
          <p:nvPr/>
        </p:nvGrpSpPr>
        <p:grpSpPr>
          <a:xfrm>
            <a:off x="6050381" y="3264574"/>
            <a:ext cx="1621756" cy="2625720"/>
            <a:chOff x="5895474" y="3264574"/>
            <a:chExt cx="1621756" cy="2625720"/>
          </a:xfrm>
        </p:grpSpPr>
        <p:sp>
          <p:nvSpPr>
            <p:cNvPr id="14" name="Rectangle: Rounded Corners 13">
              <a:extLst>
                <a:ext uri="{FF2B5EF4-FFF2-40B4-BE49-F238E27FC236}">
                  <a16:creationId xmlns:a16="http://schemas.microsoft.com/office/drawing/2014/main" id="{FE560B34-8384-4477-8335-EC733477382C}"/>
                </a:ext>
              </a:extLst>
            </p:cNvPr>
            <p:cNvSpPr/>
            <p:nvPr/>
          </p:nvSpPr>
          <p:spPr>
            <a:xfrm>
              <a:off x="5895474" y="3264574"/>
              <a:ext cx="1621756" cy="2625720"/>
            </a:xfrm>
            <a:prstGeom prst="roundRect">
              <a:avLst>
                <a:gd name="adj" fmla="val 4477"/>
              </a:avLst>
            </a:prstGeom>
            <a:solidFill>
              <a:schemeClr val="bg1"/>
            </a:solidFill>
            <a:ln w="12700">
              <a:solidFill>
                <a:srgbClr val="298F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err="1"/>
            </a:p>
          </p:txBody>
        </p:sp>
        <p:pic>
          <p:nvPicPr>
            <p:cNvPr id="15" name="Picture 2">
              <a:extLst>
                <a:ext uri="{FF2B5EF4-FFF2-40B4-BE49-F238E27FC236}">
                  <a16:creationId xmlns:a16="http://schemas.microsoft.com/office/drawing/2014/main" id="{409750AB-BC18-45B2-B1D5-20AFA5299E7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7664" y="3319058"/>
              <a:ext cx="1475874" cy="2504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25241163"/>
      </p:ext>
    </p:extLst>
  </p:cSld>
  <p:clrMapOvr>
    <a:masterClrMapping/>
  </p:clrMapOvr>
  <p:transition spd="slow" advClick="0" advTm="30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168682"/>
      </p:ext>
    </p:extLst>
  </p:cSld>
  <p:clrMapOvr>
    <a:masterClrMapping/>
  </p:clrMapOvr>
  <p:transition spd="slow">
    <p:cover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Newcomer orientation and mentoring (1)</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19</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In response to discussions within the PCG earlier this year, the TSG Chairmen took the initiative to set up an early morning meeting during the September TSG week designed to help new delegates understand what (and who) makes 3GPP tick.</a:t>
            </a:r>
            <a:br>
              <a:rPr lang="en-GB" altLang="en-US" sz="2000" kern="0" dirty="0"/>
            </a:br>
            <a:br>
              <a:rPr lang="en-GB" altLang="en-US" sz="2000" kern="0" dirty="0"/>
            </a:br>
            <a:r>
              <a:rPr lang="en-GB" altLang="en-US" sz="2000" kern="0" dirty="0"/>
              <a:t>The event was reasonably well attended, though mainly by old hands (a number of whom still confessed that there were areas of FUD* as regards some of our more abstruse and arcane conventions).</a:t>
            </a:r>
            <a:br>
              <a:rPr lang="en-GB" altLang="en-US" sz="2000" kern="0" dirty="0"/>
            </a:br>
            <a:br>
              <a:rPr lang="en-GB" altLang="en-US" sz="2000" kern="0" dirty="0"/>
            </a:br>
            <a:r>
              <a:rPr lang="en-GB" altLang="en-US" sz="2000" kern="0" dirty="0"/>
              <a:t>An exploder list – </a:t>
            </a:r>
            <a:r>
              <a:rPr lang="en-GB" altLang="en-US" sz="2000" kern="0" dirty="0">
                <a:hlinkClick r:id="rId4"/>
              </a:rPr>
              <a:t>mailto:3GPP_MENTORING@3gpp.org</a:t>
            </a:r>
            <a:r>
              <a:rPr lang="en-GB" altLang="en-US" sz="2000" kern="0" dirty="0"/>
              <a:t> – was set up, and traffic has started to flow.</a:t>
            </a:r>
          </a:p>
          <a:p>
            <a:pPr>
              <a:buFontTx/>
              <a:buBlip>
                <a:blip r:embed="rId3"/>
              </a:buBlip>
              <a:defRPr/>
            </a:pPr>
            <a:endParaRPr lang="en-GB" altLang="en-US" sz="1000" kern="0" dirty="0"/>
          </a:p>
        </p:txBody>
      </p:sp>
      <p:sp>
        <p:nvSpPr>
          <p:cNvPr id="2" name="TextBox 1">
            <a:extLst>
              <a:ext uri="{FF2B5EF4-FFF2-40B4-BE49-F238E27FC236}">
                <a16:creationId xmlns:a16="http://schemas.microsoft.com/office/drawing/2014/main" id="{4A3FA528-027F-48B4-96F1-95E2466695C8}"/>
              </a:ext>
            </a:extLst>
          </p:cNvPr>
          <p:cNvSpPr txBox="1"/>
          <p:nvPr/>
        </p:nvSpPr>
        <p:spPr>
          <a:xfrm>
            <a:off x="7132854" y="6019407"/>
            <a:ext cx="2174033" cy="246221"/>
          </a:xfrm>
          <a:prstGeom prst="rect">
            <a:avLst/>
          </a:prstGeom>
          <a:noFill/>
        </p:spPr>
        <p:txBody>
          <a:bodyPr wrap="square" rtlCol="0">
            <a:spAutoFit/>
          </a:bodyPr>
          <a:lstStyle/>
          <a:p>
            <a:r>
              <a:rPr lang="en-GB" dirty="0"/>
              <a:t>* Fear, Uncertainty and Doubt</a:t>
            </a:r>
          </a:p>
        </p:txBody>
      </p:sp>
    </p:spTree>
    <p:extLst>
      <p:ext uri="{BB962C8B-B14F-4D97-AF65-F5344CB8AC3E}">
        <p14:creationId xmlns:p14="http://schemas.microsoft.com/office/powerpoint/2010/main" val="3887407795"/>
      </p:ext>
    </p:extLst>
  </p:cSld>
  <p:clrMapOvr>
    <a:masterClrMapping/>
  </p:clrMapOvr>
  <p:transition spd="slow" advClick="0" advTm="30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500667" y="2016125"/>
            <a:ext cx="41426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None (yet).</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t>Changes of personnel</a:t>
            </a:r>
            <a:endParaRPr lang="en-GB" dirty="0"/>
          </a:p>
        </p:txBody>
      </p:sp>
    </p:spTree>
    <p:extLst>
      <p:ext uri="{BB962C8B-B14F-4D97-AF65-F5344CB8AC3E}">
        <p14:creationId xmlns:p14="http://schemas.microsoft.com/office/powerpoint/2010/main" val="3758086208"/>
      </p:ext>
    </p:extLst>
  </p:cSld>
  <p:clrMapOvr>
    <a:masterClrMapping/>
  </p:clrMapOvr>
  <p:transition spd="slow">
    <p:cover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Newcomer orientation and mentoring (2)</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20</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5579705"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Blip>
                <a:blip r:embed="rId3"/>
              </a:buBlip>
              <a:defRPr/>
            </a:pPr>
            <a:r>
              <a:rPr lang="en-GB" altLang="en-US" sz="2000" kern="0" dirty="0"/>
              <a:t>If YOU are a beginner in need of a little orientation, try joining the exploder list via </a:t>
            </a:r>
            <a:r>
              <a:rPr lang="en-GB" sz="2000" dirty="0">
                <a:hlinkClick r:id="rId4"/>
              </a:rPr>
              <a:t>https://list.etsi.org/scripts/wa.exe?INDEX</a:t>
            </a:r>
            <a:r>
              <a:rPr lang="en-GB" sz="2000" dirty="0"/>
              <a:t>, or ask any MCC member to get you started. Find our coordinates via </a:t>
            </a:r>
            <a:r>
              <a:rPr lang="en-GB" sz="2000" dirty="0">
                <a:hlinkClick r:id="rId5"/>
              </a:rPr>
              <a:t>https://www.3gpp.org/about-3gpp/mobile-competence-centre/mcchome</a:t>
            </a:r>
            <a:r>
              <a:rPr lang="en-GB" sz="2000" dirty="0"/>
              <a:t>.</a:t>
            </a:r>
            <a:br>
              <a:rPr lang="en-GB" sz="2000" dirty="0"/>
            </a:br>
            <a:endParaRPr lang="en-GB" sz="2000" dirty="0"/>
          </a:p>
          <a:p>
            <a:pPr>
              <a:buBlip>
                <a:blip r:embed="rId3"/>
              </a:buBlip>
              <a:defRPr/>
            </a:pPr>
            <a:r>
              <a:rPr lang="en-GB" sz="2000" dirty="0"/>
              <a:t>Similarly, if YOU think you could give others the benefit of your experience in 3GPP, join the list and become a mentor. This is not intended to be a formal position, nor to take up more of your time than you are willing to offer.</a:t>
            </a:r>
            <a:endParaRPr lang="en-GB" altLang="en-US" sz="2000" kern="0" dirty="0"/>
          </a:p>
          <a:p>
            <a:pPr>
              <a:buFontTx/>
              <a:buBlip>
                <a:blip r:embed="rId3"/>
              </a:buBlip>
              <a:defRPr/>
            </a:pPr>
            <a:endParaRPr lang="en-GB" altLang="en-US" sz="1000" kern="0" dirty="0"/>
          </a:p>
        </p:txBody>
      </p:sp>
      <p:sp>
        <p:nvSpPr>
          <p:cNvPr id="2" name="TextBox 1">
            <a:extLst>
              <a:ext uri="{FF2B5EF4-FFF2-40B4-BE49-F238E27FC236}">
                <a16:creationId xmlns:a16="http://schemas.microsoft.com/office/drawing/2014/main" id="{4A3FA528-027F-48B4-96F1-95E2466695C8}"/>
              </a:ext>
            </a:extLst>
          </p:cNvPr>
          <p:cNvSpPr txBox="1"/>
          <p:nvPr/>
        </p:nvSpPr>
        <p:spPr>
          <a:xfrm>
            <a:off x="7132854" y="6019407"/>
            <a:ext cx="2174033" cy="246221"/>
          </a:xfrm>
          <a:prstGeom prst="rect">
            <a:avLst/>
          </a:prstGeom>
          <a:noFill/>
        </p:spPr>
        <p:txBody>
          <a:bodyPr wrap="square" rtlCol="0">
            <a:spAutoFit/>
          </a:bodyPr>
          <a:lstStyle/>
          <a:p>
            <a:r>
              <a:rPr lang="en-GB" dirty="0"/>
              <a:t>* Fear, Uncertainty and Doubt</a:t>
            </a:r>
          </a:p>
        </p:txBody>
      </p:sp>
      <p:grpSp>
        <p:nvGrpSpPr>
          <p:cNvPr id="7" name="Group 6">
            <a:extLst>
              <a:ext uri="{FF2B5EF4-FFF2-40B4-BE49-F238E27FC236}">
                <a16:creationId xmlns:a16="http://schemas.microsoft.com/office/drawing/2014/main" id="{2B8EFE87-64CC-4662-8A5F-2777C1AAE762}"/>
              </a:ext>
            </a:extLst>
          </p:cNvPr>
          <p:cNvGrpSpPr/>
          <p:nvPr/>
        </p:nvGrpSpPr>
        <p:grpSpPr>
          <a:xfrm>
            <a:off x="5433447" y="1407770"/>
            <a:ext cx="3710553" cy="4866471"/>
            <a:chOff x="2528887" y="542925"/>
            <a:chExt cx="4103956" cy="5772150"/>
          </a:xfrm>
        </p:grpSpPr>
        <p:pic>
          <p:nvPicPr>
            <p:cNvPr id="8" name="Picture 7">
              <a:extLst>
                <a:ext uri="{FF2B5EF4-FFF2-40B4-BE49-F238E27FC236}">
                  <a16:creationId xmlns:a16="http://schemas.microsoft.com/office/drawing/2014/main" id="{37C288FE-7803-4A3D-BD52-40F3184E6B1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28887" y="542925"/>
              <a:ext cx="4086225" cy="5772150"/>
            </a:xfrm>
            <a:prstGeom prst="rect">
              <a:avLst/>
            </a:prstGeom>
          </p:spPr>
        </p:pic>
        <p:pic>
          <p:nvPicPr>
            <p:cNvPr id="9" name="Picture 8">
              <a:extLst>
                <a:ext uri="{FF2B5EF4-FFF2-40B4-BE49-F238E27FC236}">
                  <a16:creationId xmlns:a16="http://schemas.microsoft.com/office/drawing/2014/main" id="{886F9C04-FC8F-4672-BE2B-802178EAD26D}"/>
                </a:ext>
              </a:extLst>
            </p:cNvPr>
            <p:cNvPicPr>
              <a:picLocks noChangeAspect="1"/>
            </p:cNvPicPr>
            <p:nvPr/>
          </p:nvPicPr>
          <p:blipFill>
            <a:blip r:embed="rId7"/>
            <a:stretch>
              <a:fillRect/>
            </a:stretch>
          </p:blipFill>
          <p:spPr>
            <a:xfrm>
              <a:off x="3930847" y="4691269"/>
              <a:ext cx="2390439" cy="238688"/>
            </a:xfrm>
            <a:prstGeom prst="rect">
              <a:avLst/>
            </a:prstGeom>
          </p:spPr>
        </p:pic>
        <p:sp>
          <p:nvSpPr>
            <p:cNvPr id="10" name="TextBox 9">
              <a:extLst>
                <a:ext uri="{FF2B5EF4-FFF2-40B4-BE49-F238E27FC236}">
                  <a16:creationId xmlns:a16="http://schemas.microsoft.com/office/drawing/2014/main" id="{7EEDB476-9088-4BC7-BB4E-690242B783E2}"/>
                </a:ext>
              </a:extLst>
            </p:cNvPr>
            <p:cNvSpPr txBox="1"/>
            <p:nvPr/>
          </p:nvSpPr>
          <p:spPr>
            <a:xfrm>
              <a:off x="3930847" y="4656724"/>
              <a:ext cx="2701996" cy="332867"/>
            </a:xfrm>
            <a:prstGeom prst="rect">
              <a:avLst/>
            </a:prstGeom>
            <a:noFill/>
          </p:spPr>
          <p:txBody>
            <a:bodyPr wrap="square" rtlCol="0">
              <a:spAutoFit/>
            </a:bodyPr>
            <a:lstStyle/>
            <a:p>
              <a:r>
                <a:rPr lang="en-GB" sz="1400" b="1" dirty="0">
                  <a:latin typeface="Times New Roman" panose="02020603050405020304" pitchFamily="18" charset="0"/>
                  <a:cs typeface="Times New Roman" panose="02020603050405020304" pitchFamily="18" charset="0"/>
                </a:rPr>
                <a:t>YOUR COMPANY NEEDS</a:t>
              </a:r>
            </a:p>
          </p:txBody>
        </p:sp>
      </p:grpSp>
      <p:cxnSp>
        <p:nvCxnSpPr>
          <p:cNvPr id="4" name="Straight Connector 3">
            <a:extLst>
              <a:ext uri="{FF2B5EF4-FFF2-40B4-BE49-F238E27FC236}">
                <a16:creationId xmlns:a16="http://schemas.microsoft.com/office/drawing/2014/main" id="{7337B68A-1364-420F-AAA7-2B7EE2AAF61A}"/>
              </a:ext>
            </a:extLst>
          </p:cNvPr>
          <p:cNvCxnSpPr>
            <a:cxnSpLocks/>
          </p:cNvCxnSpPr>
          <p:nvPr/>
        </p:nvCxnSpPr>
        <p:spPr bwMode="auto">
          <a:xfrm flipV="1">
            <a:off x="7287208" y="4876094"/>
            <a:ext cx="858416" cy="262081"/>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14" name="TextBox 13">
            <a:extLst>
              <a:ext uri="{FF2B5EF4-FFF2-40B4-BE49-F238E27FC236}">
                <a16:creationId xmlns:a16="http://schemas.microsoft.com/office/drawing/2014/main" id="{16467D11-9F05-41CA-BEE5-45E1DC540658}"/>
              </a:ext>
            </a:extLst>
          </p:cNvPr>
          <p:cNvSpPr txBox="1"/>
          <p:nvPr/>
        </p:nvSpPr>
        <p:spPr>
          <a:xfrm rot="416417">
            <a:off x="7498479" y="4431997"/>
            <a:ext cx="1442779" cy="307777"/>
          </a:xfrm>
          <a:prstGeom prst="rect">
            <a:avLst/>
          </a:prstGeom>
          <a:noFill/>
        </p:spPr>
        <p:txBody>
          <a:bodyPr wrap="square" rtlCol="0">
            <a:spAutoFit/>
          </a:bodyPr>
          <a:lstStyle/>
          <a:p>
            <a:r>
              <a:rPr lang="en-GB" sz="1400" b="1" dirty="0">
                <a:solidFill>
                  <a:srgbClr val="FF0000"/>
                </a:solidFill>
                <a:latin typeface="Times New Roman" panose="02020603050405020304" pitchFamily="18" charset="0"/>
                <a:cs typeface="Times New Roman" panose="02020603050405020304" pitchFamily="18" charset="0"/>
              </a:rPr>
              <a:t>COLLEAGUE</a:t>
            </a:r>
          </a:p>
        </p:txBody>
      </p:sp>
      <p:cxnSp>
        <p:nvCxnSpPr>
          <p:cNvPr id="15" name="Straight Connector 14">
            <a:extLst>
              <a:ext uri="{FF2B5EF4-FFF2-40B4-BE49-F238E27FC236}">
                <a16:creationId xmlns:a16="http://schemas.microsoft.com/office/drawing/2014/main" id="{1A183B05-BFDC-428E-8624-B51A3D706C65}"/>
              </a:ext>
            </a:extLst>
          </p:cNvPr>
          <p:cNvCxnSpPr>
            <a:cxnSpLocks/>
          </p:cNvCxnSpPr>
          <p:nvPr/>
        </p:nvCxnSpPr>
        <p:spPr bwMode="auto">
          <a:xfrm flipV="1">
            <a:off x="8153079" y="4709602"/>
            <a:ext cx="243555" cy="43647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6" name="Straight Connector 15">
            <a:extLst>
              <a:ext uri="{FF2B5EF4-FFF2-40B4-BE49-F238E27FC236}">
                <a16:creationId xmlns:a16="http://schemas.microsoft.com/office/drawing/2014/main" id="{1C3EF5C7-50EF-4D42-9CCC-032D2519BD93}"/>
              </a:ext>
            </a:extLst>
          </p:cNvPr>
          <p:cNvCxnSpPr>
            <a:cxnSpLocks/>
          </p:cNvCxnSpPr>
          <p:nvPr/>
        </p:nvCxnSpPr>
        <p:spPr bwMode="auto">
          <a:xfrm>
            <a:off x="8238470" y="4985075"/>
            <a:ext cx="148534" cy="220979"/>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22" name="TextBox 21">
            <a:extLst>
              <a:ext uri="{FF2B5EF4-FFF2-40B4-BE49-F238E27FC236}">
                <a16:creationId xmlns:a16="http://schemas.microsoft.com/office/drawing/2014/main" id="{47A633B2-9364-4F6C-9888-261A15AEE4FD}"/>
              </a:ext>
            </a:extLst>
          </p:cNvPr>
          <p:cNvSpPr txBox="1"/>
          <p:nvPr/>
        </p:nvSpPr>
        <p:spPr>
          <a:xfrm>
            <a:off x="1216826" y="5715818"/>
            <a:ext cx="3095311" cy="338554"/>
          </a:xfrm>
          <a:prstGeom prst="rect">
            <a:avLst/>
          </a:prstGeom>
          <a:noFill/>
        </p:spPr>
        <p:txBody>
          <a:bodyPr wrap="square" rtlCol="0">
            <a:spAutoFit/>
          </a:bodyPr>
          <a:lstStyle/>
          <a:p>
            <a:r>
              <a:rPr lang="en-GB" sz="1600" b="1" dirty="0">
                <a:latin typeface="Times New Roman" panose="02020603050405020304" pitchFamily="18" charset="0"/>
                <a:cs typeface="Times New Roman" panose="02020603050405020304" pitchFamily="18" charset="0"/>
              </a:rPr>
              <a:t>Adopt a Newcomer today!</a:t>
            </a:r>
          </a:p>
        </p:txBody>
      </p:sp>
    </p:spTree>
    <p:extLst>
      <p:ext uri="{BB962C8B-B14F-4D97-AF65-F5344CB8AC3E}">
        <p14:creationId xmlns:p14="http://schemas.microsoft.com/office/powerpoint/2010/main" val="766039585"/>
      </p:ext>
    </p:extLst>
  </p:cSld>
  <p:clrMapOvr>
    <a:masterClrMapping/>
  </p:clrMapOvr>
  <p:transition spd="slow" advClick="0" advTm="30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7031621" cy="1143000"/>
          </a:xfrm>
          <a:noFill/>
          <a:ln>
            <a:miter lim="800000"/>
            <a:headEnd/>
            <a:tailEnd/>
          </a:ln>
        </p:spPr>
        <p:txBody>
          <a:bodyPr vert="horz" wrap="square" lIns="91440" tIns="45720" rIns="91440" bIns="45720" numCol="1" anchor="t" anchorCtr="0" compatLnSpc="1">
            <a:prstTxWarp prst="textNoShape">
              <a:avLst/>
            </a:prstTxWarp>
          </a:bodyPr>
          <a:lstStyle/>
          <a:p>
            <a:pPr algn="l"/>
            <a:br>
              <a:rPr lang="en-GB" altLang="en-US" dirty="0"/>
            </a:br>
            <a:r>
              <a:rPr lang="en-GB" altLang="en-US" dirty="0"/>
              <a:t>Newcomer orientation and mentoring (3)</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21</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1" y="1768474"/>
            <a:ext cx="8905460"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A second NO&amp;M session has been arranged for this week here in </a:t>
            </a:r>
            <a:r>
              <a:rPr lang="en-GB" altLang="en-US" sz="2000" kern="0" dirty="0" err="1"/>
              <a:t>Sitges</a:t>
            </a:r>
            <a:r>
              <a:rPr lang="en-GB" altLang="en-US" sz="2000" kern="0" dirty="0"/>
              <a:t>. Delegates old and new are invited to participate*.</a:t>
            </a:r>
            <a:br>
              <a:rPr lang="en-GB" altLang="en-US" sz="2000" kern="0" dirty="0"/>
            </a:br>
            <a:endParaRPr lang="en-GB" altLang="en-US" sz="2000" kern="0" dirty="0"/>
          </a:p>
          <a:p>
            <a:pPr>
              <a:buFontTx/>
              <a:buBlip>
                <a:blip r:embed="rId3"/>
              </a:buBlip>
              <a:defRPr/>
            </a:pPr>
            <a:r>
              <a:rPr lang="en-GB" altLang="en-US" sz="2000" kern="0" dirty="0"/>
              <a:t>An element of 3GPP life which is bound to confuse you is the enormous number of TLAs we use. For elucidation, look at </a:t>
            </a:r>
            <a:r>
              <a:rPr lang="en-GB" altLang="en-US" sz="2000" kern="0" dirty="0">
                <a:hlinkClick r:id="rId4"/>
              </a:rPr>
              <a:t>3GPP TR 21.905</a:t>
            </a:r>
            <a:r>
              <a:rPr lang="en-GB" altLang="en-US" sz="2000" kern="0" dirty="0"/>
              <a:t>, or ask </a:t>
            </a:r>
            <a:r>
              <a:rPr lang="en-GB" altLang="en-US" sz="2000" kern="0" dirty="0">
                <a:hlinkClick r:id="rId5"/>
              </a:rPr>
              <a:t>TEDDI</a:t>
            </a:r>
            <a:r>
              <a:rPr lang="en-GB" altLang="en-US" sz="2000" kern="0" dirty="0"/>
              <a:t>. Yes, there </a:t>
            </a:r>
            <a:r>
              <a:rPr lang="en-GB" altLang="en-US" sz="2000" u="sng" kern="0" dirty="0"/>
              <a:t>is</a:t>
            </a:r>
            <a:r>
              <a:rPr lang="en-GB" altLang="en-US" sz="2000" kern="0" dirty="0"/>
              <a:t> a way through the fog.</a:t>
            </a:r>
          </a:p>
          <a:p>
            <a:pPr>
              <a:buFontTx/>
              <a:buBlip>
                <a:blip r:embed="rId3"/>
              </a:buBlip>
              <a:defRPr/>
            </a:pPr>
            <a:endParaRPr lang="en-GB" altLang="en-US" sz="1000" kern="0" dirty="0"/>
          </a:p>
        </p:txBody>
      </p:sp>
      <p:sp>
        <p:nvSpPr>
          <p:cNvPr id="2" name="TextBox 1">
            <a:extLst>
              <a:ext uri="{FF2B5EF4-FFF2-40B4-BE49-F238E27FC236}">
                <a16:creationId xmlns:a16="http://schemas.microsoft.com/office/drawing/2014/main" id="{4A3FA528-027F-48B4-96F1-95E2466695C8}"/>
              </a:ext>
            </a:extLst>
          </p:cNvPr>
          <p:cNvSpPr txBox="1"/>
          <p:nvPr/>
        </p:nvSpPr>
        <p:spPr>
          <a:xfrm>
            <a:off x="6489840" y="5626364"/>
            <a:ext cx="2654160" cy="553998"/>
          </a:xfrm>
          <a:prstGeom prst="rect">
            <a:avLst/>
          </a:prstGeom>
          <a:noFill/>
        </p:spPr>
        <p:txBody>
          <a:bodyPr wrap="square" rtlCol="0">
            <a:spAutoFit/>
          </a:bodyPr>
          <a:lstStyle/>
          <a:p>
            <a:r>
              <a:rPr lang="en-GB" dirty="0"/>
              <a:t>* Unless you are reading this document later in the week, in which case you have missed it. </a:t>
            </a:r>
          </a:p>
        </p:txBody>
      </p:sp>
    </p:spTree>
    <p:extLst>
      <p:ext uri="{BB962C8B-B14F-4D97-AF65-F5344CB8AC3E}">
        <p14:creationId xmlns:p14="http://schemas.microsoft.com/office/powerpoint/2010/main" val="3035464772"/>
      </p:ext>
    </p:extLst>
  </p:cSld>
  <p:clrMapOvr>
    <a:masterClrMapping/>
  </p:clrMapOvr>
  <p:transition spd="slow" advClick="0" advTm="30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a:cs typeface="+mn-cs"/>
                <a:hlinkClick r:id="rId3"/>
              </a:rPr>
              <a:t>www.3gpp.org</a:t>
            </a:r>
            <a:endParaRPr lang="en-GB" sz="2800" b="1" dirty="0">
              <a:cs typeface="+mn-cs"/>
            </a:endParaRPr>
          </a:p>
          <a:p>
            <a:pPr algn="ctr" eaLnBrk="0" hangingPunct="0">
              <a:defRPr/>
            </a:pPr>
            <a:r>
              <a:rPr lang="en-GB" sz="2800" b="1" dirty="0">
                <a:cs typeface="+mn-cs"/>
                <a:hlinkClick r:id="rId4"/>
              </a:rPr>
              <a:t>portal.3gpp.org</a:t>
            </a:r>
            <a:endParaRPr lang="en-GB" sz="2800" b="1" dirty="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pic>
        <p:nvPicPr>
          <p:cNvPr id="5" name="Picture 4">
            <a:extLst>
              <a:ext uri="{FF2B5EF4-FFF2-40B4-BE49-F238E27FC236}">
                <a16:creationId xmlns:a16="http://schemas.microsoft.com/office/drawing/2014/main" id="{470069B5-6461-47FA-ADBA-D8E2C0E01B69}"/>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595842" y="1138872"/>
            <a:ext cx="5473525" cy="1722755"/>
          </a:xfrm>
          <a:prstGeom prst="rect">
            <a:avLst/>
          </a:prstGeom>
        </p:spPr>
      </p:pic>
      <p:pic>
        <p:nvPicPr>
          <p:cNvPr id="6" name="Picture 5">
            <a:extLst>
              <a:ext uri="{FF2B5EF4-FFF2-40B4-BE49-F238E27FC236}">
                <a16:creationId xmlns:a16="http://schemas.microsoft.com/office/drawing/2014/main" id="{72B05034-1A8F-440C-BB61-C310E3623BD6}"/>
              </a:ext>
            </a:extLst>
          </p:cNvPr>
          <p:cNvPicPr>
            <a:picLocks noChangeAspect="1"/>
          </p:cNvPicPr>
          <p:nvPr/>
        </p:nvPicPr>
        <p:blipFill>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flipH="1">
            <a:off x="1274459" y="2831480"/>
            <a:ext cx="2367237" cy="25045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5354" y="4769240"/>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77383" y="330763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chemeClr val="bg1">
                    <a:lumMod val="50000"/>
                  </a:schemeClr>
                </a:solidFill>
              </a:rPr>
              <a:t>Hakim Mkinsi</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2019-10-01</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a:t>
            </a:r>
            <a:r>
              <a:rPr lang="en-US" sz="800" dirty="0" err="1"/>
              <a:t>Sunell</a:t>
            </a:r>
            <a:endParaRPr lang="en-US" sz="800" dirty="0"/>
          </a:p>
        </p:txBody>
      </p:sp>
    </p:spTree>
    <p:extLst>
      <p:ext uri="{BB962C8B-B14F-4D97-AF65-F5344CB8AC3E}">
        <p14:creationId xmlns:p14="http://schemas.microsoft.com/office/powerpoint/2010/main" val="412107590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40716" y="478301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57895" y="3294416"/>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Hao Jing</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76904" y="1382550"/>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Sunell</a:t>
            </a:r>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chemeClr val="bg1">
                    <a:lumMod val="50000"/>
                  </a:schemeClr>
                </a:solidFill>
              </a:rPr>
              <a:t>Hakim Mkinsi</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2020-01-01</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a:t>
            </a:r>
            <a:r>
              <a:rPr lang="en-US" sz="800" dirty="0" err="1"/>
              <a:t>Ik</a:t>
            </a:r>
            <a:r>
              <a:rPr lang="en-US" sz="800" dirty="0"/>
              <a:t> Jo</a:t>
            </a:r>
          </a:p>
        </p:txBody>
      </p:sp>
    </p:spTree>
    <p:extLst>
      <p:ext uri="{BB962C8B-B14F-4D97-AF65-F5344CB8AC3E}">
        <p14:creationId xmlns:p14="http://schemas.microsoft.com/office/powerpoint/2010/main" val="89112567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16 if you are not moved by statistics.</a:t>
            </a: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a:solidFill>
                  <a:schemeClr val="bg1"/>
                </a:solidFill>
              </a:rPr>
              <a:t>If your experiment needs a statistician, you need a better experiment.</a:t>
            </a:r>
          </a:p>
          <a:p>
            <a:r>
              <a:rPr lang="en-GB" i="1" dirty="0">
                <a:solidFill>
                  <a:schemeClr val="bg1"/>
                </a:solidFill>
              </a:rPr>
              <a:t> - Ernest Rutherford</a:t>
            </a:r>
          </a:p>
        </p:txBody>
      </p:sp>
      <p:pic>
        <p:nvPicPr>
          <p:cNvPr id="4" name="Picture 3">
            <a:extLst>
              <a:ext uri="{FF2B5EF4-FFF2-40B4-BE49-F238E27FC236}">
                <a16:creationId xmlns:a16="http://schemas.microsoft.com/office/drawing/2014/main" id="{BC6EA02E-A29F-40D7-9286-CEE8128D73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4815" y="3429000"/>
            <a:ext cx="1576137" cy="1576137"/>
          </a:xfrm>
          <a:prstGeom prst="rect">
            <a:avLst/>
          </a:prstGeom>
        </p:spPr>
      </p:pic>
    </p:spTree>
  </p:cSld>
  <p:clrMapOvr>
    <a:masterClrMapping/>
  </p:clrMapOvr>
  <p:transition spd="slow">
    <p:cover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28FA72-9C13-42A6-9313-5F7235C67D25}"/>
              </a:ext>
            </a:extLst>
          </p:cNvPr>
          <p:cNvPicPr>
            <a:picLocks noChangeAspect="1"/>
          </p:cNvPicPr>
          <p:nvPr/>
        </p:nvPicPr>
        <p:blipFill>
          <a:blip r:embed="rId2"/>
          <a:stretch>
            <a:fillRect/>
          </a:stretch>
        </p:blipFill>
        <p:spPr>
          <a:xfrm>
            <a:off x="1364978" y="1205199"/>
            <a:ext cx="5934180" cy="2548867"/>
          </a:xfrm>
          <a:prstGeom prst="rect">
            <a:avLst/>
          </a:prstGeom>
        </p:spPr>
      </p:pic>
      <p:pic>
        <p:nvPicPr>
          <p:cNvPr id="7" name="Picture 6">
            <a:extLst>
              <a:ext uri="{FF2B5EF4-FFF2-40B4-BE49-F238E27FC236}">
                <a16:creationId xmlns:a16="http://schemas.microsoft.com/office/drawing/2014/main" id="{228C3AE2-65FC-4286-B1F3-002FD73EC00D}"/>
              </a:ext>
            </a:extLst>
          </p:cNvPr>
          <p:cNvPicPr>
            <a:picLocks noChangeAspect="1"/>
          </p:cNvPicPr>
          <p:nvPr/>
        </p:nvPicPr>
        <p:blipFill>
          <a:blip r:embed="rId3"/>
          <a:stretch>
            <a:fillRect/>
          </a:stretch>
        </p:blipFill>
        <p:spPr>
          <a:xfrm>
            <a:off x="1364977" y="3754066"/>
            <a:ext cx="5934180" cy="2548867"/>
          </a:xfrm>
          <a:prstGeom prst="rect">
            <a:avLst/>
          </a:prstGeom>
        </p:spPr>
      </p:pic>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75000"/>
                    </a14:imgEffect>
                  </a14:imgLayer>
                </a14:imgProps>
              </a:ext>
              <a:ext uri="{28A0092B-C50C-407E-A947-70E740481C1C}">
                <a14:useLocalDpi xmlns:a14="http://schemas.microsoft.com/office/drawing/2010/main"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2" name="Picture 1">
            <a:extLst>
              <a:ext uri="{FF2B5EF4-FFF2-40B4-BE49-F238E27FC236}">
                <a16:creationId xmlns:a16="http://schemas.microsoft.com/office/drawing/2014/main" id="{BAD168B6-0D6C-4013-A295-0B84AD0B4B7D}"/>
              </a:ext>
            </a:extLst>
          </p:cNvPr>
          <p:cNvPicPr>
            <a:picLocks noChangeAspect="1"/>
          </p:cNvPicPr>
          <p:nvPr/>
        </p:nvPicPr>
        <p:blipFill>
          <a:blip r:embed="rId4"/>
          <a:stretch>
            <a:fillRect/>
          </a:stretch>
        </p:blipFill>
        <p:spPr>
          <a:xfrm>
            <a:off x="4778376" y="1244573"/>
            <a:ext cx="2400468" cy="2650990"/>
          </a:xfrm>
          <a:prstGeom prst="rect">
            <a:avLst/>
          </a:prstGeom>
        </p:spPr>
      </p:pic>
      <p:pic>
        <p:nvPicPr>
          <p:cNvPr id="7" name="Picture 6">
            <a:extLst>
              <a:ext uri="{FF2B5EF4-FFF2-40B4-BE49-F238E27FC236}">
                <a16:creationId xmlns:a16="http://schemas.microsoft.com/office/drawing/2014/main" id="{196299F4-34CA-41E8-9C01-C7CFC621AEE1}"/>
              </a:ext>
            </a:extLst>
          </p:cNvPr>
          <p:cNvPicPr>
            <a:picLocks noChangeAspect="1"/>
          </p:cNvPicPr>
          <p:nvPr/>
        </p:nvPicPr>
        <p:blipFill>
          <a:blip r:embed="rId5"/>
          <a:stretch>
            <a:fillRect/>
          </a:stretch>
        </p:blipFill>
        <p:spPr>
          <a:xfrm>
            <a:off x="4392293" y="3895562"/>
            <a:ext cx="4733494" cy="2231700"/>
          </a:xfrm>
          <a:prstGeom prst="rect">
            <a:avLst/>
          </a:prstGeom>
        </p:spPr>
      </p:pic>
      <p:pic>
        <p:nvPicPr>
          <p:cNvPr id="8" name="Picture 7">
            <a:extLst>
              <a:ext uri="{FF2B5EF4-FFF2-40B4-BE49-F238E27FC236}">
                <a16:creationId xmlns:a16="http://schemas.microsoft.com/office/drawing/2014/main" id="{621940B9-B225-43A4-A710-B951B7521AE6}"/>
              </a:ext>
            </a:extLst>
          </p:cNvPr>
          <p:cNvPicPr>
            <a:picLocks noChangeAspect="1"/>
          </p:cNvPicPr>
          <p:nvPr/>
        </p:nvPicPr>
        <p:blipFill>
          <a:blip r:embed="rId6"/>
          <a:stretch>
            <a:fillRect/>
          </a:stretch>
        </p:blipFill>
        <p:spPr>
          <a:xfrm>
            <a:off x="7178844" y="1234832"/>
            <a:ext cx="1946943" cy="2873581"/>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290DE3E-CBAF-43EA-BE0A-8B2711D7D329}"/>
              </a:ext>
            </a:extLst>
          </p:cNvPr>
          <p:cNvPicPr>
            <a:picLocks noChangeAspect="1"/>
          </p:cNvPicPr>
          <p:nvPr/>
        </p:nvPicPr>
        <p:blipFill>
          <a:blip r:embed="rId2"/>
          <a:stretch>
            <a:fillRect/>
          </a:stretch>
        </p:blipFill>
        <p:spPr>
          <a:xfrm>
            <a:off x="5460028" y="1836485"/>
            <a:ext cx="3683972" cy="3262143"/>
          </a:xfrm>
          <a:prstGeom prst="rect">
            <a:avLst/>
          </a:prstGeom>
          <a:ln>
            <a:noFill/>
          </a:ln>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893006" y="4514491"/>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439 </a:t>
            </a:r>
            <a:r>
              <a:rPr lang="en-US" sz="2400" i="1" dirty="0">
                <a:solidFill>
                  <a:srgbClr val="969696"/>
                </a:solidFill>
              </a:rPr>
              <a:t>(436)</a:t>
            </a:r>
          </a:p>
        </p:txBody>
      </p:sp>
      <p:sp>
        <p:nvSpPr>
          <p:cNvPr id="18437" name="Text Box 5"/>
          <p:cNvSpPr txBox="1">
            <a:spLocks noChangeArrowheads="1"/>
          </p:cNvSpPr>
          <p:nvPr/>
        </p:nvSpPr>
        <p:spPr bwMode="auto">
          <a:xfrm>
            <a:off x="2453236" y="3732635"/>
            <a:ext cx="3294062"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56 </a:t>
            </a:r>
            <a:r>
              <a:rPr lang="en-US" sz="2400" i="1" dirty="0">
                <a:solidFill>
                  <a:srgbClr val="969696"/>
                </a:solidFill>
              </a:rPr>
              <a:t>(54)</a:t>
            </a:r>
          </a:p>
        </p:txBody>
      </p:sp>
      <p:sp>
        <p:nvSpPr>
          <p:cNvPr id="18438" name="Text Box 6"/>
          <p:cNvSpPr txBox="1">
            <a:spLocks noChangeArrowheads="1"/>
          </p:cNvSpPr>
          <p:nvPr/>
        </p:nvSpPr>
        <p:spPr bwMode="auto">
          <a:xfrm>
            <a:off x="2453236" y="2640013"/>
            <a:ext cx="3298825"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194 </a:t>
            </a:r>
            <a:r>
              <a:rPr lang="en-US" sz="2400" i="1" dirty="0">
                <a:solidFill>
                  <a:srgbClr val="969696"/>
                </a:solidFill>
              </a:rPr>
              <a:t>(193)</a:t>
            </a: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6112041" y="5197209"/>
            <a:ext cx="299620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i="1" dirty="0">
                <a:solidFill>
                  <a:srgbClr val="969696"/>
                </a:solidFill>
              </a:rPr>
              <a:t>Figures in grey italics relate to previous report.</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689 </a:t>
            </a:r>
            <a:r>
              <a:rPr lang="en-US" sz="2400" i="1" dirty="0">
                <a:solidFill>
                  <a:srgbClr val="969696"/>
                </a:solidFill>
              </a:rPr>
              <a:t>(683)</a:t>
            </a: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19   </a:t>
            </a:r>
            <a:r>
              <a:rPr lang="en-US" sz="2400" i="1" dirty="0">
                <a:solidFill>
                  <a:srgbClr val="969696"/>
                </a:solidFill>
              </a:rPr>
              <a:t>(20)</a:t>
            </a:r>
          </a:p>
        </p:txBody>
      </p:sp>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319441"/>
            <a:ext cx="15890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solidFill>
                  <a:srgbClr val="000000"/>
                </a:solidFill>
              </a:rPr>
              <a:t>* Year-end estimate</a:t>
            </a:r>
          </a:p>
        </p:txBody>
      </p:sp>
      <p:pic>
        <p:nvPicPr>
          <p:cNvPr id="3" name="Picture 2">
            <a:extLst>
              <a:ext uri="{FF2B5EF4-FFF2-40B4-BE49-F238E27FC236}">
                <a16:creationId xmlns:a16="http://schemas.microsoft.com/office/drawing/2014/main" id="{BCA49A20-8128-4D3C-9672-E831F80DC6AE}"/>
              </a:ext>
            </a:extLst>
          </p:cNvPr>
          <p:cNvPicPr>
            <a:picLocks noChangeAspect="1"/>
          </p:cNvPicPr>
          <p:nvPr/>
        </p:nvPicPr>
        <p:blipFill>
          <a:blip r:embed="rId2"/>
          <a:stretch>
            <a:fillRect/>
          </a:stretch>
        </p:blipFill>
        <p:spPr>
          <a:xfrm>
            <a:off x="690284" y="3577862"/>
            <a:ext cx="4959435" cy="2803690"/>
          </a:xfrm>
          <a:prstGeom prst="rect">
            <a:avLst/>
          </a:prstGeom>
        </p:spPr>
      </p:pic>
      <p:pic>
        <p:nvPicPr>
          <p:cNvPr id="7" name="Picture 6">
            <a:extLst>
              <a:ext uri="{FF2B5EF4-FFF2-40B4-BE49-F238E27FC236}">
                <a16:creationId xmlns:a16="http://schemas.microsoft.com/office/drawing/2014/main" id="{6ADF036E-45A5-4B7A-9D28-754BA015B374}"/>
              </a:ext>
            </a:extLst>
          </p:cNvPr>
          <p:cNvPicPr>
            <a:picLocks noChangeAspect="1"/>
          </p:cNvPicPr>
          <p:nvPr/>
        </p:nvPicPr>
        <p:blipFill>
          <a:blip r:embed="rId3"/>
          <a:stretch>
            <a:fillRect/>
          </a:stretch>
        </p:blipFill>
        <p:spPr>
          <a:xfrm>
            <a:off x="5649719" y="3577862"/>
            <a:ext cx="3494281" cy="2803690"/>
          </a:xfrm>
          <a:prstGeom prst="rect">
            <a:avLst/>
          </a:prstGeom>
        </p:spPr>
      </p:pic>
      <p:pic>
        <p:nvPicPr>
          <p:cNvPr id="2" name="Picture 1">
            <a:extLst>
              <a:ext uri="{FF2B5EF4-FFF2-40B4-BE49-F238E27FC236}">
                <a16:creationId xmlns:a16="http://schemas.microsoft.com/office/drawing/2014/main" id="{62B162CF-79E8-4881-98D6-5930991EA3F6}"/>
              </a:ext>
            </a:extLst>
          </p:cNvPr>
          <p:cNvPicPr>
            <a:picLocks noChangeAspect="1"/>
          </p:cNvPicPr>
          <p:nvPr/>
        </p:nvPicPr>
        <p:blipFill>
          <a:blip r:embed="rId4"/>
          <a:stretch>
            <a:fillRect/>
          </a:stretch>
        </p:blipFill>
        <p:spPr>
          <a:xfrm>
            <a:off x="1620253" y="1509413"/>
            <a:ext cx="7523747" cy="1865732"/>
          </a:xfrm>
          <a:prstGeom prst="rect">
            <a:avLst/>
          </a:prstGeom>
        </p:spPr>
      </p:pic>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40146</TotalTime>
  <Words>845</Words>
  <Application>Microsoft Office PowerPoint</Application>
  <PresentationFormat>On-screen Show (4:3)</PresentationFormat>
  <Paragraphs>210</Paragraphs>
  <Slides>22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Arial </vt:lpstr>
      <vt:lpstr>Calibri</vt:lpstr>
      <vt:lpstr>Times New Roman</vt:lpstr>
      <vt:lpstr>Office Theme</vt:lpstr>
      <vt:lpstr>    Support Team Report    </vt:lpstr>
      <vt:lpstr>Changes of personnel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Marketing matters</vt:lpstr>
      <vt:lpstr>PowerPoint Presentation</vt:lpstr>
      <vt:lpstr> Newcomer orientation and mentoring (1)</vt:lpstr>
      <vt:lpstr> Newcomer orientation and mentoring (2)</vt:lpstr>
      <vt:lpstr> Newcomer orientation and mentoring (3)</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2019  All rights reserved</dc:description>
  <cp:lastModifiedBy>John M Meredith</cp:lastModifiedBy>
  <cp:revision>1563</cp:revision>
  <dcterms:created xsi:type="dcterms:W3CDTF">2008-08-30T09:32:10Z</dcterms:created>
  <dcterms:modified xsi:type="dcterms:W3CDTF">2019-12-08T21:07:20Z</dcterms:modified>
</cp:coreProperties>
</file>